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8" r:id="rId6"/>
    <p:sldId id="273" r:id="rId7"/>
    <p:sldId id="269" r:id="rId8"/>
    <p:sldId id="270" r:id="rId9"/>
    <p:sldId id="271" r:id="rId10"/>
    <p:sldId id="272" r:id="rId11"/>
    <p:sldId id="267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MX" sz="6000" dirty="0" smtClean="0">
                <a:latin typeface="Bodoni MT Black" pitchFamily="18" charset="0"/>
              </a:rPr>
              <a:t>Hábitos de la Gente</a:t>
            </a:r>
          </a:p>
          <a:p>
            <a:r>
              <a:rPr lang="es-MX" sz="6000" dirty="0" smtClean="0">
                <a:latin typeface="Bodoni MT Black" pitchFamily="18" charset="0"/>
              </a:rPr>
              <a:t>Altamente</a:t>
            </a:r>
          </a:p>
          <a:p>
            <a:r>
              <a:rPr lang="es-MX" sz="6000" dirty="0" smtClean="0">
                <a:latin typeface="Bodoni MT Black" pitchFamily="18" charset="0"/>
              </a:rPr>
              <a:t>Efectiva</a:t>
            </a:r>
            <a:endParaRPr lang="es-ES" sz="6000" dirty="0" smtClean="0">
              <a:latin typeface="Bodoni MT Black" pitchFamily="18" charset="0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Procure primero comprender y </a:t>
            </a:r>
          </a:p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después ser </a:t>
            </a:r>
            <a:r>
              <a:rPr lang="es-ES" sz="2800" dirty="0" smtClean="0">
                <a:latin typeface="Aharoni" pitchFamily="2" charset="-79"/>
                <a:cs typeface="Aharoni" pitchFamily="2" charset="-79"/>
              </a:rPr>
              <a:t>comprendido</a:t>
            </a:r>
          </a:p>
          <a:p>
            <a:pPr marL="171450" indent="-171450" algn="just" eaLnBrk="1" hangingPunct="1">
              <a:lnSpc>
                <a:spcPct val="120000"/>
              </a:lnSpc>
              <a:spcAft>
                <a:spcPct val="30000"/>
              </a:spcAft>
              <a:buClr>
                <a:srgbClr val="660033"/>
              </a:buClr>
            </a:pPr>
            <a:r>
              <a:rPr lang="es-ES" sz="2000" b="1" dirty="0" smtClean="0"/>
              <a:t>-	</a:t>
            </a:r>
            <a:r>
              <a:rPr lang="es-ES" sz="1800" b="1" dirty="0" smtClean="0"/>
              <a:t>La </a:t>
            </a:r>
            <a:r>
              <a:rPr lang="es-ES" sz="1800" b="1" dirty="0" smtClean="0"/>
              <a:t>mayoría de las personas desean ser comprendidas. </a:t>
            </a:r>
          </a:p>
          <a:p>
            <a:pPr marL="171450" indent="-171450" algn="just" eaLnBrk="1" hangingPunct="1">
              <a:lnSpc>
                <a:spcPct val="20000"/>
              </a:lnSpc>
              <a:spcAft>
                <a:spcPct val="30000"/>
              </a:spcAft>
              <a:buClr>
                <a:srgbClr val="660033"/>
              </a:buClr>
            </a:pPr>
            <a:endParaRPr lang="es-ES" sz="1800" b="1" dirty="0" smtClean="0"/>
          </a:p>
          <a:p>
            <a:pPr marL="171450" indent="-171450" algn="just" eaLnBrk="1" hangingPunct="1">
              <a:lnSpc>
                <a:spcPct val="120000"/>
              </a:lnSpc>
              <a:spcAft>
                <a:spcPct val="30000"/>
              </a:spcAft>
              <a:buClr>
                <a:srgbClr val="660033"/>
              </a:buClr>
            </a:pPr>
            <a:r>
              <a:rPr lang="es-ES" sz="1800" b="1" dirty="0" smtClean="0"/>
              <a:t>-	Cuando </a:t>
            </a:r>
            <a:r>
              <a:rPr lang="es-ES" sz="1800" b="1" dirty="0" smtClean="0"/>
              <a:t>se comprende a las personas, estas se relajan, se  abren, bajan sus defensas. </a:t>
            </a:r>
          </a:p>
          <a:p>
            <a:pPr marL="171450" indent="-171450" algn="just" eaLnBrk="1" hangingPunct="1">
              <a:lnSpc>
                <a:spcPct val="30000"/>
              </a:lnSpc>
              <a:spcAft>
                <a:spcPct val="30000"/>
              </a:spcAft>
              <a:buClr>
                <a:srgbClr val="660033"/>
              </a:buClr>
            </a:pPr>
            <a:endParaRPr lang="es-ES" sz="1800" b="1" dirty="0" smtClean="0"/>
          </a:p>
          <a:p>
            <a:pPr marL="171450" indent="-171450" algn="just" eaLnBrk="1" hangingPunct="1">
              <a:lnSpc>
                <a:spcPct val="120000"/>
              </a:lnSpc>
              <a:spcAft>
                <a:spcPct val="30000"/>
              </a:spcAft>
              <a:buClr>
                <a:srgbClr val="660033"/>
              </a:buClr>
            </a:pPr>
            <a:r>
              <a:rPr lang="es-ES" sz="1800" b="1" dirty="0" smtClean="0"/>
              <a:t>-	Tratar </a:t>
            </a:r>
            <a:r>
              <a:rPr lang="es-ES" sz="1800" b="1" dirty="0" smtClean="0"/>
              <a:t>de comprender primero requiere energía, para oír en lugar de hablar, comunicarse en forma efectiva.</a:t>
            </a:r>
          </a:p>
          <a:p>
            <a:pPr marL="171450" indent="-171450" algn="just" eaLnBrk="1" hangingPunct="1">
              <a:lnSpc>
                <a:spcPct val="20000"/>
              </a:lnSpc>
              <a:spcAft>
                <a:spcPct val="30000"/>
              </a:spcAft>
              <a:buClr>
                <a:srgbClr val="660033"/>
              </a:buClr>
            </a:pPr>
            <a:endParaRPr lang="es-ES" sz="1800" b="1" dirty="0" smtClean="0"/>
          </a:p>
          <a:p>
            <a:pPr marL="171450" indent="-171450" algn="just" eaLnBrk="1" hangingPunct="1">
              <a:lnSpc>
                <a:spcPct val="120000"/>
              </a:lnSpc>
              <a:buClr>
                <a:srgbClr val="660033"/>
              </a:buClr>
            </a:pPr>
            <a:r>
              <a:rPr lang="es-ES" sz="1800" b="1" dirty="0" smtClean="0"/>
              <a:t>-	La </a:t>
            </a:r>
            <a:r>
              <a:rPr lang="es-ES" sz="1800" b="1" dirty="0" smtClean="0"/>
              <a:t>dinámica se basa en que si usted responde a la necesidad humana de ser comprendido, también satisface la necesidad humana de ser apreciado</a:t>
            </a:r>
            <a:r>
              <a:rPr lang="es-ES" sz="2000" b="1" dirty="0" smtClean="0"/>
              <a:t>.</a:t>
            </a:r>
          </a:p>
          <a:p>
            <a:endParaRPr lang="es-ES" sz="2800" dirty="0" smtClean="0">
              <a:latin typeface="Aharoni" pitchFamily="2" charset="-79"/>
              <a:cs typeface="Aharoni" pitchFamily="2" charset="-79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Haga Sinergia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La </a:t>
            </a:r>
            <a:r>
              <a:rPr lang="es-ES" sz="2000" b="1" dirty="0" smtClean="0"/>
              <a:t>sinergia se alcanza cuando, dos partes en disputa, utilizan su capacidad creativa para buscar una solución, mejor que las propuestas de cada uno individualmente. 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La sinergia se nutre directamente del hábito 4: “Piense Ganar/Ganar” y el hábito 5: “Busque primero comprender y luego ser comprendido”. </a:t>
            </a:r>
          </a:p>
          <a:p>
            <a:pPr algn="just">
              <a:lnSpc>
                <a:spcPct val="120000"/>
              </a:lnSpc>
              <a:buClr>
                <a:srgbClr val="336699"/>
              </a:buClr>
            </a:pPr>
            <a:endParaRPr lang="es-ES" sz="2000" b="1" dirty="0" smtClean="0"/>
          </a:p>
          <a:p>
            <a:pPr algn="just">
              <a:lnSpc>
                <a:spcPct val="120000"/>
              </a:lnSpc>
              <a:buClr>
                <a:srgbClr val="336699"/>
              </a:buClr>
            </a:pPr>
            <a:r>
              <a:rPr lang="es-ES" sz="2000" b="1" dirty="0" smtClean="0"/>
              <a:t>La esencia fundamental en la sinergia es que, el todo, es mayor que la suma de sus partes.</a:t>
            </a:r>
          </a:p>
          <a:p>
            <a:r>
              <a:rPr lang="es-ES" sz="2800" dirty="0" smtClean="0"/>
              <a:t>2 + 2 = 5</a:t>
            </a:r>
          </a:p>
          <a:p>
            <a:endParaRPr lang="es-ES" sz="2800" b="1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"/>
          <p:cNvGrpSpPr>
            <a:grpSpLocks noGrp="1"/>
          </p:cNvGrpSpPr>
          <p:nvPr>
            <p:ph type="subTitle" idx="1"/>
          </p:nvPr>
        </p:nvGrpSpPr>
        <p:grpSpPr bwMode="auto">
          <a:xfrm>
            <a:off x="611188" y="2143116"/>
            <a:ext cx="7777162" cy="3786214"/>
            <a:chOff x="884" y="663"/>
            <a:chExt cx="3992" cy="2731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 rot="10800000">
              <a:off x="884" y="663"/>
              <a:ext cx="3992" cy="27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rgbClr val="2AABA8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1879" y="687"/>
              <a:ext cx="1999" cy="136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2AABA8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1643042" y="2214554"/>
            <a:ext cx="19288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/>
              <a:t>PROCURE PRIMERO COMPRENDER Y DESPUES SER COMPRENDIDO</a:t>
            </a:r>
            <a:endParaRPr lang="es-MX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429256" y="250030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SINERGICE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71868" y="2902391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/>
              <a:t>VICTORIA PUBLICA</a:t>
            </a:r>
            <a:endParaRPr lang="es-MX" sz="2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571868" y="422131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PIENSE EN</a:t>
            </a:r>
          </a:p>
          <a:p>
            <a:pPr algn="ctr"/>
            <a:r>
              <a:rPr lang="es-ES_tradnl" b="1" dirty="0" smtClean="0"/>
              <a:t>GANAR - GANAR</a:t>
            </a:r>
            <a:endParaRPr lang="es-MX" b="1" dirty="0"/>
          </a:p>
        </p:txBody>
      </p:sp>
      <p:sp>
        <p:nvSpPr>
          <p:cNvPr id="12" name="11 Rectángulo"/>
          <p:cNvSpPr/>
          <p:nvPr/>
        </p:nvSpPr>
        <p:spPr>
          <a:xfrm>
            <a:off x="1928794" y="1148348"/>
            <a:ext cx="55322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/>
              <a:t>Interdependencia</a:t>
            </a:r>
            <a:endParaRPr lang="es-ES" sz="5400" dirty="0"/>
          </a:p>
        </p:txBody>
      </p:sp>
      <p:sp>
        <p:nvSpPr>
          <p:cNvPr id="13" name="12 Rectángulo"/>
          <p:cNvSpPr/>
          <p:nvPr/>
        </p:nvSpPr>
        <p:spPr>
          <a:xfrm>
            <a:off x="2081194" y="5720380"/>
            <a:ext cx="47243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/>
              <a:t>Independencia</a:t>
            </a:r>
            <a:endParaRPr lang="es-E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Afilar la </a:t>
            </a:r>
            <a:r>
              <a:rPr lang="es-ES" sz="2800" dirty="0" smtClean="0">
                <a:latin typeface="Aharoni" pitchFamily="2" charset="-79"/>
                <a:cs typeface="Aharoni" pitchFamily="2" charset="-79"/>
              </a:rPr>
              <a:t>Sierra</a:t>
            </a:r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r>
              <a:rPr lang="es-ES" sz="2000" b="1" dirty="0" smtClean="0"/>
              <a:t>Dedique tiempo a cultivarse y cuidarse.</a:t>
            </a:r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endParaRPr lang="es-ES" sz="2000" b="1" dirty="0" smtClean="0"/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r>
              <a:rPr lang="es-ES" sz="2000" b="1" dirty="0" smtClean="0"/>
              <a:t>Mejore su activo más importante, Usted mismo... </a:t>
            </a:r>
          </a:p>
          <a:p>
            <a:pPr algn="just">
              <a:spcAft>
                <a:spcPct val="30000"/>
              </a:spcAft>
              <a:buClr>
                <a:srgbClr val="A50021"/>
              </a:buClr>
            </a:pPr>
            <a:endParaRPr lang="es-ES" sz="2000" b="1" dirty="0" smtClean="0"/>
          </a:p>
          <a:p>
            <a:pPr algn="just">
              <a:buClr>
                <a:srgbClr val="A50021"/>
              </a:buClr>
            </a:pPr>
            <a:r>
              <a:rPr lang="es-ES" sz="2000" b="1" dirty="0" smtClean="0"/>
              <a:t>Renové </a:t>
            </a:r>
            <a:r>
              <a:rPr lang="es-ES" sz="2000" b="1" dirty="0" smtClean="0"/>
              <a:t>diaria y continuamente los cuatro elementos de su naturaleza: </a:t>
            </a:r>
          </a:p>
          <a:p>
            <a:pPr lvl="1">
              <a:buFontTx/>
              <a:buChar char="•"/>
            </a:pPr>
            <a:endParaRPr lang="es-ES" sz="2000" b="1" dirty="0" smtClean="0">
              <a:solidFill>
                <a:srgbClr val="FFC000"/>
              </a:solidFill>
            </a:endParaRP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Su </a:t>
            </a:r>
            <a:r>
              <a:rPr lang="es-ES" sz="2000" b="1" dirty="0" smtClean="0">
                <a:solidFill>
                  <a:srgbClr val="FFC000"/>
                </a:solidFill>
              </a:rPr>
              <a:t>Yo Físico</a:t>
            </a: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Su Yo Mental</a:t>
            </a: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Su Yo </a:t>
            </a:r>
            <a:r>
              <a:rPr lang="es-ES" sz="2000" b="1" dirty="0" smtClean="0">
                <a:solidFill>
                  <a:srgbClr val="FFC000"/>
                </a:solidFill>
              </a:rPr>
              <a:t>Espiritual</a:t>
            </a:r>
          </a:p>
          <a:p>
            <a:pPr lvl="1">
              <a:buFontTx/>
              <a:buChar char="•"/>
            </a:pPr>
            <a:r>
              <a:rPr lang="es-ES" sz="2000" b="1" dirty="0" smtClean="0">
                <a:solidFill>
                  <a:srgbClr val="FFC000"/>
                </a:solidFill>
              </a:rPr>
              <a:t>Yo Social y Emocional</a:t>
            </a:r>
          </a:p>
          <a:p>
            <a:endParaRPr lang="es-ES" sz="2800" b="1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_tradnl" sz="2800" dirty="0" smtClean="0">
                <a:latin typeface="Aharoni" pitchFamily="2" charset="-79"/>
                <a:cs typeface="Aharoni" pitchFamily="2" charset="-79"/>
              </a:rPr>
              <a:t>Cuatro </a:t>
            </a:r>
            <a:r>
              <a:rPr lang="es-ES_tradnl" sz="2800" dirty="0" smtClean="0">
                <a:latin typeface="Aharoni" pitchFamily="2" charset="-79"/>
                <a:cs typeface="Aharoni" pitchFamily="2" charset="-79"/>
              </a:rPr>
              <a:t>dimensiones </a:t>
            </a:r>
            <a:r>
              <a:rPr lang="es-ES_tradnl" sz="2800" dirty="0" smtClean="0">
                <a:latin typeface="Aharoni" pitchFamily="2" charset="-79"/>
                <a:cs typeface="Aharoni" pitchFamily="2" charset="-79"/>
              </a:rPr>
              <a:t>de la </a:t>
            </a:r>
            <a:r>
              <a:rPr lang="es-ES_tradnl" sz="2800" dirty="0" smtClean="0">
                <a:latin typeface="Aharoni" pitchFamily="2" charset="-79"/>
                <a:cs typeface="Aharoni" pitchFamily="2" charset="-79"/>
              </a:rPr>
              <a:t>renovación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FISICA:</a:t>
            </a:r>
            <a:r>
              <a:rPr lang="es-ES_tradnl" sz="1800" b="1" dirty="0" smtClean="0"/>
              <a:t> </a:t>
            </a:r>
            <a:endParaRPr lang="es-ES_tradnl" sz="1800" b="1" dirty="0" smtClean="0"/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Creamos </a:t>
            </a:r>
            <a:r>
              <a:rPr lang="es-ES_tradnl" sz="1800" b="1" dirty="0" smtClean="0"/>
              <a:t>bienestar físico a través de la nutrición adecuada, el ejercicio, el descanso y el manejo de tensiones.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MENTAL: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Aumentamos la capacidad mental a través de la lectura, la escritura y el pensamiento.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ESPIRITUAL: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Nos desarrollamos espiritualmente a través de la meditación, la oración y al dedicar tiempo a la naturaleza.</a:t>
            </a:r>
          </a:p>
          <a:p>
            <a:pPr algn="just">
              <a:spcBef>
                <a:spcPct val="50000"/>
              </a:spcBef>
            </a:pPr>
            <a:r>
              <a:rPr lang="es-ES_tradnl" sz="1800" b="1" u="sng" dirty="0" smtClean="0">
                <a:solidFill>
                  <a:srgbClr val="000000"/>
                </a:solidFill>
              </a:rPr>
              <a:t>SOCIAL-EMOCIONAL: 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Mejoramos al enfrentar los problemas con una actitud de ganar/ganar. Y al comprender, antes que ser comprendido. y buque soluciones creativas.</a:t>
            </a:r>
            <a:endParaRPr lang="es-ES" sz="1800" b="1" dirty="0" smtClean="0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Conclusión</a:t>
            </a:r>
          </a:p>
          <a:p>
            <a:endParaRPr lang="es-ES" sz="1200" dirty="0" smtClean="0">
              <a:cs typeface="Aharoni" pitchFamily="2" charset="-79"/>
            </a:endParaRPr>
          </a:p>
          <a:p>
            <a:endParaRPr lang="es-ES" sz="1200" dirty="0" smtClean="0">
              <a:cs typeface="Aharoni" pitchFamily="2" charset="-79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Imagen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217" y="2214554"/>
            <a:ext cx="6846245" cy="4407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28596" y="1700212"/>
            <a:ext cx="7959754" cy="4943497"/>
          </a:xfrm>
        </p:spPr>
        <p:txBody>
          <a:bodyPr/>
          <a:lstStyle/>
          <a:p>
            <a:r>
              <a:rPr lang="es-ES" sz="2800" b="1" dirty="0" smtClean="0">
                <a:latin typeface="Aharoni" pitchFamily="2" charset="-79"/>
                <a:cs typeface="Aharoni" pitchFamily="2" charset="-79"/>
              </a:rPr>
              <a:t>Antecedentes</a:t>
            </a:r>
          </a:p>
          <a:p>
            <a:endParaRPr lang="es-ES" sz="2000" b="1" dirty="0" smtClean="0">
              <a:latin typeface="+mj-lt"/>
              <a:cs typeface="Aharoni" pitchFamily="2" charset="-79"/>
            </a:endParaRPr>
          </a:p>
          <a:p>
            <a:pPr algn="just"/>
            <a:r>
              <a:rPr lang="es-ES" sz="2000" b="1" dirty="0" smtClean="0">
                <a:latin typeface="+mj-lt"/>
                <a:cs typeface="Aharoni" pitchFamily="2" charset="-79"/>
              </a:rPr>
              <a:t>El Dr. Steven Cobey de la Universidad de Brighan Young, USA realizó una investigación con datos de los últimos 200 años relacionados con las personas de éxito en diferentes países y empresas. </a:t>
            </a:r>
            <a:endParaRPr lang="es-ES" sz="2000" b="1" dirty="0" smtClean="0">
              <a:latin typeface="+mj-lt"/>
              <a:cs typeface="Aharoni" pitchFamily="2" charset="-79"/>
            </a:endParaRPr>
          </a:p>
          <a:p>
            <a:pPr algn="just"/>
            <a:endParaRPr lang="es-ES" sz="2000" b="1" dirty="0" smtClean="0">
              <a:latin typeface="+mj-lt"/>
              <a:cs typeface="Aharoni" pitchFamily="2" charset="-79"/>
            </a:endParaRPr>
          </a:p>
          <a:p>
            <a:pPr algn="just"/>
            <a:r>
              <a:rPr lang="es-ES" sz="2000" b="1" dirty="0" smtClean="0">
                <a:latin typeface="+mj-lt"/>
                <a:cs typeface="Aharoni" pitchFamily="2" charset="-79"/>
              </a:rPr>
              <a:t>Encontró que las personas de éxito regían su comportamiento en </a:t>
            </a:r>
            <a:r>
              <a:rPr lang="es-ES" sz="2000" b="1" dirty="0" smtClean="0">
                <a:latin typeface="+mj-lt"/>
                <a:cs typeface="Aharoni" pitchFamily="2" charset="-79"/>
              </a:rPr>
              <a:t>hábitos que la sociedad respetaba. </a:t>
            </a:r>
          </a:p>
          <a:p>
            <a:pPr algn="just"/>
            <a:endParaRPr lang="es-ES" sz="2000" b="1" dirty="0" smtClean="0">
              <a:latin typeface="+mj-lt"/>
              <a:cs typeface="Aharoni" pitchFamily="2" charset="-79"/>
            </a:endParaRPr>
          </a:p>
          <a:p>
            <a:pPr algn="just"/>
            <a:r>
              <a:rPr lang="es-ES" sz="2000" b="1" dirty="0" smtClean="0">
                <a:latin typeface="+mj-lt"/>
                <a:cs typeface="Aharoni" pitchFamily="2" charset="-79"/>
              </a:rPr>
              <a:t>   </a:t>
            </a:r>
          </a:p>
          <a:p>
            <a:pPr algn="just"/>
            <a:r>
              <a:rPr lang="es-ES" sz="2000" b="1" dirty="0" smtClean="0">
                <a:latin typeface="+mj-lt"/>
                <a:cs typeface="Aharoni" pitchFamily="2" charset="-79"/>
              </a:rPr>
              <a:t>  Valores 		   Integridad		   Congruencia</a:t>
            </a:r>
            <a:endParaRPr lang="es-ES" sz="2000" b="1" dirty="0" smtClean="0">
              <a:latin typeface="+mj-lt"/>
              <a:cs typeface="Aharoni" pitchFamily="2" charset="-79"/>
            </a:endParaRPr>
          </a:p>
          <a:p>
            <a:endParaRPr lang="es-ES" sz="2000" b="1" dirty="0" smtClean="0">
              <a:latin typeface="+mj-lt"/>
              <a:cs typeface="Aharoni" pitchFamily="2" charset="-79"/>
            </a:endParaRPr>
          </a:p>
          <a:p>
            <a:endParaRPr lang="es-ES" sz="2000" b="1" dirty="0" smtClean="0">
              <a:latin typeface="+mj-lt"/>
              <a:cs typeface="Aharoni" pitchFamily="2" charset="-79"/>
            </a:endParaRPr>
          </a:p>
          <a:p>
            <a:endParaRPr lang="es-ES" sz="2000" dirty="0" smtClean="0"/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71472" y="5572140"/>
            <a:ext cx="1357322" cy="428628"/>
          </a:xfrm>
          <a:prstGeom prst="rect">
            <a:avLst/>
          </a:prstGeom>
          <a:noFill/>
          <a:ln>
            <a:solidFill>
              <a:srgbClr val="3D2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3357554" y="5572140"/>
            <a:ext cx="1500198" cy="428628"/>
          </a:xfrm>
          <a:prstGeom prst="rect">
            <a:avLst/>
          </a:prstGeom>
          <a:noFill/>
          <a:ln>
            <a:solidFill>
              <a:srgbClr val="3D2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6143636" y="5572140"/>
            <a:ext cx="1714512" cy="428628"/>
          </a:xfrm>
          <a:prstGeom prst="rect">
            <a:avLst/>
          </a:prstGeom>
          <a:noFill/>
          <a:ln>
            <a:solidFill>
              <a:srgbClr val="3D2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endParaRPr lang="es-ES" sz="2000" b="1" dirty="0" smtClean="0">
              <a:latin typeface="+mj-lt"/>
            </a:endParaRPr>
          </a:p>
          <a:p>
            <a:r>
              <a:rPr lang="es-ES" sz="2800" b="1" dirty="0" smtClean="0">
                <a:latin typeface="Aharoni" pitchFamily="2" charset="-79"/>
                <a:cs typeface="Aharoni" pitchFamily="2" charset="-79"/>
              </a:rPr>
              <a:t>Hábitos de la Gente Altamente </a:t>
            </a:r>
            <a:r>
              <a:rPr lang="es-ES" sz="2800" b="1" dirty="0" smtClean="0">
                <a:latin typeface="Aharoni" pitchFamily="2" charset="-79"/>
                <a:cs typeface="Aharoni" pitchFamily="2" charset="-79"/>
              </a:rPr>
              <a:t>Efectiva</a:t>
            </a:r>
            <a:endParaRPr lang="es-ES" sz="2800" b="1" dirty="0" smtClean="0">
              <a:latin typeface="Aharoni" pitchFamily="2" charset="-79"/>
              <a:cs typeface="Aharoni" pitchFamily="2" charset="-79"/>
            </a:endParaRPr>
          </a:p>
          <a:p>
            <a:pPr marL="457200" indent="-457200" algn="l">
              <a:lnSpc>
                <a:spcPct val="130000"/>
              </a:lnSpc>
              <a:buFontTx/>
              <a:buAutoNum type="arabicPeriod"/>
            </a:pPr>
            <a:endParaRPr lang="es-ES" sz="2000" dirty="0" smtClean="0"/>
          </a:p>
          <a:p>
            <a:pPr marL="457200" indent="-457200" algn="l">
              <a:lnSpc>
                <a:spcPct val="130000"/>
              </a:lnSpc>
              <a:buFontTx/>
              <a:buAutoNum type="arabicPeriod"/>
            </a:pPr>
            <a:r>
              <a:rPr lang="es-ES" sz="2000" b="1" dirty="0" smtClean="0"/>
              <a:t>Sea </a:t>
            </a:r>
            <a:r>
              <a:rPr lang="es-ES" sz="2000" b="1" dirty="0" smtClean="0"/>
              <a:t>proactivo</a:t>
            </a:r>
          </a:p>
          <a:p>
            <a:pPr marL="457200" indent="-457200" algn="l">
              <a:lnSpc>
                <a:spcPct val="130000"/>
              </a:lnSpc>
              <a:buFontTx/>
              <a:buAutoNum type="arabicPeriod"/>
            </a:pPr>
            <a:r>
              <a:rPr lang="es-ES" sz="2000" b="1" dirty="0" smtClean="0"/>
              <a:t>Empiece con un objetivo en la mente</a:t>
            </a:r>
          </a:p>
          <a:p>
            <a:pPr marL="457200" indent="-457200" algn="l">
              <a:lnSpc>
                <a:spcPct val="130000"/>
              </a:lnSpc>
              <a:buFontTx/>
              <a:buAutoNum type="arabicPeriod"/>
            </a:pPr>
            <a:r>
              <a:rPr lang="es-ES" sz="2000" b="1" dirty="0" smtClean="0"/>
              <a:t>Primero lo primero</a:t>
            </a:r>
          </a:p>
          <a:p>
            <a:pPr marL="457200" indent="-457200" algn="l">
              <a:lnSpc>
                <a:spcPct val="130000"/>
              </a:lnSpc>
              <a:buFontTx/>
              <a:buAutoNum type="arabicPeriod"/>
            </a:pPr>
            <a:r>
              <a:rPr lang="es-ES" sz="2000" b="1" dirty="0" smtClean="0"/>
              <a:t>Piense en ganar – ganar</a:t>
            </a:r>
          </a:p>
          <a:p>
            <a:pPr marL="457200" indent="-457200" algn="l">
              <a:lnSpc>
                <a:spcPct val="130000"/>
              </a:lnSpc>
              <a:buFontTx/>
              <a:buAutoNum type="arabicPeriod"/>
            </a:pPr>
            <a:r>
              <a:rPr lang="es-ES" sz="2000" b="1" dirty="0" smtClean="0"/>
              <a:t>Procure primero comprender y </a:t>
            </a:r>
            <a:r>
              <a:rPr lang="es-ES" sz="2000" b="1" dirty="0" smtClean="0"/>
              <a:t>después ser comprendido</a:t>
            </a:r>
            <a:endParaRPr lang="es-ES" sz="2000" b="1" dirty="0" smtClean="0"/>
          </a:p>
          <a:p>
            <a:pPr marL="457200" indent="-457200" algn="l">
              <a:lnSpc>
                <a:spcPct val="130000"/>
              </a:lnSpc>
              <a:buFontTx/>
              <a:buAutoNum type="arabicPeriod" startAt="6"/>
            </a:pPr>
            <a:r>
              <a:rPr lang="es-ES" sz="2000" b="1" dirty="0" smtClean="0"/>
              <a:t>Haga sinergia</a:t>
            </a:r>
          </a:p>
          <a:p>
            <a:pPr marL="457200" indent="-457200" algn="l">
              <a:lnSpc>
                <a:spcPct val="130000"/>
              </a:lnSpc>
              <a:buFontTx/>
              <a:buAutoNum type="arabicPeriod" startAt="6"/>
            </a:pPr>
            <a:r>
              <a:rPr lang="es-ES" sz="2000" b="1" dirty="0" smtClean="0"/>
              <a:t>Afile la sierra</a:t>
            </a: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000" dirty="0" smtClean="0">
                <a:solidFill>
                  <a:srgbClr val="000066"/>
                </a:solidFill>
              </a:rPr>
              <a:t> </a:t>
            </a:r>
            <a:r>
              <a:rPr lang="es-ES" sz="2800" b="1" dirty="0" smtClean="0">
                <a:latin typeface="Aharoni" pitchFamily="2" charset="-79"/>
                <a:cs typeface="Aharoni" pitchFamily="2" charset="-79"/>
              </a:rPr>
              <a:t>Sea Proactivo</a:t>
            </a:r>
          </a:p>
          <a:p>
            <a:endParaRPr lang="es-ES" sz="2000" b="1" dirty="0" smtClean="0">
              <a:latin typeface="+mj-lt"/>
            </a:endParaRPr>
          </a:p>
          <a:p>
            <a:pPr algn="just"/>
            <a:r>
              <a:rPr lang="es-ES" sz="2000" b="1" dirty="0" smtClean="0"/>
              <a:t>La conducta </a:t>
            </a:r>
            <a:r>
              <a:rPr lang="es-ES" sz="2000" b="1" u="sng" dirty="0" smtClean="0"/>
              <a:t>Proactiva </a:t>
            </a:r>
            <a:r>
              <a:rPr lang="es-ES" sz="2000" b="1" dirty="0" smtClean="0"/>
              <a:t>es el producto de nuestras propias decisiones, basadas en valores. 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ES" sz="2000" b="1" dirty="0" smtClean="0"/>
              <a:t>La conducta </a:t>
            </a:r>
            <a:r>
              <a:rPr lang="es-ES" sz="2000" b="1" u="sng" dirty="0" smtClean="0"/>
              <a:t>Reactiva </a:t>
            </a:r>
            <a:r>
              <a:rPr lang="es-ES" sz="2000" b="1" dirty="0" smtClean="0"/>
              <a:t>nos lleva a culpar a otros, o a las circunstancias, de nuestros propios males.</a:t>
            </a:r>
          </a:p>
          <a:p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516064" y="4422787"/>
            <a:ext cx="6111882" cy="863601"/>
            <a:chOff x="975" y="2614"/>
            <a:chExt cx="3850" cy="544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2663" y="2795"/>
              <a:ext cx="251" cy="31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975" y="2795"/>
              <a:ext cx="952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ESTIMULO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832" y="2756"/>
              <a:ext cx="993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RESPUESTA</a:t>
              </a:r>
            </a:p>
          </p:txBody>
        </p:sp>
        <p:sp>
          <p:nvSpPr>
            <p:cNvPr id="10" name="AutoShape 15"/>
            <p:cNvSpPr>
              <a:spLocks noChangeArrowheads="1"/>
            </p:cNvSpPr>
            <p:nvPr/>
          </p:nvSpPr>
          <p:spPr bwMode="auto">
            <a:xfrm flipH="1">
              <a:off x="2018" y="2704"/>
              <a:ext cx="453" cy="454"/>
            </a:xfrm>
            <a:prstGeom prst="lightningBol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243" y="2614"/>
              <a:ext cx="499" cy="499"/>
              <a:chOff x="3326" y="1389"/>
              <a:chExt cx="499" cy="499"/>
            </a:xfrm>
          </p:grpSpPr>
          <p:sp>
            <p:nvSpPr>
              <p:cNvPr id="13" name="Oval 18"/>
              <p:cNvSpPr>
                <a:spLocks noChangeArrowheads="1"/>
              </p:cNvSpPr>
              <p:nvPr/>
            </p:nvSpPr>
            <p:spPr bwMode="auto">
              <a:xfrm>
                <a:off x="3326" y="1389"/>
                <a:ext cx="499" cy="49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>
                <a:off x="3424" y="1525"/>
                <a:ext cx="91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/>
              </a:p>
            </p:txBody>
          </p:sp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 flipV="1">
                <a:off x="3606" y="1525"/>
                <a:ext cx="9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/>
              </a:p>
            </p:txBody>
          </p:sp>
          <p:sp>
            <p:nvSpPr>
              <p:cNvPr id="16" name="Line 27"/>
              <p:cNvSpPr>
                <a:spLocks noChangeShapeType="1"/>
              </p:cNvSpPr>
              <p:nvPr/>
            </p:nvSpPr>
            <p:spPr bwMode="auto">
              <a:xfrm>
                <a:off x="3424" y="1752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s-ES_tradnl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rgbClr val="800000"/>
                    </a:solidFill>
                    <a:latin typeface="Garamond (W1)" pitchFamily="18" charset="0"/>
                    <a:ea typeface="+mn-ea"/>
                    <a:cs typeface="+mn-cs"/>
                  </a:defRPr>
                </a:lvl9pPr>
              </a:lstStyle>
              <a:p>
                <a:endParaRPr lang="es-MX"/>
              </a:p>
            </p:txBody>
          </p:sp>
        </p:grpSp>
        <p:sp>
          <p:nvSpPr>
            <p:cNvPr id="12" name="AutoShape 17"/>
            <p:cNvSpPr>
              <a:spLocks noChangeArrowheads="1"/>
            </p:cNvSpPr>
            <p:nvPr/>
          </p:nvSpPr>
          <p:spPr bwMode="auto">
            <a:xfrm flipH="1">
              <a:off x="3016" y="2659"/>
              <a:ext cx="453" cy="454"/>
            </a:xfrm>
            <a:prstGeom prst="lightningBol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</p:grpSp>
      <p:grpSp>
        <p:nvGrpSpPr>
          <p:cNvPr id="17" name="Group 40"/>
          <p:cNvGrpSpPr>
            <a:grpSpLocks/>
          </p:cNvGrpSpPr>
          <p:nvPr/>
        </p:nvGrpSpPr>
        <p:grpSpPr bwMode="auto">
          <a:xfrm>
            <a:off x="1258888" y="5419747"/>
            <a:ext cx="6553200" cy="1081087"/>
            <a:chOff x="793" y="3203"/>
            <a:chExt cx="4128" cy="681"/>
          </a:xfrm>
        </p:grpSpPr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975" y="3386"/>
              <a:ext cx="930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ESTIMULO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3832" y="3432"/>
              <a:ext cx="988" cy="23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800">
                  <a:solidFill>
                    <a:schemeClr val="bg1"/>
                  </a:solidFill>
                </a:rPr>
                <a:t>RESPUESTA</a:t>
              </a:r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flipH="1">
              <a:off x="1928" y="3341"/>
              <a:ext cx="453" cy="454"/>
            </a:xfrm>
            <a:prstGeom prst="lightningBol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3243" y="3327"/>
              <a:ext cx="453" cy="453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dirty="0">
                <a:solidFill>
                  <a:srgbClr val="FFFF00"/>
                </a:solidFill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426" y="3250"/>
              <a:ext cx="71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sz="2000"/>
                <a:t>Libertad</a:t>
              </a:r>
            </a:p>
            <a:p>
              <a:pPr algn="ctr"/>
              <a:r>
                <a:rPr lang="es-ES" sz="2000"/>
                <a:t>para</a:t>
              </a:r>
            </a:p>
            <a:p>
              <a:pPr algn="ctr"/>
              <a:r>
                <a:rPr lang="es-ES" sz="2000"/>
                <a:t>elegir</a:t>
              </a:r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793" y="3203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Empiece con un objetivo en la mente</a:t>
            </a:r>
          </a:p>
          <a:p>
            <a:pPr algn="l"/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Comience </a:t>
            </a:r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hoy con una visión</a:t>
            </a:r>
            <a:r>
              <a:rPr lang="es-ES" sz="2400" b="1" dirty="0" smtClean="0">
                <a:latin typeface="Aharoni" pitchFamily="2" charset="-79"/>
                <a:cs typeface="Aharoni" pitchFamily="2" charset="-79"/>
              </a:rPr>
              <a:t>:</a:t>
            </a:r>
            <a:endParaRPr lang="es-ES" sz="2000" b="1" dirty="0" smtClean="0"/>
          </a:p>
          <a:p>
            <a:pPr algn="l">
              <a:lnSpc>
                <a:spcPct val="150000"/>
              </a:lnSpc>
              <a:buFontTx/>
              <a:buChar char="•"/>
            </a:pPr>
            <a:endParaRPr lang="es-ES" sz="2000" b="1" dirty="0" smtClean="0"/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Cómo </a:t>
            </a:r>
            <a:r>
              <a:rPr lang="es-ES" sz="2000" b="1" dirty="0" smtClean="0"/>
              <a:t>se quisiera ver al final de su vida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Cómo quisiera que lo vieran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Cómo quisiera ser recordado</a:t>
            </a:r>
          </a:p>
          <a:p>
            <a:pPr algn="l">
              <a:lnSpc>
                <a:spcPct val="150000"/>
              </a:lnSpc>
              <a:buFontTx/>
              <a:buChar char="•"/>
            </a:pPr>
            <a:r>
              <a:rPr lang="es-ES" sz="2000" b="1" dirty="0" smtClean="0"/>
              <a:t>Qué obra le gustaría dejar </a:t>
            </a:r>
            <a:r>
              <a:rPr lang="es-ES" sz="2000" b="1" dirty="0" smtClean="0"/>
              <a:t>hecha</a:t>
            </a:r>
          </a:p>
          <a:p>
            <a:pPr>
              <a:lnSpc>
                <a:spcPct val="150000"/>
              </a:lnSpc>
            </a:pPr>
            <a:endParaRPr lang="es-ES" sz="2000" b="1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2000" b="1" dirty="0" smtClean="0">
                <a:solidFill>
                  <a:srgbClr val="FFC000"/>
                </a:solidFill>
              </a:rPr>
              <a:t>Es </a:t>
            </a:r>
            <a:r>
              <a:rPr lang="es-ES" sz="2000" b="1" dirty="0" smtClean="0">
                <a:solidFill>
                  <a:srgbClr val="FFC000"/>
                </a:solidFill>
              </a:rPr>
              <a:t>comenzar con una clara comprensión de hacia    dónde queremos ir</a:t>
            </a:r>
          </a:p>
          <a:p>
            <a:pPr algn="l">
              <a:lnSpc>
                <a:spcPct val="150000"/>
              </a:lnSpc>
              <a:buFontTx/>
              <a:buChar char="•"/>
            </a:pPr>
            <a:endParaRPr lang="es-ES" sz="2000" b="1" dirty="0" smtClean="0"/>
          </a:p>
          <a:p>
            <a:pPr algn="l"/>
            <a:endParaRPr lang="es-ES" sz="2000" b="1" dirty="0" smtClean="0">
              <a:latin typeface="+mj-lt"/>
              <a:cs typeface="Aharoni" pitchFamily="2" charset="-79"/>
            </a:endParaRPr>
          </a:p>
          <a:p>
            <a:endParaRPr lang="es-ES" sz="2800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Primero lo </a:t>
            </a:r>
            <a:r>
              <a:rPr lang="es-ES" sz="2800" dirty="0" smtClean="0">
                <a:solidFill>
                  <a:srgbClr val="000066"/>
                </a:solidFill>
                <a:latin typeface="Aharoni" pitchFamily="2" charset="-79"/>
                <a:cs typeface="Aharoni" pitchFamily="2" charset="-79"/>
              </a:rPr>
              <a:t>Primero</a:t>
            </a:r>
          </a:p>
          <a:p>
            <a:endParaRPr lang="es-ES" sz="2000" b="1" dirty="0" smtClean="0">
              <a:solidFill>
                <a:srgbClr val="000066"/>
              </a:solidFill>
              <a:latin typeface="+mj-lt"/>
            </a:endParaRPr>
          </a:p>
          <a:p>
            <a:pPr algn="just">
              <a:lnSpc>
                <a:spcPct val="110000"/>
              </a:lnSpc>
              <a:buClr>
                <a:srgbClr val="FFFF66"/>
              </a:buClr>
            </a:pPr>
            <a:r>
              <a:rPr lang="es-ES" sz="2000" b="1" dirty="0" smtClean="0"/>
              <a:t>Establezca prioridades</a:t>
            </a:r>
          </a:p>
          <a:p>
            <a:pPr algn="just">
              <a:lnSpc>
                <a:spcPct val="110000"/>
              </a:lnSpc>
              <a:buClr>
                <a:srgbClr val="FFFF66"/>
              </a:buClr>
            </a:pPr>
            <a:r>
              <a:rPr lang="es-ES" sz="2000" b="1" dirty="0" smtClean="0"/>
              <a:t>No </a:t>
            </a:r>
            <a:r>
              <a:rPr lang="es-ES" sz="2000" b="1" dirty="0" smtClean="0"/>
              <a:t>es cómo usted organiza el tiempo, sino cómo lo administra.</a:t>
            </a:r>
          </a:p>
          <a:p>
            <a:pPr algn="just">
              <a:lnSpc>
                <a:spcPct val="110000"/>
              </a:lnSpc>
              <a:buClr>
                <a:srgbClr val="FFFF66"/>
              </a:buClr>
            </a:pPr>
            <a:r>
              <a:rPr lang="es-ES" sz="2000" b="1" dirty="0" smtClean="0"/>
              <a:t>Haga </a:t>
            </a:r>
            <a:r>
              <a:rPr lang="es-ES" sz="2000" b="1" dirty="0" smtClean="0"/>
              <a:t>diferencias entre lo importante y lo </a:t>
            </a:r>
            <a:r>
              <a:rPr lang="es-ES" sz="2000" b="1" dirty="0" smtClean="0"/>
              <a:t>urgente</a:t>
            </a:r>
            <a:endParaRPr lang="es-ES" sz="2000" dirty="0" smtClean="0">
              <a:solidFill>
                <a:srgbClr val="000066"/>
              </a:solidFill>
            </a:endParaRPr>
          </a:p>
          <a:p>
            <a:endParaRPr lang="es-ES" sz="2000" dirty="0" smtClean="0">
              <a:solidFill>
                <a:srgbClr val="000066"/>
              </a:solidFill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214414" y="4286256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IMPORTANTE </a:t>
            </a:r>
          </a:p>
          <a:p>
            <a:pPr algn="ctr"/>
            <a:r>
              <a:rPr lang="es-ES_tradnl" dirty="0" smtClean="0"/>
              <a:t>Y</a:t>
            </a:r>
          </a:p>
          <a:p>
            <a:pPr algn="ctr"/>
            <a:r>
              <a:rPr lang="es-ES_tradnl" dirty="0" smtClean="0"/>
              <a:t>URGENTE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857620" y="4286256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HABITOS DE LA GENTE ALTAMENTE</a:t>
            </a:r>
          </a:p>
          <a:p>
            <a:pPr algn="ctr"/>
            <a:r>
              <a:rPr lang="es-ES_tradnl" dirty="0" smtClean="0"/>
              <a:t>EFECTIVA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214414" y="5214950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NI URGENTE</a:t>
            </a:r>
          </a:p>
          <a:p>
            <a:pPr algn="ctr"/>
            <a:r>
              <a:rPr lang="es-ES_tradnl" dirty="0" smtClean="0"/>
              <a:t>NI IMPORTANTE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857620" y="5214950"/>
            <a:ext cx="2643206" cy="92869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URGENTE PERO NO </a:t>
            </a:r>
          </a:p>
          <a:p>
            <a:pPr algn="ctr"/>
            <a:r>
              <a:rPr lang="es-ES_tradnl" dirty="0" smtClean="0"/>
              <a:t>IMPORTANTE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endParaRPr lang="es-ES" sz="2000" b="1" dirty="0" smtClean="0">
              <a:latin typeface="+mj-lt"/>
            </a:endParaRPr>
          </a:p>
          <a:p>
            <a:endParaRPr lang="es-ES" sz="2000" b="1" dirty="0" smtClean="0">
              <a:latin typeface="+mj-lt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1285875" y="2357430"/>
            <a:ext cx="6480175" cy="3714776"/>
            <a:chOff x="810" y="663"/>
            <a:chExt cx="4082" cy="2731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810" y="663"/>
              <a:ext cx="4082" cy="27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rgbClr val="2AABA8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10800000">
              <a:off x="1879" y="2033"/>
              <a:ext cx="1999" cy="136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2AABA8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3643306" y="3354173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+mj-lt"/>
              </a:rPr>
              <a:t>PRIMERO LO PRIMERO</a:t>
            </a:r>
            <a:endParaRPr lang="es-MX" sz="2000" b="1" dirty="0">
              <a:latin typeface="+mj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643306" y="457850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+mj-lt"/>
              </a:rPr>
              <a:t>VICTORIA PRIVADA</a:t>
            </a:r>
            <a:endParaRPr lang="es-MX" sz="2000" b="1" dirty="0">
              <a:latin typeface="+mj-lt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928794" y="5000636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latin typeface="+mj-lt"/>
              </a:rPr>
              <a:t>SEA PROACTIVO</a:t>
            </a:r>
            <a:endParaRPr lang="es-MX" sz="2000" b="1" dirty="0">
              <a:latin typeface="+mj-lt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214942" y="5072074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latin typeface="+mj-lt"/>
              </a:rPr>
              <a:t>EMPIECE CON UN OBJETIVO EN LA MENTE</a:t>
            </a:r>
            <a:endParaRPr lang="es-MX" sz="1600" b="1" dirty="0">
              <a:latin typeface="+mj-lt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000232" y="1576976"/>
            <a:ext cx="50145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>
                <a:latin typeface="Aharoni" pitchFamily="2" charset="-79"/>
                <a:cs typeface="Aharoni" pitchFamily="2" charset="-79"/>
              </a:rPr>
              <a:t>Independencia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415774" y="6006132"/>
            <a:ext cx="44422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>
                <a:latin typeface="Aharoni" pitchFamily="2" charset="-79"/>
                <a:cs typeface="Aharoni" pitchFamily="2" charset="-79"/>
              </a:rPr>
              <a:t>D</a:t>
            </a:r>
            <a:r>
              <a:rPr lang="es-ES" sz="5400" dirty="0" smtClean="0">
                <a:latin typeface="Aharoni" pitchFamily="2" charset="-79"/>
                <a:cs typeface="Aharoni" pitchFamily="2" charset="-79"/>
              </a:rPr>
              <a:t>ependencia</a:t>
            </a:r>
            <a:endParaRPr lang="es-ES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Piense en </a:t>
            </a:r>
            <a:r>
              <a:rPr lang="es-ES" sz="2800" dirty="0" smtClean="0">
                <a:latin typeface="Aharoni" pitchFamily="2" charset="-79"/>
                <a:cs typeface="Aharoni" pitchFamily="2" charset="-79"/>
              </a:rPr>
              <a:t>Ganar – Ganar</a:t>
            </a:r>
          </a:p>
          <a:p>
            <a:r>
              <a:rPr lang="es-ES_tradnl" sz="2400" b="1" dirty="0" smtClean="0"/>
              <a:t>Tres </a:t>
            </a:r>
            <a:r>
              <a:rPr lang="es-ES_tradnl" sz="2400" b="1" dirty="0" smtClean="0"/>
              <a:t>paradigmas </a:t>
            </a:r>
            <a:r>
              <a:rPr lang="es-ES_tradnl" sz="2400" b="1" dirty="0" smtClean="0"/>
              <a:t>de la interacción </a:t>
            </a:r>
            <a:r>
              <a:rPr lang="es-ES_tradnl" sz="2400" b="1" dirty="0" smtClean="0"/>
              <a:t>humana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Ganar-Perder                                                                       </a:t>
            </a:r>
            <a:endParaRPr lang="es-ES_tradnl" sz="1800" b="1" dirty="0" smtClean="0"/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Es el enfoque autoritario. Usa posición, poder, credenciales, posesiones o personalidad para obtener “ganar”.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Perder-Ganar                                                                      </a:t>
            </a:r>
            <a:endParaRPr lang="es-ES_tradnl" sz="1800" b="1" dirty="0" smtClean="0"/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 No tienen estándares, ni demandas, ni expectativas de los demás. Es rápida para complacer o reconciliar.  </a:t>
            </a:r>
            <a:r>
              <a:rPr lang="es-ES_tradnl" sz="1800" b="1" dirty="0" smtClean="0"/>
              <a:t>Oculta muchos sentimientos</a:t>
            </a:r>
            <a:r>
              <a:rPr lang="es-ES_tradnl" sz="1800" b="1" dirty="0" smtClean="0"/>
              <a:t>.</a:t>
            </a:r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Ganar-Ganar</a:t>
            </a:r>
            <a:endParaRPr lang="es-ES_tradnl" sz="1800" b="1" dirty="0" smtClean="0"/>
          </a:p>
          <a:p>
            <a:pPr algn="just">
              <a:spcBef>
                <a:spcPct val="50000"/>
              </a:spcBef>
            </a:pPr>
            <a:r>
              <a:rPr lang="es-ES_tradnl" sz="1800" b="1" dirty="0" smtClean="0"/>
              <a:t>Busca el beneficio mutuo. Es cooperativa, no competitiva.                                  Escuchar  más, dedica más tiempo a la comunicación.</a:t>
            </a:r>
          </a:p>
          <a:p>
            <a:pPr algn="just">
              <a:spcBef>
                <a:spcPct val="50000"/>
              </a:spcBef>
            </a:pPr>
            <a:endParaRPr lang="es-ES_tradnl" sz="1800" b="1" dirty="0" smtClean="0"/>
          </a:p>
          <a:p>
            <a:endParaRPr lang="es-ES" sz="2400" b="1" dirty="0" smtClean="0"/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642910" y="2643182"/>
            <a:ext cx="7715304" cy="1071570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642910" y="3786190"/>
            <a:ext cx="7715304" cy="107157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42910" y="4929198"/>
            <a:ext cx="7715304" cy="107157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pPr algn="just"/>
            <a:r>
              <a:rPr lang="es-ES" sz="2000" b="1" dirty="0" smtClean="0"/>
              <a:t>Un ambiente de Ganar/Ganar no va a lograrse solamente siendo un "buena </a:t>
            </a:r>
            <a:r>
              <a:rPr lang="es-ES" sz="2000" b="1" dirty="0" smtClean="0"/>
              <a:t>gente“</a:t>
            </a:r>
          </a:p>
          <a:p>
            <a:pPr algn="just"/>
            <a:r>
              <a:rPr lang="es-ES" sz="2000" b="1" dirty="0" smtClean="0"/>
              <a:t>Es un equilibrio entre coraje y consideración, es balancear la auto estima y el respeto por otros</a:t>
            </a:r>
          </a:p>
          <a:p>
            <a:endParaRPr lang="es-ES" sz="2000" b="1" dirty="0" smtClean="0"/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59681" y="3357562"/>
            <a:ext cx="6624638" cy="3168650"/>
            <a:chOff x="794" y="2160"/>
            <a:chExt cx="4173" cy="1996"/>
          </a:xfrm>
        </p:grpSpPr>
        <p:sp>
          <p:nvSpPr>
            <p:cNvPr id="6" name="Rectangle 21"/>
            <p:cNvSpPr>
              <a:spLocks noChangeArrowheads="1"/>
            </p:cNvSpPr>
            <p:nvPr/>
          </p:nvSpPr>
          <p:spPr bwMode="auto">
            <a:xfrm>
              <a:off x="794" y="2160"/>
              <a:ext cx="4173" cy="19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90" y="2781"/>
              <a:ext cx="1315" cy="49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Pierdo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Ganas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175" y="2781"/>
              <a:ext cx="1157" cy="49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Gano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Ganas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619" y="3416"/>
              <a:ext cx="1307" cy="48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Pierdo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Pierdes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138" y="3416"/>
              <a:ext cx="1194" cy="499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660033">
                    <a:gamma/>
                    <a:shade val="6275"/>
                    <a:invGamma/>
                  </a:srgbClr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PerspectiveBottomLeft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0033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Yo Gano </a:t>
              </a:r>
            </a:p>
            <a:p>
              <a:pPr algn="ctr" eaLnBrk="1" hangingPunct="1"/>
              <a:r>
                <a:rPr lang="es-MX" sz="2000">
                  <a:solidFill>
                    <a:schemeClr val="bg1"/>
                  </a:solidFill>
                  <a:latin typeface="Tahoma" pitchFamily="34" charset="0"/>
                </a:rPr>
                <a:t>Tú Pierdes</a:t>
              </a:r>
              <a:endParaRPr lang="es-ES" sz="200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 flipV="1">
              <a:off x="1384" y="2927"/>
              <a:ext cx="12" cy="96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124" y="3892"/>
              <a:ext cx="4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s-MX" sz="1800">
                  <a:solidFill>
                    <a:srgbClr val="660033"/>
                  </a:solidFill>
                  <a:latin typeface="Tahoma" pitchFamily="34" charset="0"/>
                </a:rPr>
                <a:t>Baja</a:t>
              </a:r>
              <a:endParaRPr lang="es-ES" sz="1800">
                <a:solidFill>
                  <a:srgbClr val="660033"/>
                </a:solidFill>
                <a:latin typeface="Tahoma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130" y="2631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800" dirty="0">
                  <a:solidFill>
                    <a:srgbClr val="660033"/>
                  </a:solidFill>
                  <a:latin typeface="Tahoma" pitchFamily="34" charset="0"/>
                </a:rPr>
                <a:t>Alta</a:t>
              </a:r>
              <a:endParaRPr lang="es-ES" sz="1800" dirty="0">
                <a:solidFill>
                  <a:srgbClr val="660033"/>
                </a:solidFill>
                <a:latin typeface="Tahoma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 rot="16200000">
              <a:off x="283" y="3303"/>
              <a:ext cx="14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400">
                  <a:solidFill>
                    <a:srgbClr val="000099"/>
                  </a:solidFill>
                  <a:latin typeface="Tahoma" pitchFamily="34" charset="0"/>
                </a:rPr>
                <a:t>Consideración - Empatía</a:t>
              </a:r>
              <a:endParaRPr lang="es-ES" sz="1400">
                <a:solidFill>
                  <a:srgbClr val="000099"/>
                </a:solidFill>
                <a:latin typeface="Tahoma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246" y="2317"/>
              <a:ext cx="12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400">
                  <a:solidFill>
                    <a:srgbClr val="000099"/>
                  </a:solidFill>
                  <a:latin typeface="Tahoma" pitchFamily="34" charset="0"/>
                </a:rPr>
                <a:t>Coraje - Asertividad</a:t>
              </a:r>
              <a:endParaRPr lang="es-ES" sz="1400">
                <a:solidFill>
                  <a:srgbClr val="000099"/>
                </a:solidFill>
                <a:latin typeface="Tahoma" pitchFamily="34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291" y="2555"/>
              <a:ext cx="1316" cy="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endParaRPr lang="es-MX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776" y="2443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800">
                  <a:solidFill>
                    <a:srgbClr val="660033"/>
                  </a:solidFill>
                  <a:latin typeface="Tahoma" pitchFamily="34" charset="0"/>
                </a:rPr>
                <a:t>Bajo</a:t>
              </a:r>
              <a:endParaRPr lang="es-ES" sz="1800">
                <a:solidFill>
                  <a:srgbClr val="660033"/>
                </a:solidFill>
                <a:latin typeface="Tahoma" pitchFamily="34" charset="0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660" y="2444"/>
              <a:ext cx="4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s-ES_tradnl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rgbClr val="800000"/>
                  </a:solidFill>
                  <a:latin typeface="Garamond (W1)" pitchFamily="18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MX" sz="1800">
                  <a:solidFill>
                    <a:srgbClr val="660033"/>
                  </a:solidFill>
                  <a:latin typeface="Tahoma" pitchFamily="34" charset="0"/>
                </a:rPr>
                <a:t>Alto</a:t>
              </a:r>
              <a:endParaRPr lang="es-ES" sz="1800">
                <a:solidFill>
                  <a:srgbClr val="660033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949</Words>
  <Application>Microsoft Office PowerPoint</Application>
  <PresentationFormat>Presentación en pantalla (4:3)</PresentationFormat>
  <Paragraphs>226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23</cp:revision>
  <dcterms:created xsi:type="dcterms:W3CDTF">2009-05-01T14:36:09Z</dcterms:created>
  <dcterms:modified xsi:type="dcterms:W3CDTF">2009-11-28T19:59:37Z</dcterms:modified>
</cp:coreProperties>
</file>