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7BB78-7E4C-46C1-BFD0-193C5D7C317D}" type="datetimeFigureOut">
              <a:rPr lang="es-PA" smtClean="0"/>
              <a:t>03/11/2010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AF8ED-C735-4EA4-9173-1318E184AE3A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mar.edu.ve/gonzalezalexis/tesis_web/m3hipotesis.html#Funci&#243;n de l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unimar.edu.ve/gonzalezalexis/tesis_web/m3hipotesis.html#Hip&#243;tesis generales.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mar.edu.ve/gonzalezalexis/tesis_web/m3hipotesis.html#Pasos para verificar la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mar.edu.ve/gonzalezalexis/tesis_web/m3hipotesis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4000504"/>
            <a:ext cx="7772400" cy="1470025"/>
          </a:xfrm>
        </p:spPr>
        <p:txBody>
          <a:bodyPr>
            <a:noAutofit/>
          </a:bodyPr>
          <a:lstStyle/>
          <a:p>
            <a:r>
              <a:rPr lang="es-PA" sz="2400" b="1" i="1" dirty="0" smtClean="0"/>
              <a:t>Para un ingeniero, la diferencia entre nada y casi nada puede ser mínima. Para un científico y, desde luego para un filósofo, esa diferencia por minúscula que sea, puede serlo todo”. George </a:t>
            </a:r>
            <a:r>
              <a:rPr lang="es-PA" sz="2400" b="1" i="1" dirty="0" err="1" smtClean="0"/>
              <a:t>Smoot</a:t>
            </a:r>
            <a:r>
              <a:rPr lang="es-PA" sz="2400" i="1" dirty="0" smtClean="0"/>
              <a:t>.</a:t>
            </a:r>
            <a:r>
              <a:rPr lang="es-PA" sz="2400" dirty="0" smtClean="0"/>
              <a:t/>
            </a:r>
            <a:br>
              <a:rPr lang="es-PA" sz="2400" dirty="0" smtClean="0"/>
            </a:br>
            <a:endParaRPr lang="es-PA" sz="24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42976" y="1357298"/>
            <a:ext cx="6400800" cy="1752600"/>
          </a:xfrm>
        </p:spPr>
        <p:txBody>
          <a:bodyPr>
            <a:normAutofit/>
          </a:bodyPr>
          <a:lstStyle/>
          <a:p>
            <a:r>
              <a:rPr lang="es-PA" sz="4000" b="1" dirty="0" smtClean="0">
                <a:solidFill>
                  <a:srgbClr val="FF0000"/>
                </a:solidFill>
              </a:rPr>
              <a:t>ANÁLISIS DE RESULTADOS</a:t>
            </a:r>
            <a:endParaRPr lang="es-PA" sz="4000" b="1" dirty="0">
              <a:solidFill>
                <a:srgbClr val="FF000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PA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57158" y="500042"/>
          <a:ext cx="8429684" cy="5857915"/>
        </p:xfrm>
        <a:graphic>
          <a:graphicData uri="http://schemas.openxmlformats.org/drawingml/2006/table">
            <a:tbl>
              <a:tblPr/>
              <a:tblGrid>
                <a:gridCol w="8429684"/>
              </a:tblGrid>
              <a:tr h="1575440">
                <a:tc>
                  <a:txBody>
                    <a:bodyPr/>
                    <a:lstStyle/>
                    <a:p>
                      <a:pPr algn="just"/>
                      <a:r>
                        <a:rPr lang="es-PA" sz="2000" dirty="0"/>
                        <a:t/>
                      </a:r>
                      <a:br>
                        <a:rPr lang="es-PA" sz="2000" dirty="0"/>
                      </a:br>
                      <a:r>
                        <a:rPr lang="es-PA" sz="2000" dirty="0"/>
                        <a:t>El  análisis   de  los  datos  corresponde  a  la  etapa  de la investigación en  la cual  se  decide esencialmente,  si  </a:t>
                      </a:r>
                      <a:r>
                        <a:rPr lang="es-PA" sz="2000" dirty="0">
                          <a:hlinkClick r:id="rId3"/>
                        </a:rPr>
                        <a:t>la (s) hipótesis</a:t>
                      </a:r>
                      <a:r>
                        <a:rPr lang="es-PA" sz="2000" dirty="0"/>
                        <a:t> se aceptan (verdaderas) o se refutan (falsas).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FFFF"/>
                    </a:solidFill>
                  </a:tcPr>
                </a:tc>
              </a:tr>
              <a:tr h="984650">
                <a:tc>
                  <a:txBody>
                    <a:bodyPr/>
                    <a:lstStyle/>
                    <a:p>
                      <a:pPr algn="just"/>
                      <a:r>
                        <a:rPr lang="es-PA" sz="2000"/>
                        <a:t>En esta etapa el investigador dispone ya de un cúmulo de datos organizados obtenidos en las etapas anteriores.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575440">
                <a:tc>
                  <a:txBody>
                    <a:bodyPr/>
                    <a:lstStyle/>
                    <a:p>
                      <a:pPr algn="just"/>
                      <a:r>
                        <a:rPr lang="es-PA" sz="2000"/>
                        <a:t>Los datos relevantes fueron decididos ya desde hace mucho tiempo en el planteamiento del problema y</a:t>
                      </a:r>
                      <a:r>
                        <a:rPr lang="es-PA" sz="2000">
                          <a:hlinkClick r:id="rId4"/>
                        </a:rPr>
                        <a:t> las hipótesis rectoras</a:t>
                      </a:r>
                      <a:r>
                        <a:rPr lang="es-PA" sz="2000"/>
                        <a:t> de la investigación, - de hecho estaban implícitos en ella.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1280047">
                <a:tc>
                  <a:txBody>
                    <a:bodyPr/>
                    <a:lstStyle/>
                    <a:p>
                      <a:pPr algn="just"/>
                      <a:r>
                        <a:rPr lang="es-PA" sz="2000"/>
                        <a:t>Con los IRD se recabó la información necesaria, y esa información fue volcada en soportes cibernéticos o materiales, tales como una base de datos o reportes.</a:t>
                      </a:r>
                    </a:p>
                  </a:txBody>
                  <a:tcPr marL="54187" marR="54187" marT="27093" marB="2709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C"/>
                    </a:solidFill>
                  </a:tcPr>
                </a:tc>
              </a:tr>
              <a:tr h="442338">
                <a:tc>
                  <a:txBody>
                    <a:bodyPr/>
                    <a:lstStyle/>
                    <a:p>
                      <a:pPr algn="just"/>
                      <a:endParaRPr lang="es-PA" sz="2000" dirty="0"/>
                    </a:p>
                  </a:txBody>
                  <a:tcPr marL="54187" marR="54187" marT="27093" marB="27093"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s-P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s-P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7242" y="428604"/>
            <a:ext cx="8229600" cy="59293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PA" sz="2400" dirty="0" smtClean="0"/>
              <a:t>    Ahora </a:t>
            </a:r>
            <a:r>
              <a:rPr lang="es-PA" sz="2400" dirty="0"/>
              <a:t>es necesario</a:t>
            </a:r>
            <a:r>
              <a:rPr lang="es-PA" sz="2400" dirty="0" smtClean="0"/>
              <a:t>:</a:t>
            </a:r>
          </a:p>
          <a:p>
            <a:pPr algn="just"/>
            <a:r>
              <a:rPr lang="es-PA" sz="2400" dirty="0" smtClean="0"/>
              <a:t>Clasificarlos </a:t>
            </a:r>
            <a:r>
              <a:rPr lang="es-PA" sz="2400" dirty="0"/>
              <a:t>de acuerdo a alguna categoría teórica plateada  (variables).  Tal como se planteó en el capítulo anterior. </a:t>
            </a:r>
          </a:p>
          <a:p>
            <a:pPr algn="just"/>
            <a:r>
              <a:rPr lang="es-PA" sz="2400" dirty="0"/>
              <a:t>Ordenarlos según algún criterio lógico consistente que no se riña con la referencia empírica de la cual provienen. </a:t>
            </a:r>
          </a:p>
          <a:p>
            <a:pPr algn="just"/>
            <a:r>
              <a:rPr lang="es-PA" sz="2400" dirty="0"/>
              <a:t>Cruzarlos entre sí,  correlacionarlos estadísticamente y finalmente </a:t>
            </a:r>
          </a:p>
          <a:p>
            <a:pPr algn="just"/>
            <a:r>
              <a:rPr lang="es-PA" sz="2400" dirty="0"/>
              <a:t>interpretarlos, aspecto éste,  el  menos técnico de esta etapa de la investigación.</a:t>
            </a:r>
          </a:p>
          <a:p>
            <a:pPr algn="just"/>
            <a:r>
              <a:rPr lang="es-PA" sz="2400" dirty="0"/>
              <a:t>Todo lo anterior nos permitirá, como lo dijimos arriba, </a:t>
            </a:r>
            <a:r>
              <a:rPr lang="es-PA" sz="2400" dirty="0">
                <a:hlinkClick r:id="rId3"/>
              </a:rPr>
              <a:t>verificar o refutar nuestras hipótesis,</a:t>
            </a:r>
            <a:r>
              <a:rPr lang="es-PA" sz="2400" dirty="0"/>
              <a:t> hacer interpretaciones de los resultados, hacernos nuevas preguntas y arribar a conclusiones.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s-PA" dirty="0" smtClean="0">
                <a:solidFill>
                  <a:srgbClr val="C00000"/>
                </a:solidFill>
              </a:rPr>
              <a:t>      En </a:t>
            </a:r>
            <a:r>
              <a:rPr lang="es-PA" dirty="0">
                <a:solidFill>
                  <a:srgbClr val="C00000"/>
                </a:solidFill>
              </a:rPr>
              <a:t>síntesis, en esta etapa el investigador, siguiendo ciertas técnicas estandarizadas, descompone el todo en sus partes, (en realidad lo ha estado haciendo a  lo largo de la investigación) las recompone, trasciende su significado y observa a través de las técnicas decididas, si los  resultados esperados  (según la teoría y más específicamente en</a:t>
            </a:r>
            <a:r>
              <a:rPr lang="es-PA" dirty="0">
                <a:solidFill>
                  <a:srgbClr val="C00000"/>
                </a:solidFill>
                <a:hlinkClick r:id="rId3"/>
              </a:rPr>
              <a:t> las hipótesis)</a:t>
            </a:r>
            <a:r>
              <a:rPr lang="es-PA" dirty="0">
                <a:solidFill>
                  <a:srgbClr val="C00000"/>
                </a:solidFill>
              </a:rPr>
              <a:t>   se corresponden con los resultados obtenidos.   (la realidad).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147</Words>
  <Application>Microsoft Office PowerPoint</Application>
  <PresentationFormat>Presentación en pantalla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Para un ingeniero, la diferencia entre nada y casi nada puede ser mínima. Para un científico y, desde luego para un filósofo, esa diferencia por minúscula que sea, puede serlo todo”. George Smoot. </vt:lpstr>
      <vt:lpstr>Diapositiva 2</vt:lpstr>
      <vt:lpstr>Diapositiva 3</vt:lpstr>
      <vt:lpstr>Diapositiva 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 un ingeniero, la diferencia entre nada y casi nada puede ser mínima. Para un científico y, desde luego para un filósofo, esa diferencia por minúscula que sea, puede serlo todo”. George Smoot. </dc:title>
  <dc:creator>us</dc:creator>
  <cp:lastModifiedBy>us</cp:lastModifiedBy>
  <cp:revision>1</cp:revision>
  <dcterms:created xsi:type="dcterms:W3CDTF">2010-03-11T21:17:48Z</dcterms:created>
  <dcterms:modified xsi:type="dcterms:W3CDTF">2010-03-11T21:23:18Z</dcterms:modified>
</cp:coreProperties>
</file>