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63" r:id="rId3"/>
    <p:sldId id="293" r:id="rId4"/>
    <p:sldId id="294" r:id="rId5"/>
    <p:sldId id="296" r:id="rId6"/>
    <p:sldId id="292" r:id="rId7"/>
    <p:sldId id="291" r:id="rId8"/>
    <p:sldId id="299" r:id="rId9"/>
    <p:sldId id="297" r:id="rId10"/>
    <p:sldId id="290" r:id="rId11"/>
    <p:sldId id="298" r:id="rId12"/>
    <p:sldId id="272" r:id="rId13"/>
    <p:sldId id="300" r:id="rId14"/>
    <p:sldId id="303" r:id="rId15"/>
    <p:sldId id="302" r:id="rId16"/>
    <p:sldId id="274" r:id="rId17"/>
    <p:sldId id="284" r:id="rId18"/>
    <p:sldId id="277" r:id="rId19"/>
    <p:sldId id="304" r:id="rId20"/>
    <p:sldId id="305" r:id="rId21"/>
    <p:sldId id="307" r:id="rId22"/>
    <p:sldId id="306" r:id="rId23"/>
    <p:sldId id="278" r:id="rId2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CCFF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Grid="0" snapToObjects="1"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3245EE-1600-42BC-B7E7-0BCE8A81FF38}" type="datetimeFigureOut">
              <a:rPr lang="pt-BR"/>
              <a:pPr>
                <a:defRPr/>
              </a:pPr>
              <a:t>15/01/2010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E925095-4A87-4E35-B571-804786FC1E2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89D005-3134-48A4-B578-355F4C0D1275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674F23-AB31-4149-A698-45768216DB71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978D2B-27C1-4F6E-B52A-64B70428E1C1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4D4657-DCBA-4FD2-A2F7-66992FD04218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772556-6C50-4E43-B375-E6DFB714852B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C18D17-AF4E-4B91-9883-C2DED197F036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4C70E8-6B4B-4A0B-BCF6-9258CEF3749D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29951C-E175-4826-A9AA-C9F36DBC7A09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B0FA33-49C9-4D53-BD3C-ED9413E0486B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EC548B-DE19-47EC-9D6E-5789AB1C9825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AD2FDD-41EF-470D-9D87-7A0B323C19DC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A011E1-7970-4410-9DD0-E96524C1E6A6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CB1C4B-191B-4C7A-98AA-C5D766D50396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22495E-0BA8-4902-AE70-CA6DE4DDD21F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42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83FDFB-1DCF-4D3A-98A4-A125A73EDA38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6A69A4-6A7F-441A-8ED7-A8DFA60237E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F5D967-48EF-46C8-8B23-E9DC8B1B4239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3B9A4D-7F3A-4CF7-9D37-814B4EBEC98C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CBF95A-61DA-4B74-9D23-A90BCC229BA5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5D0F04-10CF-49F4-82EC-E69AD8B698F6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530C47-C47F-494A-9EE2-373F0F539D30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9466AB-9BAC-45B3-B473-6123FB3767E2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5B8B37-EC97-4627-B41A-041A1E2E86BD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vre 2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4" name="Forma livre 3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5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r>
              <a:rPr lang="pt-BR"/>
              <a:t>Reunião</a:t>
            </a:r>
            <a:r>
              <a:rPr lang="en-US"/>
              <a:t> da Unila, Curitiba, 7 de abril de 2009</a:t>
            </a:r>
            <a:endParaRPr lang="pt-BR"/>
          </a:p>
        </p:txBody>
      </p:sp>
      <p:sp>
        <p:nvSpPr>
          <p:cNvPr id="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C08EC-44B2-4064-9F24-EFA184BA9E1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dirty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CC9FE-5008-4944-A4A0-360483483973}" type="datetimeFigureOut">
              <a:rPr lang="pt-BR"/>
              <a:pPr>
                <a:defRPr/>
              </a:pPr>
              <a:t>15/01/2010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4508D-FC19-407F-BBFE-F4888E68A6F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E1D10-BCA8-446C-85AE-1B02BA727D9F}" type="datetimeFigureOut">
              <a:rPr lang="pt-BR"/>
              <a:pPr>
                <a:defRPr/>
              </a:pPr>
              <a:t>15/01/2010</a:t>
            </a:fld>
            <a:endParaRPr lang="pt-BR" dirty="0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1A7EA-48F7-4A2B-8876-CB654EC1D92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86224-A5C0-49C6-9E80-C2F0864A013E}" type="datetimeFigureOut">
              <a:rPr lang="pt-BR"/>
              <a:pPr>
                <a:defRPr/>
              </a:pPr>
              <a:t>15/01/2010</a:t>
            </a:fld>
            <a:endParaRPr lang="pt-BR" dirty="0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65008-5D54-4F4F-B3CE-38DACE582FA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CF038-9596-4DF4-982B-74EAF74CB8C7}" type="datetimeFigureOut">
              <a:rPr lang="pt-BR"/>
              <a:pPr>
                <a:defRPr/>
              </a:pPr>
              <a:t>15/01/2010</a:t>
            </a:fld>
            <a:endParaRPr lang="pt-BR" dirty="0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1AF47-3547-4F8B-991F-EC01769C115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F0A64-9B92-40C7-8F87-63A910780BE8}" type="datetimeFigureOut">
              <a:rPr lang="pt-BR"/>
              <a:pPr>
                <a:defRPr/>
              </a:pPr>
              <a:t>15/01/2010</a:t>
            </a:fld>
            <a:endParaRPr lang="pt-BR" dirty="0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6DDF6-4EBD-4990-866C-0BEB85937B3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Forma livre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661CE-926D-4FBB-A7C8-9E9896BC173A}" type="datetimeFigureOut">
              <a:rPr lang="pt-BR"/>
              <a:pPr>
                <a:defRPr/>
              </a:pPr>
              <a:t>15/01/2010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2CEE7-458D-4E7F-84D7-83568BC0775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825BC-FE01-487F-8D55-210720AB99DB}" type="datetimeFigureOut">
              <a:rPr lang="pt-BR"/>
              <a:pPr>
                <a:defRPr/>
              </a:pPr>
              <a:t>15/01/2010</a:t>
            </a:fld>
            <a:endParaRPr lang="pt-BR" dirty="0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9FB44-B85B-43D2-8645-972D76C4833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9A4C6-2980-4192-8D3C-4D86BDE55F2D}" type="datetimeFigureOut">
              <a:rPr lang="pt-BR"/>
              <a:pPr>
                <a:defRPr/>
              </a:pPr>
              <a:t>15/01/2010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0563A-7EB0-4F7B-8FA9-F9C91F2098C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DA101-5D5E-43D7-9E72-83548ABBEB44}" type="datetimeFigureOut">
              <a:rPr lang="pt-BR"/>
              <a:pPr>
                <a:defRPr/>
              </a:pPr>
              <a:t>15/01/2010</a:t>
            </a:fld>
            <a:endParaRPr lang="pt-BR" dirty="0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34C25-9D50-47E8-9069-8B384B710D5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r>
              <a:rPr lang="pt-BR"/>
              <a:t>Reunião</a:t>
            </a:r>
            <a:r>
              <a:rPr lang="en-US"/>
              <a:t> da Unila, Curitiba, 7 de abril de 2009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0F91-F0AE-40E1-8CF9-F59E1BFE9A3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ABB86-60EE-40CA-8C93-71E5C1D37FBA}" type="datetimeFigureOut">
              <a:rPr lang="pt-BR"/>
              <a:pPr>
                <a:defRPr/>
              </a:pPr>
              <a:t>15/01/2010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D4F3E-C41A-412C-BD6C-CF310C921B7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9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B25653-1256-47A8-BD08-DF25DFB4D033}" type="datetimeFigureOut">
              <a:rPr lang="pt-BR"/>
              <a:pPr>
                <a:defRPr/>
              </a:pPr>
              <a:t>15/01/2010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B7A270-91A6-4DB0-9B18-55AD91E95DA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9" r:id="rId2"/>
    <p:sldLayoutId id="2147483680" r:id="rId3"/>
    <p:sldLayoutId id="2147483686" r:id="rId4"/>
    <p:sldLayoutId id="2147483681" r:id="rId5"/>
    <p:sldLayoutId id="2147483687" r:id="rId6"/>
    <p:sldLayoutId id="2147483682" r:id="rId7"/>
    <p:sldLayoutId id="2147483688" r:id="rId8"/>
    <p:sldLayoutId id="2147483689" r:id="rId9"/>
    <p:sldLayoutId id="2147483690" r:id="rId10"/>
    <p:sldLayoutId id="2147483683" r:id="rId11"/>
    <p:sldLayoutId id="214748368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9BBB5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8064A2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0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71406" y="428604"/>
            <a:ext cx="8929718" cy="200026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mtClean="0">
                <a:latin typeface="+mn-lt"/>
              </a:rPr>
              <a:t>Energia e Matéria: </a:t>
            </a:r>
            <a:br>
              <a:rPr lang="pt-BR" smtClean="0">
                <a:latin typeface="+mn-lt"/>
              </a:rPr>
            </a:br>
            <a:r>
              <a:rPr lang="pt-BR" sz="2800" smtClean="0">
                <a:latin typeface="+mn-lt"/>
              </a:rPr>
              <a:t>conceitos-chave para a interdisciplinaridade no ensino de ciências da natureza</a:t>
            </a:r>
            <a:r>
              <a:rPr lang="pt-BR" smtClean="0">
                <a:latin typeface="+mn-lt"/>
              </a:rPr>
              <a:t> </a:t>
            </a:r>
            <a:endParaRPr lang="pt-BR">
              <a:latin typeface="+mn-lt"/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4294967295"/>
          </p:nvPr>
        </p:nvSpPr>
        <p:spPr>
          <a:xfrm>
            <a:off x="2928938" y="3500438"/>
            <a:ext cx="4908550" cy="1643062"/>
          </a:xfrm>
        </p:spPr>
        <p:txBody>
          <a:bodyPr>
            <a:noAutofit/>
          </a:bodyPr>
          <a:lstStyle/>
          <a:p>
            <a:pPr marL="420624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Carlos Alberto dos Santos</a:t>
            </a:r>
          </a:p>
          <a:p>
            <a:pPr marL="420624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Instituto de Física</a:t>
            </a:r>
          </a:p>
          <a:p>
            <a:pPr marL="420624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UFRGS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96" name="CaixaDeTexto 6"/>
          <p:cNvSpPr txBox="1">
            <a:spLocks noChangeArrowheads="1"/>
          </p:cNvSpPr>
          <p:nvPr/>
        </p:nvSpPr>
        <p:spPr bwMode="auto">
          <a:xfrm>
            <a:off x="3977640" y="6035040"/>
            <a:ext cx="50665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UFRN – Bacharelado em Ciências e Tecnologia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Natal, </a:t>
            </a:r>
            <a:r>
              <a:rPr lang="en-US" dirty="0" err="1" smtClean="0">
                <a:solidFill>
                  <a:srgbClr val="0070C0"/>
                </a:solidFill>
              </a:rPr>
              <a:t>fevereiro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de </a:t>
            </a:r>
            <a:r>
              <a:rPr lang="en-US" dirty="0" smtClean="0">
                <a:solidFill>
                  <a:srgbClr val="0070C0"/>
                </a:solidFill>
              </a:rPr>
              <a:t>2010</a:t>
            </a:r>
            <a:endParaRPr lang="pt-B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1571625"/>
            <a:ext cx="8605837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2084388"/>
            <a:ext cx="523875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1143000"/>
            <a:ext cx="24574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285750"/>
            <a:ext cx="52149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C:\Users\cas\Fotos Imagens clips Ilustracoes\setas\j043158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528638"/>
            <a:ext cx="11144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25"/>
            <a:ext cx="8786812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de cantos arredondados 4"/>
          <p:cNvSpPr/>
          <p:nvPr/>
        </p:nvSpPr>
        <p:spPr>
          <a:xfrm>
            <a:off x="1785938" y="2500313"/>
            <a:ext cx="1571625" cy="214312"/>
          </a:xfrm>
          <a:prstGeom prst="roundRect">
            <a:avLst/>
          </a:prstGeom>
          <a:solidFill>
            <a:srgbClr val="FFFF99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638300" y="2774950"/>
            <a:ext cx="5318125" cy="214313"/>
          </a:xfrm>
          <a:prstGeom prst="roundRect">
            <a:avLst/>
          </a:prstGeom>
          <a:solidFill>
            <a:srgbClr val="FFFF99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9461" name="Picture 2" descr="C:\Users\cas\Fotos Imagens clips Ilustracoes\interroga - exclama\j043388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6425" y="4625975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838" y="927100"/>
            <a:ext cx="34861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 rot="20078339">
            <a:off x="6433917" y="5512632"/>
            <a:ext cx="1531189" cy="923330"/>
          </a:xfrm>
          <a:prstGeom prst="rect">
            <a:avLst/>
          </a:prstGeom>
          <a:noFill/>
        </p:spPr>
        <p:txBody>
          <a:bodyPr wrap="none">
            <a:prstTxWarp prst="textCurve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+mn-lt"/>
                <a:cs typeface="+mn-cs"/>
              </a:rPr>
              <a:t>Uno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 rot="16899006">
            <a:off x="7942151" y="3710460"/>
            <a:ext cx="1448927" cy="667367"/>
          </a:xfrm>
          <a:prstGeom prst="rect">
            <a:avLst/>
          </a:prstGeom>
          <a:noFill/>
        </p:spPr>
        <p:txBody>
          <a:bodyPr wrap="none">
            <a:prstTxWarp prst="textCurve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+mn-lt"/>
                <a:cs typeface="+mn-cs"/>
              </a:rPr>
              <a:t>Uno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 rot="18831564">
            <a:off x="7142247" y="4214135"/>
            <a:ext cx="1236723" cy="900785"/>
          </a:xfrm>
          <a:prstGeom prst="rect">
            <a:avLst/>
          </a:prstGeom>
          <a:noFill/>
        </p:spPr>
        <p:txBody>
          <a:bodyPr wrap="none">
            <a:prstTxWarp prst="textArchDownPour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+mn-lt"/>
                <a:cs typeface="+mn-cs"/>
              </a:rPr>
              <a:t>es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226169" y="5476896"/>
            <a:ext cx="874937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+mn-lt"/>
                <a:cs typeface="+mn-cs"/>
              </a:rPr>
              <a:t>Y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92075" y="6507163"/>
            <a:ext cx="5351463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http://commons.wikimedia.org/wiki/File:180px-JoseOrtegayGasset.jpg</a:t>
            </a:r>
            <a:endParaRPr lang="pt-BR" sz="1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67216" y="2870929"/>
            <a:ext cx="3954929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uno es uno y sus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circunstancias</a:t>
            </a:r>
            <a:endParaRPr lang="pt-BR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342900"/>
            <a:ext cx="315595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163513" y="57150"/>
            <a:ext cx="3908425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http://commons.wikimedia.org/wiki/File:Wind-energy-0405.JPG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3913" y="342900"/>
            <a:ext cx="29591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4814888" y="55563"/>
            <a:ext cx="4286250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http://www1.curriculum.edu.au/Sciencepd/energy/images/energy26.jpg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15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938" y="4354513"/>
            <a:ext cx="315595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11113" y="6537325"/>
            <a:ext cx="5105400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http://commons.wikimedia.org/wiki/File:Cummins_solar_test_facility.JPG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15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5288" y="4365625"/>
            <a:ext cx="361632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5167313" y="6537325"/>
            <a:ext cx="3911600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http://commons.wikimedia.org/wiki/File:CellMembraneDrawing.jpg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225" y="6526213"/>
            <a:ext cx="4572000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http://commons.wikimedia.org/wiki/File:Faraday_title_page.jpg</a:t>
            </a:r>
            <a:endParaRPr lang="pt-BR" sz="1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22531" name="Grupo 5"/>
          <p:cNvGrpSpPr>
            <a:grpSpLocks/>
          </p:cNvGrpSpPr>
          <p:nvPr/>
        </p:nvGrpSpPr>
        <p:grpSpPr bwMode="auto">
          <a:xfrm>
            <a:off x="452438" y="347663"/>
            <a:ext cx="3581400" cy="5705475"/>
            <a:chOff x="451752" y="347664"/>
            <a:chExt cx="3581400" cy="5705475"/>
          </a:xfrm>
        </p:grpSpPr>
        <p:pic>
          <p:nvPicPr>
            <p:cNvPr id="2253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1752" y="347664"/>
              <a:ext cx="3581400" cy="570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tângulo de cantos arredondados 4"/>
            <p:cNvSpPr/>
            <p:nvPr/>
          </p:nvSpPr>
          <p:spPr>
            <a:xfrm>
              <a:off x="999439" y="3040064"/>
              <a:ext cx="1571625" cy="214312"/>
            </a:xfrm>
            <a:prstGeom prst="roundRect">
              <a:avLst/>
            </a:prstGeom>
            <a:solidFill>
              <a:schemeClr val="tx2">
                <a:lumMod val="40000"/>
                <a:lumOff val="6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1" descr="wiki_NASA_earth_energy_budge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700" y="781050"/>
            <a:ext cx="7086600" cy="529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https://www.llnl.gov/str/JulAug04/gifs/Frie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1285875"/>
            <a:ext cx="42195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3688" y="4060825"/>
            <a:ext cx="3592512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3313" y="182563"/>
            <a:ext cx="27828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1647825"/>
            <a:ext cx="390207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3513" y="315913"/>
            <a:ext cx="1938337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773238"/>
            <a:ext cx="196850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4775" y="4833938"/>
            <a:ext cx="1933575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4060825"/>
            <a:ext cx="215582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44775" y="182563"/>
            <a:ext cx="1933575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mtClean="0"/>
              <a:t>Palavras-chave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pt-BR" dirty="0" smtClean="0">
                <a:solidFill>
                  <a:srgbClr val="0070C0"/>
                </a:solidFill>
              </a:rPr>
              <a:t>Biologia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 smtClean="0">
                <a:solidFill>
                  <a:srgbClr val="7030A0"/>
                </a:solidFill>
              </a:rPr>
              <a:t>anatomia, botânica, ecologia, zoologia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pt-BR" dirty="0" smtClean="0">
                <a:solidFill>
                  <a:srgbClr val="0070C0"/>
                </a:solidFill>
              </a:rPr>
              <a:t>Física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 smtClean="0">
                <a:solidFill>
                  <a:srgbClr val="7030A0"/>
                </a:solidFill>
              </a:rPr>
              <a:t>transferência de energia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 smtClean="0">
                <a:solidFill>
                  <a:srgbClr val="7030A0"/>
                </a:solidFill>
              </a:rPr>
              <a:t>atrito e calor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 smtClean="0">
                <a:solidFill>
                  <a:srgbClr val="7030A0"/>
                </a:solidFill>
              </a:rPr>
              <a:t>máquina a vapor, termodinâmica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pt-BR" dirty="0" smtClean="0">
                <a:solidFill>
                  <a:srgbClr val="0070C0"/>
                </a:solidFill>
              </a:rPr>
              <a:t>Química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 smtClean="0">
                <a:solidFill>
                  <a:srgbClr val="7030A0"/>
                </a:solidFill>
              </a:rPr>
              <a:t>elementos químicos, tabela periódica, estrutura atômica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 smtClean="0">
                <a:solidFill>
                  <a:srgbClr val="7030A0"/>
                </a:solidFill>
              </a:rPr>
              <a:t>combustão, gás carbônico, ecologia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 smtClean="0">
                <a:solidFill>
                  <a:srgbClr val="7030A0"/>
                </a:solidFill>
              </a:rPr>
              <a:t>reações químicas</a:t>
            </a:r>
            <a:endParaRPr lang="pt-BR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hent.org/hent/hentnews/trans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594042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Imagem 5" descr="transdisc0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4071938"/>
            <a:ext cx="2571750" cy="2571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815975" y="57150"/>
            <a:ext cx="7470775" cy="1143000"/>
          </a:xfrm>
        </p:spPr>
        <p:txBody>
          <a:bodyPr/>
          <a:lstStyle/>
          <a:p>
            <a:pPr algn="ctr"/>
            <a:r>
              <a:rPr lang="pt-BR" smtClean="0"/>
              <a:t>Termodinâmica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9038"/>
            <a:ext cx="9101138" cy="531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758950"/>
            <a:ext cx="476250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1550" y="195263"/>
            <a:ext cx="23082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0125" y="4854575"/>
            <a:ext cx="2024063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9050" y="195263"/>
            <a:ext cx="19113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41888" y="4854575"/>
            <a:ext cx="21113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" y="1860550"/>
            <a:ext cx="194310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13588" y="1947863"/>
            <a:ext cx="1911350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5175" y="1844675"/>
            <a:ext cx="4826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CaixaDeTexto 2"/>
          <p:cNvSpPr txBox="1">
            <a:spLocks noChangeArrowheads="1"/>
          </p:cNvSpPr>
          <p:nvPr/>
        </p:nvSpPr>
        <p:spPr bwMode="auto">
          <a:xfrm>
            <a:off x="217488" y="206375"/>
            <a:ext cx="3419475" cy="15700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/>
              <a:t>Energia eólica</a:t>
            </a:r>
          </a:p>
          <a:p>
            <a:r>
              <a:rPr lang="pt-BR" sz="2400"/>
              <a:t>Dinâmica dos fluidos</a:t>
            </a:r>
          </a:p>
          <a:p>
            <a:r>
              <a:rPr lang="pt-BR" sz="2400"/>
              <a:t>Ecologia</a:t>
            </a:r>
          </a:p>
          <a:p>
            <a:r>
              <a:rPr lang="pt-BR" sz="2400"/>
              <a:t>Gás carbônico: química</a:t>
            </a:r>
          </a:p>
        </p:txBody>
      </p:sp>
      <p:sp>
        <p:nvSpPr>
          <p:cNvPr id="4" name="Texto explicativo em elipse 3"/>
          <p:cNvSpPr/>
          <p:nvPr/>
        </p:nvSpPr>
        <p:spPr>
          <a:xfrm>
            <a:off x="2100263" y="2938463"/>
            <a:ext cx="1731962" cy="1427162"/>
          </a:xfrm>
          <a:prstGeom prst="wedgeEllipseCallout">
            <a:avLst>
              <a:gd name="adj1" fmla="val -101336"/>
              <a:gd name="adj2" fmla="val -1260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9701" name="CaixaDeTexto 4"/>
          <p:cNvSpPr txBox="1">
            <a:spLocks noChangeArrowheads="1"/>
          </p:cNvSpPr>
          <p:nvPr/>
        </p:nvSpPr>
        <p:spPr bwMode="auto">
          <a:xfrm>
            <a:off x="2795588" y="5529263"/>
            <a:ext cx="6265862" cy="12017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/>
              <a:t>Hidroeletricidade</a:t>
            </a:r>
          </a:p>
          <a:p>
            <a:r>
              <a:rPr lang="pt-BR" sz="2400"/>
              <a:t>Energia gravitacional: mecânica Newtoniana</a:t>
            </a:r>
          </a:p>
          <a:p>
            <a:r>
              <a:rPr lang="pt-BR" sz="2400"/>
              <a:t>Eletromagnetismo</a:t>
            </a:r>
          </a:p>
        </p:txBody>
      </p:sp>
      <p:sp>
        <p:nvSpPr>
          <p:cNvPr id="6" name="Texto explicativo em elipse 5"/>
          <p:cNvSpPr/>
          <p:nvPr/>
        </p:nvSpPr>
        <p:spPr>
          <a:xfrm>
            <a:off x="5119688" y="2808288"/>
            <a:ext cx="1730375" cy="1425575"/>
          </a:xfrm>
          <a:prstGeom prst="wedgeEllipseCallout">
            <a:avLst>
              <a:gd name="adj1" fmla="val 101180"/>
              <a:gd name="adj2" fmla="val 1373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5345113" y="206375"/>
            <a:ext cx="3589337" cy="13239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tx1"/>
                </a:solidFill>
              </a:rPr>
              <a:t>Turbinas e motores elétricos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8" y="4763"/>
            <a:ext cx="892492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1857364"/>
            <a:ext cx="8071440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Parece que na pesquisa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é mais simples 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no ensino</a:t>
            </a:r>
            <a:endParaRPr lang="pt-B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upo 1"/>
          <p:cNvGrpSpPr>
            <a:grpSpLocks/>
          </p:cNvGrpSpPr>
          <p:nvPr/>
        </p:nvGrpSpPr>
        <p:grpSpPr bwMode="auto">
          <a:xfrm>
            <a:off x="214313" y="928688"/>
            <a:ext cx="7000875" cy="5248275"/>
            <a:chOff x="214282" y="571480"/>
            <a:chExt cx="7000924" cy="5248375"/>
          </a:xfrm>
        </p:grpSpPr>
        <p:pic>
          <p:nvPicPr>
            <p:cNvPr id="11269" name="Picture 4" descr="http://healthprofessions.dal.ca/Images/Sense%20Lab%2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571480"/>
              <a:ext cx="7000924" cy="524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571480"/>
              <a:ext cx="3248025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7" name="Retângulo 4"/>
          <p:cNvSpPr>
            <a:spLocks noChangeArrowheads="1"/>
          </p:cNvSpPr>
          <p:nvPr/>
        </p:nvSpPr>
        <p:spPr bwMode="auto">
          <a:xfrm>
            <a:off x="357188" y="214313"/>
            <a:ext cx="8572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The Sensory Encoding and Neuro-Sensory Engineering (SENSE) Laboratory</a:t>
            </a:r>
            <a:endParaRPr lang="pt-BR"/>
          </a:p>
        </p:txBody>
      </p:sp>
      <p:sp>
        <p:nvSpPr>
          <p:cNvPr id="11268" name="CaixaDeTexto 5"/>
          <p:cNvSpPr txBox="1">
            <a:spLocks noChangeArrowheads="1"/>
          </p:cNvSpPr>
          <p:nvPr/>
        </p:nvSpPr>
        <p:spPr bwMode="auto">
          <a:xfrm>
            <a:off x="7205663" y="4857750"/>
            <a:ext cx="19383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Médicos</a:t>
            </a:r>
          </a:p>
          <a:p>
            <a:r>
              <a:rPr lang="en-US" sz="2000"/>
              <a:t>Fisioterapeutas</a:t>
            </a:r>
          </a:p>
          <a:p>
            <a:r>
              <a:rPr lang="en-US" sz="2000"/>
              <a:t>Psicólogos</a:t>
            </a:r>
          </a:p>
          <a:p>
            <a:r>
              <a:rPr lang="en-US" sz="2000"/>
              <a:t>Engenheiros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643063"/>
            <a:ext cx="7586663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28596" y="357166"/>
            <a:ext cx="641714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Como funciona 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ensino de ciências</a:t>
            </a:r>
            <a:endParaRPr lang="pt-B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pic>
        <p:nvPicPr>
          <p:cNvPr id="13315" name="Imagem 3" descr="j0407734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14563"/>
            <a:ext cx="32512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 explicativo retangular 9"/>
          <p:cNvSpPr/>
          <p:nvPr/>
        </p:nvSpPr>
        <p:spPr>
          <a:xfrm flipH="1" flipV="1">
            <a:off x="785813" y="1643063"/>
            <a:ext cx="3714750" cy="1500187"/>
          </a:xfrm>
          <a:prstGeom prst="wedgeRectCallout">
            <a:avLst>
              <a:gd name="adj1" fmla="val -44392"/>
              <a:gd name="adj2" fmla="val 79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rgbClr val="FFC000"/>
              </a:solidFill>
            </a:endParaRPr>
          </a:p>
        </p:txBody>
      </p:sp>
      <p:sp>
        <p:nvSpPr>
          <p:cNvPr id="3" name="Título 2"/>
          <p:cNvSpPr txBox="1">
            <a:spLocks/>
          </p:cNvSpPr>
          <p:nvPr/>
        </p:nvSpPr>
        <p:spPr>
          <a:xfrm>
            <a:off x="714348" y="500042"/>
            <a:ext cx="7929618" cy="805820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Currículo baseado em conceitos-chave</a:t>
            </a:r>
            <a:endParaRPr lang="pt-BR" sz="32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4340" name="Imagem 3" descr="j043253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36433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2"/>
          <p:cNvSpPr txBox="1">
            <a:spLocks/>
          </p:cNvSpPr>
          <p:nvPr/>
        </p:nvSpPr>
        <p:spPr>
          <a:xfrm>
            <a:off x="571472" y="4786322"/>
            <a:ext cx="8072494" cy="785818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Currículo baseado em disciplinas</a:t>
            </a:r>
            <a:endParaRPr lang="pt-BR" sz="32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o explicativo retangular 5"/>
          <p:cNvSpPr/>
          <p:nvPr/>
        </p:nvSpPr>
        <p:spPr>
          <a:xfrm flipV="1">
            <a:off x="4786313" y="1643063"/>
            <a:ext cx="3714750" cy="1500187"/>
          </a:xfrm>
          <a:prstGeom prst="wedgeRectCallout">
            <a:avLst>
              <a:gd name="adj1" fmla="val -44392"/>
              <a:gd name="adj2" fmla="val 79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rgbClr val="FFC000"/>
              </a:solidFill>
            </a:endParaRPr>
          </a:p>
        </p:txBody>
      </p:sp>
      <p:sp>
        <p:nvSpPr>
          <p:cNvPr id="14343" name="Retângulo 8"/>
          <p:cNvSpPr>
            <a:spLocks noChangeArrowheads="1"/>
          </p:cNvSpPr>
          <p:nvPr/>
        </p:nvSpPr>
        <p:spPr bwMode="auto">
          <a:xfrm>
            <a:off x="1076325" y="2000250"/>
            <a:ext cx="28527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C000"/>
                </a:solidFill>
              </a:rPr>
              <a:t>Por que não </a:t>
            </a:r>
          </a:p>
          <a:p>
            <a:pPr algn="ctr"/>
            <a:r>
              <a:rPr lang="en-US" sz="2400" b="1">
                <a:solidFill>
                  <a:srgbClr val="FFC000"/>
                </a:solidFill>
              </a:rPr>
              <a:t>contextualização?</a:t>
            </a:r>
            <a:endParaRPr lang="pt-BR" sz="2400" b="1">
              <a:solidFill>
                <a:srgbClr val="FFC000"/>
              </a:solidFill>
            </a:endParaRPr>
          </a:p>
        </p:txBody>
      </p:sp>
      <p:sp>
        <p:nvSpPr>
          <p:cNvPr id="14344" name="Retângulo 10"/>
          <p:cNvSpPr>
            <a:spLocks noChangeArrowheads="1"/>
          </p:cNvSpPr>
          <p:nvPr/>
        </p:nvSpPr>
        <p:spPr bwMode="auto">
          <a:xfrm>
            <a:off x="4786313" y="2000250"/>
            <a:ext cx="3714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C000"/>
                </a:solidFill>
              </a:rPr>
              <a:t>Por que não </a:t>
            </a:r>
          </a:p>
          <a:p>
            <a:pPr algn="ctr"/>
            <a:r>
              <a:rPr lang="en-US" sz="2400" b="1">
                <a:solidFill>
                  <a:srgbClr val="FFC000"/>
                </a:solidFill>
              </a:rPr>
              <a:t>solução  de problemas?</a:t>
            </a:r>
            <a:endParaRPr lang="pt-BR" sz="2400" b="1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1" descr="topicos_08052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6063"/>
            <a:ext cx="91440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C:\Users\cas\Fotos Imagens clips Ilustracoes\interroga - exclama\molecula_interrog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8363" y="4746625"/>
            <a:ext cx="173672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3" y="642938"/>
            <a:ext cx="83851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a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4170</TotalTime>
  <Words>185</Words>
  <Application>Microsoft Office PowerPoint</Application>
  <PresentationFormat>Apresentação na tela (4:3)</PresentationFormat>
  <Paragraphs>77</Paragraphs>
  <Slides>23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Franklin Gothic Book</vt:lpstr>
      <vt:lpstr>Wingdings 2</vt:lpstr>
      <vt:lpstr>Calibri</vt:lpstr>
      <vt:lpstr>Técnica</vt:lpstr>
      <vt:lpstr>Energia e Matéria:  conceitos-chave para a interdisciplinaridade no ensino de ciências da natureza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Palavras-chave</vt:lpstr>
      <vt:lpstr>Termodinâmica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Transdisciplinaridade no ensino de ciências da natureza</dc:title>
  <dc:creator>User</dc:creator>
  <cp:lastModifiedBy>cas</cp:lastModifiedBy>
  <cp:revision>251</cp:revision>
  <dcterms:created xsi:type="dcterms:W3CDTF">2009-03-25T16:59:23Z</dcterms:created>
  <dcterms:modified xsi:type="dcterms:W3CDTF">2010-01-15T16:41:14Z</dcterms:modified>
</cp:coreProperties>
</file>