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7" r:id="rId4"/>
  </p:sldMasterIdLst>
  <p:notesMasterIdLst>
    <p:notesMasterId r:id="rId74"/>
  </p:notesMasterIdLst>
  <p:sldIdLst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56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74" r:id="rId25"/>
    <p:sldId id="273" r:id="rId26"/>
    <p:sldId id="261" r:id="rId27"/>
    <p:sldId id="272" r:id="rId28"/>
    <p:sldId id="264" r:id="rId29"/>
    <p:sldId id="265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FF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0" autoAdjust="0"/>
    <p:restoredTop sz="94660"/>
  </p:normalViewPr>
  <p:slideViewPr>
    <p:cSldViewPr>
      <p:cViewPr varScale="1">
        <p:scale>
          <a:sx n="69" d="100"/>
          <a:sy n="69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5F740-51A0-4205-B5C5-AE45BD8B2671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D8AAF-DCB8-4ED2-8C5D-455B237A5AA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181C0-077A-47EC-B8B4-30AC4BDC817C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8AAF-DCB8-4ED2-8C5D-455B237A5AA7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8AAF-DCB8-4ED2-8C5D-455B237A5AA7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8AAF-DCB8-4ED2-8C5D-455B237A5AA7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6DD9D-7B10-40A6-A3E0-D0C38F95627C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42C48-99A6-4106-9069-EDDED7906343}" type="slidenum">
              <a:rPr lang="it-IT" smtClean="0"/>
              <a:pPr/>
              <a:t>48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9A8E1-E6AB-4704-AC27-B627E9F88C82}" type="slidenum">
              <a:rPr lang="it-IT" smtClean="0"/>
              <a:pPr/>
              <a:t>50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257A2-237F-4000-A436-5989F2B4F1CA}" type="slidenum">
              <a:rPr lang="it-IT" smtClean="0"/>
              <a:pPr/>
              <a:t>68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3746-742A-45A4-9389-F6687B11E6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E833-EEC9-420F-A9CE-DD0E61CF36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77F2-26F0-4D9C-A2C1-76E1A5FEFB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67DB0B-4DD6-4281-8288-A03A59B1DC15}" type="datetimeFigureOut">
              <a:rPr lang="it-IT" smtClean="0"/>
              <a:pPr/>
              <a:t>18/03/2010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C3D07E-DA85-47E1-905D-98C68E8982E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hyperlink" Target="http://images.google.it/imgres?imgurl=http://www.casertace.it/upload/pane(1).jpg&amp;imgrefurl=http://www.casertace.it/home.asp?ultime_news_id=4623&amp;usg=__CP5_LDboQkoaA8tdH5ZhgBEA6OA=&amp;h=394&amp;w=600&amp;sz=233&amp;hl=it&amp;start=3&amp;itbs=1&amp;tbnid=Ma7-qOt0c2pWGM:&amp;tbnh=89&amp;tbnw=135&amp;prev=/images?q=pane&amp;hl=it&amp;gbv=2&amp;tbs=isch:1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images.google.it/imgres?imgurl=http://www.rai.it/dl/images/1257268848570pane.jpg&amp;imgrefurl=http://www.rai.it/dl/Radio2/sito/puntate/ContentItem-3e94da45-2572-4db1-a645-373d7bb16bf6.html&amp;usg=__Btp6WwCXypeIn2s1TnZiNa6iiRI=&amp;h=353&amp;w=299&amp;sz=24&amp;hl=it&amp;start=6&amp;itbs=1&amp;tbnid=dI7KlNoh4bOEiM:&amp;tbnh=121&amp;tbnw=102&amp;prev=/images?q=pane&amp;hl=it&amp;gbv=2&amp;tbs=isch:1" TargetMode="External"/><Relationship Id="rId10" Type="http://schemas.openxmlformats.org/officeDocument/2006/relationships/slide" Target="slide15.xml"/><Relationship Id="rId4" Type="http://schemas.openxmlformats.org/officeDocument/2006/relationships/image" Target="../media/image22.jpe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3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4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5.jpeg"/><Relationship Id="rId5" Type="http://schemas.openxmlformats.org/officeDocument/2006/relationships/hyperlink" Target="http://images.google.it/imgres?imgurl=http://www.valsesiascuole.it/crosior/1medioevo/feudo_19.jpg&amp;imgrefurl=http://www.valsesiascuole.it/crosior/1medioevo/feudo_investitura.htm&amp;usg=__B1t8IhxdRLf5d-ZEJTK3pVMME1Q=&amp;h=452&amp;w=328&amp;sz=41&amp;hl=it&amp;start=18&amp;itbs=1&amp;tbnid=BR6U9gp1gWAb_M:&amp;tbnh=127&amp;tbnw=92&amp;prev=/images?q=Cerimonia+di+investitura+feudale&amp;hl=it&amp;gbv=2&amp;tbs=isch:1" TargetMode="External"/><Relationship Id="rId4" Type="http://schemas.openxmlformats.org/officeDocument/2006/relationships/image" Target="../media/image4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digilander.libero.it/IlGrandeSonno/spezie.JPG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8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niculturali.it/alimentazione/foto/big/0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759" b="12759"/>
          <a:stretch>
            <a:fillRect/>
          </a:stretch>
        </p:blipFill>
        <p:spPr>
          <a:xfrm>
            <a:off x="228600" y="189968"/>
            <a:ext cx="8686800" cy="6453742"/>
          </a:xfrm>
          <a:noFill/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4572000"/>
            <a:ext cx="7162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 smtClean="0"/>
              <a:t>da  quattro milioni a 4000 anni fa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5486400" cy="1905000"/>
          </a:xfrm>
        </p:spPr>
        <p:txBody>
          <a:bodyPr/>
          <a:lstStyle/>
          <a:p>
            <a:pPr>
              <a:defRPr/>
            </a:pPr>
            <a:r>
              <a:rPr lang="it-IT" sz="3600" dirty="0" smtClean="0">
                <a:solidFill>
                  <a:schemeClr val="tx1"/>
                </a:solidFill>
              </a:rPr>
              <a:t>LA PREISTORIA</a:t>
            </a:r>
            <a:endParaRPr lang="it-IT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581400" y="1447800"/>
            <a:ext cx="5105400" cy="495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800" dirty="0" smtClean="0"/>
              <a:t>Dall</a:t>
            </a:r>
            <a:r>
              <a:rPr lang="it-IT" sz="2800" i="1" dirty="0" smtClean="0"/>
              <a:t>’ homo </a:t>
            </a:r>
            <a:r>
              <a:rPr lang="it-IT" sz="2800" i="1" dirty="0" err="1" smtClean="0"/>
              <a:t>erectus</a:t>
            </a:r>
            <a:r>
              <a:rPr lang="it-IT" sz="2800" i="1" dirty="0" smtClean="0"/>
              <a:t>  </a:t>
            </a:r>
            <a:r>
              <a:rPr lang="it-IT" sz="2800" dirty="0" smtClean="0"/>
              <a:t>ebbero origine forme più evolute che portarono alla nascita dell'</a:t>
            </a:r>
            <a:r>
              <a:rPr lang="it-IT" sz="2800" b="1" i="1" dirty="0" smtClean="0"/>
              <a:t>Homo sapiens .</a:t>
            </a:r>
          </a:p>
          <a:p>
            <a:pPr>
              <a:defRPr/>
            </a:pPr>
            <a:r>
              <a:rPr lang="it-IT" sz="2800" dirty="0" smtClean="0"/>
              <a:t>A tale specie appartiene l’uomo di </a:t>
            </a:r>
            <a:r>
              <a:rPr lang="it-IT" sz="2800" dirty="0" err="1" smtClean="0"/>
              <a:t>Neandertal</a:t>
            </a:r>
            <a:r>
              <a:rPr lang="it-IT" sz="2800" dirty="0" smtClean="0"/>
              <a:t>, un individuo con un volume di cervello pari a quello dell’uomo moderno.</a:t>
            </a:r>
          </a:p>
          <a:p>
            <a:pPr>
              <a:defRPr/>
            </a:pPr>
            <a:r>
              <a:rPr lang="it-IT" sz="2800" dirty="0" smtClean="0"/>
              <a:t>Era tozzo e muscoloso, con fronte bassa e mento sfuggente.</a:t>
            </a:r>
          </a:p>
        </p:txBody>
      </p:sp>
      <p:pic>
        <p:nvPicPr>
          <p:cNvPr id="12291" name="Segnaposto immagine 4" descr="homo-sapiens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85800"/>
            <a:ext cx="2857500" cy="286702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0827087">
            <a:off x="3797300" y="127000"/>
            <a:ext cx="4216400" cy="1041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200" dirty="0" smtClean="0"/>
              <a:t>L’HOMO SAPIENS</a:t>
            </a:r>
            <a:br>
              <a:rPr lang="it-IT" sz="3200" dirty="0" smtClean="0"/>
            </a:br>
            <a:endParaRPr lang="it-IT" sz="3200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1371600"/>
            <a:ext cx="6364288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sz="3600" dirty="0" smtClean="0"/>
              <a:t>L’homo sapiens-sapiens è in tutto e per tutto simile all’uomo moderno.</a:t>
            </a:r>
          </a:p>
          <a:p>
            <a:pPr>
              <a:defRPr/>
            </a:pPr>
            <a:r>
              <a:rPr lang="it-IT" sz="3600" dirty="0" smtClean="0"/>
              <a:t>A lui si devono le prime manifestazioni artistiche e, negli ultimi 10.000 anni, l’invenzione dell’agricoltura e dell’allevamento.</a:t>
            </a:r>
            <a:endParaRPr lang="it-IT" sz="36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084494">
            <a:off x="1524000" y="0"/>
            <a:ext cx="6477000" cy="762000"/>
          </a:xfrm>
        </p:spPr>
        <p:txBody>
          <a:bodyPr/>
          <a:lstStyle/>
          <a:p>
            <a:pPr>
              <a:defRPr/>
            </a:pPr>
            <a:r>
              <a:rPr lang="it-IT" sz="3200" dirty="0" smtClean="0"/>
              <a:t>L’HOMO SAPIENS-SAPIENS</a:t>
            </a:r>
            <a:endParaRPr lang="it-IT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3400" y="1828800"/>
            <a:ext cx="6745288" cy="4572000"/>
          </a:xfrm>
        </p:spPr>
        <p:txBody>
          <a:bodyPr/>
          <a:lstStyle/>
          <a:p>
            <a:pPr>
              <a:defRPr/>
            </a:pPr>
            <a:endParaRPr lang="it-IT" sz="2400" dirty="0" smtClean="0"/>
          </a:p>
          <a:p>
            <a:pPr>
              <a:defRPr/>
            </a:pPr>
            <a:r>
              <a:rPr lang="it-IT" sz="4000" dirty="0" smtClean="0"/>
              <a:t>Cereali quali  frumento e orzo </a:t>
            </a:r>
          </a:p>
          <a:p>
            <a:pPr>
              <a:defRPr/>
            </a:pPr>
            <a:r>
              <a:rPr lang="it-IT" sz="4000" dirty="0" smtClean="0"/>
              <a:t>Legumi come lenticchie e fave</a:t>
            </a:r>
          </a:p>
          <a:p>
            <a:pPr>
              <a:defRPr/>
            </a:pPr>
            <a:r>
              <a:rPr lang="it-IT" sz="4000" dirty="0" smtClean="0"/>
              <a:t>Carne di pecora e capra, maiale, asino e vacca.</a:t>
            </a:r>
            <a:endParaRPr lang="it-IT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046518">
            <a:off x="-244475" y="-133350"/>
            <a:ext cx="9937750" cy="1549400"/>
          </a:xfrm>
        </p:spPr>
        <p:txBody>
          <a:bodyPr/>
          <a:lstStyle/>
          <a:p>
            <a:pPr>
              <a:defRPr/>
            </a:pPr>
            <a:r>
              <a:rPr lang="it-IT" sz="2800" dirty="0" smtClean="0"/>
              <a:t>L’ALIMENTAZIONE DELL’ HOMO SAPIENS-SAPIENS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                              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L’ ETA’ ANTICA</a:t>
            </a:r>
            <a:br>
              <a:rPr lang="it-IT" b="1" dirty="0" smtClean="0"/>
            </a:br>
            <a:r>
              <a:rPr lang="it-IT" sz="2400" dirty="0" smtClean="0"/>
              <a:t>dal 4000 a. C. al 476 d.C.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pPr lvl="1"/>
            <a:r>
              <a:rPr lang="it-IT" b="1" dirty="0" smtClean="0">
                <a:solidFill>
                  <a:schemeClr val="bg1"/>
                </a:solidFill>
              </a:rPr>
              <a:t>EGIZI - BABILONESI - FENICI – EBREI - GRECI –</a:t>
            </a:r>
          </a:p>
          <a:p>
            <a:pPr lvl="1"/>
            <a:r>
              <a:rPr lang="it-IT" b="1" dirty="0" smtClean="0">
                <a:solidFill>
                  <a:schemeClr val="bg1"/>
                </a:solidFill>
              </a:rPr>
              <a:t>ETRUSCHI - ROMANI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www.repubblica.it/2005/h/sezioni/scienza_e_tecnologia/papiri/papiri/este1350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4529"/>
            <a:ext cx="2936864" cy="2443471"/>
          </a:xfrm>
          <a:prstGeom prst="rect">
            <a:avLst/>
          </a:prstGeom>
          <a:noFill/>
        </p:spPr>
      </p:pic>
      <p:pic>
        <p:nvPicPr>
          <p:cNvPr id="1034" name="Picture 10" descr="http://cronologia.leonardo.it/mondo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0"/>
            <a:ext cx="2381250" cy="2781300"/>
          </a:xfrm>
          <a:prstGeom prst="rect">
            <a:avLst/>
          </a:prstGeom>
          <a:noFill/>
        </p:spPr>
      </p:pic>
      <p:sp>
        <p:nvSpPr>
          <p:cNvPr id="8" name="Freccia a destra con strisce 7"/>
          <p:cNvSpPr/>
          <p:nvPr/>
        </p:nvSpPr>
        <p:spPr>
          <a:xfrm>
            <a:off x="7715272" y="6286520"/>
            <a:ext cx="714380" cy="357190"/>
          </a:xfrm>
          <a:prstGeom prst="stripedRightArrow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ysClr val="windowText" lastClr="000000"/>
                </a:solidFill>
                <a:hlinkClick r:id="" action="ppaction://hlinkshowjump?jump=nextslide"/>
              </a:rPr>
              <a:t>AVANTI</a:t>
            </a:r>
            <a:endParaRPr lang="it-IT" sz="9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 algn="ctr">
              <a:buNone/>
            </a:pPr>
            <a:r>
              <a:rPr lang="it-IT" sz="4400" dirty="0" smtClean="0"/>
              <a:t>GLI EGIZI</a:t>
            </a:r>
            <a:endParaRPr lang="it-IT" sz="4400" dirty="0"/>
          </a:p>
        </p:txBody>
      </p:sp>
      <p:pic>
        <p:nvPicPr>
          <p:cNvPr id="2050" name="Picture 2" descr="C:\Users\Antonio\AppData\Local\Microsoft\Windows\Temporary Internet Files\Content.IE5\1RHXMHO8\MCj043663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786058"/>
            <a:ext cx="695325" cy="1822450"/>
          </a:xfrm>
          <a:prstGeom prst="rect">
            <a:avLst/>
          </a:prstGeom>
          <a:noFill/>
        </p:spPr>
      </p:pic>
      <p:pic>
        <p:nvPicPr>
          <p:cNvPr id="2051" name="Picture 3" descr="C:\Users\Antonio\AppData\Local\Microsoft\Windows\Temporary Internet Files\Content.IE5\A9O40KNH\MCj043663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000504"/>
            <a:ext cx="819150" cy="1825625"/>
          </a:xfrm>
          <a:prstGeom prst="rect">
            <a:avLst/>
          </a:prstGeom>
          <a:noFill/>
        </p:spPr>
      </p:pic>
      <p:pic>
        <p:nvPicPr>
          <p:cNvPr id="2052" name="Picture 4" descr="C:\Users\Antonio\AppData\Local\Microsoft\Windows\Temporary Internet Files\Content.IE5\A9O40KNH\MCj043663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786058"/>
            <a:ext cx="539750" cy="1816100"/>
          </a:xfrm>
          <a:prstGeom prst="rect">
            <a:avLst/>
          </a:prstGeom>
          <a:noFill/>
        </p:spPr>
      </p:pic>
      <p:pic>
        <p:nvPicPr>
          <p:cNvPr id="2053" name="Picture 5" descr="C:\Users\Antonio\AppData\Local\Microsoft\Windows\Temporary Internet Files\Content.IE5\1RHXMHO8\MCj043664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643446"/>
            <a:ext cx="1825625" cy="1479550"/>
          </a:xfrm>
          <a:prstGeom prst="rect">
            <a:avLst/>
          </a:prstGeom>
          <a:noFill/>
        </p:spPr>
      </p:pic>
      <p:pic>
        <p:nvPicPr>
          <p:cNvPr id="2054" name="Picture 6" descr="C:\Users\Antonio\AppData\Local\Microsoft\Windows\Temporary Internet Files\Content.IE5\A9O40KNH\MCj0436624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28604"/>
            <a:ext cx="1928826" cy="1650888"/>
          </a:xfrm>
          <a:prstGeom prst="rect">
            <a:avLst/>
          </a:prstGeom>
          <a:noFill/>
        </p:spPr>
      </p:pic>
      <p:pic>
        <p:nvPicPr>
          <p:cNvPr id="2055" name="Picture 7" descr="C:\Users\Antonio\AppData\Local\Microsoft\Windows\Temporary Internet Files\Content.IE5\U6VX0AGK\MCj040816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285992"/>
            <a:ext cx="3074665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000100" y="1643050"/>
            <a:ext cx="7286676" cy="400052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GLI EGIZI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1857364"/>
            <a:ext cx="7400948" cy="3757625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smtClean="0"/>
              <a:t>     L’ alimentazione  degli egizi si basava essenzialmente sui cereali, in particolare il grano, grazie al quale ad essi spetta il merito di aver inventato il pane.</a:t>
            </a:r>
          </a:p>
          <a:p>
            <a:pPr>
              <a:buNone/>
            </a:pPr>
            <a:r>
              <a:rPr lang="it-IT" sz="2400" dirty="0" smtClean="0"/>
              <a:t>    Con il pane essi mangiavano pesce sotto sale, </a:t>
            </a:r>
          </a:p>
          <a:p>
            <a:pPr>
              <a:buNone/>
            </a:pPr>
            <a:r>
              <a:rPr lang="it-IT" sz="2400" dirty="0" smtClean="0"/>
              <a:t>    affumicato o seccato al sole, formaggio, legumi e frutta. </a:t>
            </a:r>
          </a:p>
          <a:p>
            <a:pPr>
              <a:buNone/>
            </a:pPr>
            <a:r>
              <a:rPr lang="it-IT" sz="2400" dirty="0" smtClean="0"/>
              <a:t>    Fu in Egitto che s’iniziarono ad utilizzare grano, miglio e</a:t>
            </a:r>
          </a:p>
          <a:p>
            <a:pPr>
              <a:buNone/>
            </a:pPr>
            <a:r>
              <a:rPr lang="it-IT" sz="2400" dirty="0" smtClean="0"/>
              <a:t>    orzo per ottenere la birra.</a:t>
            </a:r>
          </a:p>
          <a:p>
            <a:pPr>
              <a:buNone/>
            </a:pPr>
            <a:r>
              <a:rPr lang="it-IT" sz="2400" dirty="0" smtClean="0"/>
              <a:t>    Quest’ultima era un po’ diversa da quella conosciuta</a:t>
            </a:r>
          </a:p>
          <a:p>
            <a:pPr>
              <a:buNone/>
            </a:pPr>
            <a:r>
              <a:rPr lang="it-IT" sz="2400" smtClean="0"/>
              <a:t>    oggi</a:t>
            </a:r>
            <a:r>
              <a:rPr lang="it-IT" sz="2400" dirty="0" smtClean="0"/>
              <a:t>: non aveva le bollicine.</a:t>
            </a:r>
            <a:endParaRPr lang="it-IT" sz="2400" dirty="0"/>
          </a:p>
        </p:txBody>
      </p:sp>
      <p:sp>
        <p:nvSpPr>
          <p:cNvPr id="6" name="Freccia a sinistra 5">
            <a:hlinkClick r:id="" action="ppaction://hlinkshowjump?jump=previousslide"/>
          </p:cNvPr>
          <p:cNvSpPr/>
          <p:nvPr/>
        </p:nvSpPr>
        <p:spPr>
          <a:xfrm>
            <a:off x="1285852" y="6215082"/>
            <a:ext cx="785818" cy="35719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" action="ppaction://hlinkshowjump?jump=previousslide"/>
              </a:rPr>
              <a:t>INDIETRO</a:t>
            </a:r>
            <a:endParaRPr lang="it-IT" sz="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Freccia a destra con strisce 6">
            <a:hlinkClick r:id="" action="ppaction://hlinkshowjump?jump=nextslide"/>
          </p:cNvPr>
          <p:cNvSpPr/>
          <p:nvPr/>
        </p:nvSpPr>
        <p:spPr>
          <a:xfrm>
            <a:off x="6429388" y="6143644"/>
            <a:ext cx="714380" cy="357190"/>
          </a:xfrm>
          <a:prstGeom prst="stripedRightArrow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ysClr val="windowText" lastClr="000000"/>
                </a:solidFill>
              </a:rPr>
              <a:t>AVANTI</a:t>
            </a:r>
            <a:endParaRPr lang="it-IT" sz="9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BIRRA DEGLI EGIZI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    Gli egizi producevano la birra, una bevanda piuttosto densa. </a:t>
            </a:r>
          </a:p>
          <a:p>
            <a:pPr>
              <a:buNone/>
            </a:pPr>
            <a:r>
              <a:rPr lang="it-IT" dirty="0" smtClean="0"/>
              <a:t>    Gli uomini si mettevano in enormi giare di ceramica e schiacciavano le </a:t>
            </a:r>
            <a:r>
              <a:rPr lang="it-IT" dirty="0" err="1" smtClean="0"/>
              <a:t>pagnozze</a:t>
            </a:r>
            <a:r>
              <a:rPr lang="it-IT" dirty="0" smtClean="0"/>
              <a:t> d’orzo mescolate all’acqua. </a:t>
            </a:r>
          </a:p>
          <a:p>
            <a:pPr>
              <a:buNone/>
            </a:pPr>
            <a:r>
              <a:rPr lang="it-IT" dirty="0" smtClean="0"/>
              <a:t>    Le donne setacciavano la mistura con un secchio di fibre e la mettevano in un’ altra giara. </a:t>
            </a:r>
          </a:p>
          <a:p>
            <a:pPr>
              <a:buNone/>
            </a:pPr>
            <a:r>
              <a:rPr lang="it-IT" dirty="0" smtClean="0"/>
              <a:t>    La birra era pronta.</a:t>
            </a:r>
          </a:p>
        </p:txBody>
      </p:sp>
      <p:pic>
        <p:nvPicPr>
          <p:cNvPr id="12290" name="Picture 2" descr="http://www.bevilo.com/wp-content/uploads/2007/09/bir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1903" y="5214950"/>
            <a:ext cx="2332097" cy="1643050"/>
          </a:xfrm>
          <a:prstGeom prst="rect">
            <a:avLst/>
          </a:prstGeom>
          <a:noFill/>
        </p:spPr>
      </p:pic>
      <p:sp>
        <p:nvSpPr>
          <p:cNvPr id="8" name="Freccia a sinistra 7">
            <a:hlinkClick r:id="" action="ppaction://hlinkshowjump?jump=previousslide"/>
          </p:cNvPr>
          <p:cNvSpPr/>
          <p:nvPr/>
        </p:nvSpPr>
        <p:spPr>
          <a:xfrm>
            <a:off x="214282" y="5857892"/>
            <a:ext cx="785818" cy="35719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INDIETRO</a:t>
            </a:r>
            <a:endParaRPr lang="it-IT" sz="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Freccia a destra con strisce 8"/>
          <p:cNvSpPr/>
          <p:nvPr/>
        </p:nvSpPr>
        <p:spPr>
          <a:xfrm>
            <a:off x="5357818" y="5786454"/>
            <a:ext cx="714380" cy="357190"/>
          </a:xfrm>
          <a:prstGeom prst="stripedRightArrow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ysClr val="windowText" lastClr="000000"/>
                </a:solidFill>
                <a:hlinkClick r:id="" action="ppaction://hlinkshowjump?jump=nextslide"/>
              </a:rPr>
              <a:t>AVANTI</a:t>
            </a:r>
            <a:endParaRPr lang="it-IT" sz="9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it-IT" dirty="0" smtClean="0"/>
              <a:t>IL PANE DEGLI EGIZI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 Gli egiziani preparavano pane bianco che veniva spesso offerto ai defunti. </a:t>
            </a:r>
          </a:p>
          <a:p>
            <a:pPr>
              <a:buNone/>
            </a:pPr>
            <a:r>
              <a:rPr lang="it-IT" dirty="0" smtClean="0"/>
              <a:t>    Esso era, in uso comune, a forma di galletta. Sulle focacce più spesse era praticato un foro che veniva poi riempito di fagioli e verdura.</a:t>
            </a:r>
          </a:p>
          <a:p>
            <a:pPr>
              <a:buNone/>
            </a:pPr>
            <a:r>
              <a:rPr lang="it-IT" dirty="0" smtClean="0"/>
              <a:t>    Il pane poteva avere forma quadrata, triangolare, semicircolare, lunga e sottile o piatta e rotonda. </a:t>
            </a:r>
            <a:endParaRPr lang="it-IT" dirty="0"/>
          </a:p>
        </p:txBody>
      </p:sp>
      <p:pic>
        <p:nvPicPr>
          <p:cNvPr id="11266" name="Picture 2" descr="http://t2.gstatic.com/images?q=tbn:Ma7-qOt0c2pWGM:http://www.casertace.it/upload/pane(1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448818"/>
            <a:ext cx="2137521" cy="1409181"/>
          </a:xfrm>
          <a:prstGeom prst="rect">
            <a:avLst/>
          </a:prstGeom>
          <a:noFill/>
        </p:spPr>
      </p:pic>
      <p:pic>
        <p:nvPicPr>
          <p:cNvPr id="11268" name="Picture 4" descr="http://t2.gstatic.com/images?q=tbn:dI7KlNoh4bOEiM:http://www.rai.it/dl/images/1257268848570pa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142852"/>
            <a:ext cx="1385050" cy="1643050"/>
          </a:xfrm>
          <a:prstGeom prst="rect">
            <a:avLst/>
          </a:prstGeom>
          <a:noFill/>
        </p:spPr>
      </p:pic>
      <p:sp>
        <p:nvSpPr>
          <p:cNvPr id="20" name="Freccia a sinistra 19">
            <a:hlinkClick r:id="" action="ppaction://hlinkshowjump?jump=previousslide"/>
          </p:cNvPr>
          <p:cNvSpPr/>
          <p:nvPr/>
        </p:nvSpPr>
        <p:spPr>
          <a:xfrm>
            <a:off x="785786" y="6143644"/>
            <a:ext cx="785818" cy="357190"/>
          </a:xfrm>
          <a:prstGeom prst="leftArrow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" action="ppaction://hlinkshowjump?jump=previousslide"/>
              </a:rPr>
              <a:t>INDIETRO</a:t>
            </a:r>
            <a:endParaRPr lang="it-IT" sz="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Freccia a destra con strisce 20"/>
          <p:cNvSpPr/>
          <p:nvPr/>
        </p:nvSpPr>
        <p:spPr>
          <a:xfrm>
            <a:off x="5929322" y="6072206"/>
            <a:ext cx="714380" cy="357190"/>
          </a:xfrm>
          <a:prstGeom prst="stripedRightArrow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ysClr val="windowText" lastClr="000000"/>
                </a:solidFill>
                <a:hlinkClick r:id="" action="ppaction://hlinkshowjump?jump=nextslide"/>
              </a:rPr>
              <a:t>AVANTI</a:t>
            </a:r>
            <a:endParaRPr lang="it-IT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AutoShape 24" descr="Marmo bianco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14744" y="5929330"/>
            <a:ext cx="785818" cy="642918"/>
          </a:xfrm>
          <a:prstGeom prst="actionButtonHome">
            <a:avLst/>
          </a:prstGeom>
          <a:blipFill dpi="0" rotWithShape="0">
            <a:blip r:embed="rId9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b="1" dirty="0" smtClean="0">
                <a:hlinkClick r:id="rId10" action="ppaction://hlinksldjump"/>
              </a:rPr>
              <a:t>GLI </a:t>
            </a:r>
          </a:p>
          <a:p>
            <a:pPr algn="ctr"/>
            <a:r>
              <a:rPr lang="it-IT" b="1" dirty="0" smtClean="0">
                <a:hlinkClick r:id="rId10" action="ppaction://hlinksldjump"/>
              </a:rPr>
              <a:t>EGIZI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 BABILONESI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 </a:t>
            </a:r>
            <a:r>
              <a:rPr lang="it-IT" dirty="0" smtClean="0">
                <a:solidFill>
                  <a:schemeClr val="bg1"/>
                </a:solidFill>
              </a:rPr>
              <a:t>I Babilonesi erano soliti bollire tutto, in particolare la carne che veniva preparata con cipolla, aglio, formaggio  e anche con </a:t>
            </a:r>
            <a:r>
              <a:rPr lang="it-IT" dirty="0" err="1" smtClean="0">
                <a:solidFill>
                  <a:schemeClr val="bg1"/>
                </a:solidFill>
              </a:rPr>
              <a:t>samidu</a:t>
            </a:r>
            <a:r>
              <a:rPr lang="it-IT" dirty="0" smtClean="0">
                <a:solidFill>
                  <a:schemeClr val="bg1"/>
                </a:solidFill>
              </a:rPr>
              <a:t> e  </a:t>
            </a:r>
            <a:r>
              <a:rPr lang="it-IT" dirty="0" err="1" smtClean="0">
                <a:solidFill>
                  <a:schemeClr val="bg1"/>
                </a:solidFill>
              </a:rPr>
              <a:t>shuhutinnu</a:t>
            </a:r>
            <a:r>
              <a:rPr lang="it-IT" dirty="0" smtClean="0">
                <a:solidFill>
                  <a:schemeClr val="bg1"/>
                </a:solidFill>
              </a:rPr>
              <a:t>, le loro piante aromatiche.</a:t>
            </a:r>
          </a:p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   Come condimento usavano olio di sesamo o di oliva e , per dolcificare, miele e frutta.</a:t>
            </a:r>
          </a:p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    Quest’ultima veniva mangiata anche fresca. </a:t>
            </a:r>
          </a:p>
          <a:p>
            <a:pPr>
              <a:buNone/>
            </a:pPr>
            <a:r>
              <a:rPr lang="it-IT" dirty="0" smtClean="0">
                <a:solidFill>
                  <a:schemeClr val="bg1"/>
                </a:solidFill>
              </a:rPr>
              <a:t>    Bevevano la birra e il vino.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Freccia a sinistra 7">
            <a:hlinkClick r:id="" action="ppaction://hlinkshowjump?jump=previousslide"/>
          </p:cNvPr>
          <p:cNvSpPr/>
          <p:nvPr/>
        </p:nvSpPr>
        <p:spPr>
          <a:xfrm>
            <a:off x="1428728" y="6000768"/>
            <a:ext cx="785818" cy="35719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INDIETRO</a:t>
            </a:r>
            <a:endParaRPr lang="it-IT" sz="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Freccia a destra con strisce 8"/>
          <p:cNvSpPr/>
          <p:nvPr/>
        </p:nvSpPr>
        <p:spPr>
          <a:xfrm>
            <a:off x="6572264" y="5929330"/>
            <a:ext cx="714380" cy="357190"/>
          </a:xfrm>
          <a:prstGeom prst="stripedRightArrow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ysClr val="windowText" lastClr="000000"/>
                </a:solidFill>
                <a:hlinkClick r:id="" action="ppaction://hlinkshowjump?jump=nextslide"/>
              </a:rPr>
              <a:t>AVANTI</a:t>
            </a:r>
            <a:endParaRPr lang="it-IT" sz="9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Ecco alcune </a:t>
            </a:r>
            <a:r>
              <a:rPr lang="it-IT" dirty="0" err="1" smtClean="0"/>
              <a:t>ricette…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BOLLITO </a:t>
            </a:r>
            <a:r>
              <a:rPr lang="it-IT" dirty="0" err="1" smtClean="0"/>
              <a:t>DI</a:t>
            </a:r>
            <a:r>
              <a:rPr lang="it-IT" dirty="0" smtClean="0"/>
              <a:t> CAPRETTO: testa, zampe,  coda, carne, acqua, grasso, cipolla, aglio, sangue, formaggio fresco.</a:t>
            </a:r>
          </a:p>
          <a:p>
            <a:r>
              <a:rPr lang="it-IT" dirty="0" smtClean="0"/>
              <a:t>BOLLITO ROSSO: acqua, grasso, cuore, fegato, trippa, sale, cipolla, carne e sangue.</a:t>
            </a:r>
          </a:p>
          <a:p>
            <a:r>
              <a:rPr lang="it-IT" dirty="0" smtClean="0"/>
              <a:t>BOLLITO </a:t>
            </a:r>
            <a:r>
              <a:rPr lang="it-IT" dirty="0" err="1" smtClean="0"/>
              <a:t>DI</a:t>
            </a:r>
            <a:r>
              <a:rPr lang="it-IT" dirty="0" smtClean="0"/>
              <a:t> PICCIONE: </a:t>
            </a:r>
            <a:r>
              <a:rPr lang="it-IT" dirty="0" err="1" smtClean="0"/>
              <a:t>piccione</a:t>
            </a:r>
            <a:r>
              <a:rPr lang="it-IT" dirty="0" smtClean="0"/>
              <a:t> aperto in due carni, acqua, grasso, sale, cipolla e aglio.</a:t>
            </a:r>
          </a:p>
        </p:txBody>
      </p:sp>
      <p:pic>
        <p:nvPicPr>
          <p:cNvPr id="9220" name="Picture 4" descr="http://www.cuccioli.to.it/Cap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42852"/>
            <a:ext cx="1428750" cy="1266826"/>
          </a:xfrm>
          <a:prstGeom prst="rect">
            <a:avLst/>
          </a:prstGeom>
          <a:noFill/>
        </p:spPr>
      </p:pic>
      <p:pic>
        <p:nvPicPr>
          <p:cNvPr id="9222" name="Picture 6" descr="http://www.fotosearch.it/bthumb/ARP/ARP116/Pig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238750"/>
            <a:ext cx="1466850" cy="1619250"/>
          </a:xfrm>
          <a:prstGeom prst="rect">
            <a:avLst/>
          </a:prstGeom>
          <a:noFill/>
        </p:spPr>
      </p:pic>
      <p:sp>
        <p:nvSpPr>
          <p:cNvPr id="10" name="Freccia a sinistra 9">
            <a:hlinkClick r:id="" action="ppaction://hlinkshowjump?jump=previousslide"/>
          </p:cNvPr>
          <p:cNvSpPr/>
          <p:nvPr/>
        </p:nvSpPr>
        <p:spPr>
          <a:xfrm>
            <a:off x="1142976" y="5786454"/>
            <a:ext cx="785818" cy="35719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INDIETRO</a:t>
            </a:r>
            <a:endParaRPr lang="it-IT" sz="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Freccia a destra con strisce 10"/>
          <p:cNvSpPr/>
          <p:nvPr/>
        </p:nvSpPr>
        <p:spPr>
          <a:xfrm>
            <a:off x="6286512" y="5715016"/>
            <a:ext cx="714380" cy="357190"/>
          </a:xfrm>
          <a:prstGeom prst="stripedRightArrow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ysClr val="windowText" lastClr="000000"/>
                </a:solidFill>
                <a:hlinkClick r:id="" action="ppaction://hlinkshowjump?jump=nextslide"/>
              </a:rPr>
              <a:t>AVANTI</a:t>
            </a:r>
            <a:endParaRPr lang="it-IT" sz="9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82" y="5500702"/>
            <a:ext cx="1500198" cy="714356"/>
          </a:xfrm>
          <a:prstGeom prst="actionButtonHome">
            <a:avLst/>
          </a:prstGeom>
          <a:gradFill rotWithShape="0">
            <a:gsLst>
              <a:gs pos="0">
                <a:schemeClr val="tx2"/>
              </a:gs>
              <a:gs pos="100000">
                <a:srgbClr val="DDDDDD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sz="2000" b="1" u="sng" dirty="0" smtClean="0">
                <a:solidFill>
                  <a:srgbClr val="0000CC"/>
                </a:solidFill>
                <a:hlinkClick r:id="" action="ppaction://hlinkshowjump?jump=previousslide"/>
              </a:rPr>
              <a:t>I BABILONESI</a:t>
            </a:r>
            <a:endParaRPr lang="it-IT" sz="2000" b="1" u="sng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4" name="Group 38"/>
          <p:cNvGraphicFramePr>
            <a:graphicFrameLocks noGrp="1"/>
          </p:cNvGraphicFramePr>
          <p:nvPr/>
        </p:nvGraphicFramePr>
        <p:xfrm>
          <a:off x="76200" y="0"/>
          <a:ext cx="9067800" cy="6858002"/>
        </p:xfrm>
        <a:graphic>
          <a:graphicData uri="http://schemas.openxmlformats.org/drawingml/2006/table">
            <a:tbl>
              <a:tblPr/>
              <a:tblGrid>
                <a:gridCol w="4419600"/>
                <a:gridCol w="4457700"/>
                <a:gridCol w="190500"/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Quando</a:t>
                      </a:r>
                      <a:endParaRPr kumimoji="0" lang="it-I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CHI ABITAVA LA TERRA</a:t>
                      </a:r>
                      <a:endParaRPr kumimoji="0" lang="it-I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8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 quattro a un milione di anni fa</a:t>
                      </a: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Australopitechi</a:t>
                      </a: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 due milioni e mezzo di anni fa</a:t>
                      </a: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Homo Habilis</a:t>
                      </a: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8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 un milione e mezzo di anni fa</a:t>
                      </a: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Homo Erectus</a:t>
                      </a: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Trecento mila anni fa</a:t>
                      </a: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Homo Sapiens </a:t>
                      </a: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  40.000/35.000 anni fa </a:t>
                      </a: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Homo sapiens-sapiens</a:t>
                      </a: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736" marR="587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8" name="Rectangle 1"/>
          <p:cNvSpPr>
            <a:spLocks noChangeArrowheads="1"/>
          </p:cNvSpPr>
          <p:nvPr/>
        </p:nvSpPr>
        <p:spPr bwMode="auto">
          <a:xfrm>
            <a:off x="-2286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28596" y="1500174"/>
            <a:ext cx="7572428" cy="400052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 FENICI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714488"/>
            <a:ext cx="7786742" cy="4043378"/>
          </a:xfrm>
          <a:noFill/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    I Fenici mangiavano  zuppa di farro o legumi quali lenticchie, fave e ceci. </a:t>
            </a:r>
          </a:p>
          <a:p>
            <a:pPr>
              <a:buNone/>
            </a:pPr>
            <a:r>
              <a:rPr lang="it-IT" dirty="0" smtClean="0"/>
              <a:t>    Insieme al pane consumavano cipolle, radici, cetrioli, lattuga. </a:t>
            </a:r>
          </a:p>
          <a:p>
            <a:pPr>
              <a:buNone/>
            </a:pPr>
            <a:r>
              <a:rPr lang="it-IT" dirty="0" smtClean="0"/>
              <a:t>    Conservavano le pietanze  facendole essiccare o mettendole sotto sale. </a:t>
            </a:r>
          </a:p>
          <a:p>
            <a:pPr>
              <a:buNone/>
            </a:pPr>
            <a:r>
              <a:rPr lang="it-IT" dirty="0" smtClean="0"/>
              <a:t>    Come condimenti usavano olio, sesamo e miele per i dolci. </a:t>
            </a:r>
          </a:p>
          <a:p>
            <a:pPr>
              <a:buNone/>
            </a:pPr>
            <a:r>
              <a:rPr lang="it-IT" dirty="0" smtClean="0"/>
              <a:t>	Bevevano vino e birra.</a:t>
            </a:r>
            <a:endParaRPr lang="it-IT" dirty="0"/>
          </a:p>
        </p:txBody>
      </p:sp>
      <p:sp>
        <p:nvSpPr>
          <p:cNvPr id="9" name="Freccia a sinistra 8">
            <a:hlinkClick r:id="" action="ppaction://hlinkshowjump?jump=previousslide"/>
          </p:cNvPr>
          <p:cNvSpPr/>
          <p:nvPr/>
        </p:nvSpPr>
        <p:spPr>
          <a:xfrm>
            <a:off x="1000100" y="6000768"/>
            <a:ext cx="785818" cy="35719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INDIETRO</a:t>
            </a:r>
            <a:endParaRPr lang="it-IT" sz="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Freccia a destra con strisce 9">
            <a:hlinkClick r:id="" action="ppaction://hlinkshowjump?jump=nextslide"/>
          </p:cNvPr>
          <p:cNvSpPr/>
          <p:nvPr/>
        </p:nvSpPr>
        <p:spPr>
          <a:xfrm>
            <a:off x="6143636" y="5929330"/>
            <a:ext cx="714380" cy="357190"/>
          </a:xfrm>
          <a:prstGeom prst="stripedRightArrow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ysClr val="windowText" lastClr="000000"/>
                </a:solidFill>
              </a:rPr>
              <a:t>AVANTI</a:t>
            </a:r>
            <a:endParaRPr lang="it-IT" sz="9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EBREI 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it-IT" dirty="0" smtClean="0"/>
              <a:t>     Anche in Palestina il pane era alla base della alimentazione; qui, oltre al pane lievitato, veniva preparato anche il pane senza lievito, detto </a:t>
            </a:r>
            <a:r>
              <a:rPr lang="it-IT" i="1" dirty="0" smtClean="0"/>
              <a:t>azimo</a:t>
            </a:r>
            <a:r>
              <a:rPr lang="it-IT" dirty="0" smtClean="0"/>
              <a:t>.</a:t>
            </a:r>
          </a:p>
          <a:p>
            <a:pPr>
              <a:lnSpc>
                <a:spcPct val="110000"/>
              </a:lnSpc>
              <a:buNone/>
            </a:pPr>
            <a:r>
              <a:rPr lang="it-IT" dirty="0" smtClean="0"/>
              <a:t>    L’alimentazione quotidiana si basava sul consumo di legumi, frutta e formaggio.</a:t>
            </a:r>
          </a:p>
          <a:p>
            <a:pPr>
              <a:lnSpc>
                <a:spcPct val="110000"/>
              </a:lnSpc>
              <a:buNone/>
            </a:pPr>
            <a:r>
              <a:rPr lang="it-IT" dirty="0" smtClean="0"/>
              <a:t>    La carne, di montone, di vitello, di bue </a:t>
            </a:r>
          </a:p>
          <a:p>
            <a:pPr>
              <a:lnSpc>
                <a:spcPct val="110000"/>
              </a:lnSpc>
              <a:buNone/>
            </a:pPr>
            <a:r>
              <a:rPr lang="it-IT" dirty="0" smtClean="0"/>
              <a:t>    (non quella di maiale), era riservata ai giorni di festa.</a:t>
            </a:r>
          </a:p>
          <a:p>
            <a:pPr>
              <a:lnSpc>
                <a:spcPct val="110000"/>
              </a:lnSpc>
              <a:buNone/>
            </a:pPr>
            <a:r>
              <a:rPr lang="it-IT" dirty="0" smtClean="0"/>
              <a:t>    Gli Ebrei bevevano vino  e bevande ricavate dalla fermentazione dell’orzo, del miele e delle mele.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Freccia a sinistra 3">
            <a:hlinkClick r:id="" action="ppaction://hlinkshowjump?jump=previousslide"/>
          </p:cNvPr>
          <p:cNvSpPr/>
          <p:nvPr/>
        </p:nvSpPr>
        <p:spPr>
          <a:xfrm>
            <a:off x="1357290" y="6143644"/>
            <a:ext cx="785818" cy="35719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INDIETRO</a:t>
            </a:r>
            <a:endParaRPr lang="it-IT" sz="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Freccia a destra con strisce 4">
            <a:hlinkClick r:id="" action="ppaction://hlinkshowjump?jump=nextslide"/>
          </p:cNvPr>
          <p:cNvSpPr/>
          <p:nvPr/>
        </p:nvSpPr>
        <p:spPr>
          <a:xfrm>
            <a:off x="6500826" y="6072206"/>
            <a:ext cx="714380" cy="357190"/>
          </a:xfrm>
          <a:prstGeom prst="stripedRightArrow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ysClr val="windowText" lastClr="000000"/>
                </a:solidFill>
              </a:rPr>
              <a:t>AVANTI</a:t>
            </a:r>
            <a:endParaRPr lang="it-IT" sz="9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428596" y="1285860"/>
            <a:ext cx="8358246" cy="5000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 GRECI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929222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it-IT" sz="1600" b="1" dirty="0" smtClean="0"/>
              <a:t>I Greci avevano il senso dell’ ospitalità e per questo non perdevano l’occasione per intrattenersi in abbondanti pranzi.</a:t>
            </a:r>
          </a:p>
          <a:p>
            <a:pPr>
              <a:buNone/>
            </a:pPr>
            <a:r>
              <a:rPr lang="it-IT" sz="1600" b="1" dirty="0" smtClean="0"/>
              <a:t>Nell’ Iliade e nell’ Odissea vengono narrate numerose scene di  banchetti.</a:t>
            </a:r>
          </a:p>
          <a:p>
            <a:pPr>
              <a:buNone/>
            </a:pPr>
            <a:r>
              <a:rPr lang="it-IT" sz="1600" b="1" dirty="0" smtClean="0"/>
              <a:t>Nell’ età omerica la base dei pasti era la carne, arrostita al fuoco su lunghi spiedi e poi salata, accompagnata da pagnotte.</a:t>
            </a:r>
          </a:p>
          <a:p>
            <a:pPr>
              <a:buNone/>
            </a:pPr>
            <a:r>
              <a:rPr lang="it-IT" sz="1600" b="1" dirty="0" smtClean="0"/>
              <a:t>Nell’ età classica , soprattutto ad Atene , cambiano le abitudini: la carne viene utilizzata solo nelle occasioni speciali  oppure dai più ricchi.</a:t>
            </a:r>
          </a:p>
          <a:p>
            <a:pPr>
              <a:buNone/>
            </a:pPr>
            <a:r>
              <a:rPr lang="it-IT" sz="1600" b="1" dirty="0" smtClean="0"/>
              <a:t>Il cibo principalmente consumato diventa il pesce a tal punto che i greci venivano chiamati “mangioni di pesce”.</a:t>
            </a:r>
          </a:p>
          <a:p>
            <a:pPr>
              <a:buNone/>
            </a:pPr>
            <a:r>
              <a:rPr lang="it-IT" sz="1600" b="1" dirty="0" smtClean="0"/>
              <a:t>Erano anche detti “brucatori” o “erbivori”, perché i loro pasti frugali erano a base di verdure, cereali e legumi.</a:t>
            </a:r>
          </a:p>
          <a:p>
            <a:pPr>
              <a:buNone/>
            </a:pPr>
            <a:r>
              <a:rPr lang="it-IT" sz="1600" b="1" dirty="0" smtClean="0"/>
              <a:t>Le donne preparavano una focaccia con farina di orzo impastata con acqua, vino o olio e, a volte, anche con miele  o latte.</a:t>
            </a:r>
          </a:p>
          <a:p>
            <a:pPr>
              <a:buNone/>
            </a:pPr>
            <a:r>
              <a:rPr lang="it-IT" sz="1600" b="1" dirty="0" smtClean="0"/>
              <a:t>Naturalmente si usava anche il pane, cotto sotto la cenere e avvolto in foglie di fico.</a:t>
            </a:r>
          </a:p>
          <a:p>
            <a:pPr>
              <a:buNone/>
            </a:pPr>
            <a:r>
              <a:rPr lang="it-IT" sz="1600" b="1" dirty="0" smtClean="0"/>
              <a:t>Il vino era la bevanda per eccellenza, consumata in ogni momento e spesso in grande quantità.</a:t>
            </a:r>
          </a:p>
          <a:p>
            <a:pPr>
              <a:buNone/>
            </a:pPr>
            <a:r>
              <a:rPr lang="it-IT" sz="1600" b="1" dirty="0" smtClean="0"/>
              <a:t>Si consumava anche nei  </a:t>
            </a:r>
            <a:r>
              <a:rPr lang="it-IT" sz="1600" b="1" i="1" dirty="0" err="1" smtClean="0"/>
              <a:t>thermopolia</a:t>
            </a:r>
            <a:r>
              <a:rPr lang="it-IT" sz="1600" b="1" dirty="0" smtClean="0"/>
              <a:t>, i bar dell'epoca.  C'era anche un'altra bevanda; si chiamava </a:t>
            </a:r>
            <a:r>
              <a:rPr lang="it-IT" sz="1600" b="1" i="1" dirty="0" err="1" smtClean="0"/>
              <a:t>kikeon</a:t>
            </a:r>
            <a:r>
              <a:rPr lang="it-IT" sz="1600" b="1" dirty="0" smtClean="0"/>
              <a:t> ed era a base di farina d'orzo, semi di coriandolo e lino, vino, formaggio grattugiato e foglioline di menta.</a:t>
            </a:r>
            <a:br>
              <a:rPr lang="it-IT" sz="1600" b="1" dirty="0" smtClean="0"/>
            </a:br>
            <a:endParaRPr lang="it-IT" sz="1600" b="1" dirty="0" smtClean="0"/>
          </a:p>
          <a:p>
            <a:pPr>
              <a:buNone/>
            </a:pPr>
            <a:endParaRPr lang="it-IT" sz="1600" b="1" dirty="0" smtClean="0"/>
          </a:p>
        </p:txBody>
      </p:sp>
      <p:pic>
        <p:nvPicPr>
          <p:cNvPr id="31746" name="Picture 2" descr="http://immagini.p2pforum.it/out.php/i163503_frutt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-214338"/>
            <a:ext cx="1943087" cy="1457315"/>
          </a:xfrm>
          <a:prstGeom prst="rect">
            <a:avLst/>
          </a:prstGeom>
          <a:noFill/>
        </p:spPr>
      </p:pic>
      <p:sp>
        <p:nvSpPr>
          <p:cNvPr id="9" name="Freccia a sinistra 8">
            <a:hlinkClick r:id="" action="ppaction://hlinkshowjump?jump=previousslide"/>
          </p:cNvPr>
          <p:cNvSpPr/>
          <p:nvPr/>
        </p:nvSpPr>
        <p:spPr>
          <a:xfrm>
            <a:off x="2000232" y="6500834"/>
            <a:ext cx="785818" cy="357190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" action="ppaction://hlinkshowjump?jump=previousslide"/>
              </a:rPr>
              <a:t>INDIETRO</a:t>
            </a:r>
            <a:endParaRPr lang="it-IT" sz="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Freccia a destra con strisce 9">
            <a:hlinkClick r:id="" action="ppaction://hlinkshowjump?jump=nextslide"/>
          </p:cNvPr>
          <p:cNvSpPr/>
          <p:nvPr/>
        </p:nvSpPr>
        <p:spPr>
          <a:xfrm>
            <a:off x="7143768" y="6429396"/>
            <a:ext cx="714380" cy="357190"/>
          </a:xfrm>
          <a:prstGeom prst="stripedRightArrow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ysClr val="windowText" lastClr="000000"/>
                </a:solidFill>
              </a:rPr>
              <a:t>AVANTI</a:t>
            </a:r>
            <a:endParaRPr lang="it-IT" sz="9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143240" y="1285860"/>
            <a:ext cx="5643602" cy="392909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GLI ETRUSCHI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86116" y="1428736"/>
            <a:ext cx="5257808" cy="35719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it-IT" sz="1800" b="1" dirty="0" smtClean="0"/>
              <a:t>     Piatto tradizionale degli  Etruschi era la </a:t>
            </a:r>
            <a:r>
              <a:rPr lang="it-IT" sz="1800" b="1" i="1" dirty="0" err="1" smtClean="0"/>
              <a:t>farinatina</a:t>
            </a:r>
            <a:r>
              <a:rPr lang="it-IT" sz="1800" b="1" i="1" dirty="0" smtClean="0"/>
              <a:t> di cereali </a:t>
            </a:r>
            <a:r>
              <a:rPr lang="it-IT" sz="1800" b="1" dirty="0" smtClean="0"/>
              <a:t>consumata solitamente a pranzo .</a:t>
            </a:r>
          </a:p>
          <a:p>
            <a:pPr>
              <a:buNone/>
            </a:pPr>
            <a:r>
              <a:rPr lang="it-IT" sz="1800" b="1" dirty="0" smtClean="0"/>
              <a:t>      Insieme a questa, sulle loro tavole erano presenti  il farro, l’orzo,  le fave, i piselli, i fichi, i frutti selvatici, latte e  formaggio di capra. </a:t>
            </a:r>
          </a:p>
          <a:p>
            <a:pPr>
              <a:buNone/>
            </a:pPr>
            <a:r>
              <a:rPr lang="it-IT" sz="1800" b="1" dirty="0" smtClean="0"/>
              <a:t>      La carne più usata era quella di maiale, ma si arrostivano anche cervi, lepri o orsi. </a:t>
            </a:r>
          </a:p>
          <a:p>
            <a:pPr>
              <a:buNone/>
            </a:pPr>
            <a:r>
              <a:rPr lang="it-IT" sz="1800" b="1" dirty="0" smtClean="0"/>
              <a:t>     Nelle città costiere si mangiavano tonni, pesci spada, razze, anguille, capitoni, spigole e orate.</a:t>
            </a:r>
          </a:p>
          <a:p>
            <a:pPr>
              <a:buNone/>
            </a:pPr>
            <a:r>
              <a:rPr lang="it-IT" sz="1800" b="1" dirty="0" smtClean="0"/>
              <a:t>     Le classi più povere dovevano accontentarsi di pane e olive, polenta, verdure cotte o crude, frattaglie, castagne.</a:t>
            </a:r>
          </a:p>
        </p:txBody>
      </p:sp>
      <p:pic>
        <p:nvPicPr>
          <p:cNvPr id="4098" name="Picture 2" descr="http://agrari.altervista.org/MastriAgraria/cerea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2714644" cy="1589060"/>
          </a:xfrm>
          <a:prstGeom prst="rect">
            <a:avLst/>
          </a:prstGeom>
          <a:noFill/>
        </p:spPr>
      </p:pic>
      <p:pic>
        <p:nvPicPr>
          <p:cNvPr id="4100" name="Picture 4" descr="http://www.mangibene.net/images/CORSI/taglio_formaggi/selezione_formagg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2579674" cy="2953727"/>
          </a:xfrm>
          <a:prstGeom prst="rect">
            <a:avLst/>
          </a:prstGeom>
          <a:noFill/>
        </p:spPr>
      </p:pic>
      <p:pic>
        <p:nvPicPr>
          <p:cNvPr id="4102" name="Picture 6" descr="http://blogs.sdf.unige.it/wordpressMU121/s3031919/files/2009/01/maia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38" y="0"/>
            <a:ext cx="928662" cy="1422949"/>
          </a:xfrm>
          <a:prstGeom prst="rect">
            <a:avLst/>
          </a:prstGeom>
          <a:noFill/>
        </p:spPr>
      </p:pic>
      <p:pic>
        <p:nvPicPr>
          <p:cNvPr id="4104" name="Picture 8" descr="http://kidslink.bo.cnr.it/aldomoro/aldomoro/alimenta/pesci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60" y="5318511"/>
            <a:ext cx="2143140" cy="1539489"/>
          </a:xfrm>
          <a:prstGeom prst="rect">
            <a:avLst/>
          </a:prstGeom>
          <a:noFill/>
        </p:spPr>
      </p:pic>
      <p:sp>
        <p:nvSpPr>
          <p:cNvPr id="11" name="Freccia a sinistra 10">
            <a:hlinkClick r:id="" action="ppaction://hlinkshowjump?jump=previousslide"/>
          </p:cNvPr>
          <p:cNvSpPr/>
          <p:nvPr/>
        </p:nvSpPr>
        <p:spPr>
          <a:xfrm>
            <a:off x="3143240" y="6286520"/>
            <a:ext cx="785818" cy="357190"/>
          </a:xfrm>
          <a:prstGeom prst="leftArrow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" action="ppaction://hlinkshowjump?jump=previousslide"/>
              </a:rPr>
              <a:t>INDIETRO</a:t>
            </a:r>
            <a:endParaRPr lang="it-IT" sz="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Freccia a destra con strisce 11"/>
          <p:cNvSpPr/>
          <p:nvPr/>
        </p:nvSpPr>
        <p:spPr>
          <a:xfrm>
            <a:off x="4500562" y="6286520"/>
            <a:ext cx="714380" cy="357190"/>
          </a:xfrm>
          <a:prstGeom prst="stripedRightArrow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ysClr val="windowText" lastClr="000000"/>
                </a:solidFill>
                <a:hlinkClick r:id="" action="ppaction://hlinkshowjump?jump=nextslide"/>
              </a:rPr>
              <a:t>AVANTI</a:t>
            </a:r>
            <a:endParaRPr lang="it-IT" sz="9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714348" y="1142984"/>
            <a:ext cx="8072494" cy="49292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8143932" cy="1143000"/>
          </a:xfrm>
        </p:spPr>
        <p:txBody>
          <a:bodyPr/>
          <a:lstStyle/>
          <a:p>
            <a:r>
              <a:rPr lang="it-IT" dirty="0" smtClean="0"/>
              <a:t>I ROMANI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857784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it-IT" sz="1500" b="1" dirty="0" smtClean="0"/>
              <a:t>         </a:t>
            </a:r>
            <a:r>
              <a:rPr lang="it-IT" sz="1600" b="1" dirty="0" smtClean="0"/>
              <a:t>Alle origini, la base dell’alimentazione romana fu la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puls</a:t>
            </a:r>
            <a:r>
              <a:rPr lang="it-IT" sz="1600" b="1" i="1" dirty="0" smtClean="0"/>
              <a:t>  </a:t>
            </a:r>
            <a:r>
              <a:rPr lang="it-IT" sz="1600" b="1" dirty="0" smtClean="0"/>
              <a:t>(polenta) una specie di pappa preparata con farina di farro e grano cotta in acqua e sale.</a:t>
            </a:r>
            <a:endParaRPr lang="it-IT" sz="16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it-IT" sz="1600" b="1" dirty="0" smtClean="0"/>
              <a:t>        Nel II secolo a.C. si diffuse il consumo del pane.</a:t>
            </a:r>
          </a:p>
          <a:p>
            <a:pPr>
              <a:lnSpc>
                <a:spcPct val="120000"/>
              </a:lnSpc>
              <a:buNone/>
            </a:pPr>
            <a:r>
              <a:rPr lang="it-IT" sz="1600" b="1" dirty="0" smtClean="0"/>
              <a:t>        Col trascorrere del tempo e l’incontro con altre civiltà la cucina romana divenne più ricca; iniziarono ad essere consumati pesce, vino, olio, ortaggi e  vari tipi di carne come quelle di bue, agnello e vitello, ma anche di asino, di ghiro, di cinghiale, di fagiano e di pavone. </a:t>
            </a:r>
          </a:p>
          <a:p>
            <a:pPr>
              <a:lnSpc>
                <a:spcPct val="120000"/>
              </a:lnSpc>
              <a:buNone/>
            </a:pPr>
            <a:r>
              <a:rPr lang="it-IT" sz="1600" b="1" dirty="0" smtClean="0"/>
              <a:t>        Durante la conquista dei Balcani, i romani conobbero il coniglio e iniziarono ad allevarlo in Italia; inoltre, in Asia, essi avevano conosciuto la ciliegia, l’albicocca, il cocomero, il limone e dall’Africa avevano importato il melone. </a:t>
            </a:r>
          </a:p>
          <a:p>
            <a:pPr>
              <a:lnSpc>
                <a:spcPct val="120000"/>
              </a:lnSpc>
              <a:buNone/>
            </a:pPr>
            <a:r>
              <a:rPr lang="it-IT" sz="1600" b="1" dirty="0" smtClean="0"/>
              <a:t>        La loro cucina mescolava sapori pungenti  a sapori dolciastri.</a:t>
            </a:r>
          </a:p>
          <a:p>
            <a:pPr>
              <a:lnSpc>
                <a:spcPct val="120000"/>
              </a:lnSpc>
              <a:buNone/>
            </a:pPr>
            <a:r>
              <a:rPr lang="it-IT" sz="1600" b="1" dirty="0" smtClean="0"/>
              <a:t>        Il vino, la bevanda preferita, veniva bevuto anche caldo.</a:t>
            </a:r>
          </a:p>
          <a:p>
            <a:pPr>
              <a:lnSpc>
                <a:spcPct val="120000"/>
              </a:lnSpc>
              <a:buNone/>
            </a:pPr>
            <a:r>
              <a:rPr lang="it-IT" sz="1600" b="1" dirty="0" smtClean="0"/>
              <a:t>        I Romani consumavano tre pasti al giorno.</a:t>
            </a:r>
          </a:p>
          <a:p>
            <a:pPr>
              <a:lnSpc>
                <a:spcPct val="120000"/>
              </a:lnSpc>
              <a:buNone/>
            </a:pPr>
            <a:r>
              <a:rPr lang="it-IT" sz="1600" b="1" dirty="0" smtClean="0"/>
              <a:t>        Il pasto più lungo, che nelle case dei ricchi poteva durare diverse ore, era la cena. </a:t>
            </a:r>
          </a:p>
          <a:p>
            <a:pPr>
              <a:lnSpc>
                <a:spcPct val="120000"/>
              </a:lnSpc>
              <a:buNone/>
            </a:pPr>
            <a:r>
              <a:rPr lang="it-IT" sz="1600" b="1" dirty="0" smtClean="0"/>
              <a:t>        Vi era l’usanza di desinare stando </a:t>
            </a:r>
            <a:r>
              <a:rPr lang="it-IT" sz="1600" b="1" dirty="0" err="1" smtClean="0"/>
              <a:t>semisdraiati</a:t>
            </a:r>
            <a:r>
              <a:rPr lang="it-IT" sz="1600" b="1" dirty="0" smtClean="0"/>
              <a:t> su divani chiamati triclini.</a:t>
            </a:r>
          </a:p>
          <a:p>
            <a:pPr>
              <a:lnSpc>
                <a:spcPct val="120000"/>
              </a:lnSpc>
              <a:buNone/>
            </a:pPr>
            <a:r>
              <a:rPr lang="it-IT" sz="1600" b="1" dirty="0" smtClean="0"/>
              <a:t>        </a:t>
            </a:r>
            <a:endParaRPr lang="it-IT" sz="1600" dirty="0">
              <a:solidFill>
                <a:srgbClr val="FFFF00"/>
              </a:solidFill>
            </a:endParaRPr>
          </a:p>
        </p:txBody>
      </p:sp>
      <p:sp>
        <p:nvSpPr>
          <p:cNvPr id="9" name="Freccia a sinistra 8">
            <a:hlinkClick r:id="" action="ppaction://hlinkshowjump?jump=previousslide"/>
          </p:cNvPr>
          <p:cNvSpPr/>
          <p:nvPr/>
        </p:nvSpPr>
        <p:spPr>
          <a:xfrm>
            <a:off x="1000100" y="6286520"/>
            <a:ext cx="785818" cy="35719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" action="ppaction://hlinkshowjump?jump=previousslide"/>
              </a:rPr>
              <a:t>INDIETRO</a:t>
            </a:r>
            <a:endParaRPr lang="it-IT" sz="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Freccia a destra con strisce 9">
            <a:hlinkClick r:id="" action="ppaction://hlinkshowjump?jump=nextslide"/>
          </p:cNvPr>
          <p:cNvSpPr/>
          <p:nvPr/>
        </p:nvSpPr>
        <p:spPr>
          <a:xfrm>
            <a:off x="6143636" y="6215082"/>
            <a:ext cx="714380" cy="357190"/>
          </a:xfrm>
          <a:prstGeom prst="stripedRightArrow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ysClr val="windowText" lastClr="000000"/>
                </a:solidFill>
              </a:rPr>
              <a:t>AVANTI</a:t>
            </a:r>
            <a:endParaRPr lang="it-IT" sz="900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10" y="5572140"/>
            <a:ext cx="192879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71679"/>
            <a:ext cx="8186766" cy="3071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000" dirty="0" smtClean="0"/>
              <a:t>   </a:t>
            </a:r>
          </a:p>
          <a:p>
            <a:pPr algn="ctr">
              <a:buNone/>
            </a:pPr>
            <a:r>
              <a:rPr lang="it-IT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ORA L’ ALIMENTAZIONE DEGLI SPORTIVI </a:t>
            </a:r>
            <a:r>
              <a:rPr lang="it-IT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it-IT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….tanti</a:t>
            </a:r>
            <a:r>
              <a:rPr lang="it-IT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ANNI FA</a:t>
            </a:r>
            <a:endParaRPr lang="it-IT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ccia a sinistra 6">
            <a:hlinkClick r:id="" action="ppaction://hlinkshowjump?jump=previousslide"/>
          </p:cNvPr>
          <p:cNvSpPr/>
          <p:nvPr/>
        </p:nvSpPr>
        <p:spPr>
          <a:xfrm>
            <a:off x="428596" y="6286520"/>
            <a:ext cx="785818" cy="357190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" action="ppaction://hlinkshowjump?jump=previousslide"/>
              </a:rPr>
              <a:t>INDIETRO</a:t>
            </a:r>
            <a:endParaRPr lang="it-IT" sz="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Freccia a destra con strisce 8"/>
          <p:cNvSpPr/>
          <p:nvPr/>
        </p:nvSpPr>
        <p:spPr>
          <a:xfrm>
            <a:off x="5572132" y="6215082"/>
            <a:ext cx="714380" cy="357190"/>
          </a:xfrm>
          <a:prstGeom prst="striped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ysClr val="windowText" lastClr="000000"/>
                </a:solidFill>
                <a:hlinkClick r:id="" action="ppaction://hlinkshowjump?jump=nextslide"/>
              </a:rPr>
              <a:t>AVANTI</a:t>
            </a:r>
            <a:endParaRPr lang="it-IT" sz="9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t.dreamstime.com/accumulazione-di-verdure-thumb4259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6" y="4286256"/>
            <a:ext cx="2571744" cy="257174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pic>
        <p:nvPicPr>
          <p:cNvPr id="2050" name="Picture 2" descr="http://dieta.pourfemme.it/wp-galleryo/verdure-estive-dieta/verd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86058"/>
            <a:ext cx="1714480" cy="202331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GLI ATLETI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1785926"/>
            <a:ext cx="8229600" cy="474027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    </a:t>
            </a:r>
            <a:r>
              <a:rPr lang="it-IT" b="1" dirty="0" smtClean="0"/>
              <a:t>Gli atleti avevano uno stile di vita e una alimentazione completamente diversi che permettevano loro di rimanere sani e forti. </a:t>
            </a:r>
          </a:p>
          <a:p>
            <a:pPr>
              <a:buNone/>
            </a:pPr>
            <a:r>
              <a:rPr lang="it-IT" b="1" dirty="0" smtClean="0"/>
              <a:t>    I lottatori e i corridori mangiavano          , </a:t>
            </a:r>
            <a:r>
              <a:rPr lang="it-IT" sz="400" b="1" dirty="0" smtClean="0"/>
              <a:t>,</a:t>
            </a:r>
            <a:r>
              <a:rPr lang="it-IT" b="1" dirty="0" smtClean="0"/>
              <a:t>                  ,                   ,               ,            e             .</a:t>
            </a:r>
          </a:p>
          <a:p>
            <a:pPr>
              <a:buNone/>
            </a:pPr>
            <a:r>
              <a:rPr lang="it-IT" b="1" dirty="0" smtClean="0"/>
              <a:t>    Inoltre si nutrivano di gallette d’orzo, frutta varia, miele e formaggio caprino con cui preparavano una sorta di fonduta. </a:t>
            </a:r>
          </a:p>
          <a:p>
            <a:pPr>
              <a:buNone/>
            </a:pPr>
            <a:r>
              <a:rPr lang="it-IT" b="1" dirty="0" smtClean="0"/>
              <a:t>    In seguito la dieta si arricchì di carni, </a:t>
            </a:r>
          </a:p>
          <a:p>
            <a:pPr>
              <a:buNone/>
            </a:pPr>
            <a:r>
              <a:rPr lang="it-IT" b="1" dirty="0" smtClean="0"/>
              <a:t>    minestre e cereali</a:t>
            </a:r>
            <a:r>
              <a:rPr lang="it-IT" dirty="0" smtClean="0"/>
              <a:t>.</a:t>
            </a:r>
          </a:p>
        </p:txBody>
      </p:sp>
      <p:sp>
        <p:nvSpPr>
          <p:cNvPr id="9" name="Freccia a sinistra 8">
            <a:hlinkClick r:id="" action="ppaction://hlinkshowjump?jump=previousslide"/>
          </p:cNvPr>
          <p:cNvSpPr/>
          <p:nvPr/>
        </p:nvSpPr>
        <p:spPr>
          <a:xfrm>
            <a:off x="428596" y="6286520"/>
            <a:ext cx="785818" cy="357190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INDIETRO</a:t>
            </a:r>
            <a:endParaRPr lang="it-IT" sz="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857488" y="3571876"/>
            <a:ext cx="142876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VERDURE</a:t>
            </a:r>
            <a:endParaRPr lang="it-IT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AutoShape 24" descr="Marmo bianco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1934" y="6143644"/>
            <a:ext cx="785818" cy="714356"/>
          </a:xfrm>
          <a:prstGeom prst="actionButtonHome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b="1" dirty="0" smtClean="0"/>
              <a:t>HOME</a:t>
            </a:r>
            <a:endParaRPr lang="it-IT" b="1" dirty="0"/>
          </a:p>
        </p:txBody>
      </p:sp>
      <p:sp>
        <p:nvSpPr>
          <p:cNvPr id="15" name="Rettangolo 14"/>
          <p:cNvSpPr/>
          <p:nvPr/>
        </p:nvSpPr>
        <p:spPr>
          <a:xfrm>
            <a:off x="1071538" y="3643314"/>
            <a:ext cx="15637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FRUTTA</a:t>
            </a:r>
            <a:r>
              <a:rPr lang="it-IT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SECCA</a:t>
            </a:r>
            <a:endParaRPr lang="it-IT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6248" y="3571876"/>
            <a:ext cx="95346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PESCE</a:t>
            </a:r>
            <a:endParaRPr lang="it-IT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715008" y="3500438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CARNE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500826" y="3143248"/>
            <a:ext cx="8658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PANE</a:t>
            </a:r>
            <a:endParaRPr lang="it-IT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429520" y="3143248"/>
            <a:ext cx="9669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MIELE</a:t>
            </a:r>
            <a:endParaRPr lang="it-IT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1"/>
      <p:bldP spid="15" grpId="1"/>
      <p:bldP spid="16" grpId="1"/>
      <p:bldP spid="17" grpId="1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castelli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144000" cy="685800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3071802" y="3929065"/>
            <a:ext cx="3286148" cy="642943"/>
          </a:xfrm>
        </p:spPr>
        <p:txBody>
          <a:bodyPr>
            <a:normAutofit fontScale="25000" lnSpcReduction="20000"/>
          </a:bodyPr>
          <a:lstStyle/>
          <a:p>
            <a:endParaRPr lang="it-IT" sz="3200" dirty="0" smtClean="0">
              <a:solidFill>
                <a:schemeClr val="tx1"/>
              </a:solidFill>
            </a:endParaRPr>
          </a:p>
          <a:p>
            <a:r>
              <a:rPr lang="it-IT" sz="9800" b="1" dirty="0" smtClean="0"/>
              <a:t>dal</a:t>
            </a:r>
            <a:r>
              <a:rPr lang="it-IT" sz="9800" b="1" dirty="0" smtClean="0">
                <a:solidFill>
                  <a:schemeClr val="tx1"/>
                </a:solidFill>
              </a:rPr>
              <a:t> 476 </a:t>
            </a:r>
            <a:r>
              <a:rPr lang="it-IT" sz="9800" b="1" dirty="0" smtClean="0"/>
              <a:t>al </a:t>
            </a:r>
            <a:r>
              <a:rPr lang="it-IT" sz="9800" b="1" dirty="0" smtClean="0">
                <a:solidFill>
                  <a:schemeClr val="tx1"/>
                </a:solidFill>
              </a:rPr>
              <a:t>1492 </a:t>
            </a:r>
          </a:p>
          <a:p>
            <a:endParaRPr lang="it-IT" sz="32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28" y="273050"/>
            <a:ext cx="7286676" cy="2155818"/>
          </a:xfrm>
        </p:spPr>
        <p:txBody>
          <a:bodyPr>
            <a:noAutofit/>
          </a:bodyPr>
          <a:lstStyle/>
          <a:p>
            <a:r>
              <a:rPr lang="it-IT" sz="5400" dirty="0" smtClean="0">
                <a:solidFill>
                  <a:srgbClr val="FF0000"/>
                </a:solidFill>
              </a:rPr>
              <a:t>L’ ETA’ MEDIEVALE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5852" y="273050"/>
            <a:ext cx="5286412" cy="798496"/>
          </a:xfrm>
        </p:spPr>
        <p:txBody>
          <a:bodyPr>
            <a:noAutofit/>
          </a:bodyPr>
          <a:lstStyle/>
          <a:p>
            <a:r>
              <a:rPr lang="it-IT" sz="3600" dirty="0" smtClean="0"/>
              <a:t>   </a:t>
            </a:r>
            <a:endParaRPr lang="it-IT" sz="3600" dirty="0"/>
          </a:p>
        </p:txBody>
      </p:sp>
      <p:pic>
        <p:nvPicPr>
          <p:cNvPr id="12290" name="Picture 2" descr="http://utenti.multimania.it/campagneparallele/guerrierigerm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00042"/>
            <a:ext cx="2979894" cy="3335332"/>
          </a:xfrm>
          <a:prstGeom prst="rect">
            <a:avLst/>
          </a:prstGeom>
          <a:noFill/>
        </p:spPr>
      </p:pic>
      <p:pic>
        <p:nvPicPr>
          <p:cNvPr id="12292" name="Picture 4" descr="http://www.france.it/images/incoronazione_carlo_mag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52950"/>
            <a:ext cx="2286000" cy="2305050"/>
          </a:xfrm>
          <a:prstGeom prst="rect">
            <a:avLst/>
          </a:prstGeom>
          <a:noFill/>
        </p:spPr>
      </p:pic>
      <p:pic>
        <p:nvPicPr>
          <p:cNvPr id="12294" name="Picture 6" descr="http://www.circolodidatticodivinci.it/images/abitaz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4214578" cy="2786058"/>
          </a:xfrm>
          <a:prstGeom prst="rect">
            <a:avLst/>
          </a:prstGeom>
          <a:noFill/>
        </p:spPr>
      </p:pic>
      <p:pic>
        <p:nvPicPr>
          <p:cNvPr id="12298" name="Picture 10" descr="http://t0.gstatic.com/images?q=tbn:BR6U9gp1gWAb_M:http://www.valsesiascuole.it/crosior/1medioevo/feudo_1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142984"/>
            <a:ext cx="1500198" cy="2070927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571736" y="1275488"/>
            <a:ext cx="3727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-50" dirty="0" smtClean="0">
                <a:ln w="3175">
                  <a:noFill/>
                </a:ln>
                <a:solidFill>
                  <a:srgbClr val="FEFAC9"/>
                </a:solidFill>
              </a:rPr>
              <a:t> L’ALTO MEDIOEVO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28596" y="1571613"/>
            <a:ext cx="6786610" cy="4286280"/>
          </a:xfrm>
        </p:spPr>
        <p:txBody>
          <a:bodyPr>
            <a:normAutofit fontScale="85000" lnSpcReduction="10000"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Nel V secolo d.C. l’Impero Romano d’Occidente fu travolto dall’invasione dei popoli germanici.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Le numerose tribù che si stanziarono stabilmente nei territori dell’impero erano dedite soprattutto all’allevamento e alla caccia, attività ritenuta degna di un guerriero.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La carne era considerata l’alimento più importante.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I Germani pian piano utilizzarono il vino al posto della </a:t>
            </a:r>
            <a:r>
              <a:rPr lang="it-IT" sz="2400" b="1" i="1" dirty="0" smtClean="0">
                <a:solidFill>
                  <a:schemeClr val="bg1"/>
                </a:solidFill>
              </a:rPr>
              <a:t>cervogia, </a:t>
            </a:r>
            <a:r>
              <a:rPr lang="it-IT" sz="2400" b="1" dirty="0" smtClean="0">
                <a:solidFill>
                  <a:schemeClr val="bg1"/>
                </a:solidFill>
              </a:rPr>
              <a:t>bevanda parzialmente simile alla birra attuale.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072098" cy="86993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LE INVASIONI   BARBARICHE</a:t>
            </a:r>
            <a:endParaRPr lang="it-IT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t="-1131" r="58844"/>
          <a:stretch>
            <a:fillRect/>
          </a:stretch>
        </p:blipFill>
        <p:spPr bwMode="auto">
          <a:xfrm>
            <a:off x="7007172" y="571480"/>
            <a:ext cx="2136828" cy="58737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800" y="0"/>
            <a:ext cx="8077200" cy="1676400"/>
          </a:xfrm>
        </p:spPr>
        <p:txBody>
          <a:bodyPr/>
          <a:lstStyle/>
          <a:p>
            <a:pPr>
              <a:defRPr/>
            </a:pPr>
            <a:r>
              <a:rPr lang="it-IT" sz="3600" dirty="0" smtClean="0"/>
              <a:t>L’ ALIMENTAZIONE  NELLA PREISTORIA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077200" cy="495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it-IT" sz="2000" dirty="0" smtClean="0"/>
              <a:t>In quel lunghissimo arco di tempo che abbraccia tutti i periodi paleolitici l‘uomo visse errando per le selve ed ebbe una nutrizione basata esclusivamente sulla caccia, sulla pesca e sulla raccolta dei prodotti spontanei del mondo vegetale.  </a:t>
            </a:r>
          </a:p>
          <a:p>
            <a:pPr algn="l">
              <a:defRPr/>
            </a:pPr>
            <a:r>
              <a:rPr lang="it-IT" sz="2000" dirty="0" smtClean="0"/>
              <a:t>Tra questi ultimi si devono menzionare soprattutto i frutti selvatici, le bacche, i tuberi, i bulbi, le radici, i germogli e forse anche fiori e foglie commestibili. </a:t>
            </a:r>
          </a:p>
          <a:p>
            <a:pPr algn="l">
              <a:defRPr/>
            </a:pPr>
            <a:r>
              <a:rPr lang="it-IT" sz="2000" dirty="0" smtClean="0"/>
              <a:t>Un altro alimento delle popolazioni paleolitiche doveva essere costituito dai molluschi, sia terrestri sia marini, di cui si rinvengono numerosi gusci nelle campagne di scavo.</a:t>
            </a:r>
          </a:p>
          <a:p>
            <a:pPr algn="l">
              <a:defRPr/>
            </a:pPr>
            <a:r>
              <a:rPr lang="it-IT" sz="2000" dirty="0" smtClean="0"/>
              <a:t>Ciò che rivoluzionò modificò radicalmente la vita dell’uomo fu la scoperta e l’utilizzazione del fuoco e successivamente, in età neolitica i la coltivazione delle piante nonché l'allevamento del bestiame da </a:t>
            </a:r>
            <a:r>
              <a:rPr lang="it-IT" sz="2000" smtClean="0"/>
              <a:t>cui  </a:t>
            </a:r>
            <a:r>
              <a:rPr lang="it-IT" sz="2000" dirty="0" smtClean="0"/>
              <a:t>trasse da un lato farine e vegetali commestibili e dall'altro carne, grassi, latte.</a:t>
            </a:r>
          </a:p>
          <a:p>
            <a:pPr>
              <a:defRPr/>
            </a:pPr>
            <a:endParaRPr lang="it-IT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28596" y="1285860"/>
            <a:ext cx="7072362" cy="4840303"/>
          </a:xfrm>
        </p:spPr>
        <p:txBody>
          <a:bodyPr>
            <a:normAutofit fontScale="77500" lnSpcReduction="20000"/>
          </a:bodyPr>
          <a:lstStyle/>
          <a:p>
            <a:r>
              <a:rPr lang="it-IT" sz="2800" dirty="0" smtClean="0"/>
              <a:t>Durante il regno di Carlo Magno si cominciarono a definire le prime regole moderne dello stare a tavola. Ad esempio  ai convitati era consigliato di curare la pulizia di vesti e  mani e di stare seduti compostamente.</a:t>
            </a:r>
          </a:p>
          <a:p>
            <a:r>
              <a:rPr lang="it-IT" sz="2800" dirty="0" smtClean="0"/>
              <a:t>La dieta di Carlo Magno era piuttosto vegetariana. </a:t>
            </a:r>
          </a:p>
          <a:p>
            <a:r>
              <a:rPr lang="it-IT" sz="2800" dirty="0" smtClean="0"/>
              <a:t>Il sovrano era ghiotto di cavoli, aglio e ceci.</a:t>
            </a:r>
          </a:p>
          <a:p>
            <a:r>
              <a:rPr lang="it-IT" sz="2800" dirty="0" smtClean="0"/>
              <a:t>Preferiva la carne di maiale a quella di manzo ed era goloso di arrosti; non vi rinunciò nonostante fosse ammalato di gotta.</a:t>
            </a:r>
          </a:p>
          <a:p>
            <a:r>
              <a:rPr lang="it-IT" sz="2800" dirty="0" smtClean="0"/>
              <a:t>Ancora oggi, nei menù di molti ristoranti non manca il “</a:t>
            </a:r>
            <a:r>
              <a:rPr lang="it-IT" sz="2800" i="1" dirty="0" smtClean="0"/>
              <a:t>filetto alla Carlo Magno</a:t>
            </a:r>
            <a:r>
              <a:rPr lang="it-IT" sz="2800" dirty="0" smtClean="0"/>
              <a:t>”.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072362" cy="857256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 CARLO MAGNO IMPERATORE DEGLI ARROSTI</a:t>
            </a:r>
            <a:endParaRPr lang="it-IT" sz="2800" dirty="0"/>
          </a:p>
        </p:txBody>
      </p:sp>
      <p:pic>
        <p:nvPicPr>
          <p:cNvPr id="10242" name="Picture 2" descr="http://www.silab.it/storia/as14/images/p14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357430"/>
            <a:ext cx="222250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0" y="1142985"/>
            <a:ext cx="9144000" cy="4857784"/>
          </a:xfrm>
        </p:spPr>
        <p:txBody>
          <a:bodyPr>
            <a:noAutofit/>
          </a:bodyPr>
          <a:lstStyle/>
          <a:p>
            <a:r>
              <a:rPr lang="it-IT" sz="2000" dirty="0" smtClean="0"/>
              <a:t>In età feudale ogni classe sociale aveva abitudini </a:t>
            </a:r>
          </a:p>
          <a:p>
            <a:r>
              <a:rPr lang="it-IT" sz="2000" dirty="0" smtClean="0"/>
              <a:t>alimentari differenti</a:t>
            </a:r>
          </a:p>
          <a:p>
            <a:r>
              <a:rPr lang="it-IT" sz="2000" dirty="0" smtClean="0"/>
              <a:t>La </a:t>
            </a:r>
            <a:r>
              <a:rPr lang="it-IT" sz="2000" i="1" dirty="0" smtClean="0"/>
              <a:t>nobiltà</a:t>
            </a:r>
            <a:r>
              <a:rPr lang="it-IT" sz="2000" dirty="0" smtClean="0"/>
              <a:t> si nutrivano di carne di capretto, maiale, pollo, ma anche di pesce, formaggi, verdure e diversi tipi di pane.</a:t>
            </a:r>
          </a:p>
          <a:p>
            <a:r>
              <a:rPr lang="it-IT" sz="2000" dirty="0" smtClean="0"/>
              <a:t>L’alimentazione del </a:t>
            </a:r>
            <a:r>
              <a:rPr lang="it-IT" sz="2000" i="1" dirty="0" smtClean="0"/>
              <a:t>clero</a:t>
            </a:r>
            <a:r>
              <a:rPr lang="it-IT" sz="2000" dirty="0" smtClean="0"/>
              <a:t>  era diversa; in particolare i monaci, come si evince dalla Regola di San Benedetto da Norcia, consumavano pane e zuppe di verdure; non mangiavano carne come manifestazione di umiltà e di rinuncia.</a:t>
            </a:r>
          </a:p>
          <a:p>
            <a:r>
              <a:rPr lang="it-IT" sz="2000" dirty="0" smtClean="0"/>
              <a:t>Il </a:t>
            </a:r>
            <a:r>
              <a:rPr lang="it-IT" sz="2000" i="1" dirty="0" smtClean="0"/>
              <a:t>contadino</a:t>
            </a:r>
            <a:r>
              <a:rPr lang="it-IT" sz="2000" dirty="0" smtClean="0"/>
              <a:t> dell’Alto Medioevo aveva una dieta varia: si nutriva di cereali, verdure, legumi, carne in piccola quantità che era conservata sotto sale o affumicata.</a:t>
            </a:r>
          </a:p>
          <a:p>
            <a:r>
              <a:rPr lang="it-IT" sz="2000" dirty="0" smtClean="0"/>
              <a:t>Egli poteva utilizzare la foresta che forniva cacciagione e frutti spontanei come le castagne.</a:t>
            </a:r>
            <a:endParaRPr lang="it-IT" sz="2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0"/>
            <a:ext cx="7929618" cy="785794"/>
          </a:xfrm>
        </p:spPr>
        <p:txBody>
          <a:bodyPr/>
          <a:lstStyle/>
          <a:p>
            <a:r>
              <a:rPr lang="it-IT" dirty="0" smtClean="0"/>
              <a:t>L’ETA’ FEUDALE</a:t>
            </a:r>
            <a:endParaRPr lang="it-IT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t="209" r="32143"/>
          <a:stretch>
            <a:fillRect/>
          </a:stretch>
        </p:blipFill>
        <p:spPr bwMode="auto">
          <a:xfrm>
            <a:off x="6072199" y="545747"/>
            <a:ext cx="2357454" cy="18010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29590" cy="1785950"/>
          </a:xfrm>
        </p:spPr>
        <p:txBody>
          <a:bodyPr>
            <a:normAutofit/>
          </a:bodyPr>
          <a:lstStyle/>
          <a:p>
            <a:r>
              <a:rPr lang="it-IT" sz="3100" dirty="0" smtClean="0"/>
              <a:t>L’ alimentazione nel sacro romano impero</a:t>
            </a: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286412"/>
          </a:xfr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endParaRPr 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28662" y="1428737"/>
            <a:ext cx="7215238" cy="1071570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IL BASSO MEDIOEVO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www.borsi.livorno.org/borsi/archivio/medioevo/grafica/corporazi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14290"/>
            <a:ext cx="2362207" cy="3303786"/>
          </a:xfrm>
          <a:prstGeom prst="rect">
            <a:avLst/>
          </a:prstGeom>
          <a:noFill/>
        </p:spPr>
      </p:pic>
      <p:pic>
        <p:nvPicPr>
          <p:cNvPr id="7172" name="Picture 4" descr="http://www.homolaicus.com/storia/medioevo/images/artigi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18" y="3245278"/>
            <a:ext cx="2786082" cy="3612722"/>
          </a:xfrm>
          <a:prstGeom prst="rect">
            <a:avLst/>
          </a:prstGeom>
          <a:noFill/>
        </p:spPr>
      </p:pic>
      <p:pic>
        <p:nvPicPr>
          <p:cNvPr id="7174" name="Picture 6" descr="http://www.monteriggionicastello.net/storia_castello_monteriggioni/monteriggioni_mediev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290"/>
            <a:ext cx="441581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agricolo1_z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142191" y="0"/>
            <a:ext cx="1001809" cy="1428736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0" y="928670"/>
            <a:ext cx="9144000" cy="592933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bg1"/>
                </a:solidFill>
              </a:rPr>
              <a:t>Dopo l’anno 1000 aumentò in Europa la produzione agricola grazie al sistema della rotazione triennale, all’introduzione dell’ aratro a due  lame,del collare  rigido, dei mulini ad acqua e a </a:t>
            </a:r>
            <a:r>
              <a:rPr lang="it-IT" sz="1800" dirty="0" err="1" smtClean="0">
                <a:solidFill>
                  <a:schemeClr val="bg1"/>
                </a:solidFill>
              </a:rPr>
              <a:t>vento.Mutò</a:t>
            </a:r>
            <a:r>
              <a:rPr lang="it-IT" sz="1800" dirty="0" smtClean="0">
                <a:solidFill>
                  <a:schemeClr val="bg1"/>
                </a:solidFill>
              </a:rPr>
              <a:t> la dieta  dei contadini, nobili e borghesi, cioè artigiani e mercanti che vivevano nelle città che si andavano ripopolando. Il pane divenne l’alimento base di tutta la </a:t>
            </a:r>
            <a:r>
              <a:rPr lang="it-IT" sz="1800" dirty="0" err="1" smtClean="0">
                <a:solidFill>
                  <a:schemeClr val="bg1"/>
                </a:solidFill>
              </a:rPr>
              <a:t>popolazioneL</a:t>
            </a:r>
            <a:r>
              <a:rPr lang="it-IT" sz="1800" dirty="0" smtClean="0">
                <a:solidFill>
                  <a:schemeClr val="bg1"/>
                </a:solidFill>
              </a:rPr>
              <a:t>’alimentazione dei </a:t>
            </a:r>
            <a:r>
              <a:rPr lang="it-IT" sz="1800" b="1" i="1" dirty="0" smtClean="0">
                <a:solidFill>
                  <a:schemeClr val="bg1"/>
                </a:solidFill>
              </a:rPr>
              <a:t>contadini </a:t>
            </a:r>
            <a:r>
              <a:rPr lang="it-IT" sz="1800" dirty="0" smtClean="0">
                <a:solidFill>
                  <a:schemeClr val="bg1"/>
                </a:solidFill>
              </a:rPr>
              <a:t>si ridusse soprattutto nel consumo della carne; essi iniziarono a nutrirsi solo di cereali e vegetali. I lavori di disboscamento permisero di mettere a coltura nuove aree, ma ridussero i boschi disponibili per la caccia e l’</a:t>
            </a:r>
            <a:r>
              <a:rPr lang="it-IT" sz="1800" dirty="0" err="1" smtClean="0">
                <a:solidFill>
                  <a:schemeClr val="bg1"/>
                </a:solidFill>
              </a:rPr>
              <a:t>allevamento.Per</a:t>
            </a:r>
            <a:r>
              <a:rPr lang="it-IT" sz="1800" dirty="0" smtClean="0">
                <a:solidFill>
                  <a:schemeClr val="bg1"/>
                </a:solidFill>
              </a:rPr>
              <a:t> gli </a:t>
            </a:r>
            <a:r>
              <a:rPr lang="it-IT" sz="1800" b="1" i="1" dirty="0" smtClean="0">
                <a:solidFill>
                  <a:schemeClr val="bg1"/>
                </a:solidFill>
              </a:rPr>
              <a:t>aristocratici e i borghesi </a:t>
            </a:r>
            <a:r>
              <a:rPr lang="it-IT" sz="1800" dirty="0" smtClean="0">
                <a:solidFill>
                  <a:schemeClr val="bg1"/>
                </a:solidFill>
              </a:rPr>
              <a:t>più ricchi divenne segno distintivo  non solo la quantità del cibo presente sulle loro mense, ma anche la qualità e la preparazione degli alimenti. In questo periodo si diffusero le spezie. Una delle più usate era lo </a:t>
            </a:r>
            <a:r>
              <a:rPr lang="it-IT" sz="1800" dirty="0" err="1" smtClean="0">
                <a:solidFill>
                  <a:schemeClr val="bg1"/>
                </a:solidFill>
              </a:rPr>
              <a:t>zafferano.Tutte</a:t>
            </a:r>
            <a:r>
              <a:rPr lang="it-IT" sz="1800" dirty="0" smtClean="0">
                <a:solidFill>
                  <a:schemeClr val="bg1"/>
                </a:solidFill>
              </a:rPr>
              <a:t> le pietanze erano addolcite dal miele, dalle spezie o da alcuni </a:t>
            </a:r>
            <a:r>
              <a:rPr lang="it-IT" sz="1800" dirty="0" err="1" smtClean="0">
                <a:solidFill>
                  <a:schemeClr val="bg1"/>
                </a:solidFill>
              </a:rPr>
              <a:t>frutti.Nei</a:t>
            </a:r>
            <a:r>
              <a:rPr lang="it-IT" sz="1800" dirty="0" smtClean="0">
                <a:solidFill>
                  <a:schemeClr val="bg1"/>
                </a:solidFill>
              </a:rPr>
              <a:t> centri urbani vi erano esercizi pubblici che preparavano degli alimenti. La più antica figura è quella dell’oste; altri mestieri legati all’alimentazione erano quelli del panettiere, del fornaio, del macellaio.</a:t>
            </a:r>
          </a:p>
          <a:p>
            <a:endParaRPr lang="it-IT" sz="18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7286676" cy="441306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IL BASSO  MEDIOEVO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8" name="Immagine 7" descr="618651_ATTREZZI_AGRICOLI_ANTICHI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429264"/>
            <a:ext cx="2571735" cy="1588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57200" y="1285860"/>
            <a:ext cx="7258072" cy="484030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Ecco il racconto di un religioso ospite ad una cena nel convento di </a:t>
            </a:r>
            <a:r>
              <a:rPr lang="it-IT" sz="2000" dirty="0" err="1" smtClean="0"/>
              <a:t>Sens</a:t>
            </a:r>
            <a:r>
              <a:rPr lang="it-IT" sz="2000" dirty="0" smtClean="0"/>
              <a:t> in Francia:</a:t>
            </a:r>
          </a:p>
          <a:p>
            <a:r>
              <a:rPr lang="it-IT" sz="2000" dirty="0" smtClean="0"/>
              <a:t>“Dapprima ci diedero delle ciliegie, poi del pane molto bianco e i servirono a volontà del vino </a:t>
            </a:r>
            <a:r>
              <a:rPr lang="it-IT" sz="2000" dirty="0" err="1" smtClean="0"/>
              <a:t>eccellente…</a:t>
            </a:r>
            <a:endParaRPr lang="it-IT" sz="2000" dirty="0" smtClean="0"/>
          </a:p>
          <a:p>
            <a:r>
              <a:rPr lang="it-IT" sz="2000" dirty="0" smtClean="0"/>
              <a:t>Poi ci diedero delle fave novelle cotte nel latte, pesci e gamberetti,…</a:t>
            </a:r>
          </a:p>
          <a:p>
            <a:r>
              <a:rPr lang="it-IT" sz="2000" dirty="0" smtClean="0"/>
              <a:t>Riso al latte di mandorla e, infine, una gran quantità di frutta.”</a:t>
            </a:r>
            <a:endParaRPr lang="it-IT" sz="2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798496"/>
          </a:xfrm>
        </p:spPr>
        <p:txBody>
          <a:bodyPr/>
          <a:lstStyle/>
          <a:p>
            <a:r>
              <a:rPr lang="it-IT" dirty="0" smtClean="0"/>
              <a:t>UNA CENA MEDIOEVALE</a:t>
            </a:r>
            <a:endParaRPr lang="it-IT" dirty="0"/>
          </a:p>
        </p:txBody>
      </p:sp>
      <p:pic>
        <p:nvPicPr>
          <p:cNvPr id="5122" name="Picture 2" descr="http://www.misterwebby.com/wp-content/uploads/2008/09/cilieg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8" y="4572008"/>
            <a:ext cx="2285992" cy="2285992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l="20561" t="1213" r="20561"/>
          <a:stretch>
            <a:fillRect/>
          </a:stretch>
        </p:blipFill>
        <p:spPr bwMode="auto">
          <a:xfrm>
            <a:off x="0" y="4638683"/>
            <a:ext cx="1717386" cy="221931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3575050" y="1928802"/>
            <a:ext cx="5140354" cy="419736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3251231" cy="491174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 fontScale="77500" lnSpcReduction="20000"/>
          </a:bodyPr>
          <a:lstStyle/>
          <a:p>
            <a:r>
              <a:rPr lang="it-IT" sz="1600" b="1" dirty="0" smtClean="0"/>
              <a:t> Gli arabi introdussero nell’area mediterranea diversi tipi di frutta e di ortaggi quali albicocche, limoni, cedro, pompelmo, arancio, mandarino, melanzane, spinaci e carciofi.</a:t>
            </a:r>
          </a:p>
          <a:p>
            <a:r>
              <a:rPr lang="it-IT" sz="1600" b="1" dirty="0" smtClean="0"/>
              <a:t>Inoltre, controllando i commerci con l’Asia centrale, permisero che numerose spezie giungessero in Europa</a:t>
            </a:r>
            <a:endParaRPr lang="it-IT" sz="1600" dirty="0" smtClean="0"/>
          </a:p>
          <a:p>
            <a:r>
              <a:rPr lang="it-IT" sz="1600" b="1" dirty="0" smtClean="0"/>
              <a:t>Durante il periodo di permanenza in Sicilia, influenzarono moltissimo la preparazione dei cibi. </a:t>
            </a:r>
          </a:p>
          <a:p>
            <a:r>
              <a:rPr lang="it-IT" sz="1600" b="1" dirty="0" smtClean="0"/>
              <a:t>Essi riducevano in polvere le spezie che venivano mescolate alle carni e ai pesci. Le preparazioni dei dolci erano celebri e assai apprezzate.</a:t>
            </a:r>
          </a:p>
          <a:p>
            <a:r>
              <a:rPr lang="it-IT" sz="1600" b="1" dirty="0" smtClean="0"/>
              <a:t>Ancora oggi da esse derivano il marzapane e il torrone.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364722">
            <a:off x="457200" y="142852"/>
            <a:ext cx="2971792" cy="785818"/>
          </a:xfrm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L’ influenza araba sull’alimentazione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Mostra immagine a dimensione inte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786182" y="3071810"/>
            <a:ext cx="5357818" cy="2857520"/>
          </a:xfrm>
          <a:prstGeom prst="rect">
            <a:avLst/>
          </a:prstGeom>
          <a:noFill/>
        </p:spPr>
      </p:pic>
      <p:pic>
        <p:nvPicPr>
          <p:cNvPr id="3" name="Picture 2" descr="http://www.primocircolo.lodi.it/blog/wp-content/uploads/2006/10/frutta_e_verdur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142900"/>
            <a:ext cx="365760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z="6600" b="1" smtClean="0"/>
              <a:t>L’ETA’ MODERNA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429000"/>
            <a:ext cx="6400800" cy="1752600"/>
          </a:xfrm>
        </p:spPr>
        <p:txBody>
          <a:bodyPr/>
          <a:lstStyle/>
          <a:p>
            <a:r>
              <a:rPr lang="it-IT" smtClean="0"/>
              <a:t>dal 1492 al 1789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88913"/>
            <a:ext cx="8229600" cy="1139825"/>
          </a:xfrm>
        </p:spPr>
        <p:txBody>
          <a:bodyPr/>
          <a:lstStyle/>
          <a:p>
            <a:pPr eaLnBrk="1" hangingPunct="1"/>
            <a:r>
              <a:rPr lang="it-IT" smtClean="0"/>
              <a:t>Un po’ di storia</a:t>
            </a: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150018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1800" smtClean="0"/>
              <a:t>L’età moderna ha inizio nel 1492 con la scoperta dell’America ad opera di Cristoforo Colombo.</a:t>
            </a:r>
          </a:p>
          <a:p>
            <a:pPr eaLnBrk="1" hangingPunct="1">
              <a:lnSpc>
                <a:spcPct val="80000"/>
              </a:lnSpc>
            </a:pPr>
            <a:endParaRPr lang="it-IT" sz="1800" smtClean="0"/>
          </a:p>
          <a:p>
            <a:pPr eaLnBrk="1" hangingPunct="1">
              <a:lnSpc>
                <a:spcPct val="80000"/>
              </a:lnSpc>
            </a:pPr>
            <a:r>
              <a:rPr lang="it-IT" sz="1800" smtClean="0"/>
              <a:t>Egli partì con tre caravelle la Nina, la Pinta e la Santa Maria. Giunto in America, pensò di aver raggiunto le Indie.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800" smtClean="0"/>
          </a:p>
          <a:p>
            <a:pPr eaLnBrk="1" hangingPunct="1">
              <a:lnSpc>
                <a:spcPct val="80000"/>
              </a:lnSpc>
            </a:pPr>
            <a:r>
              <a:rPr lang="it-IT" sz="1800" smtClean="0"/>
              <a:t>Fu Amerigo Vespucci, esploratore italiano, a rendersi conto che in realtà si trattava di un nuovo mondo.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800" smtClean="0"/>
          </a:p>
          <a:p>
            <a:pPr eaLnBrk="1" hangingPunct="1">
              <a:lnSpc>
                <a:spcPct val="80000"/>
              </a:lnSpc>
            </a:pPr>
            <a:r>
              <a:rPr lang="it-IT" sz="1800" smtClean="0"/>
              <a:t>Dal suo nome deriva la parola America.</a:t>
            </a:r>
          </a:p>
        </p:txBody>
      </p:sp>
      <p:pic>
        <p:nvPicPr>
          <p:cNvPr id="3076" name="Picture 22" descr="Col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1075" y="1624013"/>
            <a:ext cx="3851275" cy="41767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Nuovi cibi dall’America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89138"/>
            <a:ext cx="8229600" cy="453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3600" smtClean="0"/>
              <a:t>  Dall’America si importarono non solo materie prime, ma anche piante, ortaggi e frutta mai visti prima.</a:t>
            </a:r>
          </a:p>
          <a:p>
            <a:pPr eaLnBrk="1" hangingPunct="1">
              <a:buFontTx/>
              <a:buNone/>
            </a:pPr>
            <a:r>
              <a:rPr lang="it-IT" sz="3600" smtClean="0"/>
              <a:t>  Vanno ricordati la patata, il pomodoro, i fagioli, i peperoni, il peperoncino, l’ananas, il granturco, il cacao e il caffè.</a:t>
            </a:r>
          </a:p>
          <a:p>
            <a:pPr eaLnBrk="1" hangingPunct="1">
              <a:buFontTx/>
              <a:buNone/>
            </a:pPr>
            <a:endParaRPr lang="it-IT" sz="3600" smtClean="0"/>
          </a:p>
          <a:p>
            <a:pPr eaLnBrk="1" hangingPunct="1">
              <a:buFontTx/>
              <a:buNone/>
            </a:pPr>
            <a:endParaRPr 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0" y="1066800"/>
            <a:ext cx="86106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it-IT" sz="3200" dirty="0" smtClean="0"/>
              <a:t>Gli Australopitechi sono i più antichi ominidi che conosciamo.</a:t>
            </a:r>
          </a:p>
          <a:p>
            <a:pPr eaLnBrk="1" hangingPunct="1">
              <a:defRPr/>
            </a:pPr>
            <a:r>
              <a:rPr lang="it-IT" sz="3200" dirty="0" smtClean="0"/>
              <a:t>Avevano un cervello molto più piccolo del nostro, ma sapevano spostarsi su due gambe.</a:t>
            </a:r>
          </a:p>
          <a:p>
            <a:pPr eaLnBrk="1" hangingPunct="1">
              <a:defRPr/>
            </a:pPr>
            <a:r>
              <a:rPr lang="it-IT" sz="3200" dirty="0" smtClean="0"/>
              <a:t>Ciò se da una parte li rendeva meno veloci dei quadrupedi, dall’altra dava loro il vantaggio di scorgere da lontano animali predatori e di avere le mani libere per trasportare cibo o per afferrare pietre e bastoni.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8200" y="533400"/>
            <a:ext cx="54102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800" dirty="0" smtClean="0"/>
              <a:t>GLI  AUSTRALOPITECHI</a:t>
            </a:r>
            <a:endParaRPr lang="it-IT" sz="28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patata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/>
            <a:r>
              <a:rPr lang="it-IT" sz="2800" smtClean="0"/>
              <a:t>La patata, originaria delle Ande, è stata portata in Europa dagli spagnoli nel 1570. </a:t>
            </a:r>
          </a:p>
          <a:p>
            <a:pPr eaLnBrk="1" hangingPunct="1"/>
            <a:r>
              <a:rPr lang="it-IT" sz="2800" smtClean="0"/>
              <a:t>Da allora è diventata uno dei cibi fondamentali dell’alimentazione europea.</a:t>
            </a:r>
          </a:p>
        </p:txBody>
      </p:sp>
      <p:pic>
        <p:nvPicPr>
          <p:cNvPr id="5124" name="Picture 6" descr="MCj0246137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68550"/>
            <a:ext cx="4038600" cy="29892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 fagioli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989138"/>
            <a:ext cx="4038600" cy="4530725"/>
          </a:xfrm>
        </p:spPr>
        <p:txBody>
          <a:bodyPr/>
          <a:lstStyle/>
          <a:p>
            <a:pPr eaLnBrk="1" hangingPunct="1"/>
            <a:r>
              <a:rPr lang="it-IT" sz="2800" smtClean="0"/>
              <a:t>I fagioli, originari del Centro e del Sudamerica, sono stati introdotti in Europa dai portoghesi e dagli spagnoli all’inizio del ‘500.</a:t>
            </a:r>
          </a:p>
          <a:p>
            <a:pPr eaLnBrk="1" hangingPunct="1"/>
            <a:r>
              <a:rPr lang="it-IT" sz="2800" smtClean="0"/>
              <a:t>Sono stati importati in Italia nel 1529.</a:t>
            </a:r>
          </a:p>
        </p:txBody>
      </p:sp>
      <p:pic>
        <p:nvPicPr>
          <p:cNvPr id="7172" name="Picture 12" descr="MCj0215377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700213"/>
            <a:ext cx="3905250" cy="36226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Il pomodoro</a:t>
            </a:r>
          </a:p>
        </p:txBody>
      </p:sp>
      <p:pic>
        <p:nvPicPr>
          <p:cNvPr id="6147" name="Picture 12" descr="MCj0436907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12875"/>
            <a:ext cx="3744912" cy="3887788"/>
          </a:xfrm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428750"/>
            <a:ext cx="4110038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smtClean="0"/>
              <a:t>Il pomodoro, originario del Perù, è stato introdotto in Europa dagli spagnoli, che lo ritenevano una pianta ornamentale.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Un erborista italiano lo classificò tra le piante velenose.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Nel 1600 fu utilizzato dagli alchimisti per preparare pozioni e filtri magici.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Solo nel 1800 il pomodoro venne considerato un vero e proprio alimento.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 peperoni e il peperoncino</a:t>
            </a:r>
          </a:p>
        </p:txBody>
      </p:sp>
      <p:sp>
        <p:nvSpPr>
          <p:cNvPr id="8195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4668838"/>
            <a:ext cx="8229600" cy="2189162"/>
          </a:xfrm>
        </p:spPr>
        <p:txBody>
          <a:bodyPr/>
          <a:lstStyle/>
          <a:p>
            <a:pPr eaLnBrk="1" hangingPunct="1"/>
            <a:r>
              <a:rPr lang="it-IT" sz="2800" smtClean="0"/>
              <a:t>I peperoni e il peperoncino, originari del Brasile e della Bolivia, sono stati introdotti in Europa dai portoghesi e dagli spagnoli nel XVI secolo.</a:t>
            </a:r>
          </a:p>
        </p:txBody>
      </p:sp>
      <p:pic>
        <p:nvPicPr>
          <p:cNvPr id="8196" name="Picture 20" descr="MCj0413320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341438"/>
            <a:ext cx="2843213" cy="2792412"/>
          </a:xfrm>
        </p:spPr>
      </p:pic>
      <p:pic>
        <p:nvPicPr>
          <p:cNvPr id="8197" name="Picture 24" descr="MCFD01246_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846263"/>
            <a:ext cx="3241675" cy="18700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L’ananas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L’ananas, originario del Paraguay e del Brasile, fu portato in Europa  dagli spagnoli.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Si racconta che venne offerto un ananas all’imperatore Carlo V il quale, non avendo fiducia nelle nuove scoperte, non volle mangiarlo.</a:t>
            </a:r>
          </a:p>
        </p:txBody>
      </p:sp>
      <p:pic>
        <p:nvPicPr>
          <p:cNvPr id="9220" name="Picture 8" descr="MCFD01012_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725" y="1987550"/>
            <a:ext cx="4040188" cy="33432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Il cacao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1643063"/>
            <a:ext cx="4114800" cy="4525962"/>
          </a:xfrm>
        </p:spPr>
        <p:txBody>
          <a:bodyPr/>
          <a:lstStyle/>
          <a:p>
            <a:pPr eaLnBrk="1" hangingPunct="1"/>
            <a:r>
              <a:rPr lang="it-IT" sz="2800" smtClean="0"/>
              <a:t>Il cacao è originario dell’America tropicale.</a:t>
            </a:r>
          </a:p>
          <a:p>
            <a:pPr eaLnBrk="1" hangingPunct="1"/>
            <a:r>
              <a:rPr lang="it-IT" sz="2800" smtClean="0"/>
              <a:t>Secondo la leggenda, fu donato agli uomini dal dio </a:t>
            </a:r>
            <a:r>
              <a:rPr lang="it-IT" sz="2800" i="1" smtClean="0"/>
              <a:t>Quetzalcóatl</a:t>
            </a:r>
            <a:r>
              <a:rPr lang="it-IT" sz="2800" smtClean="0"/>
              <a:t>. </a:t>
            </a:r>
          </a:p>
          <a:p>
            <a:pPr eaLnBrk="1" hangingPunct="1"/>
            <a:r>
              <a:rPr lang="it-IT" sz="2800" smtClean="0"/>
              <a:t>Venne importato in Europa dallo spagnolo Cortes nel 1528.</a:t>
            </a:r>
          </a:p>
        </p:txBody>
      </p:sp>
      <p:pic>
        <p:nvPicPr>
          <p:cNvPr id="10244" name="Picture 7" descr="cacao 3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99038" y="2752725"/>
            <a:ext cx="3335337" cy="22177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Il granturco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4000500"/>
            <a:ext cx="8229600" cy="2500313"/>
          </a:xfrm>
        </p:spPr>
        <p:txBody>
          <a:bodyPr/>
          <a:lstStyle/>
          <a:p>
            <a:pPr eaLnBrk="1" hangingPunct="1"/>
            <a:r>
              <a:rPr lang="it-IT" sz="2800" smtClean="0"/>
              <a:t>Il granturco è un cereale proveniente dall’America centro-meridionale. </a:t>
            </a:r>
          </a:p>
          <a:p>
            <a:pPr eaLnBrk="1" hangingPunct="1"/>
            <a:r>
              <a:rPr lang="it-IT" sz="2800" smtClean="0"/>
              <a:t>Può essere chiamato anche mais.</a:t>
            </a:r>
          </a:p>
          <a:p>
            <a:pPr eaLnBrk="1" hangingPunct="1"/>
            <a:r>
              <a:rPr lang="it-IT" sz="2800" smtClean="0"/>
              <a:t> Esso si diffuse in occidente nella seconda metà del ‘500.</a:t>
            </a:r>
          </a:p>
        </p:txBody>
      </p:sp>
      <p:pic>
        <p:nvPicPr>
          <p:cNvPr id="11268" name="Picture 6" descr="MCj0361842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3188" y="1500188"/>
            <a:ext cx="3592512" cy="232568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Il caffè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700213"/>
            <a:ext cx="4038600" cy="4525962"/>
          </a:xfrm>
        </p:spPr>
        <p:txBody>
          <a:bodyPr/>
          <a:lstStyle/>
          <a:p>
            <a:pPr eaLnBrk="1" hangingPunct="1"/>
            <a:r>
              <a:rPr lang="it-IT" sz="2800" smtClean="0"/>
              <a:t>Il caffè fece la sua comparsa in Europa nel 1615, grazie a commercianti veneziani. </a:t>
            </a:r>
          </a:p>
          <a:p>
            <a:pPr eaLnBrk="1" hangingPunct="1"/>
            <a:r>
              <a:rPr lang="it-IT" sz="2800" smtClean="0"/>
              <a:t>Veniva usato come medicina, bevanda e digestivo.</a:t>
            </a:r>
          </a:p>
        </p:txBody>
      </p:sp>
      <p:pic>
        <p:nvPicPr>
          <p:cNvPr id="13316" name="Picture 30" descr="MCj0250845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846263"/>
            <a:ext cx="3113087" cy="32877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10001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smtClean="0"/>
              <a:t/>
            </a:r>
            <a:br>
              <a:rPr lang="it-IT" sz="4000" smtClean="0"/>
            </a:br>
            <a:r>
              <a:rPr lang="it-IT" sz="4000" smtClean="0"/>
              <a:t>Nuovi cibi dall’Asia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500313"/>
            <a:ext cx="8229600" cy="4525962"/>
          </a:xfrm>
        </p:spPr>
        <p:txBody>
          <a:bodyPr/>
          <a:lstStyle/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Oltre che dall’America, i cibi arrivarono anche dall’Asia. </a:t>
            </a:r>
          </a:p>
          <a:p>
            <a:pPr eaLnBrk="1" hangingPunct="1"/>
            <a:r>
              <a:rPr lang="it-IT" smtClean="0"/>
              <a:t>Si diffusero le colture del riso e del tè.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riso</a:t>
            </a:r>
          </a:p>
        </p:txBody>
      </p:sp>
      <p:sp>
        <p:nvSpPr>
          <p:cNvPr id="14339" name="Rectangle 52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428750"/>
            <a:ext cx="4294187" cy="4786313"/>
          </a:xfrm>
        </p:spPr>
        <p:txBody>
          <a:bodyPr>
            <a:normAutofit lnSpcReduction="10000"/>
          </a:bodyPr>
          <a:lstStyle/>
          <a:p>
            <a:r>
              <a:rPr lang="it-IT" sz="2400" smtClean="0"/>
              <a:t>Tra i cibi che provengono sulle nostre tavole dall’Oriente, un posto di primo piano spetta al riso.</a:t>
            </a:r>
          </a:p>
          <a:p>
            <a:pPr>
              <a:buFontTx/>
              <a:buNone/>
            </a:pPr>
            <a:r>
              <a:rPr lang="it-IT" sz="2400" smtClean="0"/>
              <a:t>    Coltivato in origine nell’India meridionale fin dal VI millennio a.C., era conosciuto anticamente anche in Cina ed in Giappone .</a:t>
            </a:r>
          </a:p>
          <a:p>
            <a:r>
              <a:rPr lang="it-IT" sz="2400" smtClean="0"/>
              <a:t>Il suo nome deriva dal termine della lingua indiana Tamil “arisi”.</a:t>
            </a:r>
          </a:p>
        </p:txBody>
      </p:sp>
      <p:pic>
        <p:nvPicPr>
          <p:cNvPr id="14340" name="Picture 51" descr="MCj0304173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38" y="1928813"/>
            <a:ext cx="3090862" cy="35401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352800" y="1752600"/>
            <a:ext cx="5486400" cy="4572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it-IT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Gli Australopitechi erano principalmente vegetariani. 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it-IT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Si nutrivano di frutti e foglie, funghi, radici, tuberi, uova di larve di insetti e di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it-IT" sz="32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piccolissimi animali.</a:t>
            </a:r>
          </a:p>
          <a:p>
            <a:pPr>
              <a:defRPr/>
            </a:pPr>
            <a:endParaRPr lang="it-IT" sz="32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2" name="Segnaposto immagine 6" descr="lucy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47800"/>
            <a:ext cx="2819400" cy="481012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086089">
            <a:off x="2644775" y="120650"/>
            <a:ext cx="5454650" cy="1130300"/>
          </a:xfrm>
        </p:spPr>
        <p:txBody>
          <a:bodyPr/>
          <a:lstStyle/>
          <a:p>
            <a:pPr>
              <a:defRPr/>
            </a:pPr>
            <a:r>
              <a:rPr lang="it-IT" sz="2800" dirty="0" smtClean="0"/>
              <a:t>L’ALIMENTAZIONE  </a:t>
            </a:r>
            <a:br>
              <a:rPr lang="it-IT" sz="2800" dirty="0" smtClean="0"/>
            </a:br>
            <a:r>
              <a:rPr lang="it-IT" sz="2800" dirty="0" smtClean="0"/>
              <a:t>DEGLI AUSTRALOPITECHI </a:t>
            </a:r>
            <a:endParaRPr lang="it-IT" sz="2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r>
              <a:rPr lang="it-IT" smtClean="0"/>
              <a:t>Il tè</a:t>
            </a:r>
          </a:p>
        </p:txBody>
      </p:sp>
      <p:sp>
        <p:nvSpPr>
          <p:cNvPr id="15363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71563"/>
            <a:ext cx="4071938" cy="5643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 smtClean="0"/>
              <a:t>Il tè è una delle bevande più antiche e consumate della terra. </a:t>
            </a:r>
          </a:p>
          <a:p>
            <a:pPr>
              <a:lnSpc>
                <a:spcPct val="90000"/>
              </a:lnSpc>
            </a:pPr>
            <a:r>
              <a:rPr lang="it-IT" sz="2000" smtClean="0"/>
              <a:t>Secondo la leggenda, l’uso delle foglie di tè risale al 2737 a.C.                                          Pare che alla sua origine vi fossero le epidemie di peste frequenti in Cina.                       I medici scoprirono che una tra le cause della peste era l’acqua contaminata e che, bollendola, l’acqua tornava ad essere potabile.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smtClean="0"/>
              <a:t>     Per diffondere l’uso dell’acqua bollita, si pensò di rendere più gradevole il suo gusto mettendovi in infusione delle piante aromatiche.</a:t>
            </a:r>
          </a:p>
        </p:txBody>
      </p:sp>
      <p:pic>
        <p:nvPicPr>
          <p:cNvPr id="15364" name="Picture 16" descr="MCj043156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1643063"/>
            <a:ext cx="3671888" cy="36972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it-IT" smtClean="0"/>
              <a:t>Il  formaggio e il burro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670425"/>
            <a:ext cx="8229600" cy="2187575"/>
          </a:xfrm>
        </p:spPr>
        <p:txBody>
          <a:bodyPr/>
          <a:lstStyle/>
          <a:p>
            <a:r>
              <a:rPr lang="it-IT" sz="2800" smtClean="0"/>
              <a:t>Il formaggio e il burro sono entrambi prodotti derivati dal latte. </a:t>
            </a:r>
          </a:p>
          <a:p>
            <a:r>
              <a:rPr lang="it-IT" sz="2800" smtClean="0"/>
              <a:t>I primi a produrli furono i popoli asiatici.  </a:t>
            </a:r>
          </a:p>
        </p:txBody>
      </p:sp>
      <p:pic>
        <p:nvPicPr>
          <p:cNvPr id="16388" name="Picture 17" descr="MCj0413308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73238"/>
            <a:ext cx="3784600" cy="2185987"/>
          </a:xfrm>
        </p:spPr>
      </p:pic>
      <p:pic>
        <p:nvPicPr>
          <p:cNvPr id="16389" name="Picture 22" descr="MCj0088276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276475"/>
            <a:ext cx="4038600" cy="17033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1600 E IL 1700</a:t>
            </a:r>
          </a:p>
        </p:txBody>
      </p:sp>
      <p:sp>
        <p:nvSpPr>
          <p:cNvPr id="17411" name="Segnaposto contenuto 2"/>
          <p:cNvSpPr>
            <a:spLocks noGrp="1"/>
          </p:cNvSpPr>
          <p:nvPr>
            <p:ph sz="quarter" idx="1"/>
          </p:nvPr>
        </p:nvSpPr>
        <p:spPr>
          <a:xfrm>
            <a:off x="428625" y="1571625"/>
            <a:ext cx="8143875" cy="4000500"/>
          </a:xfrm>
        </p:spPr>
        <p:txBody>
          <a:bodyPr/>
          <a:lstStyle/>
          <a:p>
            <a:r>
              <a:rPr lang="it-IT" sz="2400" smtClean="0"/>
              <a:t>In questi secoli l’agricoltura ebbe un notevole sviluppo grazie a nuove tecniche e alla sperimentazione dei cicli di rotazione delle colture.</a:t>
            </a:r>
          </a:p>
          <a:p>
            <a:r>
              <a:rPr lang="it-IT" sz="2400" smtClean="0"/>
              <a:t>Alla diffusione delle colture tipicamente americane, si aggiunsero quelle del riso e del tè provenienti dall’Asia.</a:t>
            </a:r>
          </a:p>
          <a:p>
            <a:r>
              <a:rPr lang="it-IT" sz="2400" smtClean="0"/>
              <a:t>Si sperimentò  l’estrazione dello zucchero dalla barbabietola e nuove tecnologie consentirono l’aumento delle produzione del burro e del formaggio.</a:t>
            </a:r>
          </a:p>
          <a:p>
            <a:r>
              <a:rPr lang="it-IT" sz="2400" smtClean="0"/>
              <a:t>In Francia, nel XVII secolo, i re cominciano ad occuparsi personalmente della cucina.</a:t>
            </a:r>
          </a:p>
          <a:p>
            <a:endParaRPr 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072438" cy="1000125"/>
          </a:xfrm>
        </p:spPr>
        <p:txBody>
          <a:bodyPr/>
          <a:lstStyle/>
          <a:p>
            <a:r>
              <a:rPr lang="it-IT" sz="3600" smtClean="0">
                <a:latin typeface="AR CHRISTY" pitchFamily="2" charset="0"/>
              </a:rPr>
              <a:t>ALLA CORTE DI VERSAILLES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sz="quarter" idx="1"/>
          </p:nvPr>
        </p:nvSpPr>
        <p:spPr>
          <a:xfrm>
            <a:off x="357188" y="1500188"/>
            <a:ext cx="5286375" cy="4286250"/>
          </a:xfrm>
        </p:spPr>
        <p:txBody>
          <a:bodyPr>
            <a:normAutofit fontScale="92500"/>
          </a:bodyPr>
          <a:lstStyle/>
          <a:p>
            <a:r>
              <a:rPr lang="it-IT" sz="1800" b="1" smtClean="0">
                <a:latin typeface="Times New Roman" pitchFamily="18" charset="0"/>
                <a:cs typeface="Times New Roman" pitchFamily="18" charset="0"/>
              </a:rPr>
              <a:t>Luigi XIV, conosciuto come “Re Sole”, aveva un grandissimo appetito, pare dovuto all’intestino più lungo del normale.</a:t>
            </a:r>
          </a:p>
          <a:p>
            <a:r>
              <a:rPr lang="it-IT" sz="1800" b="1" smtClean="0">
                <a:latin typeface="Times New Roman" pitchFamily="18" charset="0"/>
                <a:cs typeface="Times New Roman" pitchFamily="18" charset="0"/>
              </a:rPr>
              <a:t>Tra cuochi, panettieri, pasticceri, macellai, cantinieri e ortolani erano oltre 500 le persone addette a soddisfare i suoi desideri.</a:t>
            </a:r>
          </a:p>
          <a:p>
            <a:r>
              <a:rPr lang="it-IT" sz="1800" b="1" smtClean="0">
                <a:latin typeface="Times New Roman" pitchFamily="18" charset="0"/>
                <a:cs typeface="Times New Roman" pitchFamily="18" charset="0"/>
              </a:rPr>
              <a:t>I convivi della reggia stupivano per l’abbondanza dei cibi, frutti e ortaggi esotici.</a:t>
            </a:r>
          </a:p>
          <a:p>
            <a:r>
              <a:rPr lang="it-IT" sz="1800" b="1" smtClean="0">
                <a:latin typeface="Times New Roman" pitchFamily="18" charset="0"/>
                <a:cs typeface="Times New Roman" pitchFamily="18" charset="0"/>
              </a:rPr>
              <a:t>Uno dei privilegi più ambiti dei nobili di Versailles era assistere al quotidiano “ Grand Souper” che il re consumava in pubblico a mezzogiorno.</a:t>
            </a:r>
          </a:p>
          <a:p>
            <a:r>
              <a:rPr lang="it-IT" sz="1800" b="1" smtClean="0">
                <a:latin typeface="Times New Roman" pitchFamily="18" charset="0"/>
                <a:cs typeface="Times New Roman" pitchFamily="18" charset="0"/>
              </a:rPr>
              <a:t>In genere il menù comprendeva quattro minestre, carne di fagiano e pernice, insalata di legumi, castrato in umido, prosciutto, dolci, frutta e uova sode.</a:t>
            </a:r>
          </a:p>
          <a:p>
            <a:endParaRPr lang="it-IT" sz="2400" smtClean="0"/>
          </a:p>
          <a:p>
            <a:endParaRPr lang="it-IT" smtClean="0"/>
          </a:p>
        </p:txBody>
      </p:sp>
      <p:pic>
        <p:nvPicPr>
          <p:cNvPr id="18439" name="Picture 7" descr="http://www.scafati2.it/FerdinandoIV/Luigi_X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1643063"/>
            <a:ext cx="30861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smtClean="0">
                <a:solidFill>
                  <a:srgbClr val="FFFF00"/>
                </a:solidFill>
                <a:latin typeface="AR BERKLEY" pitchFamily="2" charset="0"/>
              </a:rPr>
              <a:t>Frittelle con la marmellata</a:t>
            </a:r>
          </a:p>
        </p:txBody>
      </p:sp>
      <p:sp>
        <p:nvSpPr>
          <p:cNvPr id="19459" name="Segnaposto contenuto 2"/>
          <p:cNvSpPr>
            <a:spLocks noGrp="1"/>
          </p:cNvSpPr>
          <p:nvPr>
            <p:ph sz="quarter" idx="1"/>
          </p:nvPr>
        </p:nvSpPr>
        <p:spPr>
          <a:xfrm>
            <a:off x="642938" y="1571625"/>
            <a:ext cx="8286750" cy="478631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it-IT" sz="2000" b="1" smtClean="0"/>
              <a:t>   </a:t>
            </a:r>
            <a:r>
              <a:rPr lang="it-IT" sz="1800" b="1" smtClean="0"/>
              <a:t>“ La pasta delle frittelle è ben lievitata? </a:t>
            </a:r>
          </a:p>
          <a:p>
            <a:pPr>
              <a:buFontTx/>
              <a:buNone/>
            </a:pPr>
            <a:r>
              <a:rPr lang="it-IT" sz="1800" b="1" smtClean="0"/>
              <a:t>    Preparate le frittelle con la marmellata…”</a:t>
            </a:r>
          </a:p>
          <a:p>
            <a:pPr>
              <a:buFontTx/>
              <a:buNone/>
            </a:pPr>
            <a:r>
              <a:rPr lang="it-IT" sz="1800" b="1" smtClean="0"/>
              <a:t>    Questo si sente chiedere dalla cucina in una scena di un famoso film</a:t>
            </a:r>
          </a:p>
          <a:p>
            <a:pPr>
              <a:buFontTx/>
              <a:buNone/>
            </a:pPr>
            <a:r>
              <a:rPr lang="it-IT" sz="1800" b="1" smtClean="0"/>
              <a:t>     dedicato alla vita del Re Sole.</a:t>
            </a:r>
          </a:p>
          <a:p>
            <a:pPr>
              <a:buFontTx/>
              <a:buNone/>
            </a:pPr>
            <a:r>
              <a:rPr lang="it-IT" sz="1800" b="1" smtClean="0"/>
              <a:t>     Il menù regale è ricco di squisite prelibatezze: maialino di latte,</a:t>
            </a:r>
          </a:p>
          <a:p>
            <a:pPr>
              <a:buFontTx/>
              <a:buNone/>
            </a:pPr>
            <a:r>
              <a:rPr lang="it-IT" sz="1800" b="1" smtClean="0"/>
              <a:t>     uova sode, frutta, salse  e frittelle variamente farcite.</a:t>
            </a:r>
          </a:p>
          <a:p>
            <a:pPr>
              <a:buFontTx/>
              <a:buNone/>
            </a:pPr>
            <a:endParaRPr lang="it-IT" sz="2000" smtClean="0"/>
          </a:p>
          <a:p>
            <a:pPr>
              <a:buFontTx/>
              <a:buNone/>
            </a:pPr>
            <a:r>
              <a:rPr lang="it-IT" sz="2800" i="1" smtClean="0">
                <a:solidFill>
                  <a:srgbClr val="FFFF00"/>
                </a:solidFill>
                <a:latin typeface="AR BLANCA" pitchFamily="2" charset="0"/>
              </a:rPr>
              <a:t>La ricetta</a:t>
            </a:r>
          </a:p>
          <a:p>
            <a:pPr>
              <a:buFontTx/>
              <a:buNone/>
            </a:pPr>
            <a:r>
              <a:rPr lang="it-IT" sz="1800" i="1" smtClean="0"/>
              <a:t>      Mettere la farina in una terrina. Aggiungere delle uova intere, un cucchiaio di olio, un pizzico di sale, un bicchiere abbondante di latte e zucchero e lavorare fino a farne un impasto compatto.</a:t>
            </a:r>
          </a:p>
          <a:p>
            <a:pPr>
              <a:buFontTx/>
              <a:buNone/>
            </a:pPr>
            <a:r>
              <a:rPr lang="it-IT" sz="1800" i="1" smtClean="0"/>
              <a:t>      Poi aggiungere il latte fino ad ottenere una pasta molto morbida e completare con gocce di rhum.</a:t>
            </a:r>
          </a:p>
          <a:p>
            <a:pPr>
              <a:buFontTx/>
              <a:buNone/>
            </a:pPr>
            <a:r>
              <a:rPr lang="it-IT" sz="1800" i="1" smtClean="0"/>
              <a:t>      Versare il composto a cucchiaiate in abbondante olio bollente. Farcire con la marmellata</a:t>
            </a:r>
          </a:p>
          <a:p>
            <a:endParaRPr lang="it-IT" sz="2000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Robespierre e la tagliata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214438"/>
            <a:ext cx="4857750" cy="3829050"/>
          </a:xfrm>
        </p:spPr>
        <p:txBody>
          <a:bodyPr>
            <a:normAutofit fontScale="92500" lnSpcReduction="20000"/>
          </a:bodyPr>
          <a:lstStyle/>
          <a:p>
            <a:r>
              <a:rPr lang="it-IT" sz="2400" smtClean="0"/>
              <a:t>Maiximiliene Robespierre, uno dei piu noti protagonisti della Rivoluzione Francese, non fu solo un rivoluzionario ma anche ispiratore di usi e costumi. Da lui derivano:</a:t>
            </a:r>
          </a:p>
          <a:p>
            <a:pPr>
              <a:buFontTx/>
              <a:buNone/>
            </a:pPr>
            <a:r>
              <a:rPr lang="it-IT" sz="2400" smtClean="0"/>
              <a:t>   -Camicia alla Robespierre, fatta con un colletto largo e aperto;</a:t>
            </a:r>
          </a:p>
          <a:p>
            <a:pPr>
              <a:buFontTx/>
              <a:buNone/>
            </a:pPr>
            <a:r>
              <a:rPr lang="it-IT" sz="2400" smtClean="0"/>
              <a:t>    -Guida a destra, da lui ordinata in segno di sfida alla chiesa;</a:t>
            </a:r>
          </a:p>
          <a:p>
            <a:pPr>
              <a:buFontTx/>
              <a:buNone/>
            </a:pPr>
            <a:r>
              <a:rPr lang="it-IT" sz="2400" smtClean="0"/>
              <a:t>    -Tagliata o filetto detto “alla Robespierre”.</a:t>
            </a:r>
          </a:p>
          <a:p>
            <a:pPr>
              <a:buFontTx/>
              <a:buNone/>
            </a:pPr>
            <a:r>
              <a:rPr lang="it-IT" sz="2400" smtClean="0"/>
              <a:t>     </a:t>
            </a:r>
          </a:p>
          <a:p>
            <a:endParaRPr lang="it-IT" smtClean="0"/>
          </a:p>
        </p:txBody>
      </p:sp>
      <p:sp>
        <p:nvSpPr>
          <p:cNvPr id="20484" name="Segnaposto contenuto 3"/>
          <p:cNvSpPr>
            <a:spLocks noGrp="1"/>
          </p:cNvSpPr>
          <p:nvPr>
            <p:ph sz="quarter" idx="2"/>
          </p:nvPr>
        </p:nvSpPr>
        <p:spPr>
          <a:xfrm flipH="1">
            <a:off x="8501063" y="7286625"/>
            <a:ext cx="242887" cy="2185988"/>
          </a:xfrm>
        </p:spPr>
        <p:txBody>
          <a:bodyPr/>
          <a:lstStyle/>
          <a:p>
            <a:pPr>
              <a:buFontTx/>
              <a:buNone/>
            </a:pPr>
            <a:endParaRPr lang="it-IT" smtClean="0"/>
          </a:p>
        </p:txBody>
      </p:sp>
      <p:sp>
        <p:nvSpPr>
          <p:cNvPr id="20485" name="Segnaposto testo 4"/>
          <p:cNvSpPr>
            <a:spLocks noGrp="1"/>
          </p:cNvSpPr>
          <p:nvPr>
            <p:ph type="body" sz="half" idx="3"/>
          </p:nvPr>
        </p:nvSpPr>
        <p:spPr>
          <a:xfrm rot="425790">
            <a:off x="811213" y="8929688"/>
            <a:ext cx="8229600" cy="2187575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20486" name="Picture 4" descr="http://faculty.nwacc.edu/abrown/WesternCiv/robespie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571625"/>
            <a:ext cx="33623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Tagliata di Rosbespierre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sz="quarter" idx="1"/>
          </p:nvPr>
        </p:nvSpPr>
        <p:spPr>
          <a:xfrm>
            <a:off x="5357813" y="5764213"/>
            <a:ext cx="4038600" cy="2187575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21508" name="Segnaposto contenuto 6" descr="6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34050" y="1600200"/>
            <a:ext cx="3268663" cy="3829050"/>
          </a:xfrm>
        </p:spPr>
      </p:pic>
      <p:sp>
        <p:nvSpPr>
          <p:cNvPr id="21509" name="Segnaposto testo 4"/>
          <p:cNvSpPr>
            <a:spLocks noGrp="1"/>
          </p:cNvSpPr>
          <p:nvPr>
            <p:ph type="body" sz="half" idx="3"/>
          </p:nvPr>
        </p:nvSpPr>
        <p:spPr>
          <a:xfrm>
            <a:off x="500063" y="1928813"/>
            <a:ext cx="4929187" cy="4929187"/>
          </a:xfrm>
        </p:spPr>
        <p:txBody>
          <a:bodyPr/>
          <a:lstStyle/>
          <a:p>
            <a:r>
              <a:rPr lang="it-IT" sz="2400" smtClean="0"/>
              <a:t>La ricetta è realizzata con un pezzo di carne tagliato alto e cotto in modo che si arrostisca all’esterno, ma si mantenga al sangue all’interno. Fra gli aromi della preparazione anche aglio, rosmarino e pepe verde che si dice vennero messi nella cesta contenente la sua testa ghigliottinata per identificarla.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739"/>
            <a:ext cx="8229600" cy="1724780"/>
          </a:xfrm>
        </p:spPr>
        <p:txBody>
          <a:bodyPr>
            <a:normAutofit/>
          </a:bodyPr>
          <a:lstStyle/>
          <a:p>
            <a:r>
              <a:rPr lang="it-IT" sz="7200" dirty="0" smtClean="0"/>
              <a:t>Età contemporanea</a:t>
            </a:r>
            <a:endParaRPr lang="it-IT" sz="7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3429000"/>
            <a:ext cx="8229600" cy="146684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                      dal 1800 ai giorni nostri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90477"/>
            <a:ext cx="8072494" cy="1428760"/>
          </a:xfrm>
        </p:spPr>
        <p:txBody>
          <a:bodyPr>
            <a:normAutofit/>
          </a:bodyPr>
          <a:lstStyle/>
          <a:p>
            <a:r>
              <a:rPr lang="it-IT" dirty="0" smtClean="0"/>
              <a:t>                 </a:t>
            </a:r>
            <a:r>
              <a:rPr lang="it-IT" sz="4000" dirty="0" smtClean="0"/>
              <a:t>Il 1800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5143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     Con il XIX secolo, in seguito all’avvento della chimica e alle scoperte   scientifiche  applicate  all’ industria e all’agricoltura, l’alimentazione cambiò  profondamente.</a:t>
            </a:r>
          </a:p>
          <a:p>
            <a:pPr>
              <a:buNone/>
            </a:pPr>
            <a:r>
              <a:rPr lang="it-IT" sz="2000" dirty="0" smtClean="0"/>
              <a:t>     Agli inizi dell’800 venne impiantata in Francia la prima industria di lavorazione della  barbabietola grazie alla quale diventò normale avere lo zucchero in tavola.</a:t>
            </a:r>
          </a:p>
          <a:p>
            <a:pPr>
              <a:buNone/>
            </a:pPr>
            <a:r>
              <a:rPr lang="it-IT" sz="2000" dirty="0" smtClean="0"/>
              <a:t>    Le teorie di Pasteur sulla fermentazione permisero progressi in campo caseario e ed enologico migliorando così la qualità dei formaggi e dei vini.</a:t>
            </a:r>
          </a:p>
          <a:p>
            <a:pPr>
              <a:buNone/>
            </a:pPr>
            <a:r>
              <a:rPr lang="it-IT" sz="2000" dirty="0" smtClean="0"/>
              <a:t>    L’abitudine del pranzo come occasione di riunione e di festa si diffuse in tutte le classi sociali.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90478"/>
            <a:ext cx="8001056" cy="1047757"/>
          </a:xfrm>
        </p:spPr>
        <p:txBody>
          <a:bodyPr>
            <a:normAutofit/>
          </a:bodyPr>
          <a:lstStyle/>
          <a:p>
            <a:r>
              <a:rPr lang="it-IT" sz="4000" dirty="0" smtClean="0"/>
              <a:t>                       1900 - 2000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33485"/>
            <a:ext cx="9144000" cy="581026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sz="2400" dirty="0" smtClean="0"/>
              <a:t> Nel corso del </a:t>
            </a:r>
            <a:r>
              <a:rPr lang="it-IT" sz="2400" dirty="0" smtClean="0">
                <a:solidFill>
                  <a:srgbClr val="FF0000"/>
                </a:solidFill>
              </a:rPr>
              <a:t>XX secolo</a:t>
            </a:r>
            <a:r>
              <a:rPr lang="it-IT" sz="2400" dirty="0" smtClean="0"/>
              <a:t>, le colture cominciarono a subire l’uso e l’abuso dei concimi chimici.</a:t>
            </a:r>
          </a:p>
          <a:p>
            <a:pPr>
              <a:buNone/>
            </a:pPr>
            <a:r>
              <a:rPr lang="it-IT" sz="2400" dirty="0" smtClean="0"/>
              <a:t>     L’industrializzazione dell’agricoltura ha portato </a:t>
            </a:r>
            <a:r>
              <a:rPr lang="it-IT" sz="2400" i="1" dirty="0" smtClean="0">
                <a:solidFill>
                  <a:srgbClr val="0070C0"/>
                </a:solidFill>
              </a:rPr>
              <a:t>danni all’ambiente </a:t>
            </a:r>
            <a:r>
              <a:rPr lang="it-IT" sz="2400" dirty="0" smtClean="0"/>
              <a:t>ed  ha contribuito al cambiamento ed allo </a:t>
            </a:r>
            <a:r>
              <a:rPr lang="it-IT" sz="2400" i="1" dirty="0" smtClean="0">
                <a:solidFill>
                  <a:srgbClr val="0070C0"/>
                </a:solidFill>
              </a:rPr>
              <a:t>squilibrio dei consumi alimentari</a:t>
            </a:r>
            <a:r>
              <a:rPr lang="it-IT" sz="2400" i="1" dirty="0" smtClean="0">
                <a:solidFill>
                  <a:srgbClr val="00B0F0"/>
                </a:solidFill>
              </a:rPr>
              <a:t>.</a:t>
            </a:r>
          </a:p>
          <a:p>
            <a:pPr>
              <a:buNone/>
            </a:pPr>
            <a:r>
              <a:rPr lang="it-IT" sz="2400" dirty="0" smtClean="0"/>
              <a:t>      Nelle nazioni più industrializzate si è verificato un aumento generale ed eccessivo dei consumi alimentari soprattutto nel campo dei prodotti di origine animale.</a:t>
            </a:r>
          </a:p>
          <a:p>
            <a:pPr>
              <a:buNone/>
            </a:pPr>
            <a:r>
              <a:rPr lang="it-IT" sz="2400" dirty="0" smtClean="0"/>
              <a:t>      E’ aumentato il divario tra abitanti dei paesi ricchi, sopranutriti, e quelli dei paesi poveri, denutriti.</a:t>
            </a:r>
          </a:p>
          <a:p>
            <a:pPr>
              <a:buNone/>
            </a:pPr>
            <a:r>
              <a:rPr lang="it-IT" sz="2400" dirty="0" smtClean="0"/>
              <a:t>      La spinta a produrre sempre di più e le modificazioni dei sistemi tradizionali di produzione, conservazione e distribuzione dei prodotti alimentari hanno avuto anche risvolti negativi sulla qualità degli alimenti e sulla salute umana.</a:t>
            </a:r>
          </a:p>
          <a:p>
            <a:pPr>
              <a:buNone/>
            </a:pPr>
            <a:r>
              <a:rPr lang="it-IT" sz="2400" dirty="0" smtClean="0"/>
              <a:t>     Sono state introdotte innovazioni (OGM) e anche  tecniche agricole più rispettose dell’ambiente( Agricoltura biologica). </a:t>
            </a:r>
          </a:p>
          <a:p>
            <a:pPr>
              <a:buNone/>
            </a:pPr>
            <a:r>
              <a:rPr lang="it-IT" sz="2400" dirty="0" smtClean="0"/>
              <a:t>      Con l’anno 2000, siamo ormai giunti ai </a:t>
            </a:r>
            <a:r>
              <a:rPr lang="it-IT" sz="2400" dirty="0" smtClean="0">
                <a:solidFill>
                  <a:srgbClr val="FF0000"/>
                </a:solidFill>
              </a:rPr>
              <a:t>nostri giorni</a:t>
            </a:r>
            <a:r>
              <a:rPr lang="it-IT" sz="2400" dirty="0" smtClean="0"/>
              <a:t>.</a:t>
            </a:r>
          </a:p>
          <a:p>
            <a:pPr>
              <a:buNone/>
            </a:pPr>
            <a:r>
              <a:rPr lang="it-IT" sz="2400" dirty="0" smtClean="0"/>
              <a:t>       I pasti si sono sempre più semplificati e, sempre più spesso, il pranzo è uno spuntino in cui si sceglie tra hamburger, pizzette o panini consumati nei “</a:t>
            </a:r>
            <a:r>
              <a:rPr lang="it-IT" sz="2400" i="1" dirty="0" smtClean="0"/>
              <a:t>fast </a:t>
            </a:r>
            <a:r>
              <a:rPr lang="it-IT" sz="2400" i="1" dirty="0" err="1" smtClean="0"/>
              <a:t>food</a:t>
            </a:r>
            <a:r>
              <a:rPr lang="it-IT" sz="2400" dirty="0" smtClean="0"/>
              <a:t>” o nei bar.</a:t>
            </a:r>
          </a:p>
          <a:p>
            <a:pPr>
              <a:buNone/>
            </a:pPr>
            <a:r>
              <a:rPr lang="it-IT" sz="2400" dirty="0" smtClean="0"/>
              <a:t>       I pranzi importanti, quelli con molte portate e piatti raffinati sono ormai riservati alle occasioni importanti.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352800" y="1600200"/>
            <a:ext cx="5410200" cy="5029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it-IT" sz="3200" dirty="0" smtClean="0"/>
              <a:t>L'</a:t>
            </a:r>
            <a:r>
              <a:rPr lang="it-IT" sz="3200" b="1" i="1" dirty="0" smtClean="0"/>
              <a:t>Homo </a:t>
            </a:r>
            <a:r>
              <a:rPr lang="it-IT" sz="3200" b="1" i="1" dirty="0" err="1" smtClean="0"/>
              <a:t>habilis</a:t>
            </a:r>
            <a:r>
              <a:rPr lang="it-IT" sz="3200" dirty="0" smtClean="0"/>
              <a:t>  è un ominide più evoluto.</a:t>
            </a:r>
          </a:p>
          <a:p>
            <a:pPr eaLnBrk="1" hangingPunct="1">
              <a:defRPr/>
            </a:pPr>
            <a:r>
              <a:rPr lang="it-IT" sz="3200" dirty="0" smtClean="0"/>
              <a:t>Poteva mangiare sia carne che vegetali e, soprattutto, </a:t>
            </a:r>
          </a:p>
          <a:p>
            <a:pPr eaLnBrk="1" hangingPunct="1">
              <a:defRPr/>
            </a:pPr>
            <a:r>
              <a:rPr lang="it-IT" sz="3200" dirty="0" smtClean="0"/>
              <a:t>sapeva fabbricare rozzi strumenti di pietra. </a:t>
            </a:r>
          </a:p>
          <a:p>
            <a:pPr eaLnBrk="1" hangingPunct="1">
              <a:defRPr/>
            </a:pPr>
            <a:r>
              <a:rPr lang="it-IT" sz="3200" dirty="0" smtClean="0"/>
              <a:t>Per queste caratteristiche è il primo antenato fossile che si può chiamare ”uomo”.</a:t>
            </a:r>
          </a:p>
          <a:p>
            <a:pPr eaLnBrk="1" hangingPunct="1">
              <a:defRPr/>
            </a:pPr>
            <a:endParaRPr lang="it-IT" sz="1800" dirty="0" smtClean="0"/>
          </a:p>
        </p:txBody>
      </p:sp>
      <p:pic>
        <p:nvPicPr>
          <p:cNvPr id="8195" name="Segnaposto immagine 4" descr="homo habilis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7475" y="609600"/>
            <a:ext cx="3622675" cy="468471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052940">
            <a:off x="3171825" y="4763"/>
            <a:ext cx="5619750" cy="10572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it-IT" sz="4400" dirty="0" smtClean="0"/>
              <a:t>L’HOMO HABILIS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143008"/>
          </a:xfrm>
        </p:spPr>
        <p:txBody>
          <a:bodyPr>
            <a:normAutofit/>
          </a:bodyPr>
          <a:lstStyle/>
          <a:p>
            <a:r>
              <a:rPr lang="it-IT" sz="4000" dirty="0" smtClean="0"/>
              <a:t>L’agricoltura industrializzata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714488"/>
            <a:ext cx="8443914" cy="4960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E’ praticata con largo uso di macchinari, irrigazione artificiale</a:t>
            </a:r>
          </a:p>
          <a:p>
            <a:pPr>
              <a:buNone/>
            </a:pPr>
            <a:r>
              <a:rPr lang="it-IT" sz="2400" dirty="0" smtClean="0"/>
              <a:t>e prodotti chimici al fine di produrre di più per vincere la</a:t>
            </a:r>
          </a:p>
          <a:p>
            <a:pPr>
              <a:buNone/>
            </a:pPr>
            <a:r>
              <a:rPr lang="it-IT" sz="2400" dirty="0" smtClean="0"/>
              <a:t>concorrenza vendendo prodotti a prezzi più bassi.</a:t>
            </a:r>
          </a:p>
          <a:p>
            <a:endParaRPr lang="it-IT" sz="2400" dirty="0"/>
          </a:p>
        </p:txBody>
      </p:sp>
      <p:pic>
        <p:nvPicPr>
          <p:cNvPr id="4" name="Immagine 3" descr="014218d3c79fd6682f15debe2eef4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050" y="3464696"/>
            <a:ext cx="7141537" cy="320282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0"/>
            <a:ext cx="8358246" cy="1333485"/>
          </a:xfrm>
        </p:spPr>
        <p:txBody>
          <a:bodyPr>
            <a:normAutofit/>
          </a:bodyPr>
          <a:lstStyle/>
          <a:p>
            <a:r>
              <a:rPr lang="it-IT" sz="4000" dirty="0" smtClean="0"/>
              <a:t>I danni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619237"/>
            <a:ext cx="8543956" cy="4705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   L’agricoltura industrializzata fa largo uso di prodotti chimici. Causa ingenti danni all’ambiente  e contribuisce al cambiamento dei consumi alimentari.</a:t>
            </a:r>
          </a:p>
          <a:p>
            <a:pPr>
              <a:buNone/>
            </a:pPr>
            <a:endParaRPr lang="it-IT" sz="2400" dirty="0" smtClean="0"/>
          </a:p>
        </p:txBody>
      </p:sp>
      <p:pic>
        <p:nvPicPr>
          <p:cNvPr id="4" name="Immagine 3" descr="qu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788017"/>
            <a:ext cx="5500726" cy="249847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90478"/>
            <a:ext cx="8186766" cy="1047757"/>
          </a:xfrm>
        </p:spPr>
        <p:txBody>
          <a:bodyPr>
            <a:normAutofit/>
          </a:bodyPr>
          <a:lstStyle/>
          <a:p>
            <a:r>
              <a:rPr lang="it-IT" sz="4000" dirty="0" smtClean="0"/>
              <a:t>GLI SQUILIBRI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   Nelle nazioni più industrializzate vi è stato un aumento eccessivo dei consumi alimentari.</a:t>
            </a:r>
          </a:p>
          <a:p>
            <a:pPr>
              <a:buNone/>
            </a:pPr>
            <a:r>
              <a:rPr lang="it-IT" sz="2400" dirty="0" smtClean="0"/>
              <a:t>   Si è accentuata la differenza tra i paesi ricchi e paesi poveri.</a:t>
            </a:r>
            <a:endParaRPr lang="it-IT" sz="2400" dirty="0"/>
          </a:p>
        </p:txBody>
      </p:sp>
      <p:pic>
        <p:nvPicPr>
          <p:cNvPr id="4" name="Immagine 3" descr="paesi%20pove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714752"/>
            <a:ext cx="2857520" cy="2777749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dirty="0" smtClean="0"/>
              <a:t>Le innovazioni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238235"/>
            <a:ext cx="8301038" cy="5151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  </a:t>
            </a:r>
            <a:r>
              <a:rPr lang="it-IT" sz="2000" i="1" dirty="0" smtClean="0"/>
              <a:t>oggi si fa largo uso di </a:t>
            </a:r>
          </a:p>
          <a:p>
            <a:pPr>
              <a:buNone/>
            </a:pPr>
            <a:r>
              <a:rPr lang="it-IT" sz="2400" dirty="0" smtClean="0"/>
              <a:t>                      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integratori alimentari</a:t>
            </a:r>
            <a:r>
              <a:rPr lang="it-IT" sz="2400" b="1" dirty="0" smtClean="0"/>
              <a:t> </a:t>
            </a:r>
          </a:p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    </a:t>
            </a:r>
            <a:r>
              <a:rPr lang="it-IT" sz="2400" b="1" dirty="0" smtClean="0">
                <a:solidFill>
                  <a:srgbClr val="FF0000"/>
                </a:solidFill>
              </a:rPr>
              <a:t>cibi in scatola                                   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prodotti dietetici </a:t>
            </a:r>
          </a:p>
          <a:p>
            <a:pPr>
              <a:buNone/>
            </a:pPr>
            <a:r>
              <a:rPr lang="it-IT" sz="2400" dirty="0" smtClean="0"/>
              <a:t>   </a:t>
            </a:r>
            <a:r>
              <a:rPr lang="it-IT" sz="2000" i="1" dirty="0" smtClean="0"/>
              <a:t>si sono diffusi  </a:t>
            </a:r>
          </a:p>
          <a:p>
            <a:pPr>
              <a:buNone/>
            </a:pPr>
            <a:r>
              <a:rPr lang="it-IT" sz="2400" dirty="0" smtClean="0"/>
              <a:t>                    </a:t>
            </a:r>
            <a:r>
              <a:rPr lang="it-IT" sz="2400" b="1" dirty="0" smtClean="0">
                <a:solidFill>
                  <a:srgbClr val="FFC000"/>
                </a:solidFill>
              </a:rPr>
              <a:t>fast </a:t>
            </a:r>
            <a:r>
              <a:rPr lang="it-IT" sz="2400" b="1" dirty="0" err="1" smtClean="0">
                <a:solidFill>
                  <a:srgbClr val="FFC000"/>
                </a:solidFill>
              </a:rPr>
              <a:t>food</a:t>
            </a:r>
            <a:r>
              <a:rPr lang="it-IT" sz="2400" b="1" dirty="0" smtClean="0">
                <a:solidFill>
                  <a:srgbClr val="FFC000"/>
                </a:solidFill>
              </a:rPr>
              <a:t> </a:t>
            </a:r>
            <a:r>
              <a:rPr lang="it-IT" sz="2400" b="1" dirty="0" smtClean="0"/>
              <a:t>                      </a:t>
            </a:r>
            <a:r>
              <a:rPr lang="it-IT" sz="2400" b="1" dirty="0" smtClean="0">
                <a:solidFill>
                  <a:srgbClr val="7030A0"/>
                </a:solidFill>
              </a:rPr>
              <a:t>diverse diete </a:t>
            </a:r>
          </a:p>
          <a:p>
            <a:pPr>
              <a:buNone/>
            </a:pPr>
            <a:r>
              <a:rPr lang="it-IT" sz="2400" dirty="0" smtClean="0"/>
              <a:t>   </a:t>
            </a:r>
            <a:r>
              <a:rPr lang="it-IT" sz="2000" i="1" dirty="0" smtClean="0"/>
              <a:t>sono stati introdotti </a:t>
            </a:r>
          </a:p>
          <a:p>
            <a:pPr>
              <a:buNone/>
            </a:pPr>
            <a:r>
              <a:rPr lang="it-IT" sz="2400" dirty="0" smtClean="0"/>
              <a:t>                                          </a:t>
            </a:r>
            <a:r>
              <a:rPr lang="it-IT" sz="2400" b="1" dirty="0" smtClean="0">
                <a:solidFill>
                  <a:srgbClr val="C00000"/>
                </a:solidFill>
              </a:rPr>
              <a:t> OGM</a:t>
            </a: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   </a:t>
            </a:r>
            <a:r>
              <a:rPr lang="it-IT" sz="2000" i="1" dirty="0" smtClean="0"/>
              <a:t>si sperimenta</a:t>
            </a:r>
          </a:p>
          <a:p>
            <a:pPr>
              <a:buNone/>
            </a:pPr>
            <a:r>
              <a:rPr lang="it-IT" sz="2400" dirty="0" smtClean="0"/>
              <a:t>                                                         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agricoltura biologica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572428" cy="1047757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R DESTINE" pitchFamily="2" charset="0"/>
              </a:rPr>
              <a:t>Cibi in scatola</a:t>
            </a:r>
            <a:endParaRPr lang="it-IT" dirty="0">
              <a:latin typeface="AR DESTINE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714488"/>
            <a:ext cx="8401080" cy="4610112"/>
          </a:xfrm>
        </p:spPr>
        <p:txBody>
          <a:bodyPr/>
          <a:lstStyle/>
          <a:p>
            <a:pPr marL="514350" indent="-514350">
              <a:buNone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itchFamily="2" charset="0"/>
              </a:rPr>
              <a:t>      Si preferisce acquistare cibi in scatola più veloci da preparare e più facili da conservare rispetto a prodotti freschi.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R CENA" pitchFamily="2" charset="0"/>
            </a:endParaRPr>
          </a:p>
        </p:txBody>
      </p:sp>
      <p:pic>
        <p:nvPicPr>
          <p:cNvPr id="4" name="Immagine 3" descr="cibi_in_scat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619501"/>
            <a:ext cx="5715040" cy="2857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42873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ckwell Extra Bold" pitchFamily="18" charset="0"/>
              </a:rPr>
              <a:t>       </a:t>
            </a:r>
            <a:r>
              <a:rPr lang="it-IT" dirty="0" smtClean="0">
                <a:solidFill>
                  <a:srgbClr val="FF0000"/>
                </a:solidFill>
                <a:latin typeface="Rockwell Extra Bold" pitchFamily="18" charset="0"/>
              </a:rPr>
              <a:t>Fast   </a:t>
            </a:r>
            <a:r>
              <a:rPr lang="it-IT" dirty="0" err="1" smtClean="0">
                <a:solidFill>
                  <a:srgbClr val="FF0000"/>
                </a:solidFill>
                <a:latin typeface="Rockwell Extra Bold" pitchFamily="18" charset="0"/>
              </a:rPr>
              <a:t>food</a:t>
            </a:r>
            <a:endParaRPr lang="it-IT" dirty="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523987"/>
            <a:ext cx="8401080" cy="4800613"/>
          </a:xfrm>
        </p:spPr>
        <p:txBody>
          <a:bodyPr/>
          <a:lstStyle/>
          <a:p>
            <a:endParaRPr lang="it-IT" dirty="0" smtClean="0"/>
          </a:p>
          <a:p>
            <a:pPr>
              <a:buNone/>
            </a:pPr>
            <a:r>
              <a:rPr lang="it-IT" dirty="0" smtClean="0"/>
              <a:t>   Consumare </a:t>
            </a:r>
            <a:r>
              <a:rPr lang="it-IT" sz="2400" dirty="0" smtClean="0"/>
              <a:t>o</a:t>
            </a:r>
            <a:r>
              <a:rPr lang="it-IT" dirty="0" smtClean="0"/>
              <a:t> acquistare i pasti nei fast </a:t>
            </a:r>
            <a:r>
              <a:rPr lang="it-IT" dirty="0" err="1" smtClean="0"/>
              <a:t>food</a:t>
            </a:r>
            <a:r>
              <a:rPr lang="it-IT" dirty="0" smtClean="0"/>
              <a:t>, nelle  tavole  calde  o nei bar è diventato oggi molto frequente.</a:t>
            </a:r>
            <a:endParaRPr lang="it-IT" dirty="0"/>
          </a:p>
        </p:txBody>
      </p:sp>
      <p:pic>
        <p:nvPicPr>
          <p:cNvPr id="4" name="Immagine 3" descr="McDonalds_12313483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810006"/>
            <a:ext cx="4572032" cy="269083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76" y="190478"/>
            <a:ext cx="7500990" cy="1333509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5">
                    <a:lumMod val="50000"/>
                  </a:schemeClr>
                </a:solidFill>
                <a:latin typeface="AR BERKLEY" pitchFamily="2" charset="0"/>
              </a:rPr>
              <a:t>Gli integratori alimentari</a:t>
            </a:r>
            <a:endParaRPr lang="it-IT" sz="4000" b="1" dirty="0">
              <a:solidFill>
                <a:schemeClr val="accent5">
                  <a:lumMod val="50000"/>
                </a:schemeClr>
              </a:solidFill>
              <a:latin typeface="AR BERKLEY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2400" dirty="0" smtClean="0"/>
              <a:t>    Si è diffuso il consumo degli integratori alimentari che vengono suggeriti in sostituzione di frutta e verdura. </a:t>
            </a:r>
          </a:p>
          <a:p>
            <a:pPr>
              <a:buNone/>
            </a:pPr>
            <a:r>
              <a:rPr lang="it-IT" sz="2400" dirty="0" smtClean="0"/>
              <a:t>    Essi contengono calcio, magnesio e potassio</a:t>
            </a:r>
            <a:r>
              <a:rPr lang="it-IT" dirty="0" smtClean="0"/>
              <a:t>.</a:t>
            </a:r>
          </a:p>
        </p:txBody>
      </p:sp>
      <p:pic>
        <p:nvPicPr>
          <p:cNvPr id="4" name="Immagine 3" descr="gator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8953" y="3819266"/>
            <a:ext cx="5337625" cy="2753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67376E-7 C 0.00399 0.00246 0.0151 0.00925 0.01788 0.01233 C 0.02239 0.01757 0.025 0.02374 0.03021 0.02682 C 0.04236 0.04162 0.05278 0.04964 0.06718 0.05612 C 0.07135 0.06136 0.07482 0.0629 0.07951 0.06568 C 0.0809 0.06722 0.08194 0.06938 0.0835 0.07061 C 0.08524 0.07184 0.08732 0.07153 0.08906 0.07308 C 0.0908 0.07493 0.09166 0.07832 0.09323 0.08048 C 0.09583 0.08387 0.09913 0.08603 0.10139 0.09004 C 0.10278 0.0925 0.10399 0.09528 0.10555 0.09744 C 0.11128 0.10545 0.11805 0.11255 0.12326 0.1218 C 0.12482 0.12457 0.12569 0.12858 0.12743 0.13136 C 0.12934 0.13444 0.13212 0.13567 0.1342 0.13876 C 0.14149 0.14955 0.14687 0.16651 0.15486 0.17514 C 0.16146 0.19334 0.15694 0.19118 0.16718 0.18748 C 0.17396 0.17915 0.17031 0.18501 0.17673 0.16805 C 0.18107 0.15664 0.18732 0.14739 0.19184 0.13629 C 0.19427 0.13043 0.20555 0.11748 0.20816 0.1144 C 0.21909 0.10114 0.23125 0.08325 0.24375 0.07554 C 0.23698 0.06722 0.22951 0.06537 0.22187 0.06105 C 0.21614 0.05766 0.21302 0.05334 0.20677 0.05118 C 0.20104 0.04594 0.19496 0.04347 0.18906 0.03916 C 0.18455 0.03577 0.17986 0.02991 0.17534 0.02682 C 0.175 0.02651 0.1618 0.02066 0.15885 0.01942 L 0.15885 0.01942 C 0.14965 0.01387 0.14062 0.00801 0.13142 0.00246 C 0.12569 -0.00463 0.11857 -0.00648 0.11232 -0.01203 C 0.10121 -0.0219 0.08767 -0.03207 0.07534 -0.03639 C 0.07118 -0.03793 0.06718 -0.03978 0.06302 -0.04132 C 0.05764 -0.04317 0.04653 -0.04626 0.04653 -0.04626 C 0.03802 -0.0515 0.03663 -0.05057 0.02604 -0.04872 C 0.02465 -0.04718 0.02343 -0.04502 0.02187 -0.04379 C 0.02066 -0.04256 0.01909 -0.04256 0.01788 -0.04132 C 0.01493 -0.03855 0.00955 -0.03146 0.00955 -0.03146 C 0.00677 -0.02436 0.00139 -0.00956 0.00139 -0.00956 C 0.00087 -0.00648 0 5.67376E-7 0 5.67376E-7 Z " pathEditMode="relative" ptsTypes="fffffffffffffffffffffffFffffffff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0"/>
            <a:ext cx="7858180" cy="1428736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latin typeface="AR BLANCA" pitchFamily="2" charset="0"/>
              </a:rPr>
              <a:t>          Le mode nutrizionali</a:t>
            </a:r>
            <a:endParaRPr lang="it-IT" sz="4000" b="1" dirty="0">
              <a:latin typeface="AR BLANCA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19237"/>
            <a:ext cx="8686800" cy="4705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Negli ultimi anni si sono diffuse “</a:t>
            </a:r>
            <a:r>
              <a:rPr lang="it-IT" sz="2000" i="1" dirty="0" smtClean="0"/>
              <a:t>mode nutrizionali</a:t>
            </a:r>
            <a:r>
              <a:rPr lang="it-IT" sz="2000" dirty="0" smtClean="0"/>
              <a:t>”.</a:t>
            </a:r>
          </a:p>
          <a:p>
            <a:pPr>
              <a:buNone/>
            </a:pPr>
            <a:r>
              <a:rPr lang="it-IT" sz="2000" dirty="0" smtClean="0"/>
              <a:t>Si va dal </a:t>
            </a:r>
            <a:r>
              <a:rPr lang="it-IT" sz="2000" dirty="0" smtClean="0">
                <a:solidFill>
                  <a:srgbClr val="FF0000"/>
                </a:solidFill>
              </a:rPr>
              <a:t>crudismo </a:t>
            </a: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 invita a mangiare soltanto alimenti crudi 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(frutta, verdura, germogli e semi)  alla </a:t>
            </a:r>
            <a:r>
              <a:rPr lang="it-IT" sz="2000" dirty="0" smtClean="0">
                <a:solidFill>
                  <a:srgbClr val="FF0000"/>
                </a:solidFill>
              </a:rPr>
              <a:t>macrobiotica</a:t>
            </a: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secondo la quale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bisogna mangiare soprattutto cereali integrali e verdure escludendo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pomodori e melanzane, nonché, con moderazione, legumi e frutta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it-IT" sz="2400" dirty="0"/>
          </a:p>
        </p:txBody>
      </p:sp>
      <p:pic>
        <p:nvPicPr>
          <p:cNvPr id="4" name="Immagine 3" descr="guacamole_zuc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5" y="4572009"/>
            <a:ext cx="2714644" cy="1763375"/>
          </a:xfrm>
          <a:prstGeom prst="rect">
            <a:avLst/>
          </a:prstGeom>
        </p:spPr>
      </p:pic>
      <p:pic>
        <p:nvPicPr>
          <p:cNvPr id="5" name="Immagine 4" descr="macrobiotic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463648"/>
            <a:ext cx="1690000" cy="21086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572296" cy="1238259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  <a:latin typeface="AR DELANEY" pitchFamily="2" charset="0"/>
              </a:rPr>
              <a:t>OGM</a:t>
            </a:r>
            <a:endParaRPr lang="it-IT" sz="4000" b="1" dirty="0">
              <a:solidFill>
                <a:srgbClr val="C00000"/>
              </a:solidFill>
              <a:latin typeface="AR DELANEY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Gli OGM sono organismi geneticamente modificati tramite  ingegneria  genetica  che importa o esporta elementi genici. I loro effetti sulla salute sono ancora da verificare</a:t>
            </a:r>
          </a:p>
          <a:p>
            <a:pPr>
              <a:buNone/>
            </a:pPr>
            <a:endParaRPr lang="it-IT" sz="2400" dirty="0" smtClean="0"/>
          </a:p>
        </p:txBody>
      </p:sp>
      <p:pic>
        <p:nvPicPr>
          <p:cNvPr id="4" name="Immagine 3" descr="mod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429000"/>
            <a:ext cx="2286016" cy="323852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1047757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L’ agricoltura biologica</a:t>
            </a:r>
            <a:endParaRPr lang="it-IT" dirty="0">
              <a:solidFill>
                <a:schemeClr val="accent5">
                  <a:lumMod val="50000"/>
                </a:schemeClr>
              </a:solidFill>
              <a:latin typeface="Rockwell Extra Bold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333485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    L’approfondimento delle conoscenze scientifiche sugli effetti negativi dell’utilizzo e dell’abuso dei prodotti chimici in agricoltura ha portato, negli ultimi anni, a sperimentare la c.d.”</a:t>
            </a:r>
            <a:r>
              <a:rPr lang="it-IT" sz="2400" b="1" i="1" dirty="0" smtClean="0">
                <a:solidFill>
                  <a:schemeClr val="accent5">
                    <a:lumMod val="50000"/>
                  </a:schemeClr>
                </a:solidFill>
              </a:rPr>
              <a:t>agricoltura biologica</a:t>
            </a:r>
            <a:r>
              <a:rPr lang="it-IT" sz="2400" dirty="0" smtClean="0"/>
              <a:t>” e cioè un’agricoltura che fa uso di tecniche agricole più rispettose dell’ambiente.</a:t>
            </a:r>
            <a:endParaRPr lang="it-IT" sz="2400" dirty="0"/>
          </a:p>
        </p:txBody>
      </p:sp>
      <p:pic>
        <p:nvPicPr>
          <p:cNvPr id="1026" name="Picture 2" descr="http://blog.aruba.it/user/perdurare/Upload/agricolturabiolog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04990"/>
            <a:ext cx="3488121" cy="4476757"/>
          </a:xfrm>
          <a:prstGeom prst="rect">
            <a:avLst/>
          </a:prstGeom>
          <a:noFill/>
        </p:spPr>
      </p:pic>
      <p:pic>
        <p:nvPicPr>
          <p:cNvPr id="1028" name="Picture 4" descr="http://blog.aruba.it/user/perdurare/Upload/agricolturabiolog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1" y="4191006"/>
            <a:ext cx="1793855" cy="2382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6629400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4400" dirty="0" smtClean="0"/>
              <a:t>L’ ALIMENTAZIONE </a:t>
            </a:r>
            <a:br>
              <a:rPr lang="it-IT" sz="4400" dirty="0" smtClean="0"/>
            </a:br>
            <a:r>
              <a:rPr lang="it-IT" sz="4400" dirty="0" smtClean="0"/>
              <a:t>DELL’HOMO HABILIS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2362200"/>
            <a:ext cx="6934200" cy="34290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smtClean="0">
                <a:latin typeface="Calibri"/>
                <a:ea typeface="Calibri"/>
                <a:cs typeface="Times New Roman"/>
              </a:rPr>
              <a:t>Vegetali e carne che si            procurava utilizzando ciottoli    scheggiati o corteccia.</a:t>
            </a:r>
            <a:endParaRPr lang="it-IT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8355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Questo ominide, proveniente dall’Africa, raggiunse tutte le regioni dal clima caldo e temperato d’Asia e d’Europa.</a:t>
            </a:r>
          </a:p>
          <a:p>
            <a:pPr>
              <a:defRPr/>
            </a:pPr>
            <a:r>
              <a:rPr lang="it-IT" dirty="0" smtClean="0"/>
              <a:t>Il suo cervello era di dimensioni poco inferiori al nostro.</a:t>
            </a:r>
          </a:p>
          <a:p>
            <a:pPr>
              <a:defRPr/>
            </a:pPr>
            <a:r>
              <a:rPr lang="it-IT" dirty="0" smtClean="0"/>
              <a:t>Imparò ad usare il fuoco e a conservarlo.</a:t>
            </a:r>
          </a:p>
          <a:p>
            <a:pPr>
              <a:defRPr/>
            </a:pPr>
            <a:r>
              <a:rPr lang="it-IT" dirty="0" smtClean="0"/>
              <a:t>Forse fece uso di una forma elementare di linguaggio.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HOMO ERECTUS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3400" y="685800"/>
            <a:ext cx="3200400" cy="5410200"/>
          </a:xfrm>
        </p:spPr>
        <p:txBody>
          <a:bodyPr/>
          <a:lstStyle/>
          <a:p>
            <a:pPr>
              <a:defRPr/>
            </a:pPr>
            <a:r>
              <a:rPr lang="it-IT" sz="2800" dirty="0" smtClean="0"/>
              <a:t>L'homo </a:t>
            </a:r>
            <a:r>
              <a:rPr lang="it-IT" sz="2800" dirty="0" err="1" smtClean="0"/>
              <a:t>erectus</a:t>
            </a:r>
            <a:r>
              <a:rPr lang="it-IT" sz="2800" dirty="0" smtClean="0"/>
              <a:t> praticava la caccia e la pesca.</a:t>
            </a:r>
          </a:p>
          <a:p>
            <a:pPr>
              <a:defRPr/>
            </a:pPr>
            <a:r>
              <a:rPr lang="it-IT" sz="2800" dirty="0" smtClean="0"/>
              <a:t>Faceva uso della carne nella sua alimentazione </a:t>
            </a:r>
          </a:p>
          <a:p>
            <a:pPr>
              <a:defRPr/>
            </a:pPr>
            <a:r>
              <a:rPr lang="it-IT" sz="2800" dirty="0" smtClean="0"/>
              <a:t>e la rendeva ancora più digeribile e nutriente grazie alla cottura. </a:t>
            </a:r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0" y="533400"/>
            <a:ext cx="4724400" cy="1295400"/>
          </a:xfrm>
        </p:spPr>
        <p:txBody>
          <a:bodyPr/>
          <a:lstStyle/>
          <a:p>
            <a:pPr>
              <a:defRPr/>
            </a:pPr>
            <a:r>
              <a:rPr lang="it-IT" sz="3200" dirty="0" smtClean="0"/>
              <a:t>L’ALIMENTAZIONE DELL’HOMO ERECTUS</a:t>
            </a:r>
            <a:endParaRPr lang="it-IT" sz="3200" dirty="0"/>
          </a:p>
        </p:txBody>
      </p:sp>
      <p:pic>
        <p:nvPicPr>
          <p:cNvPr id="11268" name="Picture 7" descr="carne-_allo_spiedo[1]"/>
          <p:cNvPicPr>
            <a:picLocks noChangeAspect="1" noChangeArrowheads="1"/>
          </p:cNvPicPr>
          <p:nvPr/>
        </p:nvPicPr>
        <p:blipFill>
          <a:blip r:embed="rId2" cstate="print"/>
          <a:srcRect l="14369" t="21683" r="24213" b="32060"/>
          <a:stretch>
            <a:fillRect/>
          </a:stretch>
        </p:blipFill>
        <p:spPr bwMode="auto">
          <a:xfrm>
            <a:off x="4648200" y="3048000"/>
            <a:ext cx="3744913" cy="23034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4097</Words>
  <Application>Microsoft Office PowerPoint</Application>
  <PresentationFormat>Presentazione su schermo (4:3)</PresentationFormat>
  <Paragraphs>356</Paragraphs>
  <Slides>69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69</vt:i4>
      </vt:variant>
    </vt:vector>
  </HeadingPairs>
  <TitlesOfParts>
    <vt:vector size="73" baseType="lpstr">
      <vt:lpstr>Tema di Office</vt:lpstr>
      <vt:lpstr>Viale</vt:lpstr>
      <vt:lpstr>Carta</vt:lpstr>
      <vt:lpstr>Equinozio</vt:lpstr>
      <vt:lpstr>LA PREISTORIA</vt:lpstr>
      <vt:lpstr>Diapositiva 2</vt:lpstr>
      <vt:lpstr>L’ ALIMENTAZIONE  NELLA PREISTORIA</vt:lpstr>
      <vt:lpstr>GLI  AUSTRALOPITECHI</vt:lpstr>
      <vt:lpstr>L’ALIMENTAZIONE   DEGLI AUSTRALOPITECHI </vt:lpstr>
      <vt:lpstr>L’HOMO HABILIS </vt:lpstr>
      <vt:lpstr>L’ ALIMENTAZIONE  DELL’HOMO HABILIS</vt:lpstr>
      <vt:lpstr>HOMO ERECTUS</vt:lpstr>
      <vt:lpstr>L’ALIMENTAZIONE DELL’HOMO ERECTUS</vt:lpstr>
      <vt:lpstr>L’HOMO SAPIENS </vt:lpstr>
      <vt:lpstr>L’HOMO SAPIENS-SAPIENS</vt:lpstr>
      <vt:lpstr>L’ALIMENTAZIONE DELL’ HOMO SAPIENS-SAPIENS                                 </vt:lpstr>
      <vt:lpstr>L’ ETA’ ANTICA dal 4000 a. C. al 476 d.C.</vt:lpstr>
      <vt:lpstr> </vt:lpstr>
      <vt:lpstr>GLI EGIZI</vt:lpstr>
      <vt:lpstr>LA BIRRA DEGLI EGIZI</vt:lpstr>
      <vt:lpstr>IL PANE DEGLI EGIZI</vt:lpstr>
      <vt:lpstr>I BABILONESI</vt:lpstr>
      <vt:lpstr>Ecco alcune ricette….</vt:lpstr>
      <vt:lpstr>I FENICI</vt:lpstr>
      <vt:lpstr>GLI EBREI    </vt:lpstr>
      <vt:lpstr>I GRECI</vt:lpstr>
      <vt:lpstr>GLI ETRUSCHI</vt:lpstr>
      <vt:lpstr>I ROMANI</vt:lpstr>
      <vt:lpstr>Diapositiva 25</vt:lpstr>
      <vt:lpstr>GLI ATLETI</vt:lpstr>
      <vt:lpstr>L’ ETA’ MEDIEVALE</vt:lpstr>
      <vt:lpstr>   </vt:lpstr>
      <vt:lpstr>LE INVASIONI   BARBARICHE</vt:lpstr>
      <vt:lpstr> CARLO MAGNO IMPERATORE DEGLI ARROSTI</vt:lpstr>
      <vt:lpstr>L’ETA’ FEUDALE</vt:lpstr>
      <vt:lpstr>L’ alimentazione nel sacro romano impero</vt:lpstr>
      <vt:lpstr>Diapositiva 33</vt:lpstr>
      <vt:lpstr>IL BASSO  MEDIOEVO</vt:lpstr>
      <vt:lpstr>UNA CENA MEDIOEVALE</vt:lpstr>
      <vt:lpstr>L’ influenza araba sull’alimentazione</vt:lpstr>
      <vt:lpstr>L’ETA’ MODERNA</vt:lpstr>
      <vt:lpstr>Un po’ di storia</vt:lpstr>
      <vt:lpstr>Nuovi cibi dall’America</vt:lpstr>
      <vt:lpstr>La patata</vt:lpstr>
      <vt:lpstr>I fagioli</vt:lpstr>
      <vt:lpstr>Il pomodoro</vt:lpstr>
      <vt:lpstr>I peperoni e il peperoncino</vt:lpstr>
      <vt:lpstr>L’ananas</vt:lpstr>
      <vt:lpstr>Il cacao</vt:lpstr>
      <vt:lpstr>Il granturco</vt:lpstr>
      <vt:lpstr>Il caffè</vt:lpstr>
      <vt:lpstr> Nuovi cibi dall’Asia </vt:lpstr>
      <vt:lpstr>Il riso</vt:lpstr>
      <vt:lpstr>Il tè</vt:lpstr>
      <vt:lpstr>Il  formaggio e il burro</vt:lpstr>
      <vt:lpstr>IL 1600 E IL 1700</vt:lpstr>
      <vt:lpstr>ALLA CORTE DI VERSAILLES</vt:lpstr>
      <vt:lpstr>Frittelle con la marmellata</vt:lpstr>
      <vt:lpstr>Robespierre e la tagliata</vt:lpstr>
      <vt:lpstr>Tagliata di Rosbespierre</vt:lpstr>
      <vt:lpstr>Età contemporanea</vt:lpstr>
      <vt:lpstr>                 Il 1800 </vt:lpstr>
      <vt:lpstr>                       1900 - 2000</vt:lpstr>
      <vt:lpstr>L’agricoltura industrializzata</vt:lpstr>
      <vt:lpstr>I danni</vt:lpstr>
      <vt:lpstr>GLI SQUILIBRI</vt:lpstr>
      <vt:lpstr>Le innovazioni </vt:lpstr>
      <vt:lpstr>Cibi in scatola</vt:lpstr>
      <vt:lpstr>       Fast   food</vt:lpstr>
      <vt:lpstr>Gli integratori alimentari</vt:lpstr>
      <vt:lpstr>          Le mode nutrizionali</vt:lpstr>
      <vt:lpstr>OGM</vt:lpstr>
      <vt:lpstr>L’ agricoltura biologica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 ETA’ ANTICA DAL 4000</dc:title>
  <dc:creator>Antonio</dc:creator>
  <cp:lastModifiedBy>Admin</cp:lastModifiedBy>
  <cp:revision>94</cp:revision>
  <dcterms:created xsi:type="dcterms:W3CDTF">2010-02-19T17:40:17Z</dcterms:created>
  <dcterms:modified xsi:type="dcterms:W3CDTF">2010-03-18T07:27:34Z</dcterms:modified>
</cp:coreProperties>
</file>