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99.xml" ContentType="application/vnd.openxmlformats-officedocument.presentationml.slide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8"/>
  </p:notesMasterIdLst>
  <p:sldIdLst>
    <p:sldId id="273" r:id="rId2"/>
    <p:sldId id="276" r:id="rId3"/>
    <p:sldId id="277" r:id="rId4"/>
    <p:sldId id="278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2" r:id="rId24"/>
    <p:sldId id="304" r:id="rId25"/>
    <p:sldId id="307" r:id="rId26"/>
    <p:sldId id="308" r:id="rId27"/>
    <p:sldId id="309" r:id="rId28"/>
    <p:sldId id="310" r:id="rId29"/>
    <p:sldId id="311" r:id="rId30"/>
    <p:sldId id="313" r:id="rId31"/>
    <p:sldId id="314" r:id="rId32"/>
    <p:sldId id="320" r:id="rId33"/>
    <p:sldId id="321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333" r:id="rId44"/>
    <p:sldId id="334" r:id="rId45"/>
    <p:sldId id="335" r:id="rId46"/>
    <p:sldId id="336" r:id="rId47"/>
    <p:sldId id="337" r:id="rId48"/>
    <p:sldId id="338" r:id="rId49"/>
    <p:sldId id="339" r:id="rId50"/>
    <p:sldId id="340" r:id="rId51"/>
    <p:sldId id="341" r:id="rId52"/>
    <p:sldId id="342" r:id="rId53"/>
    <p:sldId id="343" r:id="rId54"/>
    <p:sldId id="344" r:id="rId55"/>
    <p:sldId id="345" r:id="rId56"/>
    <p:sldId id="346" r:id="rId57"/>
    <p:sldId id="347" r:id="rId58"/>
    <p:sldId id="348" r:id="rId59"/>
    <p:sldId id="349" r:id="rId60"/>
    <p:sldId id="350" r:id="rId61"/>
    <p:sldId id="351" r:id="rId62"/>
    <p:sldId id="352" r:id="rId63"/>
    <p:sldId id="353" r:id="rId64"/>
    <p:sldId id="354" r:id="rId65"/>
    <p:sldId id="355" r:id="rId66"/>
    <p:sldId id="356" r:id="rId67"/>
    <p:sldId id="357" r:id="rId68"/>
    <p:sldId id="358" r:id="rId69"/>
    <p:sldId id="359" r:id="rId70"/>
    <p:sldId id="360" r:id="rId71"/>
    <p:sldId id="361" r:id="rId72"/>
    <p:sldId id="362" r:id="rId73"/>
    <p:sldId id="363" r:id="rId74"/>
    <p:sldId id="364" r:id="rId75"/>
    <p:sldId id="365" r:id="rId76"/>
    <p:sldId id="366" r:id="rId77"/>
    <p:sldId id="367" r:id="rId78"/>
    <p:sldId id="368" r:id="rId79"/>
    <p:sldId id="369" r:id="rId80"/>
    <p:sldId id="370" r:id="rId81"/>
    <p:sldId id="371" r:id="rId82"/>
    <p:sldId id="372" r:id="rId83"/>
    <p:sldId id="373" r:id="rId84"/>
    <p:sldId id="374" r:id="rId85"/>
    <p:sldId id="375" r:id="rId86"/>
    <p:sldId id="376" r:id="rId87"/>
    <p:sldId id="377" r:id="rId88"/>
    <p:sldId id="378" r:id="rId89"/>
    <p:sldId id="379" r:id="rId90"/>
    <p:sldId id="380" r:id="rId91"/>
    <p:sldId id="381" r:id="rId92"/>
    <p:sldId id="383" r:id="rId93"/>
    <p:sldId id="384" r:id="rId94"/>
    <p:sldId id="385" r:id="rId95"/>
    <p:sldId id="388" r:id="rId96"/>
    <p:sldId id="389" r:id="rId97"/>
    <p:sldId id="390" r:id="rId98"/>
    <p:sldId id="391" r:id="rId99"/>
    <p:sldId id="392" r:id="rId100"/>
    <p:sldId id="393" r:id="rId101"/>
    <p:sldId id="394" r:id="rId102"/>
    <p:sldId id="395" r:id="rId103"/>
    <p:sldId id="396" r:id="rId104"/>
    <p:sldId id="397" r:id="rId105"/>
    <p:sldId id="398" r:id="rId106"/>
    <p:sldId id="399" r:id="rId107"/>
    <p:sldId id="400" r:id="rId108"/>
    <p:sldId id="401" r:id="rId109"/>
    <p:sldId id="402" r:id="rId110"/>
    <p:sldId id="403" r:id="rId111"/>
    <p:sldId id="404" r:id="rId112"/>
    <p:sldId id="405" r:id="rId113"/>
    <p:sldId id="406" r:id="rId114"/>
    <p:sldId id="407" r:id="rId115"/>
    <p:sldId id="409" r:id="rId116"/>
    <p:sldId id="410" r:id="rId117"/>
  </p:sldIdLst>
  <p:sldSz cx="9144000" cy="6858000" type="screen4x3"/>
  <p:notesSz cx="6946900" cy="92837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00"/>
    <a:srgbClr val="0066FF"/>
    <a:srgbClr val="0099FF"/>
    <a:srgbClr val="99CCFF"/>
    <a:srgbClr val="3366CC"/>
    <a:srgbClr val="CCECFF"/>
    <a:srgbClr val="0033CC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9" autoAdjust="0"/>
    <p:restoredTop sz="94563" autoAdjust="0"/>
  </p:normalViewPr>
  <p:slideViewPr>
    <p:cSldViewPr>
      <p:cViewPr varScale="1">
        <p:scale>
          <a:sx n="74" d="100"/>
          <a:sy n="74" d="100"/>
        </p:scale>
        <p:origin x="-15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AF2EB0-D225-416C-AC62-510B69336DEE}" type="doc">
      <dgm:prSet loTypeId="urn:microsoft.com/office/officeart/2005/8/layout/cycle1" loCatId="cycle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F51BE5B2-90A0-40B0-A4FE-3BF754701F08}">
      <dgm:prSet phldrT="[Texto]"/>
      <dgm:spPr/>
      <dgm:t>
        <a:bodyPr/>
        <a:lstStyle/>
        <a:p>
          <a:r>
            <a:rPr lang="es-MX" smtClean="0">
              <a:solidFill>
                <a:srgbClr val="000000"/>
              </a:solidFill>
            </a:rPr>
            <a:t>Planear</a:t>
          </a:r>
          <a:endParaRPr lang="es-MX" dirty="0">
            <a:solidFill>
              <a:srgbClr val="000000"/>
            </a:solidFill>
          </a:endParaRPr>
        </a:p>
      </dgm:t>
    </dgm:pt>
    <dgm:pt modelId="{553D83EB-5988-4532-B769-D3B02731B8F7}" type="parTrans" cxnId="{6EEAD9D1-CCFA-451E-9754-8A149F190A82}">
      <dgm:prSet/>
      <dgm:spPr/>
      <dgm:t>
        <a:bodyPr/>
        <a:lstStyle/>
        <a:p>
          <a:endParaRPr lang="es-MX">
            <a:solidFill>
              <a:srgbClr val="000000"/>
            </a:solidFill>
          </a:endParaRPr>
        </a:p>
      </dgm:t>
    </dgm:pt>
    <dgm:pt modelId="{03502408-3621-4B6C-BE98-275D438B0F99}" type="sibTrans" cxnId="{6EEAD9D1-CCFA-451E-9754-8A149F190A82}">
      <dgm:prSet/>
      <dgm:spPr/>
      <dgm:t>
        <a:bodyPr/>
        <a:lstStyle/>
        <a:p>
          <a:endParaRPr lang="es-MX">
            <a:solidFill>
              <a:srgbClr val="000000"/>
            </a:solidFill>
          </a:endParaRPr>
        </a:p>
      </dgm:t>
    </dgm:pt>
    <dgm:pt modelId="{30345369-BBA3-4F60-81E1-C5841B728358}">
      <dgm:prSet phldrT="[Texto]"/>
      <dgm:spPr/>
      <dgm:t>
        <a:bodyPr/>
        <a:lstStyle/>
        <a:p>
          <a:r>
            <a:rPr lang="es-MX" smtClean="0">
              <a:solidFill>
                <a:srgbClr val="000000"/>
              </a:solidFill>
            </a:rPr>
            <a:t>Hacer</a:t>
          </a:r>
          <a:endParaRPr lang="es-MX" dirty="0">
            <a:solidFill>
              <a:srgbClr val="000000"/>
            </a:solidFill>
          </a:endParaRPr>
        </a:p>
      </dgm:t>
    </dgm:pt>
    <dgm:pt modelId="{22FA6668-59CF-4DAA-9AA4-BDC067207121}" type="parTrans" cxnId="{33908B01-173F-4A20-8C3F-7D18FF8D699F}">
      <dgm:prSet/>
      <dgm:spPr/>
      <dgm:t>
        <a:bodyPr/>
        <a:lstStyle/>
        <a:p>
          <a:endParaRPr lang="es-MX">
            <a:solidFill>
              <a:srgbClr val="000000"/>
            </a:solidFill>
          </a:endParaRPr>
        </a:p>
      </dgm:t>
    </dgm:pt>
    <dgm:pt modelId="{D8242CF1-02B9-4332-9FAE-7995AE8CEF3A}" type="sibTrans" cxnId="{33908B01-173F-4A20-8C3F-7D18FF8D699F}">
      <dgm:prSet/>
      <dgm:spPr/>
      <dgm:t>
        <a:bodyPr/>
        <a:lstStyle/>
        <a:p>
          <a:endParaRPr lang="es-MX">
            <a:solidFill>
              <a:srgbClr val="000000"/>
            </a:solidFill>
          </a:endParaRPr>
        </a:p>
      </dgm:t>
    </dgm:pt>
    <dgm:pt modelId="{C258229A-7778-4C7F-9D29-D0EBAD2F5FB6}">
      <dgm:prSet phldrT="[Texto]"/>
      <dgm:spPr/>
      <dgm:t>
        <a:bodyPr/>
        <a:lstStyle/>
        <a:p>
          <a:r>
            <a:rPr lang="es-MX" smtClean="0">
              <a:solidFill>
                <a:srgbClr val="000000"/>
              </a:solidFill>
            </a:rPr>
            <a:t>Verificar</a:t>
          </a:r>
          <a:endParaRPr lang="es-MX" dirty="0">
            <a:solidFill>
              <a:srgbClr val="000000"/>
            </a:solidFill>
          </a:endParaRPr>
        </a:p>
      </dgm:t>
    </dgm:pt>
    <dgm:pt modelId="{4E71B55A-A3E7-4084-8AD5-CA5A60FB6C48}" type="parTrans" cxnId="{9AA35977-1D4F-494A-9502-5CD6F4F85BF3}">
      <dgm:prSet/>
      <dgm:spPr/>
      <dgm:t>
        <a:bodyPr/>
        <a:lstStyle/>
        <a:p>
          <a:endParaRPr lang="es-MX">
            <a:solidFill>
              <a:srgbClr val="000000"/>
            </a:solidFill>
          </a:endParaRPr>
        </a:p>
      </dgm:t>
    </dgm:pt>
    <dgm:pt modelId="{A66BA368-FD3F-4135-ACD6-5B7CEB9B8290}" type="sibTrans" cxnId="{9AA35977-1D4F-494A-9502-5CD6F4F85BF3}">
      <dgm:prSet/>
      <dgm:spPr/>
      <dgm:t>
        <a:bodyPr/>
        <a:lstStyle/>
        <a:p>
          <a:endParaRPr lang="es-MX">
            <a:solidFill>
              <a:srgbClr val="000000"/>
            </a:solidFill>
          </a:endParaRPr>
        </a:p>
      </dgm:t>
    </dgm:pt>
    <dgm:pt modelId="{3922398C-78EE-4C8E-9C9F-3BE68B13DAB0}">
      <dgm:prSet phldrT="[Texto]"/>
      <dgm:spPr/>
      <dgm:t>
        <a:bodyPr/>
        <a:lstStyle/>
        <a:p>
          <a:r>
            <a:rPr lang="es-MX" dirty="0" smtClean="0">
              <a:solidFill>
                <a:srgbClr val="000000"/>
              </a:solidFill>
            </a:rPr>
            <a:t>Actuar</a:t>
          </a:r>
          <a:endParaRPr lang="es-MX" dirty="0">
            <a:solidFill>
              <a:srgbClr val="000000"/>
            </a:solidFill>
          </a:endParaRPr>
        </a:p>
      </dgm:t>
    </dgm:pt>
    <dgm:pt modelId="{EB78A8CF-476D-4EDB-9559-B492839335ED}" type="parTrans" cxnId="{581168E3-8EF8-4FFF-9A94-BACF86D1DE9C}">
      <dgm:prSet/>
      <dgm:spPr/>
      <dgm:t>
        <a:bodyPr/>
        <a:lstStyle/>
        <a:p>
          <a:endParaRPr lang="es-MX">
            <a:solidFill>
              <a:srgbClr val="000000"/>
            </a:solidFill>
          </a:endParaRPr>
        </a:p>
      </dgm:t>
    </dgm:pt>
    <dgm:pt modelId="{818F0E5A-D6B9-443A-BC79-19C1E6A2BB35}" type="sibTrans" cxnId="{581168E3-8EF8-4FFF-9A94-BACF86D1DE9C}">
      <dgm:prSet/>
      <dgm:spPr/>
      <dgm:t>
        <a:bodyPr/>
        <a:lstStyle/>
        <a:p>
          <a:endParaRPr lang="es-MX">
            <a:solidFill>
              <a:srgbClr val="000000"/>
            </a:solidFill>
          </a:endParaRPr>
        </a:p>
      </dgm:t>
    </dgm:pt>
    <dgm:pt modelId="{E241B635-DF74-4EB1-9E54-170198D599AA}" type="pres">
      <dgm:prSet presAssocID="{5FAF2EB0-D225-416C-AC62-510B69336DE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15C90B2-3AD8-4BEF-A30E-0AD7D1460067}" type="pres">
      <dgm:prSet presAssocID="{F51BE5B2-90A0-40B0-A4FE-3BF754701F08}" presName="dummy" presStyleCnt="0"/>
      <dgm:spPr/>
    </dgm:pt>
    <dgm:pt modelId="{A2AF181E-4919-4936-8E91-26C89BEFBDFC}" type="pres">
      <dgm:prSet presAssocID="{F51BE5B2-90A0-40B0-A4FE-3BF754701F08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7B712F6-A4BF-43A6-8FEB-2986D25D77FB}" type="pres">
      <dgm:prSet presAssocID="{03502408-3621-4B6C-BE98-275D438B0F99}" presName="sibTrans" presStyleLbl="node1" presStyleIdx="0" presStyleCnt="4"/>
      <dgm:spPr/>
      <dgm:t>
        <a:bodyPr/>
        <a:lstStyle/>
        <a:p>
          <a:endParaRPr lang="es-MX"/>
        </a:p>
      </dgm:t>
    </dgm:pt>
    <dgm:pt modelId="{47E2BF08-4234-4D8B-94AA-4138A6F55460}" type="pres">
      <dgm:prSet presAssocID="{30345369-BBA3-4F60-81E1-C5841B728358}" presName="dummy" presStyleCnt="0"/>
      <dgm:spPr/>
    </dgm:pt>
    <dgm:pt modelId="{1DDCAA80-FB34-4448-9902-1F8DD61D8664}" type="pres">
      <dgm:prSet presAssocID="{30345369-BBA3-4F60-81E1-C5841B728358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0BF3971-0968-4542-8076-761865A98CD2}" type="pres">
      <dgm:prSet presAssocID="{D8242CF1-02B9-4332-9FAE-7995AE8CEF3A}" presName="sibTrans" presStyleLbl="node1" presStyleIdx="1" presStyleCnt="4"/>
      <dgm:spPr/>
      <dgm:t>
        <a:bodyPr/>
        <a:lstStyle/>
        <a:p>
          <a:endParaRPr lang="es-MX"/>
        </a:p>
      </dgm:t>
    </dgm:pt>
    <dgm:pt modelId="{AD6E211B-FBD8-4F25-9D8B-E5F6AD514F90}" type="pres">
      <dgm:prSet presAssocID="{C258229A-7778-4C7F-9D29-D0EBAD2F5FB6}" presName="dummy" presStyleCnt="0"/>
      <dgm:spPr/>
    </dgm:pt>
    <dgm:pt modelId="{113A0E84-ABAE-4AD1-B063-DBE9AB937BC6}" type="pres">
      <dgm:prSet presAssocID="{C258229A-7778-4C7F-9D29-D0EBAD2F5FB6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CF6B27A-FB4C-469E-93ED-2CA51D9ADFBC}" type="pres">
      <dgm:prSet presAssocID="{A66BA368-FD3F-4135-ACD6-5B7CEB9B8290}" presName="sibTrans" presStyleLbl="node1" presStyleIdx="2" presStyleCnt="4"/>
      <dgm:spPr/>
      <dgm:t>
        <a:bodyPr/>
        <a:lstStyle/>
        <a:p>
          <a:endParaRPr lang="es-MX"/>
        </a:p>
      </dgm:t>
    </dgm:pt>
    <dgm:pt modelId="{E8A7BEF5-513D-4345-9E6A-C296F5DD2C29}" type="pres">
      <dgm:prSet presAssocID="{3922398C-78EE-4C8E-9C9F-3BE68B13DAB0}" presName="dummy" presStyleCnt="0"/>
      <dgm:spPr/>
    </dgm:pt>
    <dgm:pt modelId="{A939EBB1-D2E8-474D-901A-9B82E7157E3C}" type="pres">
      <dgm:prSet presAssocID="{3922398C-78EE-4C8E-9C9F-3BE68B13DAB0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A786157-80E8-428F-8405-3B2A5B37812D}" type="pres">
      <dgm:prSet presAssocID="{818F0E5A-D6B9-443A-BC79-19C1E6A2BB35}" presName="sibTrans" presStyleLbl="node1" presStyleIdx="3" presStyleCnt="4"/>
      <dgm:spPr/>
      <dgm:t>
        <a:bodyPr/>
        <a:lstStyle/>
        <a:p>
          <a:endParaRPr lang="es-MX"/>
        </a:p>
      </dgm:t>
    </dgm:pt>
  </dgm:ptLst>
  <dgm:cxnLst>
    <dgm:cxn modelId="{33908B01-173F-4A20-8C3F-7D18FF8D699F}" srcId="{5FAF2EB0-D225-416C-AC62-510B69336DEE}" destId="{30345369-BBA3-4F60-81E1-C5841B728358}" srcOrd="1" destOrd="0" parTransId="{22FA6668-59CF-4DAA-9AA4-BDC067207121}" sibTransId="{D8242CF1-02B9-4332-9FAE-7995AE8CEF3A}"/>
    <dgm:cxn modelId="{CFAAF718-E459-493A-B8D9-C7B861B1B4B7}" type="presOf" srcId="{03502408-3621-4B6C-BE98-275D438B0F99}" destId="{A7B712F6-A4BF-43A6-8FEB-2986D25D77FB}" srcOrd="0" destOrd="0" presId="urn:microsoft.com/office/officeart/2005/8/layout/cycle1"/>
    <dgm:cxn modelId="{9AA35977-1D4F-494A-9502-5CD6F4F85BF3}" srcId="{5FAF2EB0-D225-416C-AC62-510B69336DEE}" destId="{C258229A-7778-4C7F-9D29-D0EBAD2F5FB6}" srcOrd="2" destOrd="0" parTransId="{4E71B55A-A3E7-4084-8AD5-CA5A60FB6C48}" sibTransId="{A66BA368-FD3F-4135-ACD6-5B7CEB9B8290}"/>
    <dgm:cxn modelId="{A2EA5119-958E-489A-AECF-D465CB567B7A}" type="presOf" srcId="{C258229A-7778-4C7F-9D29-D0EBAD2F5FB6}" destId="{113A0E84-ABAE-4AD1-B063-DBE9AB937BC6}" srcOrd="0" destOrd="0" presId="urn:microsoft.com/office/officeart/2005/8/layout/cycle1"/>
    <dgm:cxn modelId="{C82FCAB4-83CD-4276-9B51-2EDBDEB0D449}" type="presOf" srcId="{D8242CF1-02B9-4332-9FAE-7995AE8CEF3A}" destId="{70BF3971-0968-4542-8076-761865A98CD2}" srcOrd="0" destOrd="0" presId="urn:microsoft.com/office/officeart/2005/8/layout/cycle1"/>
    <dgm:cxn modelId="{20943E74-61A1-4630-99CB-A28BF6D03551}" type="presOf" srcId="{818F0E5A-D6B9-443A-BC79-19C1E6A2BB35}" destId="{8A786157-80E8-428F-8405-3B2A5B37812D}" srcOrd="0" destOrd="0" presId="urn:microsoft.com/office/officeart/2005/8/layout/cycle1"/>
    <dgm:cxn modelId="{3E6CD831-0F05-44B1-85D6-152E220F48CC}" type="presOf" srcId="{F51BE5B2-90A0-40B0-A4FE-3BF754701F08}" destId="{A2AF181E-4919-4936-8E91-26C89BEFBDFC}" srcOrd="0" destOrd="0" presId="urn:microsoft.com/office/officeart/2005/8/layout/cycle1"/>
    <dgm:cxn modelId="{8C3B3620-07CA-4EE9-9838-47B50ADAD5E5}" type="presOf" srcId="{A66BA368-FD3F-4135-ACD6-5B7CEB9B8290}" destId="{6CF6B27A-FB4C-469E-93ED-2CA51D9ADFBC}" srcOrd="0" destOrd="0" presId="urn:microsoft.com/office/officeart/2005/8/layout/cycle1"/>
    <dgm:cxn modelId="{6EEAD9D1-CCFA-451E-9754-8A149F190A82}" srcId="{5FAF2EB0-D225-416C-AC62-510B69336DEE}" destId="{F51BE5B2-90A0-40B0-A4FE-3BF754701F08}" srcOrd="0" destOrd="0" parTransId="{553D83EB-5988-4532-B769-D3B02731B8F7}" sibTransId="{03502408-3621-4B6C-BE98-275D438B0F99}"/>
    <dgm:cxn modelId="{581168E3-8EF8-4FFF-9A94-BACF86D1DE9C}" srcId="{5FAF2EB0-D225-416C-AC62-510B69336DEE}" destId="{3922398C-78EE-4C8E-9C9F-3BE68B13DAB0}" srcOrd="3" destOrd="0" parTransId="{EB78A8CF-476D-4EDB-9559-B492839335ED}" sibTransId="{818F0E5A-D6B9-443A-BC79-19C1E6A2BB35}"/>
    <dgm:cxn modelId="{C20CA2AF-E0F5-4D82-B50C-E7349397CEA9}" type="presOf" srcId="{5FAF2EB0-D225-416C-AC62-510B69336DEE}" destId="{E241B635-DF74-4EB1-9E54-170198D599AA}" srcOrd="0" destOrd="0" presId="urn:microsoft.com/office/officeart/2005/8/layout/cycle1"/>
    <dgm:cxn modelId="{9E3D93BC-A6C2-44C8-A1F7-8CAEF3742C45}" type="presOf" srcId="{3922398C-78EE-4C8E-9C9F-3BE68B13DAB0}" destId="{A939EBB1-D2E8-474D-901A-9B82E7157E3C}" srcOrd="0" destOrd="0" presId="urn:microsoft.com/office/officeart/2005/8/layout/cycle1"/>
    <dgm:cxn modelId="{28A39BF5-A443-4736-8BFE-0CE7C6159E74}" type="presOf" srcId="{30345369-BBA3-4F60-81E1-C5841B728358}" destId="{1DDCAA80-FB34-4448-9902-1F8DD61D8664}" srcOrd="0" destOrd="0" presId="urn:microsoft.com/office/officeart/2005/8/layout/cycle1"/>
    <dgm:cxn modelId="{8E231021-4128-400E-8EF3-18D7E7736CE5}" type="presParOf" srcId="{E241B635-DF74-4EB1-9E54-170198D599AA}" destId="{915C90B2-3AD8-4BEF-A30E-0AD7D1460067}" srcOrd="0" destOrd="0" presId="urn:microsoft.com/office/officeart/2005/8/layout/cycle1"/>
    <dgm:cxn modelId="{FAE8F8BE-C92F-4093-8BB2-02FAB40AE95F}" type="presParOf" srcId="{E241B635-DF74-4EB1-9E54-170198D599AA}" destId="{A2AF181E-4919-4936-8E91-26C89BEFBDFC}" srcOrd="1" destOrd="0" presId="urn:microsoft.com/office/officeart/2005/8/layout/cycle1"/>
    <dgm:cxn modelId="{2E936DEE-47DF-4C9F-9215-381FA5AEB28A}" type="presParOf" srcId="{E241B635-DF74-4EB1-9E54-170198D599AA}" destId="{A7B712F6-A4BF-43A6-8FEB-2986D25D77FB}" srcOrd="2" destOrd="0" presId="urn:microsoft.com/office/officeart/2005/8/layout/cycle1"/>
    <dgm:cxn modelId="{045D4472-99D8-44B7-8A14-957D2D3088DF}" type="presParOf" srcId="{E241B635-DF74-4EB1-9E54-170198D599AA}" destId="{47E2BF08-4234-4D8B-94AA-4138A6F55460}" srcOrd="3" destOrd="0" presId="urn:microsoft.com/office/officeart/2005/8/layout/cycle1"/>
    <dgm:cxn modelId="{C878924F-6CCE-4F72-8624-09E26A15E52E}" type="presParOf" srcId="{E241B635-DF74-4EB1-9E54-170198D599AA}" destId="{1DDCAA80-FB34-4448-9902-1F8DD61D8664}" srcOrd="4" destOrd="0" presId="urn:microsoft.com/office/officeart/2005/8/layout/cycle1"/>
    <dgm:cxn modelId="{834F2680-C7A8-4485-88CC-E831A937F7D6}" type="presParOf" srcId="{E241B635-DF74-4EB1-9E54-170198D599AA}" destId="{70BF3971-0968-4542-8076-761865A98CD2}" srcOrd="5" destOrd="0" presId="urn:microsoft.com/office/officeart/2005/8/layout/cycle1"/>
    <dgm:cxn modelId="{362B11A4-CEFB-4297-879B-292E85E48C1F}" type="presParOf" srcId="{E241B635-DF74-4EB1-9E54-170198D599AA}" destId="{AD6E211B-FBD8-4F25-9D8B-E5F6AD514F90}" srcOrd="6" destOrd="0" presId="urn:microsoft.com/office/officeart/2005/8/layout/cycle1"/>
    <dgm:cxn modelId="{07299CD2-A746-4784-96AA-B925245B6F80}" type="presParOf" srcId="{E241B635-DF74-4EB1-9E54-170198D599AA}" destId="{113A0E84-ABAE-4AD1-B063-DBE9AB937BC6}" srcOrd="7" destOrd="0" presId="urn:microsoft.com/office/officeart/2005/8/layout/cycle1"/>
    <dgm:cxn modelId="{AB756335-4EDB-4CDF-89B1-109FFF8D0E76}" type="presParOf" srcId="{E241B635-DF74-4EB1-9E54-170198D599AA}" destId="{6CF6B27A-FB4C-469E-93ED-2CA51D9ADFBC}" srcOrd="8" destOrd="0" presId="urn:microsoft.com/office/officeart/2005/8/layout/cycle1"/>
    <dgm:cxn modelId="{2ADD9385-6A9F-4207-9367-EFC5D36328E0}" type="presParOf" srcId="{E241B635-DF74-4EB1-9E54-170198D599AA}" destId="{E8A7BEF5-513D-4345-9E6A-C296F5DD2C29}" srcOrd="9" destOrd="0" presId="urn:microsoft.com/office/officeart/2005/8/layout/cycle1"/>
    <dgm:cxn modelId="{EC33B75F-3DAD-48E1-B6AE-21EF5215BBAE}" type="presParOf" srcId="{E241B635-DF74-4EB1-9E54-170198D599AA}" destId="{A939EBB1-D2E8-474D-901A-9B82E7157E3C}" srcOrd="10" destOrd="0" presId="urn:microsoft.com/office/officeart/2005/8/layout/cycle1"/>
    <dgm:cxn modelId="{359DC612-2F1B-4EC5-8F1E-1308E4C99E31}" type="presParOf" srcId="{E241B635-DF74-4EB1-9E54-170198D599AA}" destId="{8A786157-80E8-428F-8405-3B2A5B37812D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>
              <a:defRPr kumimoji="0"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>
              <a:defRPr kumimoji="0"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estilos de título</a:t>
            </a:r>
          </a:p>
          <a:p>
            <a:pPr lvl="1"/>
            <a:r>
              <a:rPr lang="en-GB" smtClean="0"/>
              <a:t>Segundo nivel</a:t>
            </a:r>
          </a:p>
          <a:p>
            <a:pPr lvl="2"/>
            <a:r>
              <a:rPr lang="en-GB" smtClean="0"/>
              <a:t>Tercer nivel</a:t>
            </a:r>
          </a:p>
          <a:p>
            <a:pPr lvl="3"/>
            <a:r>
              <a:rPr lang="en-GB" smtClean="0"/>
              <a:t>Cuarto nivel</a:t>
            </a:r>
          </a:p>
          <a:p>
            <a:pPr lvl="4"/>
            <a:r>
              <a:rPr lang="en-GB" smtClean="0"/>
              <a:t>Quinto nivel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>
              <a:defRPr kumimoji="0"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>
              <a:defRPr kumimoji="0" sz="1200">
                <a:latin typeface="Times New Roman" pitchFamily="18" charset="0"/>
              </a:defRPr>
            </a:lvl1pPr>
          </a:lstStyle>
          <a:p>
            <a:fld id="{ABFFBFBE-AD9B-4184-8A24-A908B90B4BCF}" type="slidenum">
              <a:rPr lang="en-GB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828800" y="2173288"/>
            <a:ext cx="4954588" cy="1219200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429000"/>
            <a:ext cx="4953000" cy="1868488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s-ES" smtClean="0"/>
              <a:t>Haga clic para modificar el estilo de subtítulo del patrón</a:t>
            </a:r>
            <a:endParaRPr lang="en-GB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410200" y="6324600"/>
            <a:ext cx="1905000" cy="379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0F9D5A-943E-4EA5-93D5-107D94692071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410200" y="6324600"/>
            <a:ext cx="1905000" cy="379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655EF56-C190-4C94-A2F4-5705E10CECCF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714500" cy="5562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370013" y="381000"/>
            <a:ext cx="4992687" cy="55626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410200" y="6324600"/>
            <a:ext cx="1905000" cy="379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24A33B4-2670-4A02-B82A-FD99930B6596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INTRODUCCIÓN A LA GESTIÓN DE CALIDAD E ISO 9001:2000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410200" y="6324600"/>
            <a:ext cx="1905000" cy="3794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78DEB-0A5A-499F-B334-4E514146F59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410200" y="6324600"/>
            <a:ext cx="1905000" cy="379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30EEC11-DBE5-4EBC-8116-E269E3B309C4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410200" y="6324600"/>
            <a:ext cx="1905000" cy="379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860847E-DCF1-49CD-8A78-45BE814FB1DF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371600" y="1676400"/>
            <a:ext cx="3352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76800" y="1676400"/>
            <a:ext cx="3352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410200" y="6324600"/>
            <a:ext cx="1905000" cy="379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E248541-02FF-4A2C-921B-1D9892D8E033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410200" y="6324600"/>
            <a:ext cx="1905000" cy="379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DEF1D7-DE8C-4634-9AFB-2E07684AEAF4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410200" y="6324600"/>
            <a:ext cx="1905000" cy="379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44F6783-068D-44D8-B6AE-4F537EA756D4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410200" y="6324600"/>
            <a:ext cx="1905000" cy="379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AFCEE1E-ADAB-479B-8A32-9BDAC041C413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410200" y="6324600"/>
            <a:ext cx="1905000" cy="379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419601-A211-4CB7-899A-26E25A1E3FF2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410200" y="6324600"/>
            <a:ext cx="1905000" cy="379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58BE7E8-8EE2-4CA8-8230-1B4403D4AAAA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81000"/>
            <a:ext cx="68595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estilo de título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76400"/>
            <a:ext cx="6858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estilos de título</a:t>
            </a:r>
          </a:p>
          <a:p>
            <a:pPr lvl="1"/>
            <a:r>
              <a:rPr lang="en-GB" smtClean="0"/>
              <a:t>Segundo nivel</a:t>
            </a:r>
          </a:p>
          <a:p>
            <a:pPr lvl="2"/>
            <a:r>
              <a:rPr lang="en-GB" smtClean="0"/>
              <a:t>Tercer nivel</a:t>
            </a:r>
          </a:p>
          <a:p>
            <a:pPr lvl="3"/>
            <a:r>
              <a:rPr lang="en-GB" smtClean="0"/>
              <a:t>Cuarto nivel</a:t>
            </a:r>
          </a:p>
          <a:p>
            <a:pPr lvl="4"/>
            <a:r>
              <a:rPr lang="en-GB" smtClean="0"/>
              <a:t>Quinto nivel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326188"/>
            <a:ext cx="19050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/>
            </a:lvl1pPr>
          </a:lstStyle>
          <a:p>
            <a:endParaRPr lang="en-GB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429396"/>
            <a:ext cx="3429008" cy="27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0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GB" dirty="0" err="1" smtClean="0"/>
              <a:t>Sistema</a:t>
            </a:r>
            <a:r>
              <a:rPr lang="en-GB" dirty="0" smtClean="0"/>
              <a:t> de </a:t>
            </a:r>
            <a:r>
              <a:rPr lang="en-GB" dirty="0" err="1" smtClean="0"/>
              <a:t>Gestión</a:t>
            </a:r>
            <a:r>
              <a:rPr lang="en-GB" dirty="0" smtClean="0"/>
              <a:t> de </a:t>
            </a:r>
            <a:r>
              <a:rPr lang="en-GB" dirty="0" err="1" smtClean="0"/>
              <a:t>Calidad</a:t>
            </a:r>
            <a:r>
              <a:rPr lang="en-GB" dirty="0" smtClean="0"/>
              <a:t> ISO9001:2008</a:t>
            </a:r>
            <a:endParaRPr lang="en-GB" dirty="0"/>
          </a:p>
        </p:txBody>
      </p:sp>
      <p:pic>
        <p:nvPicPr>
          <p:cNvPr id="7" name="6 Imagen" descr="N0005723log_uvm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71438" y="61060"/>
            <a:ext cx="500034" cy="5818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WordArt 7"/>
          <p:cNvSpPr>
            <a:spLocks noChangeArrowheads="1" noChangeShapeType="1" noTextEdit="1"/>
          </p:cNvSpPr>
          <p:nvPr/>
        </p:nvSpPr>
        <p:spPr bwMode="auto">
          <a:xfrm>
            <a:off x="1758950" y="2233613"/>
            <a:ext cx="5975350" cy="2300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Arial Black"/>
              </a:rPr>
              <a:t>INTRODUCCION A LA</a:t>
            </a:r>
          </a:p>
          <a:p>
            <a:pPr algn="ctr"/>
            <a:r>
              <a:rPr lang="es-MX" sz="36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Arial Black"/>
              </a:rPr>
              <a:t>GESTION DE CALIDAD</a:t>
            </a:r>
          </a:p>
          <a:p>
            <a:pPr algn="ctr"/>
            <a:r>
              <a:rPr lang="es-MX" sz="36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Arial Black"/>
              </a:rPr>
              <a:t>Y    A</a:t>
            </a:r>
          </a:p>
          <a:p>
            <a:pPr algn="ctr"/>
            <a:r>
              <a:rPr lang="es-MX" sz="36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Arial Black"/>
              </a:rPr>
              <a:t>ISO </a:t>
            </a:r>
            <a:r>
              <a:rPr lang="es-MX" sz="36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Arial Black"/>
              </a:rPr>
              <a:t>9001:2008</a:t>
            </a:r>
            <a:endParaRPr lang="es-MX" sz="3600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Arial Black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s-ES_tradnl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Definiciones </a:t>
            </a:r>
            <a:br>
              <a:rPr lang="es-ES_tradnl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ES_tradnl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ASEGURAMIENTO DE CALIDAD</a:t>
            </a: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533400" y="2438400"/>
            <a:ext cx="3886200" cy="3062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800" dirty="0">
                <a:solidFill>
                  <a:srgbClr val="000000"/>
                </a:solidFill>
              </a:rPr>
              <a:t>Parte de la Gestión de la Calidad enfocada a proporcionar confianza en que se cumplen los requisitos de calidad.</a:t>
            </a:r>
          </a:p>
        </p:txBody>
      </p:sp>
      <p:pic>
        <p:nvPicPr>
          <p:cNvPr id="25607" name="Picture 6" descr="MANO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819400"/>
            <a:ext cx="3284538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914400" y="685800"/>
            <a:ext cx="6858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8.2.4 Medición y Monitoreo</a:t>
            </a:r>
            <a:b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 Producto</a:t>
            </a:r>
          </a:p>
        </p:txBody>
      </p:sp>
      <p:sp>
        <p:nvSpPr>
          <p:cNvPr id="125957" name="Rectangle 6"/>
          <p:cNvSpPr>
            <a:spLocks noChangeArrowheads="1"/>
          </p:cNvSpPr>
          <p:nvPr/>
        </p:nvSpPr>
        <p:spPr bwMode="auto">
          <a:xfrm>
            <a:off x="714348" y="2000240"/>
            <a:ext cx="7505700" cy="35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000" b="1" dirty="0">
                <a:solidFill>
                  <a:srgbClr val="000000"/>
                </a:solidFill>
              </a:rPr>
              <a:t>Verificar que se cumple con los requisitos del producto.</a:t>
            </a:r>
          </a:p>
          <a:p>
            <a:pPr marL="450850" indent="-45085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000" b="1" dirty="0">
                <a:solidFill>
                  <a:srgbClr val="000000"/>
                </a:solidFill>
              </a:rPr>
              <a:t>En etapas apropiadas, de acuerdo a lo planeado.</a:t>
            </a:r>
          </a:p>
          <a:p>
            <a:pPr marL="450850" indent="-45085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000" b="1" dirty="0">
                <a:solidFill>
                  <a:srgbClr val="000000"/>
                </a:solidFill>
              </a:rPr>
              <a:t>Mantener evidencia de conformidad.</a:t>
            </a:r>
          </a:p>
          <a:p>
            <a:pPr marL="450850" indent="-45085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000" b="1" dirty="0">
                <a:solidFill>
                  <a:srgbClr val="000000"/>
                </a:solidFill>
              </a:rPr>
              <a:t>Identificar en los registros al personal autorizado para la liberación del producto.</a:t>
            </a:r>
          </a:p>
          <a:p>
            <a:pPr marL="450850" indent="-45085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000" b="1" dirty="0">
                <a:solidFill>
                  <a:srgbClr val="000000"/>
                </a:solidFill>
              </a:rPr>
              <a:t>No liberar el producto/servicio hasta que se cumpla satisfactoriamente con lo planeado, a menos que sea aprobado por una autoridad o por el cliente, cuando sea aplicable.</a:t>
            </a:r>
          </a:p>
        </p:txBody>
      </p:sp>
    </p:spTree>
  </p:cSld>
  <p:clrMapOvr>
    <a:masterClrMapping/>
  </p:clrMapOvr>
  <p:transition>
    <p:randomBar dir="vert"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914400" y="685800"/>
            <a:ext cx="6858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8.3 Control de Producto No Conforme</a:t>
            </a:r>
          </a:p>
        </p:txBody>
      </p:sp>
      <p:sp>
        <p:nvSpPr>
          <p:cNvPr id="126981" name="Rectangle 4"/>
          <p:cNvSpPr>
            <a:spLocks noChangeArrowheads="1"/>
          </p:cNvSpPr>
          <p:nvPr/>
        </p:nvSpPr>
        <p:spPr bwMode="auto">
          <a:xfrm>
            <a:off x="304800" y="1447800"/>
            <a:ext cx="57150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 algn="just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000" b="1" dirty="0">
                <a:solidFill>
                  <a:srgbClr val="000000"/>
                </a:solidFill>
              </a:rPr>
              <a:t>Identificar y controlar producto no conforme.</a:t>
            </a:r>
          </a:p>
          <a:p>
            <a:pPr marL="360363" indent="-360363" algn="just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000" b="1" dirty="0">
                <a:solidFill>
                  <a:srgbClr val="000000"/>
                </a:solidFill>
              </a:rPr>
              <a:t>Definir en un </a:t>
            </a:r>
            <a:r>
              <a:rPr lang="es-ES_tradnl" sz="2000" b="1" u="sng" dirty="0">
                <a:solidFill>
                  <a:srgbClr val="000000"/>
                </a:solidFill>
              </a:rPr>
              <a:t>procedimiento documentado</a:t>
            </a:r>
            <a:r>
              <a:rPr lang="es-ES_tradnl" sz="2000" b="1" dirty="0">
                <a:solidFill>
                  <a:srgbClr val="000000"/>
                </a:solidFill>
              </a:rPr>
              <a:t> los controles, responsabilidades y autoridades.</a:t>
            </a:r>
          </a:p>
          <a:p>
            <a:pPr marL="360363" indent="-360363" algn="just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000" b="1" dirty="0">
                <a:solidFill>
                  <a:srgbClr val="000000"/>
                </a:solidFill>
              </a:rPr>
              <a:t>Manejo del producto no conforme;</a:t>
            </a:r>
          </a:p>
          <a:p>
            <a:pPr marL="360363" indent="-360363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s-ES_tradnl" sz="2000" b="1" dirty="0">
                <a:solidFill>
                  <a:srgbClr val="000000"/>
                </a:solidFill>
              </a:rPr>
              <a:t>acción para eliminar la no conformidad;</a:t>
            </a:r>
          </a:p>
          <a:p>
            <a:pPr marL="360363" indent="-360363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s-ES_tradnl" sz="2000" b="1" dirty="0">
                <a:solidFill>
                  <a:srgbClr val="000000"/>
                </a:solidFill>
              </a:rPr>
              <a:t>autorización de uso, liberación o aceptación por autoridad relevante y, donde aplique, por el cliente.</a:t>
            </a:r>
          </a:p>
          <a:p>
            <a:pPr marL="360363" indent="-360363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s-ES_tradnl" sz="2000" b="1" dirty="0">
                <a:solidFill>
                  <a:srgbClr val="000000"/>
                </a:solidFill>
              </a:rPr>
              <a:t>acciones para evitar su uso intencionado o aplicaciones iniciales</a:t>
            </a:r>
            <a:r>
              <a:rPr lang="es-ES_tradnl" sz="2400" b="1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26983" name="Picture 6" descr="BD0765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7467" y="2003425"/>
            <a:ext cx="2104196" cy="2282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914400" y="685800"/>
            <a:ext cx="6858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8.3 Control de Producto No Conforme</a:t>
            </a:r>
          </a:p>
        </p:txBody>
      </p:sp>
      <p:sp>
        <p:nvSpPr>
          <p:cNvPr id="128005" name="Rectangle 4"/>
          <p:cNvSpPr>
            <a:spLocks noChangeArrowheads="1"/>
          </p:cNvSpPr>
          <p:nvPr/>
        </p:nvSpPr>
        <p:spPr bwMode="auto">
          <a:xfrm>
            <a:off x="285720" y="1857364"/>
            <a:ext cx="64770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Mantener registros de:</a:t>
            </a:r>
          </a:p>
          <a:p>
            <a:pPr marL="450850" indent="-4508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s-ES_tradnl" sz="2400" b="1" dirty="0">
                <a:solidFill>
                  <a:srgbClr val="000000"/>
                </a:solidFill>
              </a:rPr>
              <a:t>naturaleza de las no conformidades;</a:t>
            </a:r>
          </a:p>
          <a:p>
            <a:pPr marL="450850" indent="-4508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s-ES_tradnl" sz="2400" b="1" dirty="0">
                <a:solidFill>
                  <a:srgbClr val="000000"/>
                </a:solidFill>
              </a:rPr>
              <a:t>acciones subsecuentes tomadas, incluyendo concesiones.</a:t>
            </a:r>
          </a:p>
          <a:p>
            <a:pPr marL="450850" indent="-450850">
              <a:spcBef>
                <a:spcPct val="20000"/>
              </a:spcBef>
              <a:buClr>
                <a:schemeClr val="tx1"/>
              </a:buClr>
              <a:buFont typeface="CommonBullets" pitchFamily="34" charset="2"/>
              <a:buChar char="·"/>
            </a:pPr>
            <a:r>
              <a:rPr lang="es-ES_tradnl" sz="2400" b="1" dirty="0">
                <a:solidFill>
                  <a:srgbClr val="000000"/>
                </a:solidFill>
              </a:rPr>
              <a:t> Si se corrige, se debe volver a verificar.</a:t>
            </a:r>
          </a:p>
          <a:p>
            <a:pPr marL="450850" indent="-450850">
              <a:spcBef>
                <a:spcPct val="20000"/>
              </a:spcBef>
              <a:buClr>
                <a:schemeClr val="tx1"/>
              </a:buClr>
              <a:buFont typeface="CommonBullets" pitchFamily="34" charset="2"/>
              <a:buChar char="·"/>
            </a:pPr>
            <a:r>
              <a:rPr lang="es-ES_tradnl" sz="2400" b="1" dirty="0">
                <a:solidFill>
                  <a:srgbClr val="000000"/>
                </a:solidFill>
              </a:rPr>
              <a:t>Si se detecta después de la entrega o uso, tomar acciones apropiadas sobre los efectos reales o potenciales.</a:t>
            </a:r>
          </a:p>
        </p:txBody>
      </p:sp>
    </p:spTree>
  </p:cSld>
  <p:clrMapOvr>
    <a:masterClrMapping/>
  </p:clrMapOvr>
  <p:transition>
    <p:randomBar dir="vert"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1371600" y="228600"/>
            <a:ext cx="6858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Tratamiento de No Conformidades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" y="838200"/>
            <a:ext cx="8734425" cy="5526088"/>
            <a:chOff x="96" y="336"/>
            <a:chExt cx="5502" cy="348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80" y="1340"/>
              <a:ext cx="248" cy="2256"/>
              <a:chOff x="980" y="1340"/>
              <a:chExt cx="248" cy="2256"/>
            </a:xfrm>
          </p:grpSpPr>
          <p:sp>
            <p:nvSpPr>
              <p:cNvPr id="129075" name="Line 6"/>
              <p:cNvSpPr>
                <a:spLocks noChangeShapeType="1"/>
              </p:cNvSpPr>
              <p:nvPr/>
            </p:nvSpPr>
            <p:spPr bwMode="auto">
              <a:xfrm>
                <a:off x="1104" y="1584"/>
                <a:ext cx="0" cy="17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solidFill>
                    <a:srgbClr val="000000"/>
                  </a:solidFill>
                </a:endParaRPr>
              </a:p>
            </p:txBody>
          </p:sp>
          <p:sp>
            <p:nvSpPr>
              <p:cNvPr id="129076" name="Oval 7"/>
              <p:cNvSpPr>
                <a:spLocks noChangeArrowheads="1"/>
              </p:cNvSpPr>
              <p:nvPr/>
            </p:nvSpPr>
            <p:spPr bwMode="auto">
              <a:xfrm>
                <a:off x="988" y="1340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29077" name="Oval 8"/>
              <p:cNvSpPr>
                <a:spLocks noChangeArrowheads="1"/>
              </p:cNvSpPr>
              <p:nvPr/>
            </p:nvSpPr>
            <p:spPr bwMode="auto">
              <a:xfrm>
                <a:off x="980" y="1900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29078" name="Oval 9"/>
              <p:cNvSpPr>
                <a:spLocks noChangeArrowheads="1"/>
              </p:cNvSpPr>
              <p:nvPr/>
            </p:nvSpPr>
            <p:spPr bwMode="auto">
              <a:xfrm>
                <a:off x="980" y="2380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29079" name="Oval 10"/>
              <p:cNvSpPr>
                <a:spLocks noChangeArrowheads="1"/>
              </p:cNvSpPr>
              <p:nvPr/>
            </p:nvSpPr>
            <p:spPr bwMode="auto">
              <a:xfrm>
                <a:off x="980" y="3356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940" y="1332"/>
              <a:ext cx="248" cy="2256"/>
              <a:chOff x="980" y="1340"/>
              <a:chExt cx="248" cy="2256"/>
            </a:xfrm>
          </p:grpSpPr>
          <p:sp>
            <p:nvSpPr>
              <p:cNvPr id="129070" name="Line 12"/>
              <p:cNvSpPr>
                <a:spLocks noChangeShapeType="1"/>
              </p:cNvSpPr>
              <p:nvPr/>
            </p:nvSpPr>
            <p:spPr bwMode="auto">
              <a:xfrm>
                <a:off x="1104" y="1584"/>
                <a:ext cx="0" cy="17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solidFill>
                    <a:srgbClr val="000000"/>
                  </a:solidFill>
                </a:endParaRPr>
              </a:p>
            </p:txBody>
          </p:sp>
          <p:sp>
            <p:nvSpPr>
              <p:cNvPr id="129071" name="Oval 13"/>
              <p:cNvSpPr>
                <a:spLocks noChangeArrowheads="1"/>
              </p:cNvSpPr>
              <p:nvPr/>
            </p:nvSpPr>
            <p:spPr bwMode="auto">
              <a:xfrm>
                <a:off x="988" y="1340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29072" name="Oval 14"/>
              <p:cNvSpPr>
                <a:spLocks noChangeArrowheads="1"/>
              </p:cNvSpPr>
              <p:nvPr/>
            </p:nvSpPr>
            <p:spPr bwMode="auto">
              <a:xfrm>
                <a:off x="980" y="1900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29073" name="Oval 15"/>
              <p:cNvSpPr>
                <a:spLocks noChangeArrowheads="1"/>
              </p:cNvSpPr>
              <p:nvPr/>
            </p:nvSpPr>
            <p:spPr bwMode="auto">
              <a:xfrm>
                <a:off x="980" y="2380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29074" name="Oval 16"/>
              <p:cNvSpPr>
                <a:spLocks noChangeArrowheads="1"/>
              </p:cNvSpPr>
              <p:nvPr/>
            </p:nvSpPr>
            <p:spPr bwMode="auto">
              <a:xfrm>
                <a:off x="980" y="3356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2984" y="1332"/>
              <a:ext cx="248" cy="2256"/>
              <a:chOff x="980" y="1340"/>
              <a:chExt cx="248" cy="2256"/>
            </a:xfrm>
          </p:grpSpPr>
          <p:sp>
            <p:nvSpPr>
              <p:cNvPr id="129065" name="Line 18"/>
              <p:cNvSpPr>
                <a:spLocks noChangeShapeType="1"/>
              </p:cNvSpPr>
              <p:nvPr/>
            </p:nvSpPr>
            <p:spPr bwMode="auto">
              <a:xfrm>
                <a:off x="1104" y="1584"/>
                <a:ext cx="0" cy="17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solidFill>
                    <a:srgbClr val="000000"/>
                  </a:solidFill>
                </a:endParaRPr>
              </a:p>
            </p:txBody>
          </p:sp>
          <p:sp>
            <p:nvSpPr>
              <p:cNvPr id="129066" name="Oval 19"/>
              <p:cNvSpPr>
                <a:spLocks noChangeArrowheads="1"/>
              </p:cNvSpPr>
              <p:nvPr/>
            </p:nvSpPr>
            <p:spPr bwMode="auto">
              <a:xfrm>
                <a:off x="988" y="1340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29067" name="Oval 20"/>
              <p:cNvSpPr>
                <a:spLocks noChangeArrowheads="1"/>
              </p:cNvSpPr>
              <p:nvPr/>
            </p:nvSpPr>
            <p:spPr bwMode="auto">
              <a:xfrm>
                <a:off x="980" y="1900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29068" name="Oval 21"/>
              <p:cNvSpPr>
                <a:spLocks noChangeArrowheads="1"/>
              </p:cNvSpPr>
              <p:nvPr/>
            </p:nvSpPr>
            <p:spPr bwMode="auto">
              <a:xfrm>
                <a:off x="980" y="2380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29069" name="Oval 22"/>
              <p:cNvSpPr>
                <a:spLocks noChangeArrowheads="1"/>
              </p:cNvSpPr>
              <p:nvPr/>
            </p:nvSpPr>
            <p:spPr bwMode="auto">
              <a:xfrm>
                <a:off x="980" y="3356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9033" name="Line 23"/>
            <p:cNvSpPr>
              <a:spLocks noChangeShapeType="1"/>
            </p:cNvSpPr>
            <p:nvPr/>
          </p:nvSpPr>
          <p:spPr bwMode="auto">
            <a:xfrm>
              <a:off x="240" y="3168"/>
              <a:ext cx="53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MX">
                <a:solidFill>
                  <a:srgbClr val="000000"/>
                </a:solidFill>
              </a:endParaRPr>
            </a:p>
          </p:txBody>
        </p:sp>
        <p:sp>
          <p:nvSpPr>
            <p:cNvPr id="129034" name="Line 24"/>
            <p:cNvSpPr>
              <a:spLocks noChangeShapeType="1"/>
            </p:cNvSpPr>
            <p:nvPr/>
          </p:nvSpPr>
          <p:spPr bwMode="auto">
            <a:xfrm>
              <a:off x="240" y="2736"/>
              <a:ext cx="53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MX">
                <a:solidFill>
                  <a:srgbClr val="000000"/>
                </a:solidFill>
              </a:endParaRPr>
            </a:p>
          </p:txBody>
        </p:sp>
        <p:sp>
          <p:nvSpPr>
            <p:cNvPr id="129035" name="Line 25"/>
            <p:cNvSpPr>
              <a:spLocks noChangeShapeType="1"/>
            </p:cNvSpPr>
            <p:nvPr/>
          </p:nvSpPr>
          <p:spPr bwMode="auto">
            <a:xfrm>
              <a:off x="240" y="2256"/>
              <a:ext cx="53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MX">
                <a:solidFill>
                  <a:srgbClr val="000000"/>
                </a:solidFill>
              </a:endParaRPr>
            </a:p>
          </p:txBody>
        </p:sp>
        <p:sp>
          <p:nvSpPr>
            <p:cNvPr id="129036" name="Line 26"/>
            <p:cNvSpPr>
              <a:spLocks noChangeShapeType="1"/>
            </p:cNvSpPr>
            <p:nvPr/>
          </p:nvSpPr>
          <p:spPr bwMode="auto">
            <a:xfrm>
              <a:off x="240" y="1776"/>
              <a:ext cx="53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MX">
                <a:solidFill>
                  <a:srgbClr val="000000"/>
                </a:solidFill>
              </a:endParaRPr>
            </a:p>
          </p:txBody>
        </p:sp>
        <p:sp>
          <p:nvSpPr>
            <p:cNvPr id="129037" name="Rectangle 27"/>
            <p:cNvSpPr>
              <a:spLocks noChangeArrowheads="1"/>
            </p:cNvSpPr>
            <p:nvPr/>
          </p:nvSpPr>
          <p:spPr bwMode="auto">
            <a:xfrm>
              <a:off x="1044" y="2772"/>
              <a:ext cx="2112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70000"/>
                </a:lnSpc>
              </a:pPr>
              <a:r>
                <a:rPr lang="es-MX" sz="1600" b="1">
                  <a:solidFill>
                    <a:srgbClr val="000000"/>
                  </a:solidFill>
                  <a:latin typeface="Times New Roman" pitchFamily="18" charset="0"/>
                </a:rPr>
                <a:t>Definición de necesidad de AC o AP</a:t>
              </a:r>
            </a:p>
            <a:p>
              <a:pPr algn="ctr">
                <a:lnSpc>
                  <a:spcPct val="70000"/>
                </a:lnSpc>
              </a:pPr>
              <a:r>
                <a:rPr lang="es-MX" sz="1600" b="1">
                  <a:solidFill>
                    <a:srgbClr val="000000"/>
                  </a:solidFill>
                  <a:latin typeface="Times New Roman" pitchFamily="18" charset="0"/>
                </a:rPr>
                <a:t>por impacto o acumulación. </a:t>
              </a:r>
              <a:endParaRPr lang="es-ES" sz="16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9038" name="Text Box 28"/>
            <p:cNvSpPr txBox="1">
              <a:spLocks noChangeArrowheads="1"/>
            </p:cNvSpPr>
            <p:nvPr/>
          </p:nvSpPr>
          <p:spPr bwMode="auto">
            <a:xfrm>
              <a:off x="816" y="480"/>
              <a:ext cx="60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2000" b="1" dirty="0">
                  <a:solidFill>
                    <a:srgbClr val="000000"/>
                  </a:solidFill>
                  <a:latin typeface="Times New Roman" pitchFamily="18" charset="0"/>
                </a:rPr>
                <a:t>Cliente</a:t>
              </a:r>
              <a:endParaRPr lang="es-E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9039" name="Text Box 29"/>
            <p:cNvSpPr txBox="1">
              <a:spLocks noChangeArrowheads="1"/>
            </p:cNvSpPr>
            <p:nvPr/>
          </p:nvSpPr>
          <p:spPr bwMode="auto">
            <a:xfrm>
              <a:off x="1632" y="480"/>
              <a:ext cx="96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2000" b="1" dirty="0">
                  <a:solidFill>
                    <a:srgbClr val="000000"/>
                  </a:solidFill>
                  <a:latin typeface="Times New Roman" pitchFamily="18" charset="0"/>
                </a:rPr>
                <a:t>Proveedores</a:t>
              </a:r>
              <a:endParaRPr lang="es-E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9040" name="Text Box 30"/>
            <p:cNvSpPr txBox="1">
              <a:spLocks noChangeArrowheads="1"/>
            </p:cNvSpPr>
            <p:nvPr/>
          </p:nvSpPr>
          <p:spPr bwMode="auto">
            <a:xfrm>
              <a:off x="2592" y="480"/>
              <a:ext cx="113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2000" b="1" dirty="0">
                  <a:solidFill>
                    <a:srgbClr val="000000"/>
                  </a:solidFill>
                  <a:latin typeface="Times New Roman" pitchFamily="18" charset="0"/>
                </a:rPr>
                <a:t>Áreas/Sectores</a:t>
              </a:r>
              <a:endParaRPr lang="es-E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9041" name="Text Box 31"/>
            <p:cNvSpPr txBox="1">
              <a:spLocks noChangeArrowheads="1"/>
            </p:cNvSpPr>
            <p:nvPr/>
          </p:nvSpPr>
          <p:spPr bwMode="auto">
            <a:xfrm>
              <a:off x="3649" y="336"/>
              <a:ext cx="991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2000" b="1">
                  <a:solidFill>
                    <a:srgbClr val="000000"/>
                  </a:solidFill>
                  <a:latin typeface="Times New Roman" pitchFamily="18" charset="0"/>
                </a:rPr>
                <a:t>Revisión por</a:t>
              </a:r>
            </a:p>
            <a:p>
              <a:pPr algn="ctr"/>
              <a:r>
                <a:rPr lang="es-MX" sz="2000" b="1">
                  <a:solidFill>
                    <a:srgbClr val="000000"/>
                  </a:solidFill>
                  <a:latin typeface="Times New Roman" pitchFamily="18" charset="0"/>
                </a:rPr>
                <a:t>la Dirección</a:t>
              </a:r>
              <a:endParaRPr lang="es-E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9042" name="Text Box 32"/>
            <p:cNvSpPr txBox="1">
              <a:spLocks noChangeArrowheads="1"/>
            </p:cNvSpPr>
            <p:nvPr/>
          </p:nvSpPr>
          <p:spPr bwMode="auto">
            <a:xfrm>
              <a:off x="3936" y="864"/>
              <a:ext cx="550" cy="3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1600" b="1">
                  <a:solidFill>
                    <a:srgbClr val="000000"/>
                  </a:solidFill>
                  <a:latin typeface="Times New Roman" pitchFamily="18" charset="0"/>
                </a:rPr>
                <a:t>Sistema</a:t>
              </a:r>
            </a:p>
            <a:p>
              <a:pPr algn="ctr"/>
              <a:r>
                <a:rPr lang="es-MX" sz="1600" b="1">
                  <a:solidFill>
                    <a:srgbClr val="000000"/>
                  </a:solidFill>
                  <a:latin typeface="Times New Roman" pitchFamily="18" charset="0"/>
                </a:rPr>
                <a:t>NC</a:t>
              </a:r>
              <a:endParaRPr lang="es-ES" sz="16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9043" name="Text Box 33"/>
            <p:cNvSpPr txBox="1">
              <a:spLocks noChangeArrowheads="1"/>
            </p:cNvSpPr>
            <p:nvPr/>
          </p:nvSpPr>
          <p:spPr bwMode="auto">
            <a:xfrm>
              <a:off x="4706" y="336"/>
              <a:ext cx="89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2000" b="1">
                  <a:solidFill>
                    <a:srgbClr val="000000"/>
                  </a:solidFill>
                  <a:latin typeface="Times New Roman" pitchFamily="18" charset="0"/>
                </a:rPr>
                <a:t>Auditorias </a:t>
              </a:r>
            </a:p>
            <a:p>
              <a:pPr algn="ctr"/>
              <a:r>
                <a:rPr lang="es-MX" sz="2000" b="1">
                  <a:solidFill>
                    <a:srgbClr val="000000"/>
                  </a:solidFill>
                  <a:latin typeface="Times New Roman" pitchFamily="18" charset="0"/>
                </a:rPr>
                <a:t>de Calidad</a:t>
              </a:r>
              <a:endParaRPr lang="es-E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9044" name="Text Box 34"/>
            <p:cNvSpPr txBox="1">
              <a:spLocks noChangeArrowheads="1"/>
            </p:cNvSpPr>
            <p:nvPr/>
          </p:nvSpPr>
          <p:spPr bwMode="auto">
            <a:xfrm>
              <a:off x="4800" y="864"/>
              <a:ext cx="550" cy="3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1600" b="1">
                  <a:solidFill>
                    <a:srgbClr val="000000"/>
                  </a:solidFill>
                  <a:latin typeface="Times New Roman" pitchFamily="18" charset="0"/>
                </a:rPr>
                <a:t>Sistema</a:t>
              </a:r>
            </a:p>
            <a:p>
              <a:pPr algn="ctr"/>
              <a:r>
                <a:rPr lang="es-MX" sz="1600" b="1">
                  <a:solidFill>
                    <a:srgbClr val="000000"/>
                  </a:solidFill>
                  <a:latin typeface="Times New Roman" pitchFamily="18" charset="0"/>
                </a:rPr>
                <a:t>NC</a:t>
              </a:r>
              <a:endParaRPr lang="es-ES" sz="16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9045" name="Text Box 35"/>
            <p:cNvSpPr txBox="1">
              <a:spLocks noChangeArrowheads="1"/>
            </p:cNvSpPr>
            <p:nvPr/>
          </p:nvSpPr>
          <p:spPr bwMode="auto">
            <a:xfrm>
              <a:off x="2615" y="720"/>
              <a:ext cx="933" cy="5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1600" b="1">
                  <a:solidFill>
                    <a:srgbClr val="000000"/>
                  </a:solidFill>
                  <a:latin typeface="Times New Roman" pitchFamily="18" charset="0"/>
                </a:rPr>
                <a:t>Prod.,Procesos</a:t>
              </a:r>
            </a:p>
            <a:p>
              <a:pPr algn="ctr"/>
              <a:r>
                <a:rPr lang="es-MX" sz="1600" b="1">
                  <a:solidFill>
                    <a:srgbClr val="000000"/>
                  </a:solidFill>
                  <a:latin typeface="Times New Roman" pitchFamily="18" charset="0"/>
                </a:rPr>
                <a:t>O Sistema</a:t>
              </a:r>
            </a:p>
            <a:p>
              <a:pPr algn="ctr"/>
              <a:r>
                <a:rPr lang="es-MX" sz="1600" b="1">
                  <a:solidFill>
                    <a:srgbClr val="000000"/>
                  </a:solidFill>
                  <a:latin typeface="Times New Roman" pitchFamily="18" charset="0"/>
                </a:rPr>
                <a:t>NC</a:t>
              </a:r>
              <a:endParaRPr lang="es-ES" sz="16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9046" name="Text Box 36"/>
            <p:cNvSpPr txBox="1">
              <a:spLocks noChangeArrowheads="1"/>
            </p:cNvSpPr>
            <p:nvPr/>
          </p:nvSpPr>
          <p:spPr bwMode="auto">
            <a:xfrm>
              <a:off x="1776" y="720"/>
              <a:ext cx="631" cy="5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1600" b="1">
                  <a:solidFill>
                    <a:srgbClr val="000000"/>
                  </a:solidFill>
                  <a:latin typeface="Times New Roman" pitchFamily="18" charset="0"/>
                </a:rPr>
                <a:t>Insumo o</a:t>
              </a:r>
            </a:p>
            <a:p>
              <a:pPr algn="ctr"/>
              <a:r>
                <a:rPr lang="es-MX" sz="1600" b="1">
                  <a:solidFill>
                    <a:srgbClr val="000000"/>
                  </a:solidFill>
                  <a:latin typeface="Times New Roman" pitchFamily="18" charset="0"/>
                </a:rPr>
                <a:t>Servicio</a:t>
              </a:r>
            </a:p>
            <a:p>
              <a:pPr algn="ctr"/>
              <a:r>
                <a:rPr lang="es-MX" sz="1600" b="1">
                  <a:solidFill>
                    <a:srgbClr val="000000"/>
                  </a:solidFill>
                  <a:latin typeface="Times New Roman" pitchFamily="18" charset="0"/>
                </a:rPr>
                <a:t>NC</a:t>
              </a:r>
              <a:endParaRPr lang="es-ES" sz="16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9047" name="Text Box 37"/>
            <p:cNvSpPr txBox="1">
              <a:spLocks noChangeArrowheads="1"/>
            </p:cNvSpPr>
            <p:nvPr/>
          </p:nvSpPr>
          <p:spPr bwMode="auto">
            <a:xfrm>
              <a:off x="583" y="720"/>
              <a:ext cx="1065" cy="5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1600" b="1">
                  <a:solidFill>
                    <a:srgbClr val="000000"/>
                  </a:solidFill>
                  <a:latin typeface="Times New Roman" pitchFamily="18" charset="0"/>
                </a:rPr>
                <a:t>Reclamos o</a:t>
              </a:r>
            </a:p>
            <a:p>
              <a:pPr algn="ctr"/>
              <a:r>
                <a:rPr lang="es-MX" sz="1600" b="1">
                  <a:solidFill>
                    <a:srgbClr val="000000"/>
                  </a:solidFill>
                  <a:latin typeface="Times New Roman" pitchFamily="18" charset="0"/>
                </a:rPr>
                <a:t>Quejas por Prod.</a:t>
              </a:r>
            </a:p>
            <a:p>
              <a:pPr algn="ctr"/>
              <a:r>
                <a:rPr lang="es-MX" sz="1600" b="1">
                  <a:solidFill>
                    <a:srgbClr val="000000"/>
                  </a:solidFill>
                  <a:latin typeface="Times New Roman" pitchFamily="18" charset="0"/>
                </a:rPr>
                <a:t>  o Servicios NC</a:t>
              </a:r>
              <a:endParaRPr lang="es-ES" sz="16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oup 38"/>
            <p:cNvGrpSpPr>
              <a:grpSpLocks/>
            </p:cNvGrpSpPr>
            <p:nvPr/>
          </p:nvGrpSpPr>
          <p:grpSpPr bwMode="auto">
            <a:xfrm>
              <a:off x="4968" y="1336"/>
              <a:ext cx="248" cy="2256"/>
              <a:chOff x="980" y="1340"/>
              <a:chExt cx="248" cy="2256"/>
            </a:xfrm>
          </p:grpSpPr>
          <p:sp>
            <p:nvSpPr>
              <p:cNvPr id="129060" name="Line 39"/>
              <p:cNvSpPr>
                <a:spLocks noChangeShapeType="1"/>
              </p:cNvSpPr>
              <p:nvPr/>
            </p:nvSpPr>
            <p:spPr bwMode="auto">
              <a:xfrm>
                <a:off x="1104" y="1584"/>
                <a:ext cx="0" cy="17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solidFill>
                    <a:srgbClr val="000000"/>
                  </a:solidFill>
                </a:endParaRPr>
              </a:p>
            </p:txBody>
          </p:sp>
          <p:sp>
            <p:nvSpPr>
              <p:cNvPr id="129061" name="Oval 40"/>
              <p:cNvSpPr>
                <a:spLocks noChangeArrowheads="1"/>
              </p:cNvSpPr>
              <p:nvPr/>
            </p:nvSpPr>
            <p:spPr bwMode="auto">
              <a:xfrm>
                <a:off x="988" y="1340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29062" name="Oval 41"/>
              <p:cNvSpPr>
                <a:spLocks noChangeArrowheads="1"/>
              </p:cNvSpPr>
              <p:nvPr/>
            </p:nvSpPr>
            <p:spPr bwMode="auto">
              <a:xfrm>
                <a:off x="980" y="1900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29063" name="Oval 42"/>
              <p:cNvSpPr>
                <a:spLocks noChangeArrowheads="1"/>
              </p:cNvSpPr>
              <p:nvPr/>
            </p:nvSpPr>
            <p:spPr bwMode="auto">
              <a:xfrm>
                <a:off x="980" y="2380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29064" name="Oval 43"/>
              <p:cNvSpPr>
                <a:spLocks noChangeArrowheads="1"/>
              </p:cNvSpPr>
              <p:nvPr/>
            </p:nvSpPr>
            <p:spPr bwMode="auto">
              <a:xfrm>
                <a:off x="980" y="3356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44"/>
            <p:cNvGrpSpPr>
              <a:grpSpLocks/>
            </p:cNvGrpSpPr>
            <p:nvPr/>
          </p:nvGrpSpPr>
          <p:grpSpPr bwMode="auto">
            <a:xfrm>
              <a:off x="4076" y="1336"/>
              <a:ext cx="248" cy="2256"/>
              <a:chOff x="980" y="1340"/>
              <a:chExt cx="248" cy="2256"/>
            </a:xfrm>
          </p:grpSpPr>
          <p:sp>
            <p:nvSpPr>
              <p:cNvPr id="129055" name="Line 45"/>
              <p:cNvSpPr>
                <a:spLocks noChangeShapeType="1"/>
              </p:cNvSpPr>
              <p:nvPr/>
            </p:nvSpPr>
            <p:spPr bwMode="auto">
              <a:xfrm>
                <a:off x="1104" y="1584"/>
                <a:ext cx="0" cy="17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solidFill>
                    <a:srgbClr val="000000"/>
                  </a:solidFill>
                </a:endParaRPr>
              </a:p>
            </p:txBody>
          </p:sp>
          <p:sp>
            <p:nvSpPr>
              <p:cNvPr id="129056" name="Oval 46"/>
              <p:cNvSpPr>
                <a:spLocks noChangeArrowheads="1"/>
              </p:cNvSpPr>
              <p:nvPr/>
            </p:nvSpPr>
            <p:spPr bwMode="auto">
              <a:xfrm>
                <a:off x="988" y="1340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29057" name="Oval 47"/>
              <p:cNvSpPr>
                <a:spLocks noChangeArrowheads="1"/>
              </p:cNvSpPr>
              <p:nvPr/>
            </p:nvSpPr>
            <p:spPr bwMode="auto">
              <a:xfrm>
                <a:off x="980" y="1900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29058" name="Oval 48"/>
              <p:cNvSpPr>
                <a:spLocks noChangeArrowheads="1"/>
              </p:cNvSpPr>
              <p:nvPr/>
            </p:nvSpPr>
            <p:spPr bwMode="auto">
              <a:xfrm>
                <a:off x="980" y="2380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29059" name="Oval 49"/>
              <p:cNvSpPr>
                <a:spLocks noChangeArrowheads="1"/>
              </p:cNvSpPr>
              <p:nvPr/>
            </p:nvSpPr>
            <p:spPr bwMode="auto">
              <a:xfrm>
                <a:off x="980" y="3356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9050" name="Rectangle 50"/>
            <p:cNvSpPr>
              <a:spLocks noChangeArrowheads="1"/>
            </p:cNvSpPr>
            <p:nvPr/>
          </p:nvSpPr>
          <p:spPr bwMode="auto">
            <a:xfrm>
              <a:off x="4044" y="2784"/>
              <a:ext cx="117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s-MX" sz="1600" b="1">
                  <a:solidFill>
                    <a:srgbClr val="000000"/>
                  </a:solidFill>
                  <a:latin typeface="Times New Roman" pitchFamily="18" charset="0"/>
                </a:rPr>
                <a:t>Acción Correctiva</a:t>
              </a:r>
            </a:p>
            <a:p>
              <a:pPr algn="ctr">
                <a:lnSpc>
                  <a:spcPct val="80000"/>
                </a:lnSpc>
              </a:pPr>
              <a:r>
                <a:rPr lang="es-MX" sz="1600" b="1">
                  <a:solidFill>
                    <a:srgbClr val="000000"/>
                  </a:solidFill>
                  <a:latin typeface="Times New Roman" pitchFamily="18" charset="0"/>
                </a:rPr>
                <a:t>Mandatoria</a:t>
              </a:r>
              <a:endParaRPr lang="es-ES" sz="16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9051" name="Text Box 51"/>
            <p:cNvSpPr txBox="1">
              <a:spLocks noChangeArrowheads="1"/>
            </p:cNvSpPr>
            <p:nvPr/>
          </p:nvSpPr>
          <p:spPr bwMode="auto">
            <a:xfrm>
              <a:off x="96" y="1296"/>
              <a:ext cx="898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 b="1">
                  <a:solidFill>
                    <a:srgbClr val="000000"/>
                  </a:solidFill>
                  <a:latin typeface="Times New Roman" pitchFamily="18" charset="0"/>
                </a:rPr>
                <a:t>Detección,</a:t>
              </a:r>
            </a:p>
            <a:p>
              <a:r>
                <a:rPr lang="es-MX" sz="1400" b="1">
                  <a:solidFill>
                    <a:srgbClr val="000000"/>
                  </a:solidFill>
                  <a:latin typeface="Times New Roman" pitchFamily="18" charset="0"/>
                </a:rPr>
                <a:t>Comunicación y</a:t>
              </a:r>
            </a:p>
            <a:p>
              <a:r>
                <a:rPr lang="es-MX" sz="1400" b="1">
                  <a:solidFill>
                    <a:srgbClr val="000000"/>
                  </a:solidFill>
                  <a:latin typeface="Times New Roman" pitchFamily="18" charset="0"/>
                </a:rPr>
                <a:t>Registros</a:t>
              </a:r>
              <a:endParaRPr lang="es-ES" sz="1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9052" name="Text Box 52"/>
            <p:cNvSpPr txBox="1">
              <a:spLocks noChangeArrowheads="1"/>
            </p:cNvSpPr>
            <p:nvPr/>
          </p:nvSpPr>
          <p:spPr bwMode="auto">
            <a:xfrm>
              <a:off x="96" y="1776"/>
              <a:ext cx="832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 b="1">
                  <a:solidFill>
                    <a:srgbClr val="000000"/>
                  </a:solidFill>
                  <a:latin typeface="Times New Roman" pitchFamily="18" charset="0"/>
                </a:rPr>
                <a:t>Determinación</a:t>
              </a:r>
            </a:p>
            <a:p>
              <a:r>
                <a:rPr lang="es-MX" sz="1400" b="1">
                  <a:solidFill>
                    <a:srgbClr val="000000"/>
                  </a:solidFill>
                  <a:latin typeface="Times New Roman" pitchFamily="18" charset="0"/>
                </a:rPr>
                <a:t>del</a:t>
              </a:r>
            </a:p>
            <a:p>
              <a:r>
                <a:rPr lang="es-MX" sz="1400" b="1">
                  <a:solidFill>
                    <a:srgbClr val="000000"/>
                  </a:solidFill>
                  <a:latin typeface="Times New Roman" pitchFamily="18" charset="0"/>
                </a:rPr>
                <a:t>Alcance</a:t>
              </a:r>
              <a:endParaRPr lang="es-ES" sz="1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9053" name="Text Box 53"/>
            <p:cNvSpPr txBox="1">
              <a:spLocks noChangeArrowheads="1"/>
            </p:cNvSpPr>
            <p:nvPr/>
          </p:nvSpPr>
          <p:spPr bwMode="auto">
            <a:xfrm>
              <a:off x="96" y="2256"/>
              <a:ext cx="754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 b="1">
                  <a:solidFill>
                    <a:srgbClr val="000000"/>
                  </a:solidFill>
                  <a:latin typeface="Times New Roman" pitchFamily="18" charset="0"/>
                </a:rPr>
                <a:t>Disposición y</a:t>
              </a:r>
            </a:p>
            <a:p>
              <a:r>
                <a:rPr lang="es-MX" sz="1400" b="1">
                  <a:solidFill>
                    <a:srgbClr val="000000"/>
                  </a:solidFill>
                  <a:latin typeface="Times New Roman" pitchFamily="18" charset="0"/>
                </a:rPr>
                <a:t>acciones</a:t>
              </a:r>
            </a:p>
            <a:p>
              <a:r>
                <a:rPr lang="es-MX" sz="1400" b="1">
                  <a:solidFill>
                    <a:srgbClr val="000000"/>
                  </a:solidFill>
                  <a:latin typeface="Times New Roman" pitchFamily="18" charset="0"/>
                </a:rPr>
                <a:t>inmediatas</a:t>
              </a:r>
              <a:endParaRPr lang="es-ES" sz="1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9054" name="Text Box 54"/>
            <p:cNvSpPr txBox="1">
              <a:spLocks noChangeArrowheads="1"/>
            </p:cNvSpPr>
            <p:nvPr/>
          </p:nvSpPr>
          <p:spPr bwMode="auto">
            <a:xfrm>
              <a:off x="96" y="3216"/>
              <a:ext cx="1041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 b="1">
                  <a:solidFill>
                    <a:srgbClr val="000000"/>
                  </a:solidFill>
                  <a:latin typeface="Times New Roman" pitchFamily="18" charset="0"/>
                </a:rPr>
                <a:t>Inv. De Causa Raíz</a:t>
              </a:r>
            </a:p>
            <a:p>
              <a:r>
                <a:rPr lang="es-MX" sz="1400" b="1">
                  <a:solidFill>
                    <a:srgbClr val="000000"/>
                  </a:solidFill>
                  <a:latin typeface="Times New Roman" pitchFamily="18" charset="0"/>
                </a:rPr>
                <a:t>Definición de AC,</a:t>
              </a:r>
            </a:p>
            <a:p>
              <a:r>
                <a:rPr lang="es-MX" sz="1400" b="1">
                  <a:solidFill>
                    <a:srgbClr val="000000"/>
                  </a:solidFill>
                  <a:latin typeface="Times New Roman" pitchFamily="18" charset="0"/>
                </a:rPr>
                <a:t>Implementación</a:t>
              </a:r>
            </a:p>
            <a:p>
              <a:r>
                <a:rPr lang="es-MX" sz="1400" b="1">
                  <a:solidFill>
                    <a:srgbClr val="000000"/>
                  </a:solidFill>
                  <a:latin typeface="Times New Roman" pitchFamily="18" charset="0"/>
                </a:rPr>
                <a:t>Y Verificación</a:t>
              </a:r>
              <a:endParaRPr lang="es-ES" sz="1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>
    <p:randomBar dir="vert"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914400" y="685800"/>
            <a:ext cx="6858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8.4 Análisis de Datos</a:t>
            </a:r>
          </a:p>
        </p:txBody>
      </p:sp>
      <p:sp>
        <p:nvSpPr>
          <p:cNvPr id="130053" name="Rectangle 4"/>
          <p:cNvSpPr>
            <a:spLocks noChangeArrowheads="1"/>
          </p:cNvSpPr>
          <p:nvPr/>
        </p:nvSpPr>
        <p:spPr bwMode="auto">
          <a:xfrm>
            <a:off x="304800" y="1447800"/>
            <a:ext cx="8077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1700" lvl="1" indent="-4445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b="1" dirty="0">
                <a:solidFill>
                  <a:srgbClr val="000000"/>
                </a:solidFill>
              </a:rPr>
              <a:t>Determinar, recopilar y analizar datos para demostrar la adecuación y efectividad del SGC y evaluar en dónde se puede realizar una mejora continua de la efectividad del SGC.</a:t>
            </a:r>
          </a:p>
        </p:txBody>
      </p:sp>
      <p:pic>
        <p:nvPicPr>
          <p:cNvPr id="130055" name="Picture 6" descr="BD0537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071810"/>
            <a:ext cx="2033590" cy="211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914400" y="685800"/>
            <a:ext cx="6858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8.4 Análisis de Datos</a:t>
            </a:r>
          </a:p>
        </p:txBody>
      </p:sp>
      <p:sp>
        <p:nvSpPr>
          <p:cNvPr id="131077" name="Rectangle 4"/>
          <p:cNvSpPr>
            <a:spLocks noChangeArrowheads="1"/>
          </p:cNvSpPr>
          <p:nvPr/>
        </p:nvSpPr>
        <p:spPr bwMode="auto">
          <a:xfrm>
            <a:off x="304800" y="1447800"/>
            <a:ext cx="8077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Proporcionar información sobre:</a:t>
            </a:r>
          </a:p>
          <a:p>
            <a:pPr marL="450850" indent="-450850">
              <a:spcBef>
                <a:spcPct val="20000"/>
              </a:spcBef>
              <a:buClr>
                <a:schemeClr val="tx2"/>
              </a:buClr>
            </a:pPr>
            <a:r>
              <a:rPr lang="es-ES_tradnl" sz="2400" b="1" dirty="0">
                <a:solidFill>
                  <a:srgbClr val="000000"/>
                </a:solidFill>
              </a:rPr>
              <a:t>a) satisfacción del cliente;</a:t>
            </a:r>
          </a:p>
          <a:p>
            <a:pPr marL="450850" indent="-450850">
              <a:spcBef>
                <a:spcPct val="20000"/>
              </a:spcBef>
              <a:buClr>
                <a:schemeClr val="tx2"/>
              </a:buClr>
            </a:pPr>
            <a:r>
              <a:rPr lang="es-ES_tradnl" sz="2400" b="1" dirty="0">
                <a:solidFill>
                  <a:srgbClr val="000000"/>
                </a:solidFill>
              </a:rPr>
              <a:t>b) conformidad con los requisitos del producto;</a:t>
            </a:r>
          </a:p>
          <a:p>
            <a:pPr marL="450850" indent="-450850">
              <a:spcBef>
                <a:spcPct val="20000"/>
              </a:spcBef>
              <a:buClr>
                <a:schemeClr val="tx2"/>
              </a:buClr>
            </a:pPr>
            <a:r>
              <a:rPr lang="es-ES_tradnl" sz="2400" b="1" dirty="0">
                <a:solidFill>
                  <a:srgbClr val="000000"/>
                </a:solidFill>
              </a:rPr>
              <a:t>c) características y tendencias de los procesos y productos, incluyendo oportunidades para acciones preventivas;</a:t>
            </a:r>
          </a:p>
          <a:p>
            <a:pPr marL="450850" indent="-450850">
              <a:spcBef>
                <a:spcPct val="20000"/>
              </a:spcBef>
              <a:buClr>
                <a:schemeClr val="tx2"/>
              </a:buClr>
            </a:pPr>
            <a:r>
              <a:rPr lang="es-ES_tradnl" sz="2400" b="1" dirty="0">
                <a:solidFill>
                  <a:srgbClr val="000000"/>
                </a:solidFill>
              </a:rPr>
              <a:t>d) proveedores. 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es-ES_tradnl" sz="2400" b="1" dirty="0"/>
          </a:p>
        </p:txBody>
      </p:sp>
    </p:spTree>
  </p:cSld>
  <p:clrMapOvr>
    <a:masterClrMapping/>
  </p:clrMapOvr>
  <p:transition>
    <p:randomBar dir="vert"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914400" y="685800"/>
            <a:ext cx="6858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8.5 Mejora</a:t>
            </a:r>
            <a:b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8.5.1 Mejora Continua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2101" name="Rectangle 4"/>
          <p:cNvSpPr>
            <a:spLocks noChangeArrowheads="1"/>
          </p:cNvSpPr>
          <p:nvPr/>
        </p:nvSpPr>
        <p:spPr bwMode="auto">
          <a:xfrm>
            <a:off x="304800" y="1447800"/>
            <a:ext cx="8077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Mejorar continuamente la efectividad del SGC a través de: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s-ES_tradnl" sz="2400" b="1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la Política de Calidad;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Objetivos de Calidad;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Resultados de Auditorías;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Análisis de Datos;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Acciones Correctivas y Preventivas; y,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Revisiones de la Dirección.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00760" y="2133600"/>
            <a:ext cx="2305040" cy="2652722"/>
            <a:chOff x="2256" y="1536"/>
            <a:chExt cx="2208" cy="1732"/>
          </a:xfrm>
        </p:grpSpPr>
        <p:sp>
          <p:nvSpPr>
            <p:cNvPr id="132103" name="Freeform 7"/>
            <p:cNvSpPr>
              <a:spLocks/>
            </p:cNvSpPr>
            <p:nvPr/>
          </p:nvSpPr>
          <p:spPr bwMode="auto">
            <a:xfrm>
              <a:off x="2256" y="1536"/>
              <a:ext cx="2208" cy="1732"/>
            </a:xfrm>
            <a:custGeom>
              <a:avLst/>
              <a:gdLst>
                <a:gd name="T0" fmla="*/ 1 w 2208"/>
                <a:gd name="T1" fmla="*/ 1731 h 1732"/>
                <a:gd name="T2" fmla="*/ 0 w 2208"/>
                <a:gd name="T3" fmla="*/ 0 h 1732"/>
                <a:gd name="T4" fmla="*/ 2205 w 2208"/>
                <a:gd name="T5" fmla="*/ 0 h 1732"/>
                <a:gd name="T6" fmla="*/ 2208 w 2208"/>
                <a:gd name="T7" fmla="*/ 1732 h 1732"/>
                <a:gd name="T8" fmla="*/ 1 w 2208"/>
                <a:gd name="T9" fmla="*/ 1731 h 17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8"/>
                <a:gd name="T16" fmla="*/ 0 h 1732"/>
                <a:gd name="T17" fmla="*/ 2208 w 2208"/>
                <a:gd name="T18" fmla="*/ 1732 h 17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8" h="1732">
                  <a:moveTo>
                    <a:pt x="1" y="1731"/>
                  </a:moveTo>
                  <a:lnTo>
                    <a:pt x="0" y="0"/>
                  </a:lnTo>
                  <a:lnTo>
                    <a:pt x="2205" y="0"/>
                  </a:lnTo>
                  <a:lnTo>
                    <a:pt x="2208" y="1732"/>
                  </a:lnTo>
                  <a:lnTo>
                    <a:pt x="1" y="173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2104" name="Rectangle 8"/>
            <p:cNvSpPr>
              <a:spLocks noChangeArrowheads="1"/>
            </p:cNvSpPr>
            <p:nvPr/>
          </p:nvSpPr>
          <p:spPr bwMode="auto">
            <a:xfrm>
              <a:off x="3514" y="2713"/>
              <a:ext cx="114" cy="50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2105" name="Rectangle 9"/>
            <p:cNvSpPr>
              <a:spLocks noChangeArrowheads="1"/>
            </p:cNvSpPr>
            <p:nvPr/>
          </p:nvSpPr>
          <p:spPr bwMode="auto">
            <a:xfrm>
              <a:off x="3164" y="2800"/>
              <a:ext cx="113" cy="42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2106" name="Rectangle 10"/>
            <p:cNvSpPr>
              <a:spLocks noChangeArrowheads="1"/>
            </p:cNvSpPr>
            <p:nvPr/>
          </p:nvSpPr>
          <p:spPr bwMode="auto">
            <a:xfrm>
              <a:off x="4057" y="2240"/>
              <a:ext cx="115" cy="988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2107" name="Freeform 11"/>
            <p:cNvSpPr>
              <a:spLocks/>
            </p:cNvSpPr>
            <p:nvPr/>
          </p:nvSpPr>
          <p:spPr bwMode="auto">
            <a:xfrm>
              <a:off x="4239" y="2490"/>
              <a:ext cx="113" cy="733"/>
            </a:xfrm>
            <a:custGeom>
              <a:avLst/>
              <a:gdLst>
                <a:gd name="T0" fmla="*/ 3 w 113"/>
                <a:gd name="T1" fmla="*/ 0 h 733"/>
                <a:gd name="T2" fmla="*/ 109 w 113"/>
                <a:gd name="T3" fmla="*/ 0 h 733"/>
                <a:gd name="T4" fmla="*/ 110 w 113"/>
                <a:gd name="T5" fmla="*/ 0 h 733"/>
                <a:gd name="T6" fmla="*/ 112 w 113"/>
                <a:gd name="T7" fmla="*/ 1 h 733"/>
                <a:gd name="T8" fmla="*/ 113 w 113"/>
                <a:gd name="T9" fmla="*/ 4 h 733"/>
                <a:gd name="T10" fmla="*/ 113 w 113"/>
                <a:gd name="T11" fmla="*/ 6 h 733"/>
                <a:gd name="T12" fmla="*/ 113 w 113"/>
                <a:gd name="T13" fmla="*/ 729 h 733"/>
                <a:gd name="T14" fmla="*/ 113 w 113"/>
                <a:gd name="T15" fmla="*/ 730 h 733"/>
                <a:gd name="T16" fmla="*/ 112 w 113"/>
                <a:gd name="T17" fmla="*/ 732 h 733"/>
                <a:gd name="T18" fmla="*/ 110 w 113"/>
                <a:gd name="T19" fmla="*/ 733 h 733"/>
                <a:gd name="T20" fmla="*/ 109 w 113"/>
                <a:gd name="T21" fmla="*/ 733 h 733"/>
                <a:gd name="T22" fmla="*/ 3 w 113"/>
                <a:gd name="T23" fmla="*/ 733 h 733"/>
                <a:gd name="T24" fmla="*/ 2 w 113"/>
                <a:gd name="T25" fmla="*/ 733 h 733"/>
                <a:gd name="T26" fmla="*/ 1 w 113"/>
                <a:gd name="T27" fmla="*/ 732 h 733"/>
                <a:gd name="T28" fmla="*/ 0 w 113"/>
                <a:gd name="T29" fmla="*/ 730 h 733"/>
                <a:gd name="T30" fmla="*/ 0 w 113"/>
                <a:gd name="T31" fmla="*/ 729 h 733"/>
                <a:gd name="T32" fmla="*/ 0 w 113"/>
                <a:gd name="T33" fmla="*/ 6 h 733"/>
                <a:gd name="T34" fmla="*/ 0 w 113"/>
                <a:gd name="T35" fmla="*/ 4 h 733"/>
                <a:gd name="T36" fmla="*/ 1 w 113"/>
                <a:gd name="T37" fmla="*/ 1 h 733"/>
                <a:gd name="T38" fmla="*/ 2 w 113"/>
                <a:gd name="T39" fmla="*/ 0 h 733"/>
                <a:gd name="T40" fmla="*/ 3 w 113"/>
                <a:gd name="T41" fmla="*/ 0 h 7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3"/>
                <a:gd name="T64" fmla="*/ 0 h 733"/>
                <a:gd name="T65" fmla="*/ 113 w 113"/>
                <a:gd name="T66" fmla="*/ 733 h 7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3" h="733">
                  <a:moveTo>
                    <a:pt x="3" y="0"/>
                  </a:moveTo>
                  <a:lnTo>
                    <a:pt x="109" y="0"/>
                  </a:lnTo>
                  <a:lnTo>
                    <a:pt x="110" y="0"/>
                  </a:lnTo>
                  <a:lnTo>
                    <a:pt x="112" y="1"/>
                  </a:lnTo>
                  <a:lnTo>
                    <a:pt x="113" y="4"/>
                  </a:lnTo>
                  <a:lnTo>
                    <a:pt x="113" y="6"/>
                  </a:lnTo>
                  <a:lnTo>
                    <a:pt x="113" y="729"/>
                  </a:lnTo>
                  <a:lnTo>
                    <a:pt x="113" y="730"/>
                  </a:lnTo>
                  <a:lnTo>
                    <a:pt x="112" y="732"/>
                  </a:lnTo>
                  <a:lnTo>
                    <a:pt x="110" y="733"/>
                  </a:lnTo>
                  <a:lnTo>
                    <a:pt x="109" y="733"/>
                  </a:lnTo>
                  <a:lnTo>
                    <a:pt x="3" y="733"/>
                  </a:lnTo>
                  <a:lnTo>
                    <a:pt x="2" y="733"/>
                  </a:lnTo>
                  <a:lnTo>
                    <a:pt x="1" y="732"/>
                  </a:lnTo>
                  <a:lnTo>
                    <a:pt x="0" y="730"/>
                  </a:lnTo>
                  <a:lnTo>
                    <a:pt x="0" y="72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2108" name="Rectangle 12"/>
            <p:cNvSpPr>
              <a:spLocks noChangeArrowheads="1"/>
            </p:cNvSpPr>
            <p:nvPr/>
          </p:nvSpPr>
          <p:spPr bwMode="auto">
            <a:xfrm>
              <a:off x="3886" y="2615"/>
              <a:ext cx="114" cy="6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2109" name="Freeform 13"/>
            <p:cNvSpPr>
              <a:spLocks/>
            </p:cNvSpPr>
            <p:nvPr/>
          </p:nvSpPr>
          <p:spPr bwMode="auto">
            <a:xfrm>
              <a:off x="2426" y="2355"/>
              <a:ext cx="1536" cy="869"/>
            </a:xfrm>
            <a:custGeom>
              <a:avLst/>
              <a:gdLst>
                <a:gd name="T0" fmla="*/ 0 w 1536"/>
                <a:gd name="T1" fmla="*/ 855 h 869"/>
                <a:gd name="T2" fmla="*/ 451 w 1536"/>
                <a:gd name="T3" fmla="*/ 423 h 869"/>
                <a:gd name="T4" fmla="*/ 868 w 1536"/>
                <a:gd name="T5" fmla="*/ 192 h 869"/>
                <a:gd name="T6" fmla="*/ 1364 w 1536"/>
                <a:gd name="T7" fmla="*/ 96 h 869"/>
                <a:gd name="T8" fmla="*/ 1364 w 1536"/>
                <a:gd name="T9" fmla="*/ 0 h 869"/>
                <a:gd name="T10" fmla="*/ 1536 w 1536"/>
                <a:gd name="T11" fmla="*/ 192 h 869"/>
                <a:gd name="T12" fmla="*/ 1402 w 1536"/>
                <a:gd name="T13" fmla="*/ 337 h 869"/>
                <a:gd name="T14" fmla="*/ 1383 w 1536"/>
                <a:gd name="T15" fmla="*/ 183 h 869"/>
                <a:gd name="T16" fmla="*/ 1078 w 1536"/>
                <a:gd name="T17" fmla="*/ 221 h 869"/>
                <a:gd name="T18" fmla="*/ 698 w 1536"/>
                <a:gd name="T19" fmla="*/ 385 h 869"/>
                <a:gd name="T20" fmla="*/ 566 w 1536"/>
                <a:gd name="T21" fmla="*/ 606 h 869"/>
                <a:gd name="T22" fmla="*/ 404 w 1536"/>
                <a:gd name="T23" fmla="*/ 869 h 869"/>
                <a:gd name="T24" fmla="*/ 0 w 1536"/>
                <a:gd name="T25" fmla="*/ 855 h 8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36"/>
                <a:gd name="T40" fmla="*/ 0 h 869"/>
                <a:gd name="T41" fmla="*/ 1536 w 1536"/>
                <a:gd name="T42" fmla="*/ 869 h 8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36" h="869">
                  <a:moveTo>
                    <a:pt x="0" y="855"/>
                  </a:moveTo>
                  <a:lnTo>
                    <a:pt x="451" y="423"/>
                  </a:lnTo>
                  <a:lnTo>
                    <a:pt x="868" y="192"/>
                  </a:lnTo>
                  <a:lnTo>
                    <a:pt x="1364" y="96"/>
                  </a:lnTo>
                  <a:lnTo>
                    <a:pt x="1364" y="0"/>
                  </a:lnTo>
                  <a:lnTo>
                    <a:pt x="1536" y="192"/>
                  </a:lnTo>
                  <a:lnTo>
                    <a:pt x="1402" y="337"/>
                  </a:lnTo>
                  <a:lnTo>
                    <a:pt x="1383" y="183"/>
                  </a:lnTo>
                  <a:lnTo>
                    <a:pt x="1078" y="221"/>
                  </a:lnTo>
                  <a:lnTo>
                    <a:pt x="698" y="385"/>
                  </a:lnTo>
                  <a:lnTo>
                    <a:pt x="566" y="606"/>
                  </a:lnTo>
                  <a:lnTo>
                    <a:pt x="404" y="869"/>
                  </a:lnTo>
                  <a:lnTo>
                    <a:pt x="0" y="855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2110" name="Rectangle 14"/>
            <p:cNvSpPr>
              <a:spLocks noChangeArrowheads="1"/>
            </p:cNvSpPr>
            <p:nvPr/>
          </p:nvSpPr>
          <p:spPr bwMode="auto">
            <a:xfrm>
              <a:off x="3332" y="2538"/>
              <a:ext cx="115" cy="685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2111" name="Rectangle 15"/>
            <p:cNvSpPr>
              <a:spLocks noChangeArrowheads="1"/>
            </p:cNvSpPr>
            <p:nvPr/>
          </p:nvSpPr>
          <p:spPr bwMode="auto">
            <a:xfrm>
              <a:off x="2820" y="2999"/>
              <a:ext cx="105" cy="22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2112" name="Rectangle 16"/>
            <p:cNvSpPr>
              <a:spLocks noChangeArrowheads="1"/>
            </p:cNvSpPr>
            <p:nvPr/>
          </p:nvSpPr>
          <p:spPr bwMode="auto">
            <a:xfrm>
              <a:off x="2668" y="2845"/>
              <a:ext cx="105" cy="376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2113" name="Rectangle 17"/>
            <p:cNvSpPr>
              <a:spLocks noChangeArrowheads="1"/>
            </p:cNvSpPr>
            <p:nvPr/>
          </p:nvSpPr>
          <p:spPr bwMode="auto">
            <a:xfrm>
              <a:off x="2505" y="3115"/>
              <a:ext cx="115" cy="10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  <p:transition>
    <p:randomBar dir="vert"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1219200" y="304800"/>
            <a:ext cx="6858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Ciclo PHVA y Mejora Continua</a:t>
            </a:r>
            <a:b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838200"/>
            <a:ext cx="9144000" cy="5638800"/>
            <a:chOff x="0" y="528"/>
            <a:chExt cx="5760" cy="3552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956" y="1308"/>
              <a:ext cx="1488" cy="1488"/>
              <a:chOff x="1956" y="1308"/>
              <a:chExt cx="1488" cy="1488"/>
            </a:xfrm>
          </p:grpSpPr>
          <p:sp>
            <p:nvSpPr>
              <p:cNvPr id="133141" name="Oval 6"/>
              <p:cNvSpPr>
                <a:spLocks noChangeArrowheads="1"/>
              </p:cNvSpPr>
              <p:nvPr/>
            </p:nvSpPr>
            <p:spPr bwMode="auto">
              <a:xfrm>
                <a:off x="1956" y="1308"/>
                <a:ext cx="1488" cy="148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142" name="Line 7"/>
              <p:cNvSpPr>
                <a:spLocks noChangeShapeType="1"/>
              </p:cNvSpPr>
              <p:nvPr/>
            </p:nvSpPr>
            <p:spPr bwMode="auto">
              <a:xfrm>
                <a:off x="2712" y="1308"/>
                <a:ext cx="0" cy="14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solidFill>
                    <a:srgbClr val="000000"/>
                  </a:solidFill>
                </a:endParaRPr>
              </a:p>
            </p:txBody>
          </p:sp>
          <p:sp>
            <p:nvSpPr>
              <p:cNvPr id="133143" name="Line 8"/>
              <p:cNvSpPr>
                <a:spLocks noChangeShapeType="1"/>
              </p:cNvSpPr>
              <p:nvPr/>
            </p:nvSpPr>
            <p:spPr bwMode="auto">
              <a:xfrm>
                <a:off x="1956" y="2040"/>
                <a:ext cx="14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solidFill>
                    <a:srgbClr val="000000"/>
                  </a:solidFill>
                </a:endParaRPr>
              </a:p>
            </p:txBody>
          </p:sp>
          <p:sp>
            <p:nvSpPr>
              <p:cNvPr id="133144" name="Rectangle 9"/>
              <p:cNvSpPr>
                <a:spLocks noChangeArrowheads="1"/>
              </p:cNvSpPr>
              <p:nvPr/>
            </p:nvSpPr>
            <p:spPr bwMode="auto">
              <a:xfrm>
                <a:off x="2268" y="1596"/>
                <a:ext cx="264" cy="3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sz="2400" b="1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endParaRPr lang="es-E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145" name="Rectangle 10"/>
              <p:cNvSpPr>
                <a:spLocks noChangeArrowheads="1"/>
              </p:cNvSpPr>
              <p:nvPr/>
            </p:nvSpPr>
            <p:spPr bwMode="auto">
              <a:xfrm>
                <a:off x="2868" y="2184"/>
                <a:ext cx="264" cy="3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sz="2400" b="1">
                    <a:solidFill>
                      <a:srgbClr val="000000"/>
                    </a:solidFill>
                    <a:latin typeface="Times New Roman" pitchFamily="18" charset="0"/>
                  </a:rPr>
                  <a:t>H</a:t>
                </a:r>
                <a:endParaRPr lang="es-E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146" name="Rectangle 11"/>
              <p:cNvSpPr>
                <a:spLocks noChangeArrowheads="1"/>
              </p:cNvSpPr>
              <p:nvPr/>
            </p:nvSpPr>
            <p:spPr bwMode="auto">
              <a:xfrm>
                <a:off x="2868" y="1608"/>
                <a:ext cx="264" cy="3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sz="2400" b="1">
                    <a:solidFill>
                      <a:srgbClr val="000000"/>
                    </a:solidFill>
                    <a:latin typeface="Times New Roman" pitchFamily="18" charset="0"/>
                  </a:rPr>
                  <a:t>P</a:t>
                </a:r>
                <a:endParaRPr lang="es-E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147" name="Rectangle 12"/>
              <p:cNvSpPr>
                <a:spLocks noChangeArrowheads="1"/>
              </p:cNvSpPr>
              <p:nvPr/>
            </p:nvSpPr>
            <p:spPr bwMode="auto">
              <a:xfrm>
                <a:off x="2244" y="2184"/>
                <a:ext cx="264" cy="3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sz="2400" b="1">
                    <a:solidFill>
                      <a:srgbClr val="000000"/>
                    </a:solidFill>
                    <a:latin typeface="Times New Roman" pitchFamily="18" charset="0"/>
                  </a:rPr>
                  <a:t>V</a:t>
                </a:r>
                <a:endParaRPr lang="es-E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3127" name="Line 13"/>
            <p:cNvSpPr>
              <a:spLocks noChangeShapeType="1"/>
            </p:cNvSpPr>
            <p:nvPr/>
          </p:nvSpPr>
          <p:spPr bwMode="auto">
            <a:xfrm flipV="1">
              <a:off x="0" y="2028"/>
              <a:ext cx="5760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MX">
                <a:solidFill>
                  <a:srgbClr val="000000"/>
                </a:solidFill>
              </a:endParaRPr>
            </a:p>
          </p:txBody>
        </p:sp>
        <p:sp>
          <p:nvSpPr>
            <p:cNvPr id="133128" name="Rectangle 14"/>
            <p:cNvSpPr>
              <a:spLocks noChangeArrowheads="1"/>
            </p:cNvSpPr>
            <p:nvPr/>
          </p:nvSpPr>
          <p:spPr bwMode="auto">
            <a:xfrm>
              <a:off x="1932" y="528"/>
              <a:ext cx="1620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MX" sz="2400" b="1">
                  <a:solidFill>
                    <a:srgbClr val="000000"/>
                  </a:solidFill>
                  <a:latin typeface="Times New Roman" pitchFamily="18" charset="0"/>
                </a:rPr>
                <a:t>Política de Calidad</a:t>
              </a:r>
              <a:endParaRPr lang="es-E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129" name="Line 15"/>
            <p:cNvSpPr>
              <a:spLocks noChangeShapeType="1"/>
            </p:cNvSpPr>
            <p:nvPr/>
          </p:nvSpPr>
          <p:spPr bwMode="auto">
            <a:xfrm>
              <a:off x="2712" y="840"/>
              <a:ext cx="0" cy="3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MX">
                <a:solidFill>
                  <a:srgbClr val="000000"/>
                </a:solidFill>
              </a:endParaRPr>
            </a:p>
          </p:txBody>
        </p:sp>
        <p:sp>
          <p:nvSpPr>
            <p:cNvPr id="133130" name="Text Box 16"/>
            <p:cNvSpPr txBox="1">
              <a:spLocks noChangeArrowheads="1"/>
            </p:cNvSpPr>
            <p:nvPr/>
          </p:nvSpPr>
          <p:spPr bwMode="auto">
            <a:xfrm>
              <a:off x="2966" y="861"/>
              <a:ext cx="79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2000" b="1">
                  <a:solidFill>
                    <a:srgbClr val="000000"/>
                  </a:solidFill>
                  <a:latin typeface="Times New Roman" pitchFamily="18" charset="0"/>
                </a:rPr>
                <a:t>Inicio del </a:t>
              </a:r>
            </a:p>
            <a:p>
              <a:r>
                <a:rPr lang="es-MX" sz="2000" b="1">
                  <a:solidFill>
                    <a:srgbClr val="000000"/>
                  </a:solidFill>
                  <a:latin typeface="Times New Roman" pitchFamily="18" charset="0"/>
                </a:rPr>
                <a:t>Ciclo</a:t>
              </a:r>
              <a:endParaRPr lang="es-E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131" name="AutoShape 17"/>
            <p:cNvSpPr>
              <a:spLocks noChangeArrowheads="1"/>
            </p:cNvSpPr>
            <p:nvPr/>
          </p:nvSpPr>
          <p:spPr bwMode="auto">
            <a:xfrm rot="-3724305">
              <a:off x="2100" y="1128"/>
              <a:ext cx="948" cy="504"/>
            </a:xfrm>
            <a:custGeom>
              <a:avLst/>
              <a:gdLst>
                <a:gd name="T0" fmla="*/ 924 w 21600"/>
                <a:gd name="T1" fmla="*/ 174 h 21600"/>
                <a:gd name="T2" fmla="*/ 689 w 21600"/>
                <a:gd name="T3" fmla="*/ 72 h 21600"/>
                <a:gd name="T4" fmla="*/ 787 w 21600"/>
                <a:gd name="T5" fmla="*/ 197 h 21600"/>
                <a:gd name="T6" fmla="*/ 1026 w 21600"/>
                <a:gd name="T7" fmla="*/ 367 h 21600"/>
                <a:gd name="T8" fmla="*/ 779 w 21600"/>
                <a:gd name="T9" fmla="*/ 424 h 21600"/>
                <a:gd name="T10" fmla="*/ 671 w 21600"/>
                <a:gd name="T11" fmla="*/ 293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7 w 21600"/>
                <a:gd name="T19" fmla="*/ 3171 h 21600"/>
                <a:gd name="T20" fmla="*/ 18433 w 21600"/>
                <a:gd name="T21" fmla="*/ 1842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794" y="13542"/>
                  </a:moveTo>
                  <a:cubicBezTo>
                    <a:pt x="18137" y="12668"/>
                    <a:pt x="18313" y="11738"/>
                    <a:pt x="18313" y="10800"/>
                  </a:cubicBezTo>
                  <a:cubicBezTo>
                    <a:pt x="18313" y="8226"/>
                    <a:pt x="16995" y="5831"/>
                    <a:pt x="14821" y="4454"/>
                  </a:cubicBezTo>
                  <a:lnTo>
                    <a:pt x="16581" y="1677"/>
                  </a:lnTo>
                  <a:cubicBezTo>
                    <a:pt x="19706" y="3658"/>
                    <a:pt x="21600" y="7100"/>
                    <a:pt x="21600" y="10800"/>
                  </a:cubicBezTo>
                  <a:cubicBezTo>
                    <a:pt x="21600" y="12149"/>
                    <a:pt x="21347" y="13486"/>
                    <a:pt x="20854" y="14742"/>
                  </a:cubicBezTo>
                  <a:lnTo>
                    <a:pt x="23368" y="15728"/>
                  </a:lnTo>
                  <a:lnTo>
                    <a:pt x="17739" y="18186"/>
                  </a:lnTo>
                  <a:lnTo>
                    <a:pt x="15280" y="12557"/>
                  </a:lnTo>
                  <a:lnTo>
                    <a:pt x="17794" y="1354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33132" name="AutoShape 18"/>
            <p:cNvSpPr>
              <a:spLocks noChangeArrowheads="1"/>
            </p:cNvSpPr>
            <p:nvPr/>
          </p:nvSpPr>
          <p:spPr bwMode="auto">
            <a:xfrm rot="629366">
              <a:off x="2940" y="1740"/>
              <a:ext cx="948" cy="504"/>
            </a:xfrm>
            <a:custGeom>
              <a:avLst/>
              <a:gdLst>
                <a:gd name="T0" fmla="*/ 924 w 21600"/>
                <a:gd name="T1" fmla="*/ 174 h 21600"/>
                <a:gd name="T2" fmla="*/ 689 w 21600"/>
                <a:gd name="T3" fmla="*/ 72 h 21600"/>
                <a:gd name="T4" fmla="*/ 787 w 21600"/>
                <a:gd name="T5" fmla="*/ 197 h 21600"/>
                <a:gd name="T6" fmla="*/ 1026 w 21600"/>
                <a:gd name="T7" fmla="*/ 367 h 21600"/>
                <a:gd name="T8" fmla="*/ 779 w 21600"/>
                <a:gd name="T9" fmla="*/ 424 h 21600"/>
                <a:gd name="T10" fmla="*/ 671 w 21600"/>
                <a:gd name="T11" fmla="*/ 293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7 w 21600"/>
                <a:gd name="T19" fmla="*/ 3171 h 21600"/>
                <a:gd name="T20" fmla="*/ 18433 w 21600"/>
                <a:gd name="T21" fmla="*/ 1842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794" y="13542"/>
                  </a:moveTo>
                  <a:cubicBezTo>
                    <a:pt x="18137" y="12668"/>
                    <a:pt x="18313" y="11738"/>
                    <a:pt x="18313" y="10800"/>
                  </a:cubicBezTo>
                  <a:cubicBezTo>
                    <a:pt x="18313" y="8226"/>
                    <a:pt x="16995" y="5831"/>
                    <a:pt x="14821" y="4454"/>
                  </a:cubicBezTo>
                  <a:lnTo>
                    <a:pt x="16581" y="1677"/>
                  </a:lnTo>
                  <a:cubicBezTo>
                    <a:pt x="19706" y="3658"/>
                    <a:pt x="21600" y="7100"/>
                    <a:pt x="21600" y="10800"/>
                  </a:cubicBezTo>
                  <a:cubicBezTo>
                    <a:pt x="21600" y="12149"/>
                    <a:pt x="21347" y="13486"/>
                    <a:pt x="20854" y="14742"/>
                  </a:cubicBezTo>
                  <a:lnTo>
                    <a:pt x="23368" y="15728"/>
                  </a:lnTo>
                  <a:lnTo>
                    <a:pt x="17739" y="18186"/>
                  </a:lnTo>
                  <a:lnTo>
                    <a:pt x="15280" y="12557"/>
                  </a:lnTo>
                  <a:lnTo>
                    <a:pt x="17794" y="1354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33133" name="AutoShape 19"/>
            <p:cNvSpPr>
              <a:spLocks noChangeArrowheads="1"/>
            </p:cNvSpPr>
            <p:nvPr/>
          </p:nvSpPr>
          <p:spPr bwMode="auto">
            <a:xfrm rot="5533162">
              <a:off x="2232" y="2472"/>
              <a:ext cx="948" cy="504"/>
            </a:xfrm>
            <a:custGeom>
              <a:avLst/>
              <a:gdLst>
                <a:gd name="T0" fmla="*/ 924 w 21600"/>
                <a:gd name="T1" fmla="*/ 174 h 21600"/>
                <a:gd name="T2" fmla="*/ 689 w 21600"/>
                <a:gd name="T3" fmla="*/ 72 h 21600"/>
                <a:gd name="T4" fmla="*/ 787 w 21600"/>
                <a:gd name="T5" fmla="*/ 197 h 21600"/>
                <a:gd name="T6" fmla="*/ 1026 w 21600"/>
                <a:gd name="T7" fmla="*/ 367 h 21600"/>
                <a:gd name="T8" fmla="*/ 779 w 21600"/>
                <a:gd name="T9" fmla="*/ 424 h 21600"/>
                <a:gd name="T10" fmla="*/ 671 w 21600"/>
                <a:gd name="T11" fmla="*/ 293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7 w 21600"/>
                <a:gd name="T19" fmla="*/ 3171 h 21600"/>
                <a:gd name="T20" fmla="*/ 18433 w 21600"/>
                <a:gd name="T21" fmla="*/ 1842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794" y="13542"/>
                  </a:moveTo>
                  <a:cubicBezTo>
                    <a:pt x="18137" y="12668"/>
                    <a:pt x="18313" y="11738"/>
                    <a:pt x="18313" y="10800"/>
                  </a:cubicBezTo>
                  <a:cubicBezTo>
                    <a:pt x="18313" y="8226"/>
                    <a:pt x="16995" y="5831"/>
                    <a:pt x="14821" y="4454"/>
                  </a:cubicBezTo>
                  <a:lnTo>
                    <a:pt x="16581" y="1677"/>
                  </a:lnTo>
                  <a:cubicBezTo>
                    <a:pt x="19706" y="3658"/>
                    <a:pt x="21600" y="7100"/>
                    <a:pt x="21600" y="10800"/>
                  </a:cubicBezTo>
                  <a:cubicBezTo>
                    <a:pt x="21600" y="12149"/>
                    <a:pt x="21347" y="13486"/>
                    <a:pt x="20854" y="14742"/>
                  </a:cubicBezTo>
                  <a:lnTo>
                    <a:pt x="23368" y="15728"/>
                  </a:lnTo>
                  <a:lnTo>
                    <a:pt x="17739" y="18186"/>
                  </a:lnTo>
                  <a:lnTo>
                    <a:pt x="15280" y="12557"/>
                  </a:lnTo>
                  <a:lnTo>
                    <a:pt x="17794" y="1354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33134" name="AutoShape 20"/>
            <p:cNvSpPr>
              <a:spLocks noChangeArrowheads="1"/>
            </p:cNvSpPr>
            <p:nvPr/>
          </p:nvSpPr>
          <p:spPr bwMode="auto">
            <a:xfrm rot="10616446">
              <a:off x="1548" y="1740"/>
              <a:ext cx="948" cy="504"/>
            </a:xfrm>
            <a:custGeom>
              <a:avLst/>
              <a:gdLst>
                <a:gd name="T0" fmla="*/ 924 w 21600"/>
                <a:gd name="T1" fmla="*/ 174 h 21600"/>
                <a:gd name="T2" fmla="*/ 689 w 21600"/>
                <a:gd name="T3" fmla="*/ 72 h 21600"/>
                <a:gd name="T4" fmla="*/ 787 w 21600"/>
                <a:gd name="T5" fmla="*/ 197 h 21600"/>
                <a:gd name="T6" fmla="*/ 1026 w 21600"/>
                <a:gd name="T7" fmla="*/ 367 h 21600"/>
                <a:gd name="T8" fmla="*/ 779 w 21600"/>
                <a:gd name="T9" fmla="*/ 424 h 21600"/>
                <a:gd name="T10" fmla="*/ 671 w 21600"/>
                <a:gd name="T11" fmla="*/ 293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7 w 21600"/>
                <a:gd name="T19" fmla="*/ 3171 h 21600"/>
                <a:gd name="T20" fmla="*/ 18433 w 21600"/>
                <a:gd name="T21" fmla="*/ 1842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794" y="13542"/>
                  </a:moveTo>
                  <a:cubicBezTo>
                    <a:pt x="18137" y="12668"/>
                    <a:pt x="18313" y="11738"/>
                    <a:pt x="18313" y="10800"/>
                  </a:cubicBezTo>
                  <a:cubicBezTo>
                    <a:pt x="18313" y="8226"/>
                    <a:pt x="16995" y="5831"/>
                    <a:pt x="14821" y="4454"/>
                  </a:cubicBezTo>
                  <a:lnTo>
                    <a:pt x="16581" y="1677"/>
                  </a:lnTo>
                  <a:cubicBezTo>
                    <a:pt x="19706" y="3658"/>
                    <a:pt x="21600" y="7100"/>
                    <a:pt x="21600" y="10800"/>
                  </a:cubicBezTo>
                  <a:cubicBezTo>
                    <a:pt x="21600" y="12149"/>
                    <a:pt x="21347" y="13486"/>
                    <a:pt x="20854" y="14742"/>
                  </a:cubicBezTo>
                  <a:lnTo>
                    <a:pt x="23368" y="15728"/>
                  </a:lnTo>
                  <a:lnTo>
                    <a:pt x="17739" y="18186"/>
                  </a:lnTo>
                  <a:lnTo>
                    <a:pt x="15280" y="12557"/>
                  </a:lnTo>
                  <a:lnTo>
                    <a:pt x="17794" y="1354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33135" name="Text Box 21"/>
            <p:cNvSpPr txBox="1">
              <a:spLocks noChangeArrowheads="1"/>
            </p:cNvSpPr>
            <p:nvPr/>
          </p:nvSpPr>
          <p:spPr bwMode="auto">
            <a:xfrm>
              <a:off x="3542" y="1250"/>
              <a:ext cx="1016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2400" b="1">
                  <a:solidFill>
                    <a:srgbClr val="000000"/>
                  </a:solidFill>
                  <a:latin typeface="Times New Roman" pitchFamily="18" charset="0"/>
                </a:rPr>
                <a:t>Objetivos</a:t>
              </a:r>
            </a:p>
            <a:p>
              <a:r>
                <a:rPr lang="es-MX" sz="2400" b="1">
                  <a:solidFill>
                    <a:srgbClr val="000000"/>
                  </a:solidFill>
                  <a:latin typeface="Times New Roman" pitchFamily="18" charset="0"/>
                </a:rPr>
                <a:t>de Calidad</a:t>
              </a:r>
              <a:endParaRPr lang="es-E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136" name="Text Box 22"/>
            <p:cNvSpPr txBox="1">
              <a:spLocks noChangeArrowheads="1"/>
            </p:cNvSpPr>
            <p:nvPr/>
          </p:nvSpPr>
          <p:spPr bwMode="auto">
            <a:xfrm>
              <a:off x="4706" y="1821"/>
              <a:ext cx="87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2000" b="1">
                  <a:solidFill>
                    <a:srgbClr val="000000"/>
                  </a:solidFill>
                  <a:latin typeface="Times New Roman" pitchFamily="18" charset="0"/>
                </a:rPr>
                <a:t>Programas</a:t>
              </a:r>
            </a:p>
            <a:p>
              <a:r>
                <a:rPr lang="es-MX" sz="2000" b="1">
                  <a:solidFill>
                    <a:srgbClr val="000000"/>
                  </a:solidFill>
                  <a:latin typeface="Times New Roman" pitchFamily="18" charset="0"/>
                </a:rPr>
                <a:t>+ Recursos</a:t>
              </a:r>
              <a:endParaRPr lang="es-E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137" name="Text Box 23"/>
            <p:cNvSpPr txBox="1">
              <a:spLocks noChangeArrowheads="1"/>
            </p:cNvSpPr>
            <p:nvPr/>
          </p:nvSpPr>
          <p:spPr bwMode="auto">
            <a:xfrm>
              <a:off x="3410" y="2594"/>
              <a:ext cx="146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2400" b="1">
                  <a:solidFill>
                    <a:srgbClr val="000000"/>
                  </a:solidFill>
                  <a:latin typeface="Times New Roman" pitchFamily="18" charset="0"/>
                </a:rPr>
                <a:t>Implementación</a:t>
              </a:r>
            </a:p>
            <a:p>
              <a:r>
                <a:rPr lang="es-MX" sz="2400" b="1">
                  <a:solidFill>
                    <a:srgbClr val="000000"/>
                  </a:solidFill>
                  <a:latin typeface="Times New Roman" pitchFamily="18" charset="0"/>
                </a:rPr>
                <a:t>+ Seguimiento</a:t>
              </a:r>
              <a:endParaRPr lang="es-E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138" name="Text Box 24"/>
            <p:cNvSpPr txBox="1">
              <a:spLocks noChangeArrowheads="1"/>
            </p:cNvSpPr>
            <p:nvPr/>
          </p:nvSpPr>
          <p:spPr bwMode="auto">
            <a:xfrm>
              <a:off x="482" y="1809"/>
              <a:ext cx="69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2000" b="1">
                  <a:solidFill>
                    <a:srgbClr val="000000"/>
                  </a:solidFill>
                  <a:latin typeface="Times New Roman" pitchFamily="18" charset="0"/>
                </a:rPr>
                <a:t>Bases de</a:t>
              </a:r>
            </a:p>
            <a:p>
              <a:r>
                <a:rPr lang="es-MX" sz="2000" b="1">
                  <a:solidFill>
                    <a:srgbClr val="000000"/>
                  </a:solidFill>
                  <a:latin typeface="Times New Roman" pitchFamily="18" charset="0"/>
                </a:rPr>
                <a:t>Datos</a:t>
              </a:r>
              <a:endParaRPr lang="es-E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139" name="Text Box 25"/>
            <p:cNvSpPr txBox="1">
              <a:spLocks noChangeArrowheads="1"/>
            </p:cNvSpPr>
            <p:nvPr/>
          </p:nvSpPr>
          <p:spPr bwMode="auto">
            <a:xfrm>
              <a:off x="386" y="1167"/>
              <a:ext cx="1462" cy="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s-MX" sz="2400" b="1">
                  <a:solidFill>
                    <a:srgbClr val="000000"/>
                  </a:solidFill>
                  <a:latin typeface="Times New Roman" pitchFamily="18" charset="0"/>
                </a:rPr>
                <a:t>Estandarización</a:t>
              </a:r>
            </a:p>
            <a:p>
              <a:pPr>
                <a:lnSpc>
                  <a:spcPct val="80000"/>
                </a:lnSpc>
              </a:pPr>
              <a:endParaRPr lang="es-MX" sz="2400" b="1">
                <a:solidFill>
                  <a:srgbClr val="000000"/>
                </a:solidFill>
                <a:latin typeface="Times New Roman" pitchFamily="18" charset="0"/>
              </a:endParaRPr>
            </a:p>
            <a:p>
              <a:pPr>
                <a:lnSpc>
                  <a:spcPct val="80000"/>
                </a:lnSpc>
              </a:pPr>
              <a:r>
                <a:rPr lang="es-MX" sz="2400" b="1">
                  <a:solidFill>
                    <a:srgbClr val="000000"/>
                  </a:solidFill>
                  <a:latin typeface="Times New Roman" pitchFamily="18" charset="0"/>
                </a:rPr>
                <a:t>AC y AP</a:t>
              </a:r>
              <a:endParaRPr lang="es-E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140" name="Text Box 26"/>
            <p:cNvSpPr txBox="1">
              <a:spLocks noChangeArrowheads="1"/>
            </p:cNvSpPr>
            <p:nvPr/>
          </p:nvSpPr>
          <p:spPr bwMode="auto">
            <a:xfrm>
              <a:off x="374" y="2474"/>
              <a:ext cx="1757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2400" b="1">
                  <a:solidFill>
                    <a:srgbClr val="000000"/>
                  </a:solidFill>
                  <a:latin typeface="Times New Roman" pitchFamily="18" charset="0"/>
                </a:rPr>
                <a:t>Mediciones</a:t>
              </a:r>
            </a:p>
            <a:p>
              <a:r>
                <a:rPr lang="es-MX" sz="2000" b="1">
                  <a:solidFill>
                    <a:srgbClr val="000000"/>
                  </a:solidFill>
                  <a:latin typeface="Times New Roman" pitchFamily="18" charset="0"/>
                </a:rPr>
                <a:t>-Satisfacción del Cliente</a:t>
              </a:r>
            </a:p>
            <a:p>
              <a:pPr>
                <a:buFontTx/>
                <a:buChar char="-"/>
              </a:pPr>
              <a:r>
                <a:rPr lang="es-MX" sz="2000" b="1">
                  <a:solidFill>
                    <a:srgbClr val="000000"/>
                  </a:solidFill>
                  <a:latin typeface="Times New Roman" pitchFamily="18" charset="0"/>
                </a:rPr>
                <a:t>Productos</a:t>
              </a:r>
            </a:p>
            <a:p>
              <a:pPr>
                <a:buFontTx/>
                <a:buChar char="-"/>
              </a:pPr>
              <a:r>
                <a:rPr lang="es-MX" sz="2000" b="1">
                  <a:solidFill>
                    <a:srgbClr val="000000"/>
                  </a:solidFill>
                  <a:latin typeface="Times New Roman" pitchFamily="18" charset="0"/>
                </a:rPr>
                <a:t>Procesos</a:t>
              </a:r>
            </a:p>
            <a:p>
              <a:pPr>
                <a:buFontTx/>
                <a:buChar char="-"/>
              </a:pPr>
              <a:r>
                <a:rPr lang="es-MX" sz="2000" b="1">
                  <a:solidFill>
                    <a:srgbClr val="000000"/>
                  </a:solidFill>
                  <a:latin typeface="Times New Roman" pitchFamily="18" charset="0"/>
                </a:rPr>
                <a:t>Auditorias Internas</a:t>
              </a:r>
              <a:endParaRPr lang="es-E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>
    <p:randomBar dir="vert"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1066800" y="304800"/>
            <a:ext cx="685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ES_tradnl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Ciclos de Mejora  Continua</a:t>
            </a:r>
            <a:r>
              <a:rPr lang="es-ES_tradnl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ES_tradnl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s-ES_tradnl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" y="1066800"/>
            <a:ext cx="8705850" cy="5510213"/>
            <a:chOff x="0" y="669"/>
            <a:chExt cx="5484" cy="347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320" y="2016"/>
              <a:ext cx="1392" cy="1416"/>
              <a:chOff x="1956" y="1308"/>
              <a:chExt cx="1488" cy="1488"/>
            </a:xfrm>
          </p:grpSpPr>
          <p:sp>
            <p:nvSpPr>
              <p:cNvPr id="134173" name="Oval 6"/>
              <p:cNvSpPr>
                <a:spLocks noChangeArrowheads="1"/>
              </p:cNvSpPr>
              <p:nvPr/>
            </p:nvSpPr>
            <p:spPr bwMode="auto">
              <a:xfrm>
                <a:off x="1956" y="1308"/>
                <a:ext cx="1488" cy="148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174" name="Line 7"/>
              <p:cNvSpPr>
                <a:spLocks noChangeShapeType="1"/>
              </p:cNvSpPr>
              <p:nvPr/>
            </p:nvSpPr>
            <p:spPr bwMode="auto">
              <a:xfrm>
                <a:off x="2712" y="1308"/>
                <a:ext cx="0" cy="14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solidFill>
                    <a:srgbClr val="000000"/>
                  </a:solidFill>
                </a:endParaRPr>
              </a:p>
            </p:txBody>
          </p:sp>
          <p:sp>
            <p:nvSpPr>
              <p:cNvPr id="134175" name="Line 8"/>
              <p:cNvSpPr>
                <a:spLocks noChangeShapeType="1"/>
              </p:cNvSpPr>
              <p:nvPr/>
            </p:nvSpPr>
            <p:spPr bwMode="auto">
              <a:xfrm>
                <a:off x="1956" y="2040"/>
                <a:ext cx="14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solidFill>
                    <a:srgbClr val="000000"/>
                  </a:solidFill>
                </a:endParaRPr>
              </a:p>
            </p:txBody>
          </p:sp>
          <p:sp>
            <p:nvSpPr>
              <p:cNvPr id="134176" name="Rectangle 9"/>
              <p:cNvSpPr>
                <a:spLocks noChangeArrowheads="1"/>
              </p:cNvSpPr>
              <p:nvPr/>
            </p:nvSpPr>
            <p:spPr bwMode="auto">
              <a:xfrm>
                <a:off x="2268" y="1596"/>
                <a:ext cx="264" cy="3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sz="2400" b="1">
                    <a:solidFill>
                      <a:srgbClr val="000000"/>
                    </a:solidFill>
                    <a:latin typeface="Times New Roman" pitchFamily="18" charset="0"/>
                  </a:rPr>
                  <a:t>P</a:t>
                </a:r>
                <a:endParaRPr lang="es-E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177" name="Rectangle 10"/>
              <p:cNvSpPr>
                <a:spLocks noChangeArrowheads="1"/>
              </p:cNvSpPr>
              <p:nvPr/>
            </p:nvSpPr>
            <p:spPr bwMode="auto">
              <a:xfrm>
                <a:off x="2868" y="2184"/>
                <a:ext cx="264" cy="3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sz="2400" b="1">
                    <a:solidFill>
                      <a:srgbClr val="000000"/>
                    </a:solidFill>
                    <a:latin typeface="Times New Roman" pitchFamily="18" charset="0"/>
                  </a:rPr>
                  <a:t>V</a:t>
                </a:r>
                <a:endParaRPr lang="es-E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178" name="Rectangle 11"/>
              <p:cNvSpPr>
                <a:spLocks noChangeArrowheads="1"/>
              </p:cNvSpPr>
              <p:nvPr/>
            </p:nvSpPr>
            <p:spPr bwMode="auto">
              <a:xfrm>
                <a:off x="2868" y="1608"/>
                <a:ext cx="264" cy="3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sz="2400" b="1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endParaRPr lang="es-E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179" name="Rectangle 12"/>
              <p:cNvSpPr>
                <a:spLocks noChangeArrowheads="1"/>
              </p:cNvSpPr>
              <p:nvPr/>
            </p:nvSpPr>
            <p:spPr bwMode="auto">
              <a:xfrm>
                <a:off x="2244" y="2184"/>
                <a:ext cx="264" cy="3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sz="2400" b="1">
                    <a:solidFill>
                      <a:srgbClr val="000000"/>
                    </a:solidFill>
                    <a:latin typeface="Times New Roman" pitchFamily="18" charset="0"/>
                  </a:rPr>
                  <a:t>H</a:t>
                </a:r>
                <a:endParaRPr lang="es-E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4151" name="Line 13"/>
            <p:cNvSpPr>
              <a:spLocks noChangeShapeType="1"/>
            </p:cNvSpPr>
            <p:nvPr/>
          </p:nvSpPr>
          <p:spPr bwMode="auto">
            <a:xfrm flipV="1">
              <a:off x="408" y="2700"/>
              <a:ext cx="3372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MX">
                <a:solidFill>
                  <a:srgbClr val="000000"/>
                </a:solidFill>
              </a:endParaRPr>
            </a:p>
          </p:txBody>
        </p:sp>
        <p:sp>
          <p:nvSpPr>
            <p:cNvPr id="134152" name="Rectangle 14"/>
            <p:cNvSpPr>
              <a:spLocks noChangeArrowheads="1"/>
            </p:cNvSpPr>
            <p:nvPr/>
          </p:nvSpPr>
          <p:spPr bwMode="auto">
            <a:xfrm>
              <a:off x="1104" y="996"/>
              <a:ext cx="16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MX" sz="2400" b="1" dirty="0">
                  <a:solidFill>
                    <a:srgbClr val="000000"/>
                  </a:solidFill>
                  <a:latin typeface="Times New Roman" pitchFamily="18" charset="0"/>
                </a:rPr>
                <a:t>Política de Calidad</a:t>
              </a:r>
              <a:endParaRPr lang="es-E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4153" name="Line 15"/>
            <p:cNvSpPr>
              <a:spLocks noChangeShapeType="1"/>
            </p:cNvSpPr>
            <p:nvPr/>
          </p:nvSpPr>
          <p:spPr bwMode="auto">
            <a:xfrm>
              <a:off x="2016" y="1464"/>
              <a:ext cx="0" cy="26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MX">
                <a:solidFill>
                  <a:srgbClr val="000000"/>
                </a:solidFill>
              </a:endParaRPr>
            </a:p>
          </p:txBody>
        </p:sp>
        <p:sp>
          <p:nvSpPr>
            <p:cNvPr id="134154" name="Text Box 16"/>
            <p:cNvSpPr txBox="1">
              <a:spLocks noChangeArrowheads="1"/>
            </p:cNvSpPr>
            <p:nvPr/>
          </p:nvSpPr>
          <p:spPr bwMode="auto">
            <a:xfrm>
              <a:off x="1550" y="669"/>
              <a:ext cx="262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2000" b="1">
                  <a:solidFill>
                    <a:srgbClr val="000000"/>
                  </a:solidFill>
                  <a:latin typeface="Times New Roman" pitchFamily="18" charset="0"/>
                </a:rPr>
                <a:t>Ciclo PHVA: Mejora de los Procesos</a:t>
              </a:r>
              <a:endParaRPr lang="es-E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4155" name="Text Box 17"/>
            <p:cNvSpPr txBox="1">
              <a:spLocks noChangeArrowheads="1"/>
            </p:cNvSpPr>
            <p:nvPr/>
          </p:nvSpPr>
          <p:spPr bwMode="auto">
            <a:xfrm>
              <a:off x="376" y="1558"/>
              <a:ext cx="1016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2400" b="1">
                  <a:solidFill>
                    <a:srgbClr val="000000"/>
                  </a:solidFill>
                  <a:latin typeface="Times New Roman" pitchFamily="18" charset="0"/>
                </a:rPr>
                <a:t>Objetivos</a:t>
              </a:r>
            </a:p>
            <a:p>
              <a:r>
                <a:rPr lang="es-MX" sz="2400" b="1">
                  <a:solidFill>
                    <a:srgbClr val="000000"/>
                  </a:solidFill>
                  <a:latin typeface="Times New Roman" pitchFamily="18" charset="0"/>
                </a:rPr>
                <a:t>de Calidad</a:t>
              </a:r>
              <a:endParaRPr lang="es-E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4156" name="Text Box 18"/>
            <p:cNvSpPr txBox="1">
              <a:spLocks noChangeArrowheads="1"/>
            </p:cNvSpPr>
            <p:nvPr/>
          </p:nvSpPr>
          <p:spPr bwMode="auto">
            <a:xfrm>
              <a:off x="416" y="2493"/>
              <a:ext cx="87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2000" b="1">
                  <a:solidFill>
                    <a:srgbClr val="000000"/>
                  </a:solidFill>
                  <a:latin typeface="Times New Roman" pitchFamily="18" charset="0"/>
                </a:rPr>
                <a:t>Programas</a:t>
              </a:r>
            </a:p>
            <a:p>
              <a:r>
                <a:rPr lang="es-MX" sz="2000" b="1">
                  <a:solidFill>
                    <a:srgbClr val="000000"/>
                  </a:solidFill>
                  <a:latin typeface="Times New Roman" pitchFamily="18" charset="0"/>
                </a:rPr>
                <a:t>+ Recursos</a:t>
              </a:r>
              <a:endParaRPr lang="es-E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4157" name="Text Box 19"/>
            <p:cNvSpPr txBox="1">
              <a:spLocks noChangeArrowheads="1"/>
            </p:cNvSpPr>
            <p:nvPr/>
          </p:nvSpPr>
          <p:spPr bwMode="auto">
            <a:xfrm>
              <a:off x="0" y="3230"/>
              <a:ext cx="175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2400" b="1">
                  <a:solidFill>
                    <a:srgbClr val="000000"/>
                  </a:solidFill>
                  <a:latin typeface="Times New Roman" pitchFamily="18" charset="0"/>
                </a:rPr>
                <a:t>Implementación</a:t>
              </a:r>
            </a:p>
            <a:p>
              <a:r>
                <a:rPr lang="es-MX" sz="2400" b="1">
                  <a:solidFill>
                    <a:srgbClr val="000000"/>
                  </a:solidFill>
                  <a:latin typeface="Times New Roman" pitchFamily="18" charset="0"/>
                </a:rPr>
                <a:t>Acciones de Mejora</a:t>
              </a:r>
              <a:endParaRPr lang="es-E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4158" name="Text Box 20"/>
            <p:cNvSpPr txBox="1">
              <a:spLocks noChangeArrowheads="1"/>
            </p:cNvSpPr>
            <p:nvPr/>
          </p:nvSpPr>
          <p:spPr bwMode="auto">
            <a:xfrm>
              <a:off x="3107" y="2457"/>
              <a:ext cx="112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2000" b="1">
                  <a:solidFill>
                    <a:srgbClr val="000000"/>
                  </a:solidFill>
                  <a:latin typeface="Times New Roman" pitchFamily="18" charset="0"/>
                </a:rPr>
                <a:t>Bases de Datos</a:t>
              </a:r>
            </a:p>
            <a:p>
              <a:r>
                <a:rPr lang="es-MX" sz="2000" b="1">
                  <a:solidFill>
                    <a:srgbClr val="000000"/>
                  </a:solidFill>
                  <a:latin typeface="Times New Roman" pitchFamily="18" charset="0"/>
                </a:rPr>
                <a:t>y Análisis</a:t>
              </a:r>
              <a:endParaRPr lang="es-E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4159" name="Text Box 21"/>
            <p:cNvSpPr txBox="1">
              <a:spLocks noChangeArrowheads="1"/>
            </p:cNvSpPr>
            <p:nvPr/>
          </p:nvSpPr>
          <p:spPr bwMode="auto">
            <a:xfrm>
              <a:off x="2450" y="1404"/>
              <a:ext cx="1462" cy="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s-MX" sz="2400" b="1">
                  <a:solidFill>
                    <a:srgbClr val="000000"/>
                  </a:solidFill>
                  <a:latin typeface="Times New Roman" pitchFamily="18" charset="0"/>
                </a:rPr>
                <a:t>Estandarización</a:t>
              </a:r>
            </a:p>
            <a:p>
              <a:pPr>
                <a:lnSpc>
                  <a:spcPct val="80000"/>
                </a:lnSpc>
              </a:pPr>
              <a:endParaRPr lang="es-MX" sz="2400" b="1">
                <a:solidFill>
                  <a:srgbClr val="000000"/>
                </a:solidFill>
                <a:latin typeface="Times New Roman" pitchFamily="18" charset="0"/>
              </a:endParaRPr>
            </a:p>
            <a:p>
              <a:pPr>
                <a:lnSpc>
                  <a:spcPct val="80000"/>
                </a:lnSpc>
              </a:pPr>
              <a:r>
                <a:rPr lang="es-MX" sz="2400" b="1">
                  <a:solidFill>
                    <a:srgbClr val="000000"/>
                  </a:solidFill>
                  <a:latin typeface="Times New Roman" pitchFamily="18" charset="0"/>
                </a:rPr>
                <a:t>AC y AP</a:t>
              </a:r>
              <a:endParaRPr lang="es-E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4160" name="Text Box 22"/>
            <p:cNvSpPr txBox="1">
              <a:spLocks noChangeArrowheads="1"/>
            </p:cNvSpPr>
            <p:nvPr/>
          </p:nvSpPr>
          <p:spPr bwMode="auto">
            <a:xfrm>
              <a:off x="2738" y="3326"/>
              <a:ext cx="119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2400" b="1">
                  <a:solidFill>
                    <a:srgbClr val="000000"/>
                  </a:solidFill>
                  <a:latin typeface="Times New Roman" pitchFamily="18" charset="0"/>
                </a:rPr>
                <a:t>Mediciones y</a:t>
              </a:r>
            </a:p>
            <a:p>
              <a:r>
                <a:rPr lang="es-MX" sz="2400" b="1">
                  <a:solidFill>
                    <a:srgbClr val="000000"/>
                  </a:solidFill>
                  <a:latin typeface="Times New Roman" pitchFamily="18" charset="0"/>
                </a:rPr>
                <a:t>Monitoreo</a:t>
              </a:r>
              <a:endParaRPr lang="es-E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4488" y="1572"/>
              <a:ext cx="996" cy="948"/>
              <a:chOff x="1956" y="1308"/>
              <a:chExt cx="1488" cy="1488"/>
            </a:xfrm>
          </p:grpSpPr>
          <p:sp>
            <p:nvSpPr>
              <p:cNvPr id="134166" name="Oval 24"/>
              <p:cNvSpPr>
                <a:spLocks noChangeArrowheads="1"/>
              </p:cNvSpPr>
              <p:nvPr/>
            </p:nvSpPr>
            <p:spPr bwMode="auto">
              <a:xfrm>
                <a:off x="1956" y="1308"/>
                <a:ext cx="1488" cy="148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167" name="Line 25"/>
              <p:cNvSpPr>
                <a:spLocks noChangeShapeType="1"/>
              </p:cNvSpPr>
              <p:nvPr/>
            </p:nvSpPr>
            <p:spPr bwMode="auto">
              <a:xfrm>
                <a:off x="2712" y="1308"/>
                <a:ext cx="0" cy="14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solidFill>
                    <a:srgbClr val="000000"/>
                  </a:solidFill>
                </a:endParaRPr>
              </a:p>
            </p:txBody>
          </p:sp>
          <p:sp>
            <p:nvSpPr>
              <p:cNvPr id="134168" name="Line 26"/>
              <p:cNvSpPr>
                <a:spLocks noChangeShapeType="1"/>
              </p:cNvSpPr>
              <p:nvPr/>
            </p:nvSpPr>
            <p:spPr bwMode="auto">
              <a:xfrm>
                <a:off x="1956" y="2040"/>
                <a:ext cx="14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solidFill>
                    <a:srgbClr val="000000"/>
                  </a:solidFill>
                </a:endParaRPr>
              </a:p>
            </p:txBody>
          </p:sp>
          <p:sp>
            <p:nvSpPr>
              <p:cNvPr id="134169" name="Rectangle 27"/>
              <p:cNvSpPr>
                <a:spLocks noChangeArrowheads="1"/>
              </p:cNvSpPr>
              <p:nvPr/>
            </p:nvSpPr>
            <p:spPr bwMode="auto">
              <a:xfrm>
                <a:off x="2268" y="1596"/>
                <a:ext cx="264" cy="3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sz="2400" b="1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es-E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170" name="Rectangle 28"/>
              <p:cNvSpPr>
                <a:spLocks noChangeArrowheads="1"/>
              </p:cNvSpPr>
              <p:nvPr/>
            </p:nvSpPr>
            <p:spPr bwMode="auto">
              <a:xfrm>
                <a:off x="2868" y="2184"/>
                <a:ext cx="264" cy="3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sz="2400" b="1">
                    <a:solidFill>
                      <a:srgbClr val="000000"/>
                    </a:solidFill>
                    <a:latin typeface="Times New Roman" pitchFamily="18" charset="0"/>
                  </a:rPr>
                  <a:t>V</a:t>
                </a:r>
                <a:endParaRPr lang="es-E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171" name="Rectangle 29"/>
              <p:cNvSpPr>
                <a:spLocks noChangeArrowheads="1"/>
              </p:cNvSpPr>
              <p:nvPr/>
            </p:nvSpPr>
            <p:spPr bwMode="auto">
              <a:xfrm>
                <a:off x="2868" y="1608"/>
                <a:ext cx="264" cy="3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sz="2400" b="1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endParaRPr lang="es-E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172" name="Rectangle 30"/>
              <p:cNvSpPr>
                <a:spLocks noChangeArrowheads="1"/>
              </p:cNvSpPr>
              <p:nvPr/>
            </p:nvSpPr>
            <p:spPr bwMode="auto">
              <a:xfrm>
                <a:off x="2244" y="2184"/>
                <a:ext cx="264" cy="3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sz="2400" b="1">
                    <a:solidFill>
                      <a:srgbClr val="000000"/>
                    </a:solidFill>
                    <a:latin typeface="Times New Roman" pitchFamily="18" charset="0"/>
                  </a:rPr>
                  <a:t>H</a:t>
                </a:r>
                <a:endParaRPr lang="es-E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4162" name="AutoShape 31"/>
            <p:cNvSpPr>
              <a:spLocks noChangeArrowheads="1"/>
            </p:cNvSpPr>
            <p:nvPr/>
          </p:nvSpPr>
          <p:spPr bwMode="auto">
            <a:xfrm>
              <a:off x="1812" y="3516"/>
              <a:ext cx="516" cy="264"/>
            </a:xfrm>
            <a:prstGeom prst="rightArrow">
              <a:avLst>
                <a:gd name="adj1" fmla="val 50000"/>
                <a:gd name="adj2" fmla="val 48864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34163" name="AutoShape 32"/>
            <p:cNvSpPr>
              <a:spLocks noChangeArrowheads="1"/>
            </p:cNvSpPr>
            <p:nvPr/>
          </p:nvSpPr>
          <p:spPr bwMode="auto">
            <a:xfrm rot="-5400000">
              <a:off x="2652" y="2496"/>
              <a:ext cx="516" cy="264"/>
            </a:xfrm>
            <a:prstGeom prst="rightArrow">
              <a:avLst>
                <a:gd name="adj1" fmla="val 50000"/>
                <a:gd name="adj2" fmla="val 48864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34164" name="AutoShape 33"/>
            <p:cNvSpPr>
              <a:spLocks noChangeArrowheads="1"/>
            </p:cNvSpPr>
            <p:nvPr/>
          </p:nvSpPr>
          <p:spPr bwMode="auto">
            <a:xfrm rot="-1716507">
              <a:off x="1400" y="1628"/>
              <a:ext cx="468" cy="240"/>
            </a:xfrm>
            <a:prstGeom prst="leftArrow">
              <a:avLst>
                <a:gd name="adj1" fmla="val 50000"/>
                <a:gd name="adj2" fmla="val 48750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34165" name="AutoShape 34"/>
            <p:cNvSpPr>
              <a:spLocks noChangeArrowheads="1"/>
            </p:cNvSpPr>
            <p:nvPr/>
          </p:nvSpPr>
          <p:spPr bwMode="auto">
            <a:xfrm rot="48654">
              <a:off x="3405" y="1163"/>
              <a:ext cx="1404" cy="517"/>
            </a:xfrm>
            <a:custGeom>
              <a:avLst/>
              <a:gdLst>
                <a:gd name="T0" fmla="*/ 706 w 21600"/>
                <a:gd name="T1" fmla="*/ 0 h 21600"/>
                <a:gd name="T2" fmla="*/ 176 w 21600"/>
                <a:gd name="T3" fmla="*/ 256 h 21600"/>
                <a:gd name="T4" fmla="*/ 704 w 21600"/>
                <a:gd name="T5" fmla="*/ 129 h 21600"/>
                <a:gd name="T6" fmla="*/ 1579 w 21600"/>
                <a:gd name="T7" fmla="*/ 259 h 21600"/>
                <a:gd name="T8" fmla="*/ 1229 w 21600"/>
                <a:gd name="T9" fmla="*/ 388 h 21600"/>
                <a:gd name="T10" fmla="*/ 877 w 21600"/>
                <a:gd name="T11" fmla="*/ 259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9 w 21600"/>
                <a:gd name="T19" fmla="*/ 3175 h 21600"/>
                <a:gd name="T20" fmla="*/ 18431 w 21600"/>
                <a:gd name="T21" fmla="*/ 18425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42" y="5399"/>
                    <a:pt x="5435" y="7779"/>
                    <a:pt x="5400" y="10736"/>
                  </a:cubicBezTo>
                  <a:lnTo>
                    <a:pt x="0" y="10673"/>
                  </a:lnTo>
                  <a:cubicBezTo>
                    <a:pt x="70" y="4758"/>
                    <a:pt x="4884" y="-1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>
    <p:randomBar dir="vert"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1300163" y="234950"/>
            <a:ext cx="685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ES_tradnl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Ciclos de Gestión u </a:t>
            </a:r>
            <a:r>
              <a:rPr lang="es-ES_tradnl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Operación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s-ES_tradnl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47651" y="947738"/>
            <a:ext cx="8610629" cy="5330825"/>
            <a:chOff x="156" y="597"/>
            <a:chExt cx="5951" cy="335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688" y="1692"/>
              <a:ext cx="1392" cy="1416"/>
              <a:chOff x="1956" y="1308"/>
              <a:chExt cx="1488" cy="1488"/>
            </a:xfrm>
          </p:grpSpPr>
          <p:sp>
            <p:nvSpPr>
              <p:cNvPr id="135199" name="Oval 6"/>
              <p:cNvSpPr>
                <a:spLocks noChangeArrowheads="1"/>
              </p:cNvSpPr>
              <p:nvPr/>
            </p:nvSpPr>
            <p:spPr bwMode="auto">
              <a:xfrm>
                <a:off x="1956" y="1308"/>
                <a:ext cx="1488" cy="148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200" name="Line 7"/>
              <p:cNvSpPr>
                <a:spLocks noChangeShapeType="1"/>
              </p:cNvSpPr>
              <p:nvPr/>
            </p:nvSpPr>
            <p:spPr bwMode="auto">
              <a:xfrm>
                <a:off x="2712" y="1308"/>
                <a:ext cx="0" cy="14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solidFill>
                    <a:srgbClr val="000000"/>
                  </a:solidFill>
                </a:endParaRPr>
              </a:p>
            </p:txBody>
          </p:sp>
          <p:sp>
            <p:nvSpPr>
              <p:cNvPr id="135201" name="Line 8"/>
              <p:cNvSpPr>
                <a:spLocks noChangeShapeType="1"/>
              </p:cNvSpPr>
              <p:nvPr/>
            </p:nvSpPr>
            <p:spPr bwMode="auto">
              <a:xfrm>
                <a:off x="1956" y="2040"/>
                <a:ext cx="14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solidFill>
                    <a:srgbClr val="000000"/>
                  </a:solidFill>
                </a:endParaRPr>
              </a:p>
            </p:txBody>
          </p:sp>
          <p:sp>
            <p:nvSpPr>
              <p:cNvPr id="135202" name="Rectangle 9"/>
              <p:cNvSpPr>
                <a:spLocks noChangeArrowheads="1"/>
              </p:cNvSpPr>
              <p:nvPr/>
            </p:nvSpPr>
            <p:spPr bwMode="auto">
              <a:xfrm>
                <a:off x="2268" y="1596"/>
                <a:ext cx="264" cy="3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sz="2400" b="1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es-E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5203" name="Rectangle 10"/>
              <p:cNvSpPr>
                <a:spLocks noChangeArrowheads="1"/>
              </p:cNvSpPr>
              <p:nvPr/>
            </p:nvSpPr>
            <p:spPr bwMode="auto">
              <a:xfrm>
                <a:off x="2868" y="2184"/>
                <a:ext cx="264" cy="3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sz="2400" b="1">
                    <a:solidFill>
                      <a:srgbClr val="000000"/>
                    </a:solidFill>
                    <a:latin typeface="Times New Roman" pitchFamily="18" charset="0"/>
                  </a:rPr>
                  <a:t>V</a:t>
                </a:r>
                <a:endParaRPr lang="es-E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5204" name="Rectangle 11"/>
              <p:cNvSpPr>
                <a:spLocks noChangeArrowheads="1"/>
              </p:cNvSpPr>
              <p:nvPr/>
            </p:nvSpPr>
            <p:spPr bwMode="auto">
              <a:xfrm>
                <a:off x="2868" y="1608"/>
                <a:ext cx="264" cy="3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sz="2400" b="1">
                    <a:solidFill>
                      <a:srgbClr val="000000"/>
                    </a:solidFill>
                    <a:latin typeface="Times New Roman" pitchFamily="18" charset="0"/>
                  </a:rPr>
                  <a:t>H</a:t>
                </a:r>
                <a:endParaRPr lang="es-E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5205" name="Rectangle 12"/>
              <p:cNvSpPr>
                <a:spLocks noChangeArrowheads="1"/>
              </p:cNvSpPr>
              <p:nvPr/>
            </p:nvSpPr>
            <p:spPr bwMode="auto">
              <a:xfrm>
                <a:off x="2244" y="2184"/>
                <a:ext cx="264" cy="3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sz="2400" b="1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endParaRPr lang="es-E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5175" name="Line 13"/>
            <p:cNvSpPr>
              <a:spLocks noChangeShapeType="1"/>
            </p:cNvSpPr>
            <p:nvPr/>
          </p:nvSpPr>
          <p:spPr bwMode="auto">
            <a:xfrm>
              <a:off x="3384" y="1140"/>
              <a:ext cx="0" cy="26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MX">
                <a:solidFill>
                  <a:srgbClr val="000000"/>
                </a:solidFill>
              </a:endParaRPr>
            </a:p>
          </p:txBody>
        </p:sp>
        <p:sp>
          <p:nvSpPr>
            <p:cNvPr id="135176" name="Text Box 14"/>
            <p:cNvSpPr txBox="1">
              <a:spLocks noChangeArrowheads="1"/>
            </p:cNvSpPr>
            <p:nvPr/>
          </p:nvSpPr>
          <p:spPr bwMode="auto">
            <a:xfrm>
              <a:off x="1142" y="597"/>
              <a:ext cx="38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2000" b="1">
                  <a:solidFill>
                    <a:srgbClr val="000000"/>
                  </a:solidFill>
                  <a:latin typeface="Times New Roman" pitchFamily="18" charset="0"/>
                </a:rPr>
                <a:t>Ciclo PHVA: Mantenimiento del Proceso Bajo Control</a:t>
              </a:r>
              <a:endParaRPr lang="es-E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177" name="Text Box 15"/>
            <p:cNvSpPr txBox="1">
              <a:spLocks noChangeArrowheads="1"/>
            </p:cNvSpPr>
            <p:nvPr/>
          </p:nvSpPr>
          <p:spPr bwMode="auto">
            <a:xfrm>
              <a:off x="2092" y="1354"/>
              <a:ext cx="1016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2400" b="1">
                  <a:solidFill>
                    <a:srgbClr val="000000"/>
                  </a:solidFill>
                  <a:latin typeface="Times New Roman" pitchFamily="18" charset="0"/>
                </a:rPr>
                <a:t>Objetivos</a:t>
              </a:r>
            </a:p>
            <a:p>
              <a:r>
                <a:rPr lang="es-MX" sz="2400" b="1">
                  <a:solidFill>
                    <a:srgbClr val="000000"/>
                  </a:solidFill>
                  <a:latin typeface="Times New Roman" pitchFamily="18" charset="0"/>
                </a:rPr>
                <a:t>de Calidad</a:t>
              </a:r>
              <a:endParaRPr lang="es-E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178" name="Text Box 16"/>
            <p:cNvSpPr txBox="1">
              <a:spLocks noChangeArrowheads="1"/>
            </p:cNvSpPr>
            <p:nvPr/>
          </p:nvSpPr>
          <p:spPr bwMode="auto">
            <a:xfrm>
              <a:off x="2948" y="3513"/>
              <a:ext cx="112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2000" b="1">
                  <a:solidFill>
                    <a:srgbClr val="000000"/>
                  </a:solidFill>
                  <a:latin typeface="Times New Roman" pitchFamily="18" charset="0"/>
                </a:rPr>
                <a:t>Bases de Datos</a:t>
              </a:r>
            </a:p>
            <a:p>
              <a:r>
                <a:rPr lang="es-MX" sz="2000" b="1">
                  <a:solidFill>
                    <a:srgbClr val="000000"/>
                  </a:solidFill>
                  <a:latin typeface="Times New Roman" pitchFamily="18" charset="0"/>
                </a:rPr>
                <a:t>y Análisis</a:t>
              </a:r>
              <a:endParaRPr lang="es-E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179" name="Text Box 17"/>
            <p:cNvSpPr txBox="1">
              <a:spLocks noChangeArrowheads="1"/>
            </p:cNvSpPr>
            <p:nvPr/>
          </p:nvSpPr>
          <p:spPr bwMode="auto">
            <a:xfrm>
              <a:off x="2136" y="2961"/>
              <a:ext cx="6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2000" b="1">
                  <a:solidFill>
                    <a:srgbClr val="000000"/>
                  </a:solidFill>
                  <a:latin typeface="Times New Roman" pitchFamily="18" charset="0"/>
                </a:rPr>
                <a:t>Ac y AP</a:t>
              </a:r>
              <a:endParaRPr lang="es-E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180" name="Text Box 18"/>
            <p:cNvSpPr txBox="1">
              <a:spLocks noChangeArrowheads="1"/>
            </p:cNvSpPr>
            <p:nvPr/>
          </p:nvSpPr>
          <p:spPr bwMode="auto">
            <a:xfrm>
              <a:off x="4034" y="1405"/>
              <a:ext cx="1388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s-MX" sz="2000" b="1">
                  <a:solidFill>
                    <a:srgbClr val="000000"/>
                  </a:solidFill>
                  <a:latin typeface="Times New Roman" pitchFamily="18" charset="0"/>
                </a:rPr>
                <a:t>Gestión u</a:t>
              </a:r>
            </a:p>
            <a:p>
              <a:pPr>
                <a:lnSpc>
                  <a:spcPct val="80000"/>
                </a:lnSpc>
              </a:pPr>
              <a:r>
                <a:rPr lang="es-MX" sz="2000" b="1">
                  <a:solidFill>
                    <a:srgbClr val="000000"/>
                  </a:solidFill>
                  <a:latin typeface="Times New Roman" pitchFamily="18" charset="0"/>
                </a:rPr>
                <a:t>Operación del Proceso</a:t>
              </a:r>
              <a:endParaRPr lang="es-E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181" name="Text Box 19"/>
            <p:cNvSpPr txBox="1">
              <a:spLocks noChangeArrowheads="1"/>
            </p:cNvSpPr>
            <p:nvPr/>
          </p:nvSpPr>
          <p:spPr bwMode="auto">
            <a:xfrm>
              <a:off x="3926" y="2925"/>
              <a:ext cx="2181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2000" b="1">
                  <a:solidFill>
                    <a:srgbClr val="000000"/>
                  </a:solidFill>
                  <a:latin typeface="Times New Roman" pitchFamily="18" charset="0"/>
                </a:rPr>
                <a:t>Mediciones y</a:t>
              </a:r>
            </a:p>
            <a:p>
              <a:r>
                <a:rPr lang="es-MX" sz="2000" b="1">
                  <a:solidFill>
                    <a:srgbClr val="000000"/>
                  </a:solidFill>
                  <a:latin typeface="Times New Roman" pitchFamily="18" charset="0"/>
                </a:rPr>
                <a:t>Monitoreo</a:t>
              </a:r>
            </a:p>
            <a:p>
              <a:r>
                <a:rPr lang="es-MX" b="1">
                  <a:solidFill>
                    <a:srgbClr val="000000"/>
                  </a:solidFill>
                  <a:latin typeface="Times New Roman" pitchFamily="18" charset="0"/>
                </a:rPr>
                <a:t>(Indicadores y Estándar)</a:t>
              </a:r>
              <a:endParaRPr lang="es-ES" sz="16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156" y="1692"/>
              <a:ext cx="996" cy="948"/>
              <a:chOff x="1956" y="1308"/>
              <a:chExt cx="1488" cy="1488"/>
            </a:xfrm>
          </p:grpSpPr>
          <p:sp>
            <p:nvSpPr>
              <p:cNvPr id="135192" name="Oval 21"/>
              <p:cNvSpPr>
                <a:spLocks noChangeArrowheads="1"/>
              </p:cNvSpPr>
              <p:nvPr/>
            </p:nvSpPr>
            <p:spPr bwMode="auto">
              <a:xfrm>
                <a:off x="1956" y="1308"/>
                <a:ext cx="1488" cy="148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193" name="Line 22"/>
              <p:cNvSpPr>
                <a:spLocks noChangeShapeType="1"/>
              </p:cNvSpPr>
              <p:nvPr/>
            </p:nvSpPr>
            <p:spPr bwMode="auto">
              <a:xfrm>
                <a:off x="2712" y="1308"/>
                <a:ext cx="0" cy="14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solidFill>
                    <a:srgbClr val="000000"/>
                  </a:solidFill>
                </a:endParaRPr>
              </a:p>
            </p:txBody>
          </p:sp>
          <p:sp>
            <p:nvSpPr>
              <p:cNvPr id="135194" name="Line 23"/>
              <p:cNvSpPr>
                <a:spLocks noChangeShapeType="1"/>
              </p:cNvSpPr>
              <p:nvPr/>
            </p:nvSpPr>
            <p:spPr bwMode="auto">
              <a:xfrm>
                <a:off x="1956" y="2040"/>
                <a:ext cx="14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solidFill>
                    <a:srgbClr val="000000"/>
                  </a:solidFill>
                </a:endParaRPr>
              </a:p>
            </p:txBody>
          </p:sp>
          <p:sp>
            <p:nvSpPr>
              <p:cNvPr id="135195" name="Rectangle 24"/>
              <p:cNvSpPr>
                <a:spLocks noChangeArrowheads="1"/>
              </p:cNvSpPr>
              <p:nvPr/>
            </p:nvSpPr>
            <p:spPr bwMode="auto">
              <a:xfrm>
                <a:off x="2268" y="1596"/>
                <a:ext cx="264" cy="3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sz="2400" b="1">
                    <a:solidFill>
                      <a:srgbClr val="000000"/>
                    </a:solidFill>
                    <a:latin typeface="Times New Roman" pitchFamily="18" charset="0"/>
                  </a:rPr>
                  <a:t>V</a:t>
                </a:r>
                <a:endParaRPr lang="es-E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5196" name="Rectangle 25"/>
              <p:cNvSpPr>
                <a:spLocks noChangeArrowheads="1"/>
              </p:cNvSpPr>
              <p:nvPr/>
            </p:nvSpPr>
            <p:spPr bwMode="auto">
              <a:xfrm>
                <a:off x="2868" y="2184"/>
                <a:ext cx="264" cy="3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sz="2400" b="1">
                    <a:solidFill>
                      <a:srgbClr val="000000"/>
                    </a:solidFill>
                    <a:latin typeface="Times New Roman" pitchFamily="18" charset="0"/>
                  </a:rPr>
                  <a:t>P</a:t>
                </a:r>
                <a:endParaRPr lang="es-E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5197" name="Rectangle 26"/>
              <p:cNvSpPr>
                <a:spLocks noChangeArrowheads="1"/>
              </p:cNvSpPr>
              <p:nvPr/>
            </p:nvSpPr>
            <p:spPr bwMode="auto">
              <a:xfrm>
                <a:off x="2868" y="1608"/>
                <a:ext cx="264" cy="3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sz="2400" b="1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endParaRPr lang="es-E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5198" name="Rectangle 27"/>
              <p:cNvSpPr>
                <a:spLocks noChangeArrowheads="1"/>
              </p:cNvSpPr>
              <p:nvPr/>
            </p:nvSpPr>
            <p:spPr bwMode="auto">
              <a:xfrm>
                <a:off x="2244" y="2184"/>
                <a:ext cx="264" cy="3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sz="2400" b="1">
                    <a:solidFill>
                      <a:srgbClr val="000000"/>
                    </a:solidFill>
                    <a:latin typeface="Times New Roman" pitchFamily="18" charset="0"/>
                  </a:rPr>
                  <a:t>H</a:t>
                </a:r>
                <a:endParaRPr lang="es-E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5183" name="AutoShape 28"/>
            <p:cNvSpPr>
              <a:spLocks noChangeArrowheads="1"/>
            </p:cNvSpPr>
            <p:nvPr/>
          </p:nvSpPr>
          <p:spPr bwMode="auto">
            <a:xfrm rot="5373475">
              <a:off x="4055" y="2291"/>
              <a:ext cx="421" cy="264"/>
            </a:xfrm>
            <a:prstGeom prst="rightArrow">
              <a:avLst>
                <a:gd name="adj1" fmla="val 50000"/>
                <a:gd name="adj2" fmla="val 398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35184" name="AutoShape 29"/>
            <p:cNvSpPr>
              <a:spLocks noChangeArrowheads="1"/>
            </p:cNvSpPr>
            <p:nvPr/>
          </p:nvSpPr>
          <p:spPr bwMode="auto">
            <a:xfrm rot="-3051199">
              <a:off x="574" y="1141"/>
              <a:ext cx="993" cy="283"/>
            </a:xfrm>
            <a:custGeom>
              <a:avLst/>
              <a:gdLst>
                <a:gd name="T0" fmla="*/ 499 w 21600"/>
                <a:gd name="T1" fmla="*/ 0 h 21600"/>
                <a:gd name="T2" fmla="*/ 124 w 21600"/>
                <a:gd name="T3" fmla="*/ 140 h 21600"/>
                <a:gd name="T4" fmla="*/ 498 w 21600"/>
                <a:gd name="T5" fmla="*/ 71 h 21600"/>
                <a:gd name="T6" fmla="*/ 1117 w 21600"/>
                <a:gd name="T7" fmla="*/ 142 h 21600"/>
                <a:gd name="T8" fmla="*/ 869 w 21600"/>
                <a:gd name="T9" fmla="*/ 212 h 21600"/>
                <a:gd name="T10" fmla="*/ 621 w 21600"/>
                <a:gd name="T11" fmla="*/ 14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4 w 21600"/>
                <a:gd name="T19" fmla="*/ 3129 h 21600"/>
                <a:gd name="T20" fmla="*/ 18446 w 21600"/>
                <a:gd name="T21" fmla="*/ 18471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42" y="5399"/>
                    <a:pt x="5435" y="7779"/>
                    <a:pt x="5400" y="10736"/>
                  </a:cubicBezTo>
                  <a:lnTo>
                    <a:pt x="0" y="10673"/>
                  </a:lnTo>
                  <a:cubicBezTo>
                    <a:pt x="70" y="4758"/>
                    <a:pt x="4884" y="-1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35185" name="AutoShape 30"/>
            <p:cNvSpPr>
              <a:spLocks noChangeArrowheads="1"/>
            </p:cNvSpPr>
            <p:nvPr/>
          </p:nvSpPr>
          <p:spPr bwMode="auto">
            <a:xfrm>
              <a:off x="3144" y="3252"/>
              <a:ext cx="432" cy="300"/>
            </a:xfrm>
            <a:prstGeom prst="leftArrow">
              <a:avLst>
                <a:gd name="adj1" fmla="val 50000"/>
                <a:gd name="adj2" fmla="val 36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35186" name="Text Box 31"/>
            <p:cNvSpPr txBox="1">
              <a:spLocks noChangeArrowheads="1"/>
            </p:cNvSpPr>
            <p:nvPr/>
          </p:nvSpPr>
          <p:spPr bwMode="auto">
            <a:xfrm>
              <a:off x="2828" y="1005"/>
              <a:ext cx="11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2000" b="1">
                  <a:solidFill>
                    <a:srgbClr val="000000"/>
                  </a:solidFill>
                  <a:latin typeface="Times New Roman" pitchFamily="18" charset="0"/>
                </a:rPr>
                <a:t>Sistematización</a:t>
              </a:r>
              <a:endParaRPr lang="es-E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187" name="AutoShape 32"/>
            <p:cNvSpPr>
              <a:spLocks noChangeArrowheads="1"/>
            </p:cNvSpPr>
            <p:nvPr/>
          </p:nvSpPr>
          <p:spPr bwMode="auto">
            <a:xfrm>
              <a:off x="3144" y="1368"/>
              <a:ext cx="444" cy="252"/>
            </a:xfrm>
            <a:prstGeom prst="rightArrow">
              <a:avLst>
                <a:gd name="adj1" fmla="val 50000"/>
                <a:gd name="adj2" fmla="val 4404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35188" name="AutoShape 33"/>
            <p:cNvSpPr>
              <a:spLocks noChangeArrowheads="1"/>
            </p:cNvSpPr>
            <p:nvPr/>
          </p:nvSpPr>
          <p:spPr bwMode="auto">
            <a:xfrm>
              <a:off x="2292" y="2124"/>
              <a:ext cx="312" cy="372"/>
            </a:xfrm>
            <a:prstGeom prst="upArrow">
              <a:avLst>
                <a:gd name="adj1" fmla="val 50000"/>
                <a:gd name="adj2" fmla="val 2980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35189" name="Text Box 34"/>
            <p:cNvSpPr txBox="1">
              <a:spLocks noChangeArrowheads="1"/>
            </p:cNvSpPr>
            <p:nvPr/>
          </p:nvSpPr>
          <p:spPr bwMode="auto">
            <a:xfrm>
              <a:off x="1220" y="1029"/>
              <a:ext cx="74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2000" b="1">
                  <a:solidFill>
                    <a:srgbClr val="000000"/>
                  </a:solidFill>
                  <a:latin typeface="Times New Roman" pitchFamily="18" charset="0"/>
                </a:rPr>
                <a:t>Nuevo</a:t>
              </a:r>
            </a:p>
            <a:p>
              <a:r>
                <a:rPr lang="es-MX" sz="2000" b="1">
                  <a:solidFill>
                    <a:srgbClr val="000000"/>
                  </a:solidFill>
                  <a:latin typeface="Times New Roman" pitchFamily="18" charset="0"/>
                </a:rPr>
                <a:t>Estándar</a:t>
              </a:r>
              <a:endParaRPr lang="es-E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190" name="AutoShape 35"/>
            <p:cNvSpPr>
              <a:spLocks noChangeArrowheads="1"/>
            </p:cNvSpPr>
            <p:nvPr/>
          </p:nvSpPr>
          <p:spPr bwMode="auto">
            <a:xfrm rot="-9901801">
              <a:off x="958" y="2809"/>
              <a:ext cx="993" cy="283"/>
            </a:xfrm>
            <a:custGeom>
              <a:avLst/>
              <a:gdLst>
                <a:gd name="T0" fmla="*/ 499 w 21600"/>
                <a:gd name="T1" fmla="*/ 0 h 21600"/>
                <a:gd name="T2" fmla="*/ 124 w 21600"/>
                <a:gd name="T3" fmla="*/ 140 h 21600"/>
                <a:gd name="T4" fmla="*/ 498 w 21600"/>
                <a:gd name="T5" fmla="*/ 71 h 21600"/>
                <a:gd name="T6" fmla="*/ 1117 w 21600"/>
                <a:gd name="T7" fmla="*/ 142 h 21600"/>
                <a:gd name="T8" fmla="*/ 869 w 21600"/>
                <a:gd name="T9" fmla="*/ 212 h 21600"/>
                <a:gd name="T10" fmla="*/ 621 w 21600"/>
                <a:gd name="T11" fmla="*/ 14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4 w 21600"/>
                <a:gd name="T19" fmla="*/ 3129 h 21600"/>
                <a:gd name="T20" fmla="*/ 18446 w 21600"/>
                <a:gd name="T21" fmla="*/ 18471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42" y="5399"/>
                    <a:pt x="5435" y="7779"/>
                    <a:pt x="5400" y="10736"/>
                  </a:cubicBezTo>
                  <a:lnTo>
                    <a:pt x="0" y="10673"/>
                  </a:lnTo>
                  <a:cubicBezTo>
                    <a:pt x="70" y="4758"/>
                    <a:pt x="4884" y="-1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35191" name="Text Box 36"/>
            <p:cNvSpPr txBox="1">
              <a:spLocks noChangeArrowheads="1"/>
            </p:cNvSpPr>
            <p:nvPr/>
          </p:nvSpPr>
          <p:spPr bwMode="auto">
            <a:xfrm>
              <a:off x="1104" y="2145"/>
              <a:ext cx="947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2000" b="1">
                  <a:solidFill>
                    <a:srgbClr val="000000"/>
                  </a:solidFill>
                  <a:latin typeface="Times New Roman" pitchFamily="18" charset="0"/>
                </a:rPr>
                <a:t>Inicia </a:t>
              </a:r>
            </a:p>
            <a:p>
              <a:r>
                <a:rPr lang="es-MX" sz="2000" b="1">
                  <a:solidFill>
                    <a:srgbClr val="000000"/>
                  </a:solidFill>
                  <a:latin typeface="Times New Roman" pitchFamily="18" charset="0"/>
                </a:rPr>
                <a:t>Nuevo Ciclo</a:t>
              </a:r>
            </a:p>
            <a:p>
              <a:r>
                <a:rPr lang="es-MX" sz="2000" b="1">
                  <a:solidFill>
                    <a:srgbClr val="000000"/>
                  </a:solidFill>
                  <a:latin typeface="Times New Roman" pitchFamily="18" charset="0"/>
                </a:rPr>
                <a:t>de Mejora</a:t>
              </a:r>
              <a:endParaRPr lang="es-ES" sz="16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s-ES_tradnl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Definiciones </a:t>
            </a:r>
            <a:br>
              <a:rPr lang="es-ES_tradnl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ES_tradnl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MEJORA DE LA CALIDAD</a:t>
            </a:r>
          </a:p>
        </p:txBody>
      </p:sp>
      <p:sp>
        <p:nvSpPr>
          <p:cNvPr id="26629" name="Rectangle 3"/>
          <p:cNvSpPr>
            <a:spLocks noChangeArrowheads="1"/>
          </p:cNvSpPr>
          <p:nvPr/>
        </p:nvSpPr>
        <p:spPr bwMode="auto">
          <a:xfrm>
            <a:off x="685800" y="2667000"/>
            <a:ext cx="3886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800" dirty="0">
                <a:solidFill>
                  <a:srgbClr val="000000"/>
                </a:solidFill>
              </a:rPr>
              <a:t>Parte de la Gestión de Calidad enfocada a aumentar la capacidad de cumplir con los requisitos de calidad.</a:t>
            </a:r>
          </a:p>
        </p:txBody>
      </p:sp>
      <p:pic>
        <p:nvPicPr>
          <p:cNvPr id="26631" name="Picture 6" descr="MAR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124200"/>
            <a:ext cx="915988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Text Box 7"/>
          <p:cNvSpPr txBox="1">
            <a:spLocks noChangeArrowheads="1"/>
          </p:cNvSpPr>
          <p:nvPr/>
        </p:nvSpPr>
        <p:spPr bwMode="auto">
          <a:xfrm>
            <a:off x="6553200" y="4495800"/>
            <a:ext cx="1201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1400" b="1">
                <a:latin typeface="Times New Roman" pitchFamily="18" charset="0"/>
              </a:rPr>
              <a:t>APROBADO</a:t>
            </a:r>
            <a:endParaRPr lang="es-ES_tradnl" sz="1400">
              <a:latin typeface="Times New Roman" pitchFamily="18" charset="0"/>
            </a:endParaRPr>
          </a:p>
        </p:txBody>
      </p:sp>
      <p:sp>
        <p:nvSpPr>
          <p:cNvPr id="26633" name="Freeform 8"/>
          <p:cNvSpPr>
            <a:spLocks/>
          </p:cNvSpPr>
          <p:nvPr/>
        </p:nvSpPr>
        <p:spPr bwMode="auto">
          <a:xfrm>
            <a:off x="5181600" y="3429000"/>
            <a:ext cx="1773238" cy="977900"/>
          </a:xfrm>
          <a:custGeom>
            <a:avLst/>
            <a:gdLst>
              <a:gd name="T0" fmla="*/ 162 w 2234"/>
              <a:gd name="T1" fmla="*/ 1108 h 1231"/>
              <a:gd name="T2" fmla="*/ 1313 w 2234"/>
              <a:gd name="T3" fmla="*/ 1073 h 1231"/>
              <a:gd name="T4" fmla="*/ 932 w 2234"/>
              <a:gd name="T5" fmla="*/ 891 h 1231"/>
              <a:gd name="T6" fmla="*/ 1111 w 2234"/>
              <a:gd name="T7" fmla="*/ 1013 h 1231"/>
              <a:gd name="T8" fmla="*/ 1265 w 2234"/>
              <a:gd name="T9" fmla="*/ 967 h 1231"/>
              <a:gd name="T10" fmla="*/ 1299 w 2234"/>
              <a:gd name="T11" fmla="*/ 998 h 1231"/>
              <a:gd name="T12" fmla="*/ 1631 w 2234"/>
              <a:gd name="T13" fmla="*/ 1070 h 1231"/>
              <a:gd name="T14" fmla="*/ 1495 w 2234"/>
              <a:gd name="T15" fmla="*/ 886 h 1231"/>
              <a:gd name="T16" fmla="*/ 1573 w 2234"/>
              <a:gd name="T17" fmla="*/ 833 h 1231"/>
              <a:gd name="T18" fmla="*/ 1653 w 2234"/>
              <a:gd name="T19" fmla="*/ 887 h 1231"/>
              <a:gd name="T20" fmla="*/ 1850 w 2234"/>
              <a:gd name="T21" fmla="*/ 1050 h 1231"/>
              <a:gd name="T22" fmla="*/ 1934 w 2234"/>
              <a:gd name="T23" fmla="*/ 1031 h 1231"/>
              <a:gd name="T24" fmla="*/ 1888 w 2234"/>
              <a:gd name="T25" fmla="*/ 1010 h 1231"/>
              <a:gd name="T26" fmla="*/ 1578 w 2234"/>
              <a:gd name="T27" fmla="*/ 759 h 1231"/>
              <a:gd name="T28" fmla="*/ 1901 w 2234"/>
              <a:gd name="T29" fmla="*/ 893 h 1231"/>
              <a:gd name="T30" fmla="*/ 1915 w 2234"/>
              <a:gd name="T31" fmla="*/ 870 h 1231"/>
              <a:gd name="T32" fmla="*/ 1898 w 2234"/>
              <a:gd name="T33" fmla="*/ 833 h 1231"/>
              <a:gd name="T34" fmla="*/ 2229 w 2234"/>
              <a:gd name="T35" fmla="*/ 496 h 1231"/>
              <a:gd name="T36" fmla="*/ 1377 w 2234"/>
              <a:gd name="T37" fmla="*/ 268 h 1231"/>
              <a:gd name="T38" fmla="*/ 1812 w 2234"/>
              <a:gd name="T39" fmla="*/ 799 h 1231"/>
              <a:gd name="T40" fmla="*/ 1737 w 2234"/>
              <a:gd name="T41" fmla="*/ 746 h 1231"/>
              <a:gd name="T42" fmla="*/ 1349 w 2234"/>
              <a:gd name="T43" fmla="*/ 416 h 1231"/>
              <a:gd name="T44" fmla="*/ 1213 w 2234"/>
              <a:gd name="T45" fmla="*/ 423 h 1231"/>
              <a:gd name="T46" fmla="*/ 1153 w 2234"/>
              <a:gd name="T47" fmla="*/ 483 h 1231"/>
              <a:gd name="T48" fmla="*/ 968 w 2234"/>
              <a:gd name="T49" fmla="*/ 224 h 1231"/>
              <a:gd name="T50" fmla="*/ 887 w 2234"/>
              <a:gd name="T51" fmla="*/ 163 h 1231"/>
              <a:gd name="T52" fmla="*/ 780 w 2234"/>
              <a:gd name="T53" fmla="*/ 85 h 1231"/>
              <a:gd name="T54" fmla="*/ 692 w 2234"/>
              <a:gd name="T55" fmla="*/ 39 h 1231"/>
              <a:gd name="T56" fmla="*/ 1113 w 2234"/>
              <a:gd name="T57" fmla="*/ 453 h 1231"/>
              <a:gd name="T58" fmla="*/ 1031 w 2234"/>
              <a:gd name="T59" fmla="*/ 484 h 1231"/>
              <a:gd name="T60" fmla="*/ 1523 w 2234"/>
              <a:gd name="T61" fmla="*/ 724 h 1231"/>
              <a:gd name="T62" fmla="*/ 1180 w 2234"/>
              <a:gd name="T63" fmla="*/ 691 h 1231"/>
              <a:gd name="T64" fmla="*/ 629 w 2234"/>
              <a:gd name="T65" fmla="*/ 809 h 1231"/>
              <a:gd name="T66" fmla="*/ 879 w 2234"/>
              <a:gd name="T67" fmla="*/ 356 h 1231"/>
              <a:gd name="T68" fmla="*/ 1043 w 2234"/>
              <a:gd name="T69" fmla="*/ 421 h 1231"/>
              <a:gd name="T70" fmla="*/ 925 w 2234"/>
              <a:gd name="T71" fmla="*/ 366 h 1231"/>
              <a:gd name="T72" fmla="*/ 961 w 2234"/>
              <a:gd name="T73" fmla="*/ 369 h 1231"/>
              <a:gd name="T74" fmla="*/ 945 w 2234"/>
              <a:gd name="T75" fmla="*/ 388 h 1231"/>
              <a:gd name="T76" fmla="*/ 929 w 2234"/>
              <a:gd name="T77" fmla="*/ 344 h 1231"/>
              <a:gd name="T78" fmla="*/ 777 w 2234"/>
              <a:gd name="T79" fmla="*/ 217 h 1231"/>
              <a:gd name="T80" fmla="*/ 662 w 2234"/>
              <a:gd name="T81" fmla="*/ 71 h 1231"/>
              <a:gd name="T82" fmla="*/ 695 w 2234"/>
              <a:gd name="T83" fmla="*/ 20 h 1231"/>
              <a:gd name="T84" fmla="*/ 627 w 2234"/>
              <a:gd name="T85" fmla="*/ 68 h 1231"/>
              <a:gd name="T86" fmla="*/ 617 w 2234"/>
              <a:gd name="T87" fmla="*/ 61 h 1231"/>
              <a:gd name="T88" fmla="*/ 633 w 2234"/>
              <a:gd name="T89" fmla="*/ 41 h 1231"/>
              <a:gd name="T90" fmla="*/ 652 w 2234"/>
              <a:gd name="T91" fmla="*/ 16 h 1231"/>
              <a:gd name="T92" fmla="*/ 692 w 2234"/>
              <a:gd name="T93" fmla="*/ 17 h 1231"/>
              <a:gd name="T94" fmla="*/ 662 w 2234"/>
              <a:gd name="T95" fmla="*/ 1 h 1231"/>
              <a:gd name="T96" fmla="*/ 618 w 2234"/>
              <a:gd name="T97" fmla="*/ 10 h 1231"/>
              <a:gd name="T98" fmla="*/ 594 w 2234"/>
              <a:gd name="T99" fmla="*/ 53 h 1231"/>
              <a:gd name="T100" fmla="*/ 608 w 2234"/>
              <a:gd name="T101" fmla="*/ 96 h 1231"/>
              <a:gd name="T102" fmla="*/ 603 w 2234"/>
              <a:gd name="T103" fmla="*/ 130 h 1231"/>
              <a:gd name="T104" fmla="*/ 687 w 2234"/>
              <a:gd name="T105" fmla="*/ 210 h 1231"/>
              <a:gd name="T106" fmla="*/ 165 w 2234"/>
              <a:gd name="T107" fmla="*/ 421 h 123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234"/>
              <a:gd name="T163" fmla="*/ 0 h 1231"/>
              <a:gd name="T164" fmla="*/ 2234 w 2234"/>
              <a:gd name="T165" fmla="*/ 1231 h 123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234" h="1231">
                <a:moveTo>
                  <a:pt x="164" y="392"/>
                </a:moveTo>
                <a:lnTo>
                  <a:pt x="163" y="361"/>
                </a:lnTo>
                <a:lnTo>
                  <a:pt x="9" y="361"/>
                </a:lnTo>
                <a:lnTo>
                  <a:pt x="0" y="1231"/>
                </a:lnTo>
                <a:lnTo>
                  <a:pt x="163" y="1229"/>
                </a:lnTo>
                <a:lnTo>
                  <a:pt x="162" y="1108"/>
                </a:lnTo>
                <a:lnTo>
                  <a:pt x="259" y="1109"/>
                </a:lnTo>
                <a:lnTo>
                  <a:pt x="259" y="1058"/>
                </a:lnTo>
                <a:lnTo>
                  <a:pt x="742" y="1059"/>
                </a:lnTo>
                <a:lnTo>
                  <a:pt x="923" y="1058"/>
                </a:lnTo>
                <a:lnTo>
                  <a:pt x="1046" y="1070"/>
                </a:lnTo>
                <a:lnTo>
                  <a:pt x="1313" y="1073"/>
                </a:lnTo>
                <a:lnTo>
                  <a:pt x="1310" y="1023"/>
                </a:lnTo>
                <a:lnTo>
                  <a:pt x="1236" y="1023"/>
                </a:lnTo>
                <a:lnTo>
                  <a:pt x="1111" y="1013"/>
                </a:lnTo>
                <a:lnTo>
                  <a:pt x="676" y="1002"/>
                </a:lnTo>
                <a:lnTo>
                  <a:pt x="885" y="937"/>
                </a:lnTo>
                <a:lnTo>
                  <a:pt x="932" y="891"/>
                </a:lnTo>
                <a:lnTo>
                  <a:pt x="1039" y="931"/>
                </a:lnTo>
                <a:lnTo>
                  <a:pt x="1095" y="936"/>
                </a:lnTo>
                <a:lnTo>
                  <a:pt x="1097" y="967"/>
                </a:lnTo>
                <a:lnTo>
                  <a:pt x="1103" y="991"/>
                </a:lnTo>
                <a:lnTo>
                  <a:pt x="1109" y="1007"/>
                </a:lnTo>
                <a:lnTo>
                  <a:pt x="1111" y="1013"/>
                </a:lnTo>
                <a:lnTo>
                  <a:pt x="1236" y="1023"/>
                </a:lnTo>
                <a:lnTo>
                  <a:pt x="1242" y="1015"/>
                </a:lnTo>
                <a:lnTo>
                  <a:pt x="1248" y="1005"/>
                </a:lnTo>
                <a:lnTo>
                  <a:pt x="1254" y="992"/>
                </a:lnTo>
                <a:lnTo>
                  <a:pt x="1259" y="979"/>
                </a:lnTo>
                <a:lnTo>
                  <a:pt x="1265" y="967"/>
                </a:lnTo>
                <a:lnTo>
                  <a:pt x="1270" y="956"/>
                </a:lnTo>
                <a:lnTo>
                  <a:pt x="1272" y="949"/>
                </a:lnTo>
                <a:lnTo>
                  <a:pt x="1273" y="947"/>
                </a:lnTo>
                <a:lnTo>
                  <a:pt x="1287" y="949"/>
                </a:lnTo>
                <a:lnTo>
                  <a:pt x="1292" y="974"/>
                </a:lnTo>
                <a:lnTo>
                  <a:pt x="1299" y="998"/>
                </a:lnTo>
                <a:lnTo>
                  <a:pt x="1307" y="1016"/>
                </a:lnTo>
                <a:lnTo>
                  <a:pt x="1310" y="1023"/>
                </a:lnTo>
                <a:lnTo>
                  <a:pt x="1313" y="1073"/>
                </a:lnTo>
                <a:lnTo>
                  <a:pt x="1479" y="1075"/>
                </a:lnTo>
                <a:lnTo>
                  <a:pt x="1485" y="1070"/>
                </a:lnTo>
                <a:lnTo>
                  <a:pt x="1631" y="1070"/>
                </a:lnTo>
                <a:lnTo>
                  <a:pt x="1637" y="1054"/>
                </a:lnTo>
                <a:lnTo>
                  <a:pt x="1794" y="1053"/>
                </a:lnTo>
                <a:lnTo>
                  <a:pt x="1814" y="1013"/>
                </a:lnTo>
                <a:lnTo>
                  <a:pt x="1430" y="1012"/>
                </a:lnTo>
                <a:lnTo>
                  <a:pt x="1464" y="976"/>
                </a:lnTo>
                <a:lnTo>
                  <a:pt x="1495" y="886"/>
                </a:lnTo>
                <a:lnTo>
                  <a:pt x="1653" y="887"/>
                </a:lnTo>
                <a:lnTo>
                  <a:pt x="1628" y="875"/>
                </a:lnTo>
                <a:lnTo>
                  <a:pt x="1500" y="873"/>
                </a:lnTo>
                <a:lnTo>
                  <a:pt x="1508" y="855"/>
                </a:lnTo>
                <a:lnTo>
                  <a:pt x="1605" y="856"/>
                </a:lnTo>
                <a:lnTo>
                  <a:pt x="1573" y="833"/>
                </a:lnTo>
                <a:lnTo>
                  <a:pt x="1518" y="834"/>
                </a:lnTo>
                <a:lnTo>
                  <a:pt x="1533" y="802"/>
                </a:lnTo>
                <a:lnTo>
                  <a:pt x="1573" y="833"/>
                </a:lnTo>
                <a:lnTo>
                  <a:pt x="1605" y="856"/>
                </a:lnTo>
                <a:lnTo>
                  <a:pt x="1628" y="875"/>
                </a:lnTo>
                <a:lnTo>
                  <a:pt x="1653" y="887"/>
                </a:lnTo>
                <a:lnTo>
                  <a:pt x="1814" y="1013"/>
                </a:lnTo>
                <a:lnTo>
                  <a:pt x="1794" y="1053"/>
                </a:lnTo>
                <a:lnTo>
                  <a:pt x="1798" y="1053"/>
                </a:lnTo>
                <a:lnTo>
                  <a:pt x="1811" y="1052"/>
                </a:lnTo>
                <a:lnTo>
                  <a:pt x="1829" y="1051"/>
                </a:lnTo>
                <a:lnTo>
                  <a:pt x="1850" y="1050"/>
                </a:lnTo>
                <a:lnTo>
                  <a:pt x="1872" y="1048"/>
                </a:lnTo>
                <a:lnTo>
                  <a:pt x="1893" y="1046"/>
                </a:lnTo>
                <a:lnTo>
                  <a:pt x="1910" y="1045"/>
                </a:lnTo>
                <a:lnTo>
                  <a:pt x="1922" y="1043"/>
                </a:lnTo>
                <a:lnTo>
                  <a:pt x="1932" y="1038"/>
                </a:lnTo>
                <a:lnTo>
                  <a:pt x="1934" y="1031"/>
                </a:lnTo>
                <a:lnTo>
                  <a:pt x="1932" y="1025"/>
                </a:lnTo>
                <a:lnTo>
                  <a:pt x="1931" y="1023"/>
                </a:lnTo>
                <a:lnTo>
                  <a:pt x="1843" y="901"/>
                </a:lnTo>
                <a:lnTo>
                  <a:pt x="1821" y="911"/>
                </a:lnTo>
                <a:lnTo>
                  <a:pt x="1877" y="983"/>
                </a:lnTo>
                <a:lnTo>
                  <a:pt x="1888" y="1010"/>
                </a:lnTo>
                <a:lnTo>
                  <a:pt x="1821" y="987"/>
                </a:lnTo>
                <a:lnTo>
                  <a:pt x="1521" y="759"/>
                </a:lnTo>
                <a:lnTo>
                  <a:pt x="1551" y="758"/>
                </a:lnTo>
                <a:lnTo>
                  <a:pt x="1819" y="965"/>
                </a:lnTo>
                <a:lnTo>
                  <a:pt x="1825" y="946"/>
                </a:lnTo>
                <a:lnTo>
                  <a:pt x="1578" y="759"/>
                </a:lnTo>
                <a:lnTo>
                  <a:pt x="1661" y="766"/>
                </a:lnTo>
                <a:lnTo>
                  <a:pt x="1775" y="857"/>
                </a:lnTo>
                <a:lnTo>
                  <a:pt x="1813" y="899"/>
                </a:lnTo>
                <a:lnTo>
                  <a:pt x="1821" y="911"/>
                </a:lnTo>
                <a:lnTo>
                  <a:pt x="1843" y="901"/>
                </a:lnTo>
                <a:lnTo>
                  <a:pt x="1901" y="893"/>
                </a:lnTo>
                <a:lnTo>
                  <a:pt x="1919" y="881"/>
                </a:lnTo>
                <a:lnTo>
                  <a:pt x="2002" y="881"/>
                </a:lnTo>
                <a:lnTo>
                  <a:pt x="2234" y="968"/>
                </a:lnTo>
                <a:lnTo>
                  <a:pt x="2234" y="957"/>
                </a:lnTo>
                <a:lnTo>
                  <a:pt x="2003" y="869"/>
                </a:lnTo>
                <a:lnTo>
                  <a:pt x="1915" y="870"/>
                </a:lnTo>
                <a:lnTo>
                  <a:pt x="1908" y="853"/>
                </a:lnTo>
                <a:lnTo>
                  <a:pt x="2036" y="854"/>
                </a:lnTo>
                <a:lnTo>
                  <a:pt x="2231" y="926"/>
                </a:lnTo>
                <a:lnTo>
                  <a:pt x="2230" y="902"/>
                </a:lnTo>
                <a:lnTo>
                  <a:pt x="2031" y="833"/>
                </a:lnTo>
                <a:lnTo>
                  <a:pt x="1898" y="833"/>
                </a:lnTo>
                <a:lnTo>
                  <a:pt x="1869" y="765"/>
                </a:lnTo>
                <a:lnTo>
                  <a:pt x="1872" y="744"/>
                </a:lnTo>
                <a:lnTo>
                  <a:pt x="1782" y="560"/>
                </a:lnTo>
                <a:lnTo>
                  <a:pt x="1736" y="527"/>
                </a:lnTo>
                <a:lnTo>
                  <a:pt x="2230" y="525"/>
                </a:lnTo>
                <a:lnTo>
                  <a:pt x="2229" y="496"/>
                </a:lnTo>
                <a:lnTo>
                  <a:pt x="1691" y="495"/>
                </a:lnTo>
                <a:lnTo>
                  <a:pt x="1455" y="310"/>
                </a:lnTo>
                <a:lnTo>
                  <a:pt x="1379" y="236"/>
                </a:lnTo>
                <a:lnTo>
                  <a:pt x="929" y="194"/>
                </a:lnTo>
                <a:lnTo>
                  <a:pt x="968" y="224"/>
                </a:lnTo>
                <a:lnTo>
                  <a:pt x="1377" y="268"/>
                </a:lnTo>
                <a:lnTo>
                  <a:pt x="1445" y="344"/>
                </a:lnTo>
                <a:lnTo>
                  <a:pt x="1461" y="348"/>
                </a:lnTo>
                <a:lnTo>
                  <a:pt x="1761" y="581"/>
                </a:lnTo>
                <a:lnTo>
                  <a:pt x="1839" y="746"/>
                </a:lnTo>
                <a:lnTo>
                  <a:pt x="1810" y="781"/>
                </a:lnTo>
                <a:lnTo>
                  <a:pt x="1812" y="799"/>
                </a:lnTo>
                <a:lnTo>
                  <a:pt x="1851" y="788"/>
                </a:lnTo>
                <a:lnTo>
                  <a:pt x="1892" y="866"/>
                </a:lnTo>
                <a:lnTo>
                  <a:pt x="1825" y="878"/>
                </a:lnTo>
                <a:lnTo>
                  <a:pt x="1770" y="777"/>
                </a:lnTo>
                <a:lnTo>
                  <a:pt x="1737" y="766"/>
                </a:lnTo>
                <a:lnTo>
                  <a:pt x="1737" y="746"/>
                </a:lnTo>
                <a:lnTo>
                  <a:pt x="1685" y="648"/>
                </a:lnTo>
                <a:lnTo>
                  <a:pt x="1692" y="642"/>
                </a:lnTo>
                <a:lnTo>
                  <a:pt x="1684" y="625"/>
                </a:lnTo>
                <a:lnTo>
                  <a:pt x="1383" y="465"/>
                </a:lnTo>
                <a:lnTo>
                  <a:pt x="1371" y="422"/>
                </a:lnTo>
                <a:lnTo>
                  <a:pt x="1349" y="416"/>
                </a:lnTo>
                <a:lnTo>
                  <a:pt x="1319" y="432"/>
                </a:lnTo>
                <a:lnTo>
                  <a:pt x="1246" y="420"/>
                </a:lnTo>
                <a:lnTo>
                  <a:pt x="1223" y="409"/>
                </a:lnTo>
                <a:lnTo>
                  <a:pt x="1199" y="399"/>
                </a:lnTo>
                <a:lnTo>
                  <a:pt x="1180" y="413"/>
                </a:lnTo>
                <a:lnTo>
                  <a:pt x="1213" y="423"/>
                </a:lnTo>
                <a:lnTo>
                  <a:pt x="1328" y="519"/>
                </a:lnTo>
                <a:lnTo>
                  <a:pt x="1220" y="496"/>
                </a:lnTo>
                <a:lnTo>
                  <a:pt x="1151" y="442"/>
                </a:lnTo>
                <a:lnTo>
                  <a:pt x="1144" y="460"/>
                </a:lnTo>
                <a:lnTo>
                  <a:pt x="1179" y="487"/>
                </a:lnTo>
                <a:lnTo>
                  <a:pt x="1153" y="483"/>
                </a:lnTo>
                <a:lnTo>
                  <a:pt x="1138" y="466"/>
                </a:lnTo>
                <a:lnTo>
                  <a:pt x="1144" y="460"/>
                </a:lnTo>
                <a:lnTo>
                  <a:pt x="1151" y="442"/>
                </a:lnTo>
                <a:lnTo>
                  <a:pt x="1180" y="413"/>
                </a:lnTo>
                <a:lnTo>
                  <a:pt x="1199" y="399"/>
                </a:lnTo>
                <a:lnTo>
                  <a:pt x="968" y="224"/>
                </a:lnTo>
                <a:lnTo>
                  <a:pt x="929" y="194"/>
                </a:lnTo>
                <a:lnTo>
                  <a:pt x="927" y="193"/>
                </a:lnTo>
                <a:lnTo>
                  <a:pt x="921" y="188"/>
                </a:lnTo>
                <a:lnTo>
                  <a:pt x="913" y="183"/>
                </a:lnTo>
                <a:lnTo>
                  <a:pt x="901" y="173"/>
                </a:lnTo>
                <a:lnTo>
                  <a:pt x="887" y="163"/>
                </a:lnTo>
                <a:lnTo>
                  <a:pt x="871" y="152"/>
                </a:lnTo>
                <a:lnTo>
                  <a:pt x="854" y="139"/>
                </a:lnTo>
                <a:lnTo>
                  <a:pt x="837" y="126"/>
                </a:lnTo>
                <a:lnTo>
                  <a:pt x="818" y="112"/>
                </a:lnTo>
                <a:lnTo>
                  <a:pt x="799" y="99"/>
                </a:lnTo>
                <a:lnTo>
                  <a:pt x="780" y="85"/>
                </a:lnTo>
                <a:lnTo>
                  <a:pt x="763" y="71"/>
                </a:lnTo>
                <a:lnTo>
                  <a:pt x="746" y="58"/>
                </a:lnTo>
                <a:lnTo>
                  <a:pt x="731" y="48"/>
                </a:lnTo>
                <a:lnTo>
                  <a:pt x="718" y="38"/>
                </a:lnTo>
                <a:lnTo>
                  <a:pt x="708" y="30"/>
                </a:lnTo>
                <a:lnTo>
                  <a:pt x="692" y="39"/>
                </a:lnTo>
                <a:lnTo>
                  <a:pt x="1158" y="393"/>
                </a:lnTo>
                <a:lnTo>
                  <a:pt x="1132" y="426"/>
                </a:lnTo>
                <a:lnTo>
                  <a:pt x="662" y="71"/>
                </a:lnTo>
                <a:lnTo>
                  <a:pt x="652" y="78"/>
                </a:lnTo>
                <a:lnTo>
                  <a:pt x="1121" y="439"/>
                </a:lnTo>
                <a:lnTo>
                  <a:pt x="1113" y="453"/>
                </a:lnTo>
                <a:lnTo>
                  <a:pt x="1057" y="409"/>
                </a:lnTo>
                <a:lnTo>
                  <a:pt x="1043" y="421"/>
                </a:lnTo>
                <a:lnTo>
                  <a:pt x="1014" y="435"/>
                </a:lnTo>
                <a:lnTo>
                  <a:pt x="995" y="429"/>
                </a:lnTo>
                <a:lnTo>
                  <a:pt x="975" y="439"/>
                </a:lnTo>
                <a:lnTo>
                  <a:pt x="1031" y="484"/>
                </a:lnTo>
                <a:lnTo>
                  <a:pt x="1212" y="516"/>
                </a:lnTo>
                <a:lnTo>
                  <a:pt x="1360" y="551"/>
                </a:lnTo>
                <a:lnTo>
                  <a:pt x="1536" y="604"/>
                </a:lnTo>
                <a:lnTo>
                  <a:pt x="1639" y="651"/>
                </a:lnTo>
                <a:lnTo>
                  <a:pt x="1634" y="729"/>
                </a:lnTo>
                <a:lnTo>
                  <a:pt x="1523" y="724"/>
                </a:lnTo>
                <a:lnTo>
                  <a:pt x="1530" y="645"/>
                </a:lnTo>
                <a:lnTo>
                  <a:pt x="1521" y="642"/>
                </a:lnTo>
                <a:lnTo>
                  <a:pt x="1517" y="647"/>
                </a:lnTo>
                <a:lnTo>
                  <a:pt x="1376" y="618"/>
                </a:lnTo>
                <a:lnTo>
                  <a:pt x="1363" y="689"/>
                </a:lnTo>
                <a:lnTo>
                  <a:pt x="1180" y="691"/>
                </a:lnTo>
                <a:lnTo>
                  <a:pt x="970" y="641"/>
                </a:lnTo>
                <a:lnTo>
                  <a:pt x="886" y="709"/>
                </a:lnTo>
                <a:lnTo>
                  <a:pt x="711" y="706"/>
                </a:lnTo>
                <a:lnTo>
                  <a:pt x="665" y="743"/>
                </a:lnTo>
                <a:lnTo>
                  <a:pt x="651" y="746"/>
                </a:lnTo>
                <a:lnTo>
                  <a:pt x="629" y="809"/>
                </a:lnTo>
                <a:lnTo>
                  <a:pt x="474" y="878"/>
                </a:lnTo>
                <a:lnTo>
                  <a:pt x="442" y="873"/>
                </a:lnTo>
                <a:lnTo>
                  <a:pt x="260" y="870"/>
                </a:lnTo>
                <a:lnTo>
                  <a:pt x="261" y="423"/>
                </a:lnTo>
                <a:lnTo>
                  <a:pt x="754" y="260"/>
                </a:lnTo>
                <a:lnTo>
                  <a:pt x="879" y="356"/>
                </a:lnTo>
                <a:lnTo>
                  <a:pt x="841" y="355"/>
                </a:lnTo>
                <a:lnTo>
                  <a:pt x="895" y="394"/>
                </a:lnTo>
                <a:lnTo>
                  <a:pt x="953" y="414"/>
                </a:lnTo>
                <a:lnTo>
                  <a:pt x="975" y="394"/>
                </a:lnTo>
                <a:lnTo>
                  <a:pt x="975" y="369"/>
                </a:lnTo>
                <a:lnTo>
                  <a:pt x="1043" y="421"/>
                </a:lnTo>
                <a:lnTo>
                  <a:pt x="1057" y="409"/>
                </a:lnTo>
                <a:lnTo>
                  <a:pt x="845" y="246"/>
                </a:lnTo>
                <a:lnTo>
                  <a:pt x="809" y="240"/>
                </a:lnTo>
                <a:lnTo>
                  <a:pt x="942" y="343"/>
                </a:lnTo>
                <a:lnTo>
                  <a:pt x="929" y="344"/>
                </a:lnTo>
                <a:lnTo>
                  <a:pt x="925" y="366"/>
                </a:lnTo>
                <a:lnTo>
                  <a:pt x="939" y="361"/>
                </a:lnTo>
                <a:lnTo>
                  <a:pt x="942" y="361"/>
                </a:lnTo>
                <a:lnTo>
                  <a:pt x="947" y="361"/>
                </a:lnTo>
                <a:lnTo>
                  <a:pt x="954" y="362"/>
                </a:lnTo>
                <a:lnTo>
                  <a:pt x="959" y="365"/>
                </a:lnTo>
                <a:lnTo>
                  <a:pt x="961" y="369"/>
                </a:lnTo>
                <a:lnTo>
                  <a:pt x="961" y="378"/>
                </a:lnTo>
                <a:lnTo>
                  <a:pt x="961" y="386"/>
                </a:lnTo>
                <a:lnTo>
                  <a:pt x="959" y="392"/>
                </a:lnTo>
                <a:lnTo>
                  <a:pt x="955" y="393"/>
                </a:lnTo>
                <a:lnTo>
                  <a:pt x="950" y="391"/>
                </a:lnTo>
                <a:lnTo>
                  <a:pt x="945" y="388"/>
                </a:lnTo>
                <a:lnTo>
                  <a:pt x="940" y="384"/>
                </a:lnTo>
                <a:lnTo>
                  <a:pt x="936" y="379"/>
                </a:lnTo>
                <a:lnTo>
                  <a:pt x="931" y="374"/>
                </a:lnTo>
                <a:lnTo>
                  <a:pt x="927" y="368"/>
                </a:lnTo>
                <a:lnTo>
                  <a:pt x="925" y="366"/>
                </a:lnTo>
                <a:lnTo>
                  <a:pt x="929" y="344"/>
                </a:lnTo>
                <a:lnTo>
                  <a:pt x="801" y="245"/>
                </a:lnTo>
                <a:lnTo>
                  <a:pt x="809" y="240"/>
                </a:lnTo>
                <a:lnTo>
                  <a:pt x="845" y="246"/>
                </a:lnTo>
                <a:lnTo>
                  <a:pt x="643" y="89"/>
                </a:lnTo>
                <a:lnTo>
                  <a:pt x="629" y="105"/>
                </a:lnTo>
                <a:lnTo>
                  <a:pt x="777" y="217"/>
                </a:lnTo>
                <a:lnTo>
                  <a:pt x="766" y="221"/>
                </a:lnTo>
                <a:lnTo>
                  <a:pt x="635" y="122"/>
                </a:lnTo>
                <a:lnTo>
                  <a:pt x="629" y="105"/>
                </a:lnTo>
                <a:lnTo>
                  <a:pt x="643" y="89"/>
                </a:lnTo>
                <a:lnTo>
                  <a:pt x="652" y="78"/>
                </a:lnTo>
                <a:lnTo>
                  <a:pt x="662" y="71"/>
                </a:lnTo>
                <a:lnTo>
                  <a:pt x="692" y="39"/>
                </a:lnTo>
                <a:lnTo>
                  <a:pt x="708" y="30"/>
                </a:lnTo>
                <a:lnTo>
                  <a:pt x="703" y="26"/>
                </a:lnTo>
                <a:lnTo>
                  <a:pt x="700" y="24"/>
                </a:lnTo>
                <a:lnTo>
                  <a:pt x="696" y="21"/>
                </a:lnTo>
                <a:lnTo>
                  <a:pt x="695" y="20"/>
                </a:lnTo>
                <a:lnTo>
                  <a:pt x="671" y="16"/>
                </a:lnTo>
                <a:lnTo>
                  <a:pt x="667" y="21"/>
                </a:lnTo>
                <a:lnTo>
                  <a:pt x="658" y="34"/>
                </a:lnTo>
                <a:lnTo>
                  <a:pt x="648" y="47"/>
                </a:lnTo>
                <a:lnTo>
                  <a:pt x="642" y="53"/>
                </a:lnTo>
                <a:lnTo>
                  <a:pt x="627" y="68"/>
                </a:lnTo>
                <a:lnTo>
                  <a:pt x="619" y="79"/>
                </a:lnTo>
                <a:lnTo>
                  <a:pt x="614" y="72"/>
                </a:lnTo>
                <a:lnTo>
                  <a:pt x="613" y="65"/>
                </a:lnTo>
                <a:lnTo>
                  <a:pt x="614" y="59"/>
                </a:lnTo>
                <a:lnTo>
                  <a:pt x="614" y="57"/>
                </a:lnTo>
                <a:lnTo>
                  <a:pt x="617" y="61"/>
                </a:lnTo>
                <a:lnTo>
                  <a:pt x="621" y="64"/>
                </a:lnTo>
                <a:lnTo>
                  <a:pt x="625" y="66"/>
                </a:lnTo>
                <a:lnTo>
                  <a:pt x="627" y="68"/>
                </a:lnTo>
                <a:lnTo>
                  <a:pt x="642" y="53"/>
                </a:lnTo>
                <a:lnTo>
                  <a:pt x="639" y="49"/>
                </a:lnTo>
                <a:lnTo>
                  <a:pt x="633" y="41"/>
                </a:lnTo>
                <a:lnTo>
                  <a:pt x="627" y="32"/>
                </a:lnTo>
                <a:lnTo>
                  <a:pt x="627" y="25"/>
                </a:lnTo>
                <a:lnTo>
                  <a:pt x="632" y="21"/>
                </a:lnTo>
                <a:lnTo>
                  <a:pt x="638" y="19"/>
                </a:lnTo>
                <a:lnTo>
                  <a:pt x="646" y="17"/>
                </a:lnTo>
                <a:lnTo>
                  <a:pt x="652" y="16"/>
                </a:lnTo>
                <a:lnTo>
                  <a:pt x="659" y="16"/>
                </a:lnTo>
                <a:lnTo>
                  <a:pt x="665" y="16"/>
                </a:lnTo>
                <a:lnTo>
                  <a:pt x="670" y="16"/>
                </a:lnTo>
                <a:lnTo>
                  <a:pt x="671" y="16"/>
                </a:lnTo>
                <a:lnTo>
                  <a:pt x="695" y="20"/>
                </a:lnTo>
                <a:lnTo>
                  <a:pt x="692" y="17"/>
                </a:lnTo>
                <a:lnTo>
                  <a:pt x="688" y="13"/>
                </a:lnTo>
                <a:lnTo>
                  <a:pt x="684" y="10"/>
                </a:lnTo>
                <a:lnTo>
                  <a:pt x="679" y="6"/>
                </a:lnTo>
                <a:lnTo>
                  <a:pt x="674" y="4"/>
                </a:lnTo>
                <a:lnTo>
                  <a:pt x="669" y="2"/>
                </a:lnTo>
                <a:lnTo>
                  <a:pt x="662" y="1"/>
                </a:lnTo>
                <a:lnTo>
                  <a:pt x="652" y="0"/>
                </a:lnTo>
                <a:lnTo>
                  <a:pt x="643" y="0"/>
                </a:lnTo>
                <a:lnTo>
                  <a:pt x="635" y="1"/>
                </a:lnTo>
                <a:lnTo>
                  <a:pt x="628" y="3"/>
                </a:lnTo>
                <a:lnTo>
                  <a:pt x="623" y="6"/>
                </a:lnTo>
                <a:lnTo>
                  <a:pt x="618" y="10"/>
                </a:lnTo>
                <a:lnTo>
                  <a:pt x="613" y="13"/>
                </a:lnTo>
                <a:lnTo>
                  <a:pt x="610" y="17"/>
                </a:lnTo>
                <a:lnTo>
                  <a:pt x="606" y="20"/>
                </a:lnTo>
                <a:lnTo>
                  <a:pt x="601" y="28"/>
                </a:lnTo>
                <a:lnTo>
                  <a:pt x="596" y="40"/>
                </a:lnTo>
                <a:lnTo>
                  <a:pt x="594" y="53"/>
                </a:lnTo>
                <a:lnTo>
                  <a:pt x="594" y="63"/>
                </a:lnTo>
                <a:lnTo>
                  <a:pt x="596" y="72"/>
                </a:lnTo>
                <a:lnTo>
                  <a:pt x="602" y="81"/>
                </a:lnTo>
                <a:lnTo>
                  <a:pt x="606" y="91"/>
                </a:lnTo>
                <a:lnTo>
                  <a:pt x="609" y="94"/>
                </a:lnTo>
                <a:lnTo>
                  <a:pt x="608" y="96"/>
                </a:lnTo>
                <a:lnTo>
                  <a:pt x="605" y="101"/>
                </a:lnTo>
                <a:lnTo>
                  <a:pt x="602" y="108"/>
                </a:lnTo>
                <a:lnTo>
                  <a:pt x="600" y="114"/>
                </a:lnTo>
                <a:lnTo>
                  <a:pt x="600" y="118"/>
                </a:lnTo>
                <a:lnTo>
                  <a:pt x="601" y="123"/>
                </a:lnTo>
                <a:lnTo>
                  <a:pt x="603" y="130"/>
                </a:lnTo>
                <a:lnTo>
                  <a:pt x="605" y="141"/>
                </a:lnTo>
                <a:lnTo>
                  <a:pt x="611" y="150"/>
                </a:lnTo>
                <a:lnTo>
                  <a:pt x="625" y="164"/>
                </a:lnTo>
                <a:lnTo>
                  <a:pt x="644" y="179"/>
                </a:lnTo>
                <a:lnTo>
                  <a:pt x="666" y="195"/>
                </a:lnTo>
                <a:lnTo>
                  <a:pt x="687" y="210"/>
                </a:lnTo>
                <a:lnTo>
                  <a:pt x="705" y="223"/>
                </a:lnTo>
                <a:lnTo>
                  <a:pt x="719" y="231"/>
                </a:lnTo>
                <a:lnTo>
                  <a:pt x="724" y="234"/>
                </a:lnTo>
                <a:lnTo>
                  <a:pt x="247" y="393"/>
                </a:lnTo>
                <a:lnTo>
                  <a:pt x="164" y="392"/>
                </a:lnTo>
                <a:lnTo>
                  <a:pt x="165" y="421"/>
                </a:lnTo>
                <a:lnTo>
                  <a:pt x="226" y="421"/>
                </a:lnTo>
                <a:lnTo>
                  <a:pt x="224" y="1078"/>
                </a:lnTo>
                <a:lnTo>
                  <a:pt x="164" y="1078"/>
                </a:lnTo>
                <a:lnTo>
                  <a:pt x="165" y="421"/>
                </a:lnTo>
                <a:lnTo>
                  <a:pt x="164" y="39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914400" y="381000"/>
            <a:ext cx="685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ES_tradnl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Mejora continua y </a:t>
            </a:r>
            <a:r>
              <a:rPr lang="es-ES_tradnl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aprendizaje</a:t>
            </a:r>
            <a:r>
              <a:rPr lang="es-ES_tradnl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ES_tradnl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s-ES_tradnl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71500" y="1042988"/>
            <a:ext cx="8115300" cy="5254625"/>
            <a:chOff x="360" y="657"/>
            <a:chExt cx="5112" cy="3310"/>
          </a:xfrm>
        </p:grpSpPr>
        <p:sp>
          <p:nvSpPr>
            <p:cNvPr id="136198" name="Text Box 5"/>
            <p:cNvSpPr txBox="1">
              <a:spLocks noChangeArrowheads="1"/>
            </p:cNvSpPr>
            <p:nvPr/>
          </p:nvSpPr>
          <p:spPr bwMode="auto">
            <a:xfrm>
              <a:off x="482" y="717"/>
              <a:ext cx="286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2000" b="1">
                  <a:solidFill>
                    <a:srgbClr val="000000"/>
                  </a:solidFill>
                  <a:latin typeface="Times New Roman" pitchFamily="18" charset="0"/>
                </a:rPr>
                <a:t>En cada Ciclo PHVA se produce mejora</a:t>
              </a:r>
            </a:p>
            <a:p>
              <a:r>
                <a:rPr lang="es-MX" sz="2000" b="1">
                  <a:solidFill>
                    <a:srgbClr val="000000"/>
                  </a:solidFill>
                  <a:latin typeface="Times New Roman" pitchFamily="18" charset="0"/>
                </a:rPr>
                <a:t>estableciéndose un nuevo estándar </a:t>
              </a:r>
              <a:endParaRPr lang="es-E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199" name="Text Box 6"/>
            <p:cNvSpPr txBox="1">
              <a:spLocks noChangeArrowheads="1"/>
            </p:cNvSpPr>
            <p:nvPr/>
          </p:nvSpPr>
          <p:spPr bwMode="auto">
            <a:xfrm>
              <a:off x="392" y="2409"/>
              <a:ext cx="151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2000" b="1">
                  <a:solidFill>
                    <a:srgbClr val="000000"/>
                  </a:solidFill>
                  <a:latin typeface="Times New Roman" pitchFamily="18" charset="0"/>
                </a:rPr>
                <a:t>1er. Ciclo de Mejora</a:t>
              </a:r>
            </a:p>
            <a:p>
              <a:r>
                <a:rPr lang="es-MX" sz="2000" b="1">
                  <a:solidFill>
                    <a:srgbClr val="000000"/>
                  </a:solidFill>
                  <a:latin typeface="Times New Roman" pitchFamily="18" charset="0"/>
                </a:rPr>
                <a:t>y Estandarización</a:t>
              </a:r>
              <a:endParaRPr lang="es-E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200" name="Text Box 7"/>
            <p:cNvSpPr txBox="1">
              <a:spLocks noChangeArrowheads="1"/>
            </p:cNvSpPr>
            <p:nvPr/>
          </p:nvSpPr>
          <p:spPr bwMode="auto">
            <a:xfrm>
              <a:off x="4160" y="1965"/>
              <a:ext cx="9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2000" b="1">
                  <a:solidFill>
                    <a:srgbClr val="000000"/>
                  </a:solidFill>
                  <a:latin typeface="Times New Roman" pitchFamily="18" charset="0"/>
                </a:rPr>
                <a:t>Objetivo # 3</a:t>
              </a:r>
              <a:endParaRPr lang="es-E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201" name="Text Box 8"/>
            <p:cNvSpPr txBox="1">
              <a:spLocks noChangeArrowheads="1"/>
            </p:cNvSpPr>
            <p:nvPr/>
          </p:nvSpPr>
          <p:spPr bwMode="auto">
            <a:xfrm>
              <a:off x="2781" y="3513"/>
              <a:ext cx="265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2000" b="1">
                  <a:solidFill>
                    <a:srgbClr val="000000"/>
                  </a:solidFill>
                  <a:latin typeface="Times New Roman" pitchFamily="18" charset="0"/>
                </a:rPr>
                <a:t>En cada Ciclo EHVA se opera</a:t>
              </a:r>
            </a:p>
            <a:p>
              <a:r>
                <a:rPr lang="es-MX" sz="2000" b="1">
                  <a:solidFill>
                    <a:srgbClr val="000000"/>
                  </a:solidFill>
                  <a:latin typeface="Times New Roman" pitchFamily="18" charset="0"/>
                </a:rPr>
                <a:t>Manteniendo el proceso bajo control </a:t>
              </a:r>
              <a:endParaRPr lang="es-E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202" name="Text Box 9"/>
            <p:cNvSpPr txBox="1">
              <a:spLocks noChangeArrowheads="1"/>
            </p:cNvSpPr>
            <p:nvPr/>
          </p:nvSpPr>
          <p:spPr bwMode="auto">
            <a:xfrm>
              <a:off x="2420" y="2829"/>
              <a:ext cx="9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2000" b="1">
                  <a:solidFill>
                    <a:srgbClr val="000000"/>
                  </a:solidFill>
                  <a:latin typeface="Times New Roman" pitchFamily="18" charset="0"/>
                </a:rPr>
                <a:t>Objetivo # 2</a:t>
              </a:r>
              <a:endParaRPr lang="es-E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203" name="Text Box 10"/>
            <p:cNvSpPr txBox="1">
              <a:spLocks noChangeArrowheads="1"/>
            </p:cNvSpPr>
            <p:nvPr/>
          </p:nvSpPr>
          <p:spPr bwMode="auto">
            <a:xfrm>
              <a:off x="2192" y="1557"/>
              <a:ext cx="144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2000" b="1">
                  <a:solidFill>
                    <a:srgbClr val="000000"/>
                  </a:solidFill>
                  <a:latin typeface="Times New Roman" pitchFamily="18" charset="0"/>
                </a:rPr>
                <a:t>2°  Ciclo de Mejora</a:t>
              </a:r>
            </a:p>
            <a:p>
              <a:r>
                <a:rPr lang="es-MX" sz="2000" b="1">
                  <a:solidFill>
                    <a:srgbClr val="000000"/>
                  </a:solidFill>
                  <a:latin typeface="Times New Roman" pitchFamily="18" charset="0"/>
                </a:rPr>
                <a:t>y Estandarización</a:t>
              </a:r>
              <a:endParaRPr lang="es-E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204" name="Text Box 11"/>
            <p:cNvSpPr txBox="1">
              <a:spLocks noChangeArrowheads="1"/>
            </p:cNvSpPr>
            <p:nvPr/>
          </p:nvSpPr>
          <p:spPr bwMode="auto">
            <a:xfrm>
              <a:off x="3864" y="657"/>
              <a:ext cx="151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2000" b="1">
                  <a:solidFill>
                    <a:srgbClr val="000000"/>
                  </a:solidFill>
                  <a:latin typeface="Times New Roman" pitchFamily="18" charset="0"/>
                </a:rPr>
                <a:t>3er. Ciclo de Mejora</a:t>
              </a:r>
            </a:p>
            <a:p>
              <a:r>
                <a:rPr lang="es-MX" sz="2000" b="1">
                  <a:solidFill>
                    <a:srgbClr val="000000"/>
                  </a:solidFill>
                  <a:latin typeface="Times New Roman" pitchFamily="18" charset="0"/>
                </a:rPr>
                <a:t>y Estandarización</a:t>
              </a:r>
              <a:endParaRPr lang="es-E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372" y="2940"/>
              <a:ext cx="624" cy="636"/>
              <a:chOff x="1956" y="1308"/>
              <a:chExt cx="1488" cy="1488"/>
            </a:xfrm>
          </p:grpSpPr>
          <p:sp>
            <p:nvSpPr>
              <p:cNvPr id="136259" name="Oval 13"/>
              <p:cNvSpPr>
                <a:spLocks noChangeArrowheads="1"/>
              </p:cNvSpPr>
              <p:nvPr/>
            </p:nvSpPr>
            <p:spPr bwMode="auto">
              <a:xfrm>
                <a:off x="1956" y="1308"/>
                <a:ext cx="1488" cy="148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260" name="Line 14"/>
              <p:cNvSpPr>
                <a:spLocks noChangeShapeType="1"/>
              </p:cNvSpPr>
              <p:nvPr/>
            </p:nvSpPr>
            <p:spPr bwMode="auto">
              <a:xfrm>
                <a:off x="2712" y="1308"/>
                <a:ext cx="0" cy="14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solidFill>
                    <a:srgbClr val="000000"/>
                  </a:solidFill>
                </a:endParaRPr>
              </a:p>
            </p:txBody>
          </p:sp>
          <p:sp>
            <p:nvSpPr>
              <p:cNvPr id="136261" name="Line 15"/>
              <p:cNvSpPr>
                <a:spLocks noChangeShapeType="1"/>
              </p:cNvSpPr>
              <p:nvPr/>
            </p:nvSpPr>
            <p:spPr bwMode="auto">
              <a:xfrm>
                <a:off x="1956" y="2040"/>
                <a:ext cx="14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solidFill>
                    <a:srgbClr val="000000"/>
                  </a:solidFill>
                </a:endParaRPr>
              </a:p>
            </p:txBody>
          </p:sp>
          <p:sp>
            <p:nvSpPr>
              <p:cNvPr id="136262" name="Rectangle 16"/>
              <p:cNvSpPr>
                <a:spLocks noChangeArrowheads="1"/>
              </p:cNvSpPr>
              <p:nvPr/>
            </p:nvSpPr>
            <p:spPr bwMode="auto">
              <a:xfrm>
                <a:off x="2268" y="1596"/>
                <a:ext cx="264" cy="3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sz="1400" b="1">
                    <a:solidFill>
                      <a:srgbClr val="000000"/>
                    </a:solidFill>
                    <a:latin typeface="Times New Roman" pitchFamily="18" charset="0"/>
                  </a:rPr>
                  <a:t>V</a:t>
                </a:r>
                <a:endParaRPr lang="es-ES" sz="1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6263" name="Rectangle 17"/>
              <p:cNvSpPr>
                <a:spLocks noChangeArrowheads="1"/>
              </p:cNvSpPr>
              <p:nvPr/>
            </p:nvSpPr>
            <p:spPr bwMode="auto">
              <a:xfrm>
                <a:off x="2868" y="2184"/>
                <a:ext cx="264" cy="3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sz="1400" b="1">
                    <a:solidFill>
                      <a:srgbClr val="000000"/>
                    </a:solidFill>
                    <a:latin typeface="Times New Roman" pitchFamily="18" charset="0"/>
                  </a:rPr>
                  <a:t>P</a:t>
                </a:r>
                <a:endParaRPr lang="es-ES" sz="1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6264" name="Rectangle 18"/>
              <p:cNvSpPr>
                <a:spLocks noChangeArrowheads="1"/>
              </p:cNvSpPr>
              <p:nvPr/>
            </p:nvSpPr>
            <p:spPr bwMode="auto">
              <a:xfrm>
                <a:off x="2868" y="1608"/>
                <a:ext cx="264" cy="3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sz="1400" b="1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endParaRPr lang="es-ES" sz="1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6265" name="Rectangle 19"/>
              <p:cNvSpPr>
                <a:spLocks noChangeArrowheads="1"/>
              </p:cNvSpPr>
              <p:nvPr/>
            </p:nvSpPr>
            <p:spPr bwMode="auto">
              <a:xfrm>
                <a:off x="2244" y="2184"/>
                <a:ext cx="264" cy="3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sz="1400" b="1">
                    <a:solidFill>
                      <a:srgbClr val="000000"/>
                    </a:solidFill>
                    <a:latin typeface="Times New Roman" pitchFamily="18" charset="0"/>
                  </a:rPr>
                  <a:t>H</a:t>
                </a:r>
                <a:endParaRPr lang="es-ES" sz="1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6206" name="Text Box 20"/>
            <p:cNvSpPr txBox="1">
              <a:spLocks noChangeArrowheads="1"/>
            </p:cNvSpPr>
            <p:nvPr/>
          </p:nvSpPr>
          <p:spPr bwMode="auto">
            <a:xfrm>
              <a:off x="684" y="3717"/>
              <a:ext cx="9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2000" b="1">
                  <a:solidFill>
                    <a:srgbClr val="000000"/>
                  </a:solidFill>
                  <a:latin typeface="Times New Roman" pitchFamily="18" charset="0"/>
                </a:rPr>
                <a:t>Objetivo # 1</a:t>
              </a:r>
              <a:endParaRPr lang="es-E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207" name="Line 21"/>
            <p:cNvSpPr>
              <a:spLocks noChangeShapeType="1"/>
            </p:cNvSpPr>
            <p:nvPr/>
          </p:nvSpPr>
          <p:spPr bwMode="auto">
            <a:xfrm>
              <a:off x="360" y="3660"/>
              <a:ext cx="1704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>
                <a:solidFill>
                  <a:srgbClr val="000000"/>
                </a:solidFill>
              </a:endParaRPr>
            </a:p>
          </p:txBody>
        </p:sp>
        <p:grpSp>
          <p:nvGrpSpPr>
            <p:cNvPr id="4" name="Group 22"/>
            <p:cNvGrpSpPr>
              <a:grpSpLocks/>
            </p:cNvGrpSpPr>
            <p:nvPr/>
          </p:nvGrpSpPr>
          <p:grpSpPr bwMode="auto">
            <a:xfrm>
              <a:off x="1344" y="2964"/>
              <a:ext cx="624" cy="636"/>
              <a:chOff x="1956" y="1308"/>
              <a:chExt cx="1488" cy="1488"/>
            </a:xfrm>
          </p:grpSpPr>
          <p:sp>
            <p:nvSpPr>
              <p:cNvPr id="136252" name="Oval 23"/>
              <p:cNvSpPr>
                <a:spLocks noChangeArrowheads="1"/>
              </p:cNvSpPr>
              <p:nvPr/>
            </p:nvSpPr>
            <p:spPr bwMode="auto">
              <a:xfrm>
                <a:off x="1956" y="1308"/>
                <a:ext cx="1488" cy="148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253" name="Line 24"/>
              <p:cNvSpPr>
                <a:spLocks noChangeShapeType="1"/>
              </p:cNvSpPr>
              <p:nvPr/>
            </p:nvSpPr>
            <p:spPr bwMode="auto">
              <a:xfrm>
                <a:off x="2712" y="1308"/>
                <a:ext cx="0" cy="14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solidFill>
                    <a:srgbClr val="000000"/>
                  </a:solidFill>
                </a:endParaRPr>
              </a:p>
            </p:txBody>
          </p:sp>
          <p:sp>
            <p:nvSpPr>
              <p:cNvPr id="136254" name="Line 25"/>
              <p:cNvSpPr>
                <a:spLocks noChangeShapeType="1"/>
              </p:cNvSpPr>
              <p:nvPr/>
            </p:nvSpPr>
            <p:spPr bwMode="auto">
              <a:xfrm>
                <a:off x="1956" y="2040"/>
                <a:ext cx="14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solidFill>
                    <a:srgbClr val="000000"/>
                  </a:solidFill>
                </a:endParaRPr>
              </a:p>
            </p:txBody>
          </p:sp>
          <p:sp>
            <p:nvSpPr>
              <p:cNvPr id="136255" name="Rectangle 26"/>
              <p:cNvSpPr>
                <a:spLocks noChangeArrowheads="1"/>
              </p:cNvSpPr>
              <p:nvPr/>
            </p:nvSpPr>
            <p:spPr bwMode="auto">
              <a:xfrm>
                <a:off x="2268" y="1596"/>
                <a:ext cx="264" cy="3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sz="1400" b="1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es-ES" sz="1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6256" name="Rectangle 27"/>
              <p:cNvSpPr>
                <a:spLocks noChangeArrowheads="1"/>
              </p:cNvSpPr>
              <p:nvPr/>
            </p:nvSpPr>
            <p:spPr bwMode="auto">
              <a:xfrm>
                <a:off x="2868" y="2184"/>
                <a:ext cx="264" cy="3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sz="1400" b="1">
                    <a:solidFill>
                      <a:srgbClr val="000000"/>
                    </a:solidFill>
                    <a:latin typeface="Times New Roman" pitchFamily="18" charset="0"/>
                  </a:rPr>
                  <a:t>V</a:t>
                </a:r>
                <a:endParaRPr lang="es-ES" sz="1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6257" name="Rectangle 28"/>
              <p:cNvSpPr>
                <a:spLocks noChangeArrowheads="1"/>
              </p:cNvSpPr>
              <p:nvPr/>
            </p:nvSpPr>
            <p:spPr bwMode="auto">
              <a:xfrm>
                <a:off x="2868" y="1608"/>
                <a:ext cx="264" cy="3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sz="1400" b="1">
                    <a:solidFill>
                      <a:srgbClr val="000000"/>
                    </a:solidFill>
                    <a:latin typeface="Times New Roman" pitchFamily="18" charset="0"/>
                  </a:rPr>
                  <a:t>H</a:t>
                </a:r>
                <a:endParaRPr lang="es-ES" sz="1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6258" name="Rectangle 29"/>
              <p:cNvSpPr>
                <a:spLocks noChangeArrowheads="1"/>
              </p:cNvSpPr>
              <p:nvPr/>
            </p:nvSpPr>
            <p:spPr bwMode="auto">
              <a:xfrm>
                <a:off x="2244" y="2184"/>
                <a:ext cx="264" cy="3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sz="1400" b="1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endParaRPr lang="es-ES" sz="1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6209" name="Line 30"/>
            <p:cNvSpPr>
              <a:spLocks noChangeShapeType="1"/>
            </p:cNvSpPr>
            <p:nvPr/>
          </p:nvSpPr>
          <p:spPr bwMode="auto">
            <a:xfrm>
              <a:off x="1068" y="3060"/>
              <a:ext cx="2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>
                <a:solidFill>
                  <a:srgbClr val="000000"/>
                </a:solidFill>
              </a:endParaRPr>
            </a:p>
          </p:txBody>
        </p:sp>
        <p:sp>
          <p:nvSpPr>
            <p:cNvPr id="136210" name="Line 31"/>
            <p:cNvSpPr>
              <a:spLocks noChangeShapeType="1"/>
            </p:cNvSpPr>
            <p:nvPr/>
          </p:nvSpPr>
          <p:spPr bwMode="auto">
            <a:xfrm flipH="1">
              <a:off x="1032" y="3384"/>
              <a:ext cx="2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>
                <a:solidFill>
                  <a:srgbClr val="000000"/>
                </a:solidFill>
              </a:endParaRPr>
            </a:p>
          </p:txBody>
        </p:sp>
        <p:sp>
          <p:nvSpPr>
            <p:cNvPr id="136211" name="Line 32"/>
            <p:cNvSpPr>
              <a:spLocks noChangeShapeType="1"/>
            </p:cNvSpPr>
            <p:nvPr/>
          </p:nvSpPr>
          <p:spPr bwMode="auto">
            <a:xfrm flipV="1">
              <a:off x="2052" y="2784"/>
              <a:ext cx="0" cy="8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>
                <a:solidFill>
                  <a:srgbClr val="000000"/>
                </a:solidFill>
              </a:endParaRPr>
            </a:p>
          </p:txBody>
        </p:sp>
        <p:grpSp>
          <p:nvGrpSpPr>
            <p:cNvPr id="5" name="Group 33"/>
            <p:cNvGrpSpPr>
              <a:grpSpLocks/>
            </p:cNvGrpSpPr>
            <p:nvPr/>
          </p:nvGrpSpPr>
          <p:grpSpPr bwMode="auto">
            <a:xfrm>
              <a:off x="2076" y="2064"/>
              <a:ext cx="624" cy="636"/>
              <a:chOff x="1956" y="1308"/>
              <a:chExt cx="1488" cy="1488"/>
            </a:xfrm>
          </p:grpSpPr>
          <p:sp>
            <p:nvSpPr>
              <p:cNvPr id="136245" name="Oval 34"/>
              <p:cNvSpPr>
                <a:spLocks noChangeArrowheads="1"/>
              </p:cNvSpPr>
              <p:nvPr/>
            </p:nvSpPr>
            <p:spPr bwMode="auto">
              <a:xfrm>
                <a:off x="1956" y="1308"/>
                <a:ext cx="1488" cy="148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246" name="Line 35"/>
              <p:cNvSpPr>
                <a:spLocks noChangeShapeType="1"/>
              </p:cNvSpPr>
              <p:nvPr/>
            </p:nvSpPr>
            <p:spPr bwMode="auto">
              <a:xfrm>
                <a:off x="2712" y="1308"/>
                <a:ext cx="0" cy="14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solidFill>
                    <a:srgbClr val="000000"/>
                  </a:solidFill>
                </a:endParaRPr>
              </a:p>
            </p:txBody>
          </p:sp>
          <p:sp>
            <p:nvSpPr>
              <p:cNvPr id="136247" name="Line 36"/>
              <p:cNvSpPr>
                <a:spLocks noChangeShapeType="1"/>
              </p:cNvSpPr>
              <p:nvPr/>
            </p:nvSpPr>
            <p:spPr bwMode="auto">
              <a:xfrm>
                <a:off x="1956" y="2040"/>
                <a:ext cx="14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solidFill>
                    <a:srgbClr val="000000"/>
                  </a:solidFill>
                </a:endParaRPr>
              </a:p>
            </p:txBody>
          </p:sp>
          <p:sp>
            <p:nvSpPr>
              <p:cNvPr id="136248" name="Rectangle 37"/>
              <p:cNvSpPr>
                <a:spLocks noChangeArrowheads="1"/>
              </p:cNvSpPr>
              <p:nvPr/>
            </p:nvSpPr>
            <p:spPr bwMode="auto">
              <a:xfrm>
                <a:off x="2268" y="1596"/>
                <a:ext cx="264" cy="3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sz="1400" b="1">
                    <a:solidFill>
                      <a:srgbClr val="000000"/>
                    </a:solidFill>
                    <a:latin typeface="Times New Roman" pitchFamily="18" charset="0"/>
                  </a:rPr>
                  <a:t>V</a:t>
                </a:r>
                <a:endParaRPr lang="es-ES" sz="1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6249" name="Rectangle 38"/>
              <p:cNvSpPr>
                <a:spLocks noChangeArrowheads="1"/>
              </p:cNvSpPr>
              <p:nvPr/>
            </p:nvSpPr>
            <p:spPr bwMode="auto">
              <a:xfrm>
                <a:off x="2868" y="2184"/>
                <a:ext cx="264" cy="3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sz="1400" b="1">
                    <a:solidFill>
                      <a:srgbClr val="000000"/>
                    </a:solidFill>
                    <a:latin typeface="Times New Roman" pitchFamily="18" charset="0"/>
                  </a:rPr>
                  <a:t>P</a:t>
                </a:r>
                <a:endParaRPr lang="es-ES" sz="1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6250" name="Rectangle 39"/>
              <p:cNvSpPr>
                <a:spLocks noChangeArrowheads="1"/>
              </p:cNvSpPr>
              <p:nvPr/>
            </p:nvSpPr>
            <p:spPr bwMode="auto">
              <a:xfrm>
                <a:off x="2868" y="1608"/>
                <a:ext cx="264" cy="3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sz="1400" b="1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endParaRPr lang="es-ES" sz="1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6251" name="Rectangle 40"/>
              <p:cNvSpPr>
                <a:spLocks noChangeArrowheads="1"/>
              </p:cNvSpPr>
              <p:nvPr/>
            </p:nvSpPr>
            <p:spPr bwMode="auto">
              <a:xfrm>
                <a:off x="2244" y="2184"/>
                <a:ext cx="264" cy="3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sz="1400" b="1">
                    <a:solidFill>
                      <a:srgbClr val="000000"/>
                    </a:solidFill>
                    <a:latin typeface="Times New Roman" pitchFamily="18" charset="0"/>
                  </a:rPr>
                  <a:t>H</a:t>
                </a:r>
                <a:endParaRPr lang="es-ES" sz="1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6213" name="Line 41"/>
            <p:cNvSpPr>
              <a:spLocks noChangeShapeType="1"/>
            </p:cNvSpPr>
            <p:nvPr/>
          </p:nvSpPr>
          <p:spPr bwMode="auto">
            <a:xfrm>
              <a:off x="2064" y="2784"/>
              <a:ext cx="1704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>
                <a:solidFill>
                  <a:srgbClr val="000000"/>
                </a:solidFill>
              </a:endParaRPr>
            </a:p>
          </p:txBody>
        </p:sp>
        <p:grpSp>
          <p:nvGrpSpPr>
            <p:cNvPr id="6" name="Group 42"/>
            <p:cNvGrpSpPr>
              <a:grpSpLocks/>
            </p:cNvGrpSpPr>
            <p:nvPr/>
          </p:nvGrpSpPr>
          <p:grpSpPr bwMode="auto">
            <a:xfrm>
              <a:off x="3048" y="2088"/>
              <a:ext cx="624" cy="636"/>
              <a:chOff x="1956" y="1308"/>
              <a:chExt cx="1488" cy="1488"/>
            </a:xfrm>
          </p:grpSpPr>
          <p:sp>
            <p:nvSpPr>
              <p:cNvPr id="136238" name="Oval 43"/>
              <p:cNvSpPr>
                <a:spLocks noChangeArrowheads="1"/>
              </p:cNvSpPr>
              <p:nvPr/>
            </p:nvSpPr>
            <p:spPr bwMode="auto">
              <a:xfrm>
                <a:off x="1956" y="1308"/>
                <a:ext cx="1488" cy="148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239" name="Line 44"/>
              <p:cNvSpPr>
                <a:spLocks noChangeShapeType="1"/>
              </p:cNvSpPr>
              <p:nvPr/>
            </p:nvSpPr>
            <p:spPr bwMode="auto">
              <a:xfrm>
                <a:off x="2712" y="1308"/>
                <a:ext cx="0" cy="14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solidFill>
                    <a:srgbClr val="000000"/>
                  </a:solidFill>
                </a:endParaRPr>
              </a:p>
            </p:txBody>
          </p:sp>
          <p:sp>
            <p:nvSpPr>
              <p:cNvPr id="136240" name="Line 45"/>
              <p:cNvSpPr>
                <a:spLocks noChangeShapeType="1"/>
              </p:cNvSpPr>
              <p:nvPr/>
            </p:nvSpPr>
            <p:spPr bwMode="auto">
              <a:xfrm>
                <a:off x="1956" y="2040"/>
                <a:ext cx="14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solidFill>
                    <a:srgbClr val="000000"/>
                  </a:solidFill>
                </a:endParaRPr>
              </a:p>
            </p:txBody>
          </p:sp>
          <p:sp>
            <p:nvSpPr>
              <p:cNvPr id="136241" name="Rectangle 46"/>
              <p:cNvSpPr>
                <a:spLocks noChangeArrowheads="1"/>
              </p:cNvSpPr>
              <p:nvPr/>
            </p:nvSpPr>
            <p:spPr bwMode="auto">
              <a:xfrm>
                <a:off x="2268" y="1596"/>
                <a:ext cx="264" cy="3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sz="1400" b="1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es-ES" sz="1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6242" name="Rectangle 47"/>
              <p:cNvSpPr>
                <a:spLocks noChangeArrowheads="1"/>
              </p:cNvSpPr>
              <p:nvPr/>
            </p:nvSpPr>
            <p:spPr bwMode="auto">
              <a:xfrm>
                <a:off x="2868" y="2184"/>
                <a:ext cx="264" cy="3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sz="1400" b="1">
                    <a:solidFill>
                      <a:srgbClr val="000000"/>
                    </a:solidFill>
                    <a:latin typeface="Times New Roman" pitchFamily="18" charset="0"/>
                  </a:rPr>
                  <a:t>V</a:t>
                </a:r>
                <a:endParaRPr lang="es-ES" sz="1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6243" name="Rectangle 48"/>
              <p:cNvSpPr>
                <a:spLocks noChangeArrowheads="1"/>
              </p:cNvSpPr>
              <p:nvPr/>
            </p:nvSpPr>
            <p:spPr bwMode="auto">
              <a:xfrm>
                <a:off x="2868" y="1608"/>
                <a:ext cx="264" cy="3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sz="1400" b="1">
                    <a:solidFill>
                      <a:srgbClr val="000000"/>
                    </a:solidFill>
                    <a:latin typeface="Times New Roman" pitchFamily="18" charset="0"/>
                  </a:rPr>
                  <a:t>H</a:t>
                </a:r>
                <a:endParaRPr lang="es-ES" sz="1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6244" name="Rectangle 49"/>
              <p:cNvSpPr>
                <a:spLocks noChangeArrowheads="1"/>
              </p:cNvSpPr>
              <p:nvPr/>
            </p:nvSpPr>
            <p:spPr bwMode="auto">
              <a:xfrm>
                <a:off x="2244" y="2184"/>
                <a:ext cx="264" cy="3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sz="1400" b="1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endParaRPr lang="es-ES" sz="1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6215" name="Line 50"/>
            <p:cNvSpPr>
              <a:spLocks noChangeShapeType="1"/>
            </p:cNvSpPr>
            <p:nvPr/>
          </p:nvSpPr>
          <p:spPr bwMode="auto">
            <a:xfrm>
              <a:off x="2772" y="2184"/>
              <a:ext cx="2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>
                <a:solidFill>
                  <a:srgbClr val="000000"/>
                </a:solidFill>
              </a:endParaRPr>
            </a:p>
          </p:txBody>
        </p:sp>
        <p:sp>
          <p:nvSpPr>
            <p:cNvPr id="136216" name="Line 51"/>
            <p:cNvSpPr>
              <a:spLocks noChangeShapeType="1"/>
            </p:cNvSpPr>
            <p:nvPr/>
          </p:nvSpPr>
          <p:spPr bwMode="auto">
            <a:xfrm flipH="1">
              <a:off x="2736" y="2508"/>
              <a:ext cx="2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>
                <a:solidFill>
                  <a:srgbClr val="000000"/>
                </a:solidFill>
              </a:endParaRPr>
            </a:p>
          </p:txBody>
        </p:sp>
        <p:sp>
          <p:nvSpPr>
            <p:cNvPr id="136217" name="Line 52"/>
            <p:cNvSpPr>
              <a:spLocks noChangeShapeType="1"/>
            </p:cNvSpPr>
            <p:nvPr/>
          </p:nvSpPr>
          <p:spPr bwMode="auto">
            <a:xfrm flipV="1">
              <a:off x="3756" y="1908"/>
              <a:ext cx="0" cy="8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>
                <a:solidFill>
                  <a:srgbClr val="000000"/>
                </a:solidFill>
              </a:endParaRPr>
            </a:p>
          </p:txBody>
        </p:sp>
        <p:grpSp>
          <p:nvGrpSpPr>
            <p:cNvPr id="7" name="Group 53"/>
            <p:cNvGrpSpPr>
              <a:grpSpLocks/>
            </p:cNvGrpSpPr>
            <p:nvPr/>
          </p:nvGrpSpPr>
          <p:grpSpPr bwMode="auto">
            <a:xfrm>
              <a:off x="3780" y="1188"/>
              <a:ext cx="624" cy="636"/>
              <a:chOff x="1956" y="1308"/>
              <a:chExt cx="1488" cy="1488"/>
            </a:xfrm>
          </p:grpSpPr>
          <p:sp>
            <p:nvSpPr>
              <p:cNvPr id="136231" name="Oval 54"/>
              <p:cNvSpPr>
                <a:spLocks noChangeArrowheads="1"/>
              </p:cNvSpPr>
              <p:nvPr/>
            </p:nvSpPr>
            <p:spPr bwMode="auto">
              <a:xfrm>
                <a:off x="1956" y="1308"/>
                <a:ext cx="1488" cy="148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232" name="Line 55"/>
              <p:cNvSpPr>
                <a:spLocks noChangeShapeType="1"/>
              </p:cNvSpPr>
              <p:nvPr/>
            </p:nvSpPr>
            <p:spPr bwMode="auto">
              <a:xfrm>
                <a:off x="2712" y="1308"/>
                <a:ext cx="0" cy="14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solidFill>
                    <a:srgbClr val="000000"/>
                  </a:solidFill>
                </a:endParaRPr>
              </a:p>
            </p:txBody>
          </p:sp>
          <p:sp>
            <p:nvSpPr>
              <p:cNvPr id="136233" name="Line 56"/>
              <p:cNvSpPr>
                <a:spLocks noChangeShapeType="1"/>
              </p:cNvSpPr>
              <p:nvPr/>
            </p:nvSpPr>
            <p:spPr bwMode="auto">
              <a:xfrm>
                <a:off x="1956" y="2040"/>
                <a:ext cx="14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solidFill>
                    <a:srgbClr val="000000"/>
                  </a:solidFill>
                </a:endParaRPr>
              </a:p>
            </p:txBody>
          </p:sp>
          <p:sp>
            <p:nvSpPr>
              <p:cNvPr id="136234" name="Rectangle 57"/>
              <p:cNvSpPr>
                <a:spLocks noChangeArrowheads="1"/>
              </p:cNvSpPr>
              <p:nvPr/>
            </p:nvSpPr>
            <p:spPr bwMode="auto">
              <a:xfrm>
                <a:off x="2268" y="1596"/>
                <a:ext cx="264" cy="3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sz="1400" b="1">
                    <a:solidFill>
                      <a:srgbClr val="000000"/>
                    </a:solidFill>
                    <a:latin typeface="Times New Roman" pitchFamily="18" charset="0"/>
                  </a:rPr>
                  <a:t>V</a:t>
                </a:r>
                <a:endParaRPr lang="es-ES" sz="1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6235" name="Rectangle 58"/>
              <p:cNvSpPr>
                <a:spLocks noChangeArrowheads="1"/>
              </p:cNvSpPr>
              <p:nvPr/>
            </p:nvSpPr>
            <p:spPr bwMode="auto">
              <a:xfrm>
                <a:off x="2868" y="2184"/>
                <a:ext cx="264" cy="3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sz="1400" b="1">
                    <a:solidFill>
                      <a:srgbClr val="000000"/>
                    </a:solidFill>
                    <a:latin typeface="Times New Roman" pitchFamily="18" charset="0"/>
                  </a:rPr>
                  <a:t>P</a:t>
                </a:r>
                <a:endParaRPr lang="es-ES" sz="1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6236" name="Rectangle 59"/>
              <p:cNvSpPr>
                <a:spLocks noChangeArrowheads="1"/>
              </p:cNvSpPr>
              <p:nvPr/>
            </p:nvSpPr>
            <p:spPr bwMode="auto">
              <a:xfrm>
                <a:off x="2868" y="1608"/>
                <a:ext cx="264" cy="3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sz="1400" b="1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endParaRPr lang="es-ES" sz="1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6237" name="Rectangle 60"/>
              <p:cNvSpPr>
                <a:spLocks noChangeArrowheads="1"/>
              </p:cNvSpPr>
              <p:nvPr/>
            </p:nvSpPr>
            <p:spPr bwMode="auto">
              <a:xfrm>
                <a:off x="2244" y="2184"/>
                <a:ext cx="264" cy="3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sz="1400" b="1">
                    <a:solidFill>
                      <a:srgbClr val="000000"/>
                    </a:solidFill>
                    <a:latin typeface="Times New Roman" pitchFamily="18" charset="0"/>
                  </a:rPr>
                  <a:t>H</a:t>
                </a:r>
                <a:endParaRPr lang="es-ES" sz="1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6219" name="Line 61"/>
            <p:cNvSpPr>
              <a:spLocks noChangeShapeType="1"/>
            </p:cNvSpPr>
            <p:nvPr/>
          </p:nvSpPr>
          <p:spPr bwMode="auto">
            <a:xfrm>
              <a:off x="3768" y="1908"/>
              <a:ext cx="1704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>
                <a:solidFill>
                  <a:srgbClr val="000000"/>
                </a:solidFill>
              </a:endParaRPr>
            </a:p>
          </p:txBody>
        </p:sp>
        <p:grpSp>
          <p:nvGrpSpPr>
            <p:cNvPr id="8" name="Group 62"/>
            <p:cNvGrpSpPr>
              <a:grpSpLocks/>
            </p:cNvGrpSpPr>
            <p:nvPr/>
          </p:nvGrpSpPr>
          <p:grpSpPr bwMode="auto">
            <a:xfrm>
              <a:off x="4752" y="1212"/>
              <a:ext cx="624" cy="636"/>
              <a:chOff x="1956" y="1308"/>
              <a:chExt cx="1488" cy="1488"/>
            </a:xfrm>
          </p:grpSpPr>
          <p:sp>
            <p:nvSpPr>
              <p:cNvPr id="136224" name="Oval 63"/>
              <p:cNvSpPr>
                <a:spLocks noChangeArrowheads="1"/>
              </p:cNvSpPr>
              <p:nvPr/>
            </p:nvSpPr>
            <p:spPr bwMode="auto">
              <a:xfrm>
                <a:off x="1956" y="1308"/>
                <a:ext cx="1488" cy="148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225" name="Line 64"/>
              <p:cNvSpPr>
                <a:spLocks noChangeShapeType="1"/>
              </p:cNvSpPr>
              <p:nvPr/>
            </p:nvSpPr>
            <p:spPr bwMode="auto">
              <a:xfrm>
                <a:off x="2712" y="1308"/>
                <a:ext cx="0" cy="14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solidFill>
                    <a:srgbClr val="000000"/>
                  </a:solidFill>
                </a:endParaRPr>
              </a:p>
            </p:txBody>
          </p:sp>
          <p:sp>
            <p:nvSpPr>
              <p:cNvPr id="136226" name="Line 65"/>
              <p:cNvSpPr>
                <a:spLocks noChangeShapeType="1"/>
              </p:cNvSpPr>
              <p:nvPr/>
            </p:nvSpPr>
            <p:spPr bwMode="auto">
              <a:xfrm>
                <a:off x="1956" y="2040"/>
                <a:ext cx="14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solidFill>
                    <a:srgbClr val="000000"/>
                  </a:solidFill>
                </a:endParaRPr>
              </a:p>
            </p:txBody>
          </p:sp>
          <p:sp>
            <p:nvSpPr>
              <p:cNvPr id="136227" name="Rectangle 66"/>
              <p:cNvSpPr>
                <a:spLocks noChangeArrowheads="1"/>
              </p:cNvSpPr>
              <p:nvPr/>
            </p:nvSpPr>
            <p:spPr bwMode="auto">
              <a:xfrm>
                <a:off x="2268" y="1596"/>
                <a:ext cx="264" cy="3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sz="1400" b="1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es-ES" sz="1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6228" name="Rectangle 67"/>
              <p:cNvSpPr>
                <a:spLocks noChangeArrowheads="1"/>
              </p:cNvSpPr>
              <p:nvPr/>
            </p:nvSpPr>
            <p:spPr bwMode="auto">
              <a:xfrm>
                <a:off x="2868" y="2184"/>
                <a:ext cx="264" cy="3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sz="1400" b="1">
                    <a:solidFill>
                      <a:srgbClr val="000000"/>
                    </a:solidFill>
                    <a:latin typeface="Times New Roman" pitchFamily="18" charset="0"/>
                  </a:rPr>
                  <a:t>V</a:t>
                </a:r>
                <a:endParaRPr lang="es-ES" sz="1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6229" name="Rectangle 68"/>
              <p:cNvSpPr>
                <a:spLocks noChangeArrowheads="1"/>
              </p:cNvSpPr>
              <p:nvPr/>
            </p:nvSpPr>
            <p:spPr bwMode="auto">
              <a:xfrm>
                <a:off x="2868" y="1608"/>
                <a:ext cx="264" cy="3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sz="1400" b="1">
                    <a:solidFill>
                      <a:srgbClr val="000000"/>
                    </a:solidFill>
                    <a:latin typeface="Times New Roman" pitchFamily="18" charset="0"/>
                  </a:rPr>
                  <a:t>H</a:t>
                </a:r>
                <a:endParaRPr lang="es-ES" sz="1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6230" name="Rectangle 69"/>
              <p:cNvSpPr>
                <a:spLocks noChangeArrowheads="1"/>
              </p:cNvSpPr>
              <p:nvPr/>
            </p:nvSpPr>
            <p:spPr bwMode="auto">
              <a:xfrm>
                <a:off x="2244" y="2184"/>
                <a:ext cx="264" cy="3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sz="1400" b="1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endParaRPr lang="es-ES" sz="1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6221" name="Line 70"/>
            <p:cNvSpPr>
              <a:spLocks noChangeShapeType="1"/>
            </p:cNvSpPr>
            <p:nvPr/>
          </p:nvSpPr>
          <p:spPr bwMode="auto">
            <a:xfrm>
              <a:off x="4476" y="1308"/>
              <a:ext cx="2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>
                <a:solidFill>
                  <a:srgbClr val="000000"/>
                </a:solidFill>
              </a:endParaRPr>
            </a:p>
          </p:txBody>
        </p:sp>
        <p:sp>
          <p:nvSpPr>
            <p:cNvPr id="136222" name="Line 71"/>
            <p:cNvSpPr>
              <a:spLocks noChangeShapeType="1"/>
            </p:cNvSpPr>
            <p:nvPr/>
          </p:nvSpPr>
          <p:spPr bwMode="auto">
            <a:xfrm flipH="1">
              <a:off x="4440" y="1632"/>
              <a:ext cx="2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>
                <a:solidFill>
                  <a:srgbClr val="000000"/>
                </a:solidFill>
              </a:endParaRPr>
            </a:p>
          </p:txBody>
        </p:sp>
        <p:sp>
          <p:nvSpPr>
            <p:cNvPr id="136223" name="Line 72"/>
            <p:cNvSpPr>
              <a:spLocks noChangeShapeType="1"/>
            </p:cNvSpPr>
            <p:nvPr/>
          </p:nvSpPr>
          <p:spPr bwMode="auto">
            <a:xfrm flipV="1">
              <a:off x="5460" y="1032"/>
              <a:ext cx="0" cy="8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>
    <p:randomBar dir="vert"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914400" y="234950"/>
            <a:ext cx="685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ES_tradnl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Mantenimiento y Mejora</a:t>
            </a:r>
            <a:b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s-ES_tradnl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55763" y="1616075"/>
            <a:ext cx="5899150" cy="4292600"/>
            <a:chOff x="1042" y="1224"/>
            <a:chExt cx="3716" cy="2704"/>
          </a:xfrm>
        </p:grpSpPr>
        <p:sp>
          <p:nvSpPr>
            <p:cNvPr id="137222" name="Rectangle 5"/>
            <p:cNvSpPr>
              <a:spLocks noChangeArrowheads="1"/>
            </p:cNvSpPr>
            <p:nvPr/>
          </p:nvSpPr>
          <p:spPr bwMode="auto">
            <a:xfrm>
              <a:off x="1099" y="1224"/>
              <a:ext cx="2981" cy="2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7223" name="Line 6"/>
            <p:cNvSpPr>
              <a:spLocks noChangeShapeType="1"/>
            </p:cNvSpPr>
            <p:nvPr/>
          </p:nvSpPr>
          <p:spPr bwMode="auto">
            <a:xfrm>
              <a:off x="1099" y="3314"/>
              <a:ext cx="298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37224" name="Line 7"/>
            <p:cNvSpPr>
              <a:spLocks noChangeShapeType="1"/>
            </p:cNvSpPr>
            <p:nvPr/>
          </p:nvSpPr>
          <p:spPr bwMode="auto">
            <a:xfrm>
              <a:off x="1099" y="3083"/>
              <a:ext cx="298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37225" name="Line 8"/>
            <p:cNvSpPr>
              <a:spLocks noChangeShapeType="1"/>
            </p:cNvSpPr>
            <p:nvPr/>
          </p:nvSpPr>
          <p:spPr bwMode="auto">
            <a:xfrm>
              <a:off x="1099" y="2845"/>
              <a:ext cx="298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37226" name="Line 9"/>
            <p:cNvSpPr>
              <a:spLocks noChangeShapeType="1"/>
            </p:cNvSpPr>
            <p:nvPr/>
          </p:nvSpPr>
          <p:spPr bwMode="auto">
            <a:xfrm>
              <a:off x="1099" y="2615"/>
              <a:ext cx="298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37227" name="Line 10"/>
            <p:cNvSpPr>
              <a:spLocks noChangeShapeType="1"/>
            </p:cNvSpPr>
            <p:nvPr/>
          </p:nvSpPr>
          <p:spPr bwMode="auto">
            <a:xfrm>
              <a:off x="1099" y="2384"/>
              <a:ext cx="298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37228" name="Line 11"/>
            <p:cNvSpPr>
              <a:spLocks noChangeShapeType="1"/>
            </p:cNvSpPr>
            <p:nvPr/>
          </p:nvSpPr>
          <p:spPr bwMode="auto">
            <a:xfrm>
              <a:off x="1099" y="2154"/>
              <a:ext cx="298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37229" name="Line 12"/>
            <p:cNvSpPr>
              <a:spLocks noChangeShapeType="1"/>
            </p:cNvSpPr>
            <p:nvPr/>
          </p:nvSpPr>
          <p:spPr bwMode="auto">
            <a:xfrm>
              <a:off x="1099" y="1923"/>
              <a:ext cx="298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37230" name="Line 13"/>
            <p:cNvSpPr>
              <a:spLocks noChangeShapeType="1"/>
            </p:cNvSpPr>
            <p:nvPr/>
          </p:nvSpPr>
          <p:spPr bwMode="auto">
            <a:xfrm>
              <a:off x="1099" y="1685"/>
              <a:ext cx="298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37231" name="Line 14"/>
            <p:cNvSpPr>
              <a:spLocks noChangeShapeType="1"/>
            </p:cNvSpPr>
            <p:nvPr/>
          </p:nvSpPr>
          <p:spPr bwMode="auto">
            <a:xfrm>
              <a:off x="1099" y="1455"/>
              <a:ext cx="298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37232" name="Line 15"/>
            <p:cNvSpPr>
              <a:spLocks noChangeShapeType="1"/>
            </p:cNvSpPr>
            <p:nvPr/>
          </p:nvSpPr>
          <p:spPr bwMode="auto">
            <a:xfrm>
              <a:off x="1099" y="1224"/>
              <a:ext cx="298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37233" name="Rectangle 16"/>
            <p:cNvSpPr>
              <a:spLocks noChangeArrowheads="1"/>
            </p:cNvSpPr>
            <p:nvPr/>
          </p:nvSpPr>
          <p:spPr bwMode="auto">
            <a:xfrm>
              <a:off x="1099" y="1224"/>
              <a:ext cx="2981" cy="2320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7234" name="Line 17"/>
            <p:cNvSpPr>
              <a:spLocks noChangeShapeType="1"/>
            </p:cNvSpPr>
            <p:nvPr/>
          </p:nvSpPr>
          <p:spPr bwMode="auto">
            <a:xfrm>
              <a:off x="1099" y="1224"/>
              <a:ext cx="1" cy="232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37235" name="Line 18"/>
            <p:cNvSpPr>
              <a:spLocks noChangeShapeType="1"/>
            </p:cNvSpPr>
            <p:nvPr/>
          </p:nvSpPr>
          <p:spPr bwMode="auto">
            <a:xfrm>
              <a:off x="1042" y="3544"/>
              <a:ext cx="5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37236" name="Line 19"/>
            <p:cNvSpPr>
              <a:spLocks noChangeShapeType="1"/>
            </p:cNvSpPr>
            <p:nvPr/>
          </p:nvSpPr>
          <p:spPr bwMode="auto">
            <a:xfrm>
              <a:off x="1042" y="3314"/>
              <a:ext cx="5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37237" name="Line 20"/>
            <p:cNvSpPr>
              <a:spLocks noChangeShapeType="1"/>
            </p:cNvSpPr>
            <p:nvPr/>
          </p:nvSpPr>
          <p:spPr bwMode="auto">
            <a:xfrm>
              <a:off x="1042" y="3083"/>
              <a:ext cx="5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37238" name="Line 21"/>
            <p:cNvSpPr>
              <a:spLocks noChangeShapeType="1"/>
            </p:cNvSpPr>
            <p:nvPr/>
          </p:nvSpPr>
          <p:spPr bwMode="auto">
            <a:xfrm>
              <a:off x="1042" y="2845"/>
              <a:ext cx="5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37239" name="Line 22"/>
            <p:cNvSpPr>
              <a:spLocks noChangeShapeType="1"/>
            </p:cNvSpPr>
            <p:nvPr/>
          </p:nvSpPr>
          <p:spPr bwMode="auto">
            <a:xfrm>
              <a:off x="1042" y="2615"/>
              <a:ext cx="5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37240" name="Line 23"/>
            <p:cNvSpPr>
              <a:spLocks noChangeShapeType="1"/>
            </p:cNvSpPr>
            <p:nvPr/>
          </p:nvSpPr>
          <p:spPr bwMode="auto">
            <a:xfrm>
              <a:off x="1042" y="2384"/>
              <a:ext cx="5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37241" name="Line 24"/>
            <p:cNvSpPr>
              <a:spLocks noChangeShapeType="1"/>
            </p:cNvSpPr>
            <p:nvPr/>
          </p:nvSpPr>
          <p:spPr bwMode="auto">
            <a:xfrm>
              <a:off x="1042" y="2154"/>
              <a:ext cx="5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37242" name="Line 25"/>
            <p:cNvSpPr>
              <a:spLocks noChangeShapeType="1"/>
            </p:cNvSpPr>
            <p:nvPr/>
          </p:nvSpPr>
          <p:spPr bwMode="auto">
            <a:xfrm>
              <a:off x="1042" y="1923"/>
              <a:ext cx="5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37243" name="Line 26"/>
            <p:cNvSpPr>
              <a:spLocks noChangeShapeType="1"/>
            </p:cNvSpPr>
            <p:nvPr/>
          </p:nvSpPr>
          <p:spPr bwMode="auto">
            <a:xfrm>
              <a:off x="1042" y="1685"/>
              <a:ext cx="5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37244" name="Line 27"/>
            <p:cNvSpPr>
              <a:spLocks noChangeShapeType="1"/>
            </p:cNvSpPr>
            <p:nvPr/>
          </p:nvSpPr>
          <p:spPr bwMode="auto">
            <a:xfrm>
              <a:off x="1042" y="1455"/>
              <a:ext cx="5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37245" name="Line 28"/>
            <p:cNvSpPr>
              <a:spLocks noChangeShapeType="1"/>
            </p:cNvSpPr>
            <p:nvPr/>
          </p:nvSpPr>
          <p:spPr bwMode="auto">
            <a:xfrm>
              <a:off x="1042" y="1224"/>
              <a:ext cx="5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37246" name="Line 29"/>
            <p:cNvSpPr>
              <a:spLocks noChangeShapeType="1"/>
            </p:cNvSpPr>
            <p:nvPr/>
          </p:nvSpPr>
          <p:spPr bwMode="auto">
            <a:xfrm>
              <a:off x="1099" y="3544"/>
              <a:ext cx="2981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37247" name="Line 30"/>
            <p:cNvSpPr>
              <a:spLocks noChangeShapeType="1"/>
            </p:cNvSpPr>
            <p:nvPr/>
          </p:nvSpPr>
          <p:spPr bwMode="auto">
            <a:xfrm flipV="1">
              <a:off x="1099" y="3544"/>
              <a:ext cx="1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37248" name="Line 31"/>
            <p:cNvSpPr>
              <a:spLocks noChangeShapeType="1"/>
            </p:cNvSpPr>
            <p:nvPr/>
          </p:nvSpPr>
          <p:spPr bwMode="auto">
            <a:xfrm flipV="1">
              <a:off x="1848" y="3544"/>
              <a:ext cx="1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37249" name="Line 32"/>
            <p:cNvSpPr>
              <a:spLocks noChangeShapeType="1"/>
            </p:cNvSpPr>
            <p:nvPr/>
          </p:nvSpPr>
          <p:spPr bwMode="auto">
            <a:xfrm flipV="1">
              <a:off x="2590" y="3544"/>
              <a:ext cx="1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37250" name="Line 33"/>
            <p:cNvSpPr>
              <a:spLocks noChangeShapeType="1"/>
            </p:cNvSpPr>
            <p:nvPr/>
          </p:nvSpPr>
          <p:spPr bwMode="auto">
            <a:xfrm flipV="1">
              <a:off x="3338" y="3544"/>
              <a:ext cx="1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37251" name="Line 34"/>
            <p:cNvSpPr>
              <a:spLocks noChangeShapeType="1"/>
            </p:cNvSpPr>
            <p:nvPr/>
          </p:nvSpPr>
          <p:spPr bwMode="auto">
            <a:xfrm flipV="1">
              <a:off x="4080" y="3544"/>
              <a:ext cx="1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37252" name="Line 35"/>
            <p:cNvSpPr>
              <a:spLocks noChangeShapeType="1"/>
            </p:cNvSpPr>
            <p:nvPr/>
          </p:nvSpPr>
          <p:spPr bwMode="auto">
            <a:xfrm flipV="1">
              <a:off x="1474" y="2572"/>
              <a:ext cx="741" cy="28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37253" name="Line 36"/>
            <p:cNvSpPr>
              <a:spLocks noChangeShapeType="1"/>
            </p:cNvSpPr>
            <p:nvPr/>
          </p:nvSpPr>
          <p:spPr bwMode="auto">
            <a:xfrm flipV="1">
              <a:off x="2215" y="2370"/>
              <a:ext cx="317" cy="202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37254" name="Line 37"/>
            <p:cNvSpPr>
              <a:spLocks noChangeShapeType="1"/>
            </p:cNvSpPr>
            <p:nvPr/>
          </p:nvSpPr>
          <p:spPr bwMode="auto">
            <a:xfrm rot="20085321" flipV="1">
              <a:off x="3044" y="1864"/>
              <a:ext cx="340" cy="217"/>
            </a:xfrm>
            <a:prstGeom prst="line">
              <a:avLst/>
            </a:prstGeom>
            <a:noFill/>
            <a:ln w="1111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37255" name="Freeform 38"/>
            <p:cNvSpPr>
              <a:spLocks/>
            </p:cNvSpPr>
            <p:nvPr/>
          </p:nvSpPr>
          <p:spPr bwMode="auto">
            <a:xfrm>
              <a:off x="1452" y="2579"/>
              <a:ext cx="43" cy="43"/>
            </a:xfrm>
            <a:custGeom>
              <a:avLst/>
              <a:gdLst>
                <a:gd name="T0" fmla="*/ 22 w 43"/>
                <a:gd name="T1" fmla="*/ 0 h 43"/>
                <a:gd name="T2" fmla="*/ 43 w 43"/>
                <a:gd name="T3" fmla="*/ 21 h 43"/>
                <a:gd name="T4" fmla="*/ 22 w 43"/>
                <a:gd name="T5" fmla="*/ 43 h 43"/>
                <a:gd name="T6" fmla="*/ 0 w 43"/>
                <a:gd name="T7" fmla="*/ 21 h 43"/>
                <a:gd name="T8" fmla="*/ 22 w 43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43"/>
                <a:gd name="T17" fmla="*/ 43 w 4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43">
                  <a:moveTo>
                    <a:pt x="22" y="0"/>
                  </a:moveTo>
                  <a:lnTo>
                    <a:pt x="43" y="21"/>
                  </a:lnTo>
                  <a:lnTo>
                    <a:pt x="22" y="43"/>
                  </a:lnTo>
                  <a:lnTo>
                    <a:pt x="0" y="2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0000"/>
            </a:solidFill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7256" name="Freeform 39"/>
            <p:cNvSpPr>
              <a:spLocks/>
            </p:cNvSpPr>
            <p:nvPr/>
          </p:nvSpPr>
          <p:spPr bwMode="auto">
            <a:xfrm>
              <a:off x="2194" y="2550"/>
              <a:ext cx="43" cy="43"/>
            </a:xfrm>
            <a:custGeom>
              <a:avLst/>
              <a:gdLst>
                <a:gd name="T0" fmla="*/ 21 w 43"/>
                <a:gd name="T1" fmla="*/ 0 h 43"/>
                <a:gd name="T2" fmla="*/ 43 w 43"/>
                <a:gd name="T3" fmla="*/ 22 h 43"/>
                <a:gd name="T4" fmla="*/ 21 w 43"/>
                <a:gd name="T5" fmla="*/ 43 h 43"/>
                <a:gd name="T6" fmla="*/ 0 w 43"/>
                <a:gd name="T7" fmla="*/ 22 h 43"/>
                <a:gd name="T8" fmla="*/ 21 w 43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43"/>
                <a:gd name="T17" fmla="*/ 43 w 4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43">
                  <a:moveTo>
                    <a:pt x="21" y="0"/>
                  </a:moveTo>
                  <a:lnTo>
                    <a:pt x="43" y="22"/>
                  </a:lnTo>
                  <a:lnTo>
                    <a:pt x="21" y="43"/>
                  </a:lnTo>
                  <a:lnTo>
                    <a:pt x="0" y="2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0000"/>
            </a:solidFill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7257" name="Rectangle 40"/>
            <p:cNvSpPr>
              <a:spLocks noChangeArrowheads="1"/>
            </p:cNvSpPr>
            <p:nvPr/>
          </p:nvSpPr>
          <p:spPr bwMode="auto">
            <a:xfrm>
              <a:off x="2194" y="2550"/>
              <a:ext cx="36" cy="36"/>
            </a:xfrm>
            <a:prstGeom prst="rect">
              <a:avLst/>
            </a:prstGeom>
            <a:solidFill>
              <a:srgbClr val="FFFF00"/>
            </a:solidFill>
            <a:ln w="11113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7258" name="Rectangle 41"/>
            <p:cNvSpPr>
              <a:spLocks noChangeArrowheads="1"/>
            </p:cNvSpPr>
            <p:nvPr/>
          </p:nvSpPr>
          <p:spPr bwMode="auto">
            <a:xfrm>
              <a:off x="2942" y="1988"/>
              <a:ext cx="36" cy="36"/>
            </a:xfrm>
            <a:prstGeom prst="rect">
              <a:avLst/>
            </a:prstGeom>
            <a:solidFill>
              <a:srgbClr val="FFFF00"/>
            </a:solidFill>
            <a:ln w="11113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7259" name="Freeform 42"/>
            <p:cNvSpPr>
              <a:spLocks/>
            </p:cNvSpPr>
            <p:nvPr/>
          </p:nvSpPr>
          <p:spPr bwMode="auto">
            <a:xfrm>
              <a:off x="2942" y="1988"/>
              <a:ext cx="44" cy="43"/>
            </a:xfrm>
            <a:custGeom>
              <a:avLst/>
              <a:gdLst>
                <a:gd name="T0" fmla="*/ 22 w 44"/>
                <a:gd name="T1" fmla="*/ 0 h 43"/>
                <a:gd name="T2" fmla="*/ 44 w 44"/>
                <a:gd name="T3" fmla="*/ 43 h 43"/>
                <a:gd name="T4" fmla="*/ 0 w 44"/>
                <a:gd name="T5" fmla="*/ 43 h 43"/>
                <a:gd name="T6" fmla="*/ 22 w 44"/>
                <a:gd name="T7" fmla="*/ 0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43"/>
                <a:gd name="T14" fmla="*/ 44 w 44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43">
                  <a:moveTo>
                    <a:pt x="22" y="0"/>
                  </a:moveTo>
                  <a:lnTo>
                    <a:pt x="44" y="43"/>
                  </a:lnTo>
                  <a:lnTo>
                    <a:pt x="0" y="4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FF00"/>
            </a:solidFill>
            <a:ln w="1111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7260" name="Freeform 43"/>
            <p:cNvSpPr>
              <a:spLocks/>
            </p:cNvSpPr>
            <p:nvPr/>
          </p:nvSpPr>
          <p:spPr bwMode="auto">
            <a:xfrm>
              <a:off x="3684" y="1484"/>
              <a:ext cx="43" cy="43"/>
            </a:xfrm>
            <a:custGeom>
              <a:avLst/>
              <a:gdLst>
                <a:gd name="T0" fmla="*/ 22 w 43"/>
                <a:gd name="T1" fmla="*/ 0 h 43"/>
                <a:gd name="T2" fmla="*/ 43 w 43"/>
                <a:gd name="T3" fmla="*/ 43 h 43"/>
                <a:gd name="T4" fmla="*/ 0 w 43"/>
                <a:gd name="T5" fmla="*/ 43 h 43"/>
                <a:gd name="T6" fmla="*/ 22 w 43"/>
                <a:gd name="T7" fmla="*/ 0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43"/>
                <a:gd name="T14" fmla="*/ 43 w 43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43">
                  <a:moveTo>
                    <a:pt x="22" y="0"/>
                  </a:moveTo>
                  <a:lnTo>
                    <a:pt x="43" y="43"/>
                  </a:lnTo>
                  <a:lnTo>
                    <a:pt x="0" y="4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FF00"/>
            </a:solidFill>
            <a:ln w="1111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7261" name="Rectangle 44"/>
            <p:cNvSpPr>
              <a:spLocks noChangeArrowheads="1"/>
            </p:cNvSpPr>
            <p:nvPr/>
          </p:nvSpPr>
          <p:spPr bwMode="auto">
            <a:xfrm>
              <a:off x="1150" y="3717"/>
              <a:ext cx="665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2200" b="1">
                  <a:solidFill>
                    <a:srgbClr val="000000"/>
                  </a:solidFill>
                  <a:latin typeface="Times New Roman" pitchFamily="18" charset="0"/>
                </a:rPr>
                <a:t>1er trim.</a:t>
              </a:r>
              <a:endParaRPr lang="es-ES" sz="2400">
                <a:latin typeface="Times New Roman" pitchFamily="18" charset="0"/>
              </a:endParaRPr>
            </a:p>
          </p:txBody>
        </p:sp>
        <p:sp>
          <p:nvSpPr>
            <p:cNvPr id="137262" name="Rectangle 45"/>
            <p:cNvSpPr>
              <a:spLocks noChangeArrowheads="1"/>
            </p:cNvSpPr>
            <p:nvPr/>
          </p:nvSpPr>
          <p:spPr bwMode="auto">
            <a:xfrm>
              <a:off x="1877" y="3717"/>
              <a:ext cx="695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2200" b="1">
                  <a:solidFill>
                    <a:srgbClr val="000000"/>
                  </a:solidFill>
                  <a:latin typeface="Times New Roman" pitchFamily="18" charset="0"/>
                </a:rPr>
                <a:t>2do trim.</a:t>
              </a:r>
              <a:endParaRPr lang="es-ES" sz="2400">
                <a:latin typeface="Times New Roman" pitchFamily="18" charset="0"/>
              </a:endParaRPr>
            </a:p>
          </p:txBody>
        </p:sp>
        <p:sp>
          <p:nvSpPr>
            <p:cNvPr id="137263" name="Rectangle 46"/>
            <p:cNvSpPr>
              <a:spLocks noChangeArrowheads="1"/>
            </p:cNvSpPr>
            <p:nvPr/>
          </p:nvSpPr>
          <p:spPr bwMode="auto">
            <a:xfrm>
              <a:off x="2640" y="3717"/>
              <a:ext cx="665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2200" b="1">
                  <a:solidFill>
                    <a:srgbClr val="000000"/>
                  </a:solidFill>
                  <a:latin typeface="Times New Roman" pitchFamily="18" charset="0"/>
                </a:rPr>
                <a:t>3er trim.</a:t>
              </a:r>
              <a:endParaRPr lang="es-ES" sz="2400">
                <a:latin typeface="Times New Roman" pitchFamily="18" charset="0"/>
              </a:endParaRPr>
            </a:p>
          </p:txBody>
        </p:sp>
        <p:sp>
          <p:nvSpPr>
            <p:cNvPr id="137264" name="Rectangle 47"/>
            <p:cNvSpPr>
              <a:spLocks noChangeArrowheads="1"/>
            </p:cNvSpPr>
            <p:nvPr/>
          </p:nvSpPr>
          <p:spPr bwMode="auto">
            <a:xfrm>
              <a:off x="3389" y="3717"/>
              <a:ext cx="656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2200" b="1">
                  <a:solidFill>
                    <a:srgbClr val="000000"/>
                  </a:solidFill>
                  <a:latin typeface="Times New Roman" pitchFamily="18" charset="0"/>
                </a:rPr>
                <a:t>4to trim.</a:t>
              </a:r>
              <a:endParaRPr lang="es-ES" sz="2400">
                <a:latin typeface="Times New Roman" pitchFamily="18" charset="0"/>
              </a:endParaRPr>
            </a:p>
          </p:txBody>
        </p:sp>
        <p:sp>
          <p:nvSpPr>
            <p:cNvPr id="137265" name="Rectangle 48"/>
            <p:cNvSpPr>
              <a:spLocks noChangeArrowheads="1"/>
            </p:cNvSpPr>
            <p:nvPr/>
          </p:nvSpPr>
          <p:spPr bwMode="auto">
            <a:xfrm>
              <a:off x="4178" y="1916"/>
              <a:ext cx="52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b="1" dirty="0">
                  <a:solidFill>
                    <a:srgbClr val="000000"/>
                  </a:solidFill>
                  <a:latin typeface="Times New Roman" pitchFamily="18" charset="0"/>
                </a:rPr>
                <a:t>No pudo</a:t>
              </a:r>
              <a:endParaRPr lang="es-MX" b="1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r>
                <a:rPr lang="es-MX" b="1" dirty="0">
                  <a:solidFill>
                    <a:srgbClr val="000000"/>
                  </a:solidFill>
                  <a:latin typeface="Times New Roman" pitchFamily="18" charset="0"/>
                </a:rPr>
                <a:t>avanzar</a:t>
              </a:r>
              <a:endParaRPr lang="es-ES" dirty="0">
                <a:latin typeface="Times New Roman" pitchFamily="18" charset="0"/>
              </a:endParaRPr>
            </a:p>
          </p:txBody>
        </p:sp>
        <p:sp>
          <p:nvSpPr>
            <p:cNvPr id="137266" name="Rectangle 49"/>
            <p:cNvSpPr>
              <a:spLocks noChangeArrowheads="1"/>
            </p:cNvSpPr>
            <p:nvPr/>
          </p:nvSpPr>
          <p:spPr bwMode="auto">
            <a:xfrm>
              <a:off x="4166" y="2436"/>
              <a:ext cx="5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b="1">
                  <a:solidFill>
                    <a:srgbClr val="000000"/>
                  </a:solidFill>
                  <a:latin typeface="Times New Roman" pitchFamily="18" charset="0"/>
                </a:rPr>
                <a:t>No pudo</a:t>
              </a:r>
              <a:endParaRPr lang="es-MX" b="1">
                <a:solidFill>
                  <a:srgbClr val="000000"/>
                </a:solidFill>
                <a:latin typeface="Times New Roman" pitchFamily="18" charset="0"/>
              </a:endParaRPr>
            </a:p>
            <a:p>
              <a:r>
                <a:rPr lang="es-MX" b="1">
                  <a:solidFill>
                    <a:srgbClr val="000000"/>
                  </a:solidFill>
                  <a:latin typeface="Times New Roman" pitchFamily="18" charset="0"/>
                </a:rPr>
                <a:t>mantener</a:t>
              </a:r>
              <a:endParaRPr lang="es-ES">
                <a:latin typeface="Times New Roman" pitchFamily="18" charset="0"/>
              </a:endParaRPr>
            </a:p>
          </p:txBody>
        </p:sp>
        <p:sp>
          <p:nvSpPr>
            <p:cNvPr id="137267" name="Rectangle 50"/>
            <p:cNvSpPr>
              <a:spLocks noChangeArrowheads="1"/>
            </p:cNvSpPr>
            <p:nvPr/>
          </p:nvSpPr>
          <p:spPr bwMode="auto">
            <a:xfrm>
              <a:off x="4178" y="1352"/>
              <a:ext cx="55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b="1">
                  <a:solidFill>
                    <a:srgbClr val="000000"/>
                  </a:solidFill>
                  <a:latin typeface="Times New Roman" pitchFamily="18" charset="0"/>
                </a:rPr>
                <a:t>Progreso</a:t>
              </a:r>
              <a:endParaRPr lang="es-ES">
                <a:latin typeface="Times New Roman" pitchFamily="18" charset="0"/>
              </a:endParaRPr>
            </a:p>
          </p:txBody>
        </p:sp>
        <p:sp>
          <p:nvSpPr>
            <p:cNvPr id="137268" name="Line 51"/>
            <p:cNvSpPr>
              <a:spLocks noChangeShapeType="1"/>
            </p:cNvSpPr>
            <p:nvPr/>
          </p:nvSpPr>
          <p:spPr bwMode="auto">
            <a:xfrm rot="1605348" flipV="1">
              <a:off x="2527" y="2250"/>
              <a:ext cx="317" cy="202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37269" name="Line 52"/>
            <p:cNvSpPr>
              <a:spLocks noChangeShapeType="1"/>
            </p:cNvSpPr>
            <p:nvPr/>
          </p:nvSpPr>
          <p:spPr bwMode="auto">
            <a:xfrm rot="20946089" flipV="1">
              <a:off x="2863" y="2118"/>
              <a:ext cx="317" cy="202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37270" name="Line 53"/>
            <p:cNvSpPr>
              <a:spLocks noChangeShapeType="1"/>
            </p:cNvSpPr>
            <p:nvPr/>
          </p:nvSpPr>
          <p:spPr bwMode="auto">
            <a:xfrm rot="1626865" flipV="1">
              <a:off x="3356" y="1672"/>
              <a:ext cx="340" cy="217"/>
            </a:xfrm>
            <a:prstGeom prst="line">
              <a:avLst/>
            </a:prstGeom>
            <a:noFill/>
            <a:ln w="1111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37271" name="Line 54"/>
            <p:cNvSpPr>
              <a:spLocks noChangeShapeType="1"/>
            </p:cNvSpPr>
            <p:nvPr/>
          </p:nvSpPr>
          <p:spPr bwMode="auto">
            <a:xfrm rot="20085321" flipV="1">
              <a:off x="3644" y="1480"/>
              <a:ext cx="340" cy="217"/>
            </a:xfrm>
            <a:prstGeom prst="line">
              <a:avLst/>
            </a:prstGeom>
            <a:noFill/>
            <a:ln w="1111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</p:grpSp>
    </p:spTree>
  </p:cSld>
  <p:clrMapOvr>
    <a:masterClrMapping/>
  </p:clrMapOvr>
  <p:transition>
    <p:randomBar dir="vert"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1000100" y="214290"/>
            <a:ext cx="6858000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8.5.2 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Acción Correctiva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8245" name="Rectangle 4"/>
          <p:cNvSpPr>
            <a:spLocks noChangeArrowheads="1"/>
          </p:cNvSpPr>
          <p:nvPr/>
        </p:nvSpPr>
        <p:spPr bwMode="auto">
          <a:xfrm>
            <a:off x="357158" y="1142984"/>
            <a:ext cx="8077200" cy="37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000" b="1" dirty="0">
                <a:solidFill>
                  <a:srgbClr val="000000"/>
                </a:solidFill>
              </a:rPr>
              <a:t>Determinar acciones para eliminar causas de no conformidades para prevenir su recurrencia.</a:t>
            </a:r>
          </a:p>
          <a:p>
            <a:pPr marL="450850" indent="-45085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000" b="1" dirty="0">
                <a:solidFill>
                  <a:srgbClr val="000000"/>
                </a:solidFill>
              </a:rPr>
              <a:t>Apropiadas a los efectos de las no conformidades encontradas.</a:t>
            </a:r>
          </a:p>
          <a:p>
            <a:pPr marL="450850" indent="-45085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000" b="1" dirty="0">
                <a:solidFill>
                  <a:srgbClr val="000000"/>
                </a:solidFill>
              </a:rPr>
              <a:t>Establecer un </a:t>
            </a:r>
            <a:r>
              <a:rPr lang="es-ES_tradnl" sz="2000" b="1" u="sng" dirty="0">
                <a:solidFill>
                  <a:srgbClr val="000000"/>
                </a:solidFill>
              </a:rPr>
              <a:t>procedimiento documentado</a:t>
            </a:r>
            <a:r>
              <a:rPr lang="es-ES_tradnl" sz="2000" b="1" dirty="0">
                <a:solidFill>
                  <a:srgbClr val="000000"/>
                </a:solidFill>
              </a:rPr>
              <a:t> que defina:</a:t>
            </a:r>
          </a:p>
          <a:p>
            <a:pPr marL="450850" indent="-450850">
              <a:spcBef>
                <a:spcPct val="20000"/>
              </a:spcBef>
              <a:buClr>
                <a:schemeClr val="tx2"/>
              </a:buClr>
            </a:pPr>
            <a:r>
              <a:rPr lang="es-ES_tradnl" sz="2000" b="1" dirty="0">
                <a:solidFill>
                  <a:srgbClr val="000000"/>
                </a:solidFill>
              </a:rPr>
              <a:t>a) La revisión de las no conformidades (incluyendo quejas);</a:t>
            </a:r>
          </a:p>
          <a:p>
            <a:pPr marL="450850" indent="-450850">
              <a:spcBef>
                <a:spcPct val="20000"/>
              </a:spcBef>
              <a:buClr>
                <a:schemeClr val="tx2"/>
              </a:buClr>
            </a:pPr>
            <a:r>
              <a:rPr lang="es-ES_tradnl" sz="2000" b="1" dirty="0">
                <a:solidFill>
                  <a:srgbClr val="000000"/>
                </a:solidFill>
              </a:rPr>
              <a:t>b) determinación de la causa;</a:t>
            </a:r>
          </a:p>
          <a:p>
            <a:pPr marL="450850" indent="-450850">
              <a:spcBef>
                <a:spcPct val="20000"/>
              </a:spcBef>
              <a:buClr>
                <a:schemeClr val="tx2"/>
              </a:buClr>
            </a:pPr>
            <a:r>
              <a:rPr lang="es-ES_tradnl" sz="2000" b="1" dirty="0">
                <a:solidFill>
                  <a:srgbClr val="000000"/>
                </a:solidFill>
              </a:rPr>
              <a:t>c) evaluación de necesidad de acción correctiva;</a:t>
            </a:r>
          </a:p>
          <a:p>
            <a:pPr marL="450850" indent="-450850">
              <a:spcBef>
                <a:spcPct val="20000"/>
              </a:spcBef>
              <a:buClr>
                <a:schemeClr val="tx2"/>
              </a:buClr>
            </a:pPr>
            <a:r>
              <a:rPr lang="es-ES_tradnl" sz="2000" b="1" dirty="0">
                <a:solidFill>
                  <a:srgbClr val="000000"/>
                </a:solidFill>
              </a:rPr>
              <a:t>d) determinación e implementación de la acción;</a:t>
            </a:r>
          </a:p>
          <a:p>
            <a:pPr marL="450850" indent="-450850">
              <a:spcBef>
                <a:spcPct val="20000"/>
              </a:spcBef>
              <a:buClr>
                <a:schemeClr val="tx2"/>
              </a:buClr>
            </a:pPr>
            <a:r>
              <a:rPr lang="es-ES_tradnl" sz="2000" b="1" dirty="0">
                <a:solidFill>
                  <a:srgbClr val="000000"/>
                </a:solidFill>
              </a:rPr>
              <a:t>e) registro de resultados;</a:t>
            </a:r>
          </a:p>
          <a:p>
            <a:pPr marL="450850" indent="-450850">
              <a:spcBef>
                <a:spcPct val="20000"/>
              </a:spcBef>
              <a:buClr>
                <a:schemeClr val="tx2"/>
              </a:buClr>
            </a:pPr>
            <a:r>
              <a:rPr lang="es-ES_tradnl" sz="2000" b="1" dirty="0">
                <a:solidFill>
                  <a:srgbClr val="000000"/>
                </a:solidFill>
              </a:rPr>
              <a:t>f) revisión de acción tomada.</a:t>
            </a:r>
          </a:p>
        </p:txBody>
      </p:sp>
      <p:pic>
        <p:nvPicPr>
          <p:cNvPr id="138246" name="Picture 5" descr="PUZZ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5143512"/>
            <a:ext cx="1682750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7" name="Freeform 7"/>
          <p:cNvSpPr>
            <a:spLocks/>
          </p:cNvSpPr>
          <p:nvPr/>
        </p:nvSpPr>
        <p:spPr bwMode="auto">
          <a:xfrm>
            <a:off x="2987677" y="5200662"/>
            <a:ext cx="831850" cy="808037"/>
          </a:xfrm>
          <a:custGeom>
            <a:avLst/>
            <a:gdLst>
              <a:gd name="T0" fmla="*/ 0 w 1569"/>
              <a:gd name="T1" fmla="*/ 0 h 1527"/>
              <a:gd name="T2" fmla="*/ 1569 w 1569"/>
              <a:gd name="T3" fmla="*/ 1219 h 1527"/>
              <a:gd name="T4" fmla="*/ 1428 w 1569"/>
              <a:gd name="T5" fmla="*/ 1230 h 1527"/>
              <a:gd name="T6" fmla="*/ 1424 w 1569"/>
              <a:gd name="T7" fmla="*/ 1258 h 1527"/>
              <a:gd name="T8" fmla="*/ 1430 w 1569"/>
              <a:gd name="T9" fmla="*/ 1292 h 1527"/>
              <a:gd name="T10" fmla="*/ 1441 w 1569"/>
              <a:gd name="T11" fmla="*/ 1332 h 1527"/>
              <a:gd name="T12" fmla="*/ 1448 w 1569"/>
              <a:gd name="T13" fmla="*/ 1372 h 1527"/>
              <a:gd name="T14" fmla="*/ 1445 w 1569"/>
              <a:gd name="T15" fmla="*/ 1409 h 1527"/>
              <a:gd name="T16" fmla="*/ 1434 w 1569"/>
              <a:gd name="T17" fmla="*/ 1445 h 1527"/>
              <a:gd name="T18" fmla="*/ 1409 w 1569"/>
              <a:gd name="T19" fmla="*/ 1475 h 1527"/>
              <a:gd name="T20" fmla="*/ 1380 w 1569"/>
              <a:gd name="T21" fmla="*/ 1500 h 1527"/>
              <a:gd name="T22" fmla="*/ 1345 w 1569"/>
              <a:gd name="T23" fmla="*/ 1516 h 1527"/>
              <a:gd name="T24" fmla="*/ 1300 w 1569"/>
              <a:gd name="T25" fmla="*/ 1526 h 1527"/>
              <a:gd name="T26" fmla="*/ 1260 w 1569"/>
              <a:gd name="T27" fmla="*/ 1527 h 1527"/>
              <a:gd name="T28" fmla="*/ 1226 w 1569"/>
              <a:gd name="T29" fmla="*/ 1523 h 1527"/>
              <a:gd name="T30" fmla="*/ 1191 w 1569"/>
              <a:gd name="T31" fmla="*/ 1512 h 1527"/>
              <a:gd name="T32" fmla="*/ 1162 w 1569"/>
              <a:gd name="T33" fmla="*/ 1493 h 1527"/>
              <a:gd name="T34" fmla="*/ 1135 w 1569"/>
              <a:gd name="T35" fmla="*/ 1464 h 1527"/>
              <a:gd name="T36" fmla="*/ 1113 w 1569"/>
              <a:gd name="T37" fmla="*/ 1433 h 1527"/>
              <a:gd name="T38" fmla="*/ 1101 w 1569"/>
              <a:gd name="T39" fmla="*/ 1390 h 1527"/>
              <a:gd name="T40" fmla="*/ 1107 w 1569"/>
              <a:gd name="T41" fmla="*/ 1346 h 1527"/>
              <a:gd name="T42" fmla="*/ 1117 w 1569"/>
              <a:gd name="T43" fmla="*/ 1302 h 1527"/>
              <a:gd name="T44" fmla="*/ 1127 w 1569"/>
              <a:gd name="T45" fmla="*/ 1259 h 1527"/>
              <a:gd name="T46" fmla="*/ 1126 w 1569"/>
              <a:gd name="T47" fmla="*/ 1238 h 1527"/>
              <a:gd name="T48" fmla="*/ 860 w 1569"/>
              <a:gd name="T49" fmla="*/ 1228 h 1527"/>
              <a:gd name="T50" fmla="*/ 863 w 1569"/>
              <a:gd name="T51" fmla="*/ 1155 h 1527"/>
              <a:gd name="T52" fmla="*/ 857 w 1569"/>
              <a:gd name="T53" fmla="*/ 1108 h 1527"/>
              <a:gd name="T54" fmla="*/ 847 w 1569"/>
              <a:gd name="T55" fmla="*/ 1079 h 1527"/>
              <a:gd name="T56" fmla="*/ 825 w 1569"/>
              <a:gd name="T57" fmla="*/ 1056 h 1527"/>
              <a:gd name="T58" fmla="*/ 795 w 1569"/>
              <a:gd name="T59" fmla="*/ 1041 h 1527"/>
              <a:gd name="T60" fmla="*/ 758 w 1569"/>
              <a:gd name="T61" fmla="*/ 1037 h 1527"/>
              <a:gd name="T62" fmla="*/ 705 w 1569"/>
              <a:gd name="T63" fmla="*/ 1040 h 1527"/>
              <a:gd name="T64" fmla="*/ 655 w 1569"/>
              <a:gd name="T65" fmla="*/ 1044 h 1527"/>
              <a:gd name="T66" fmla="*/ 603 w 1569"/>
              <a:gd name="T67" fmla="*/ 1044 h 1527"/>
              <a:gd name="T68" fmla="*/ 551 w 1569"/>
              <a:gd name="T69" fmla="*/ 1034 h 1527"/>
              <a:gd name="T70" fmla="*/ 512 w 1569"/>
              <a:gd name="T71" fmla="*/ 1011 h 1527"/>
              <a:gd name="T72" fmla="*/ 489 w 1569"/>
              <a:gd name="T73" fmla="*/ 980 h 1527"/>
              <a:gd name="T74" fmla="*/ 479 w 1569"/>
              <a:gd name="T75" fmla="*/ 938 h 1527"/>
              <a:gd name="T76" fmla="*/ 481 w 1569"/>
              <a:gd name="T77" fmla="*/ 890 h 1527"/>
              <a:gd name="T78" fmla="*/ 474 w 1569"/>
              <a:gd name="T79" fmla="*/ 847 h 1527"/>
              <a:gd name="T80" fmla="*/ 463 w 1569"/>
              <a:gd name="T81" fmla="*/ 819 h 1527"/>
              <a:gd name="T82" fmla="*/ 447 w 1569"/>
              <a:gd name="T83" fmla="*/ 802 h 1527"/>
              <a:gd name="T84" fmla="*/ 408 w 1569"/>
              <a:gd name="T85" fmla="*/ 784 h 1527"/>
              <a:gd name="T86" fmla="*/ 358 w 1569"/>
              <a:gd name="T87" fmla="*/ 770 h 1527"/>
              <a:gd name="T88" fmla="*/ 302 w 1569"/>
              <a:gd name="T89" fmla="*/ 761 h 1527"/>
              <a:gd name="T90" fmla="*/ 260 w 1569"/>
              <a:gd name="T91" fmla="*/ 747 h 1527"/>
              <a:gd name="T92" fmla="*/ 223 w 1569"/>
              <a:gd name="T93" fmla="*/ 727 h 1527"/>
              <a:gd name="T94" fmla="*/ 193 w 1569"/>
              <a:gd name="T95" fmla="*/ 698 h 1527"/>
              <a:gd name="T96" fmla="*/ 174 w 1569"/>
              <a:gd name="T97" fmla="*/ 663 h 1527"/>
              <a:gd name="T98" fmla="*/ 172 w 1569"/>
              <a:gd name="T99" fmla="*/ 623 h 1527"/>
              <a:gd name="T100" fmla="*/ 183 w 1569"/>
              <a:gd name="T101" fmla="*/ 580 h 1527"/>
              <a:gd name="T102" fmla="*/ 192 w 1569"/>
              <a:gd name="T103" fmla="*/ 531 h 1527"/>
              <a:gd name="T104" fmla="*/ 200 w 1569"/>
              <a:gd name="T105" fmla="*/ 484 h 1527"/>
              <a:gd name="T106" fmla="*/ 192 w 1569"/>
              <a:gd name="T107" fmla="*/ 438 h 1527"/>
              <a:gd name="T108" fmla="*/ 173 w 1569"/>
              <a:gd name="T109" fmla="*/ 396 h 1527"/>
              <a:gd name="T110" fmla="*/ 154 w 1569"/>
              <a:gd name="T111" fmla="*/ 370 h 1527"/>
              <a:gd name="T112" fmla="*/ 130 w 1569"/>
              <a:gd name="T113" fmla="*/ 347 h 1527"/>
              <a:gd name="T114" fmla="*/ 101 w 1569"/>
              <a:gd name="T115" fmla="*/ 331 h 1527"/>
              <a:gd name="T116" fmla="*/ 64 w 1569"/>
              <a:gd name="T117" fmla="*/ 320 h 1527"/>
              <a:gd name="T118" fmla="*/ 21 w 1569"/>
              <a:gd name="T119" fmla="*/ 318 h 152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569"/>
              <a:gd name="T181" fmla="*/ 0 h 1527"/>
              <a:gd name="T182" fmla="*/ 1569 w 1569"/>
              <a:gd name="T183" fmla="*/ 1527 h 152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569" h="1527">
                <a:moveTo>
                  <a:pt x="0" y="318"/>
                </a:moveTo>
                <a:lnTo>
                  <a:pt x="0" y="0"/>
                </a:lnTo>
                <a:lnTo>
                  <a:pt x="1568" y="0"/>
                </a:lnTo>
                <a:lnTo>
                  <a:pt x="1569" y="1219"/>
                </a:lnTo>
                <a:lnTo>
                  <a:pt x="1433" y="1219"/>
                </a:lnTo>
                <a:lnTo>
                  <a:pt x="1428" y="1230"/>
                </a:lnTo>
                <a:lnTo>
                  <a:pt x="1424" y="1245"/>
                </a:lnTo>
                <a:lnTo>
                  <a:pt x="1424" y="1258"/>
                </a:lnTo>
                <a:lnTo>
                  <a:pt x="1425" y="1273"/>
                </a:lnTo>
                <a:lnTo>
                  <a:pt x="1430" y="1292"/>
                </a:lnTo>
                <a:lnTo>
                  <a:pt x="1436" y="1316"/>
                </a:lnTo>
                <a:lnTo>
                  <a:pt x="1441" y="1332"/>
                </a:lnTo>
                <a:lnTo>
                  <a:pt x="1445" y="1353"/>
                </a:lnTo>
                <a:lnTo>
                  <a:pt x="1448" y="1372"/>
                </a:lnTo>
                <a:lnTo>
                  <a:pt x="1448" y="1391"/>
                </a:lnTo>
                <a:lnTo>
                  <a:pt x="1445" y="1409"/>
                </a:lnTo>
                <a:lnTo>
                  <a:pt x="1441" y="1428"/>
                </a:lnTo>
                <a:lnTo>
                  <a:pt x="1434" y="1445"/>
                </a:lnTo>
                <a:lnTo>
                  <a:pt x="1424" y="1459"/>
                </a:lnTo>
                <a:lnTo>
                  <a:pt x="1409" y="1475"/>
                </a:lnTo>
                <a:lnTo>
                  <a:pt x="1394" y="1488"/>
                </a:lnTo>
                <a:lnTo>
                  <a:pt x="1380" y="1500"/>
                </a:lnTo>
                <a:lnTo>
                  <a:pt x="1364" y="1509"/>
                </a:lnTo>
                <a:lnTo>
                  <a:pt x="1345" y="1516"/>
                </a:lnTo>
                <a:lnTo>
                  <a:pt x="1321" y="1523"/>
                </a:lnTo>
                <a:lnTo>
                  <a:pt x="1300" y="1526"/>
                </a:lnTo>
                <a:lnTo>
                  <a:pt x="1281" y="1527"/>
                </a:lnTo>
                <a:lnTo>
                  <a:pt x="1260" y="1527"/>
                </a:lnTo>
                <a:lnTo>
                  <a:pt x="1241" y="1526"/>
                </a:lnTo>
                <a:lnTo>
                  <a:pt x="1226" y="1523"/>
                </a:lnTo>
                <a:lnTo>
                  <a:pt x="1209" y="1517"/>
                </a:lnTo>
                <a:lnTo>
                  <a:pt x="1191" y="1512"/>
                </a:lnTo>
                <a:lnTo>
                  <a:pt x="1177" y="1504"/>
                </a:lnTo>
                <a:lnTo>
                  <a:pt x="1162" y="1493"/>
                </a:lnTo>
                <a:lnTo>
                  <a:pt x="1149" y="1479"/>
                </a:lnTo>
                <a:lnTo>
                  <a:pt x="1135" y="1464"/>
                </a:lnTo>
                <a:lnTo>
                  <a:pt x="1123" y="1449"/>
                </a:lnTo>
                <a:lnTo>
                  <a:pt x="1113" y="1433"/>
                </a:lnTo>
                <a:lnTo>
                  <a:pt x="1107" y="1413"/>
                </a:lnTo>
                <a:lnTo>
                  <a:pt x="1101" y="1390"/>
                </a:lnTo>
                <a:lnTo>
                  <a:pt x="1101" y="1368"/>
                </a:lnTo>
                <a:lnTo>
                  <a:pt x="1107" y="1346"/>
                </a:lnTo>
                <a:lnTo>
                  <a:pt x="1112" y="1324"/>
                </a:lnTo>
                <a:lnTo>
                  <a:pt x="1117" y="1302"/>
                </a:lnTo>
                <a:lnTo>
                  <a:pt x="1124" y="1278"/>
                </a:lnTo>
                <a:lnTo>
                  <a:pt x="1127" y="1259"/>
                </a:lnTo>
                <a:lnTo>
                  <a:pt x="1127" y="1248"/>
                </a:lnTo>
                <a:lnTo>
                  <a:pt x="1126" y="1238"/>
                </a:lnTo>
                <a:lnTo>
                  <a:pt x="1121" y="1228"/>
                </a:lnTo>
                <a:lnTo>
                  <a:pt x="860" y="1228"/>
                </a:lnTo>
                <a:lnTo>
                  <a:pt x="864" y="1181"/>
                </a:lnTo>
                <a:lnTo>
                  <a:pt x="863" y="1155"/>
                </a:lnTo>
                <a:lnTo>
                  <a:pt x="860" y="1131"/>
                </a:lnTo>
                <a:lnTo>
                  <a:pt x="857" y="1108"/>
                </a:lnTo>
                <a:lnTo>
                  <a:pt x="853" y="1093"/>
                </a:lnTo>
                <a:lnTo>
                  <a:pt x="847" y="1079"/>
                </a:lnTo>
                <a:lnTo>
                  <a:pt x="838" y="1067"/>
                </a:lnTo>
                <a:lnTo>
                  <a:pt x="825" y="1056"/>
                </a:lnTo>
                <a:lnTo>
                  <a:pt x="810" y="1047"/>
                </a:lnTo>
                <a:lnTo>
                  <a:pt x="795" y="1041"/>
                </a:lnTo>
                <a:lnTo>
                  <a:pt x="781" y="1038"/>
                </a:lnTo>
                <a:lnTo>
                  <a:pt x="758" y="1037"/>
                </a:lnTo>
                <a:lnTo>
                  <a:pt x="731" y="1037"/>
                </a:lnTo>
                <a:lnTo>
                  <a:pt x="705" y="1040"/>
                </a:lnTo>
                <a:lnTo>
                  <a:pt x="677" y="1041"/>
                </a:lnTo>
                <a:lnTo>
                  <a:pt x="655" y="1044"/>
                </a:lnTo>
                <a:lnTo>
                  <a:pt x="626" y="1045"/>
                </a:lnTo>
                <a:lnTo>
                  <a:pt x="603" y="1044"/>
                </a:lnTo>
                <a:lnTo>
                  <a:pt x="583" y="1041"/>
                </a:lnTo>
                <a:lnTo>
                  <a:pt x="551" y="1034"/>
                </a:lnTo>
                <a:lnTo>
                  <a:pt x="531" y="1025"/>
                </a:lnTo>
                <a:lnTo>
                  <a:pt x="512" y="1011"/>
                </a:lnTo>
                <a:lnTo>
                  <a:pt x="500" y="996"/>
                </a:lnTo>
                <a:lnTo>
                  <a:pt x="489" y="980"/>
                </a:lnTo>
                <a:lnTo>
                  <a:pt x="481" y="959"/>
                </a:lnTo>
                <a:lnTo>
                  <a:pt x="479" y="938"/>
                </a:lnTo>
                <a:lnTo>
                  <a:pt x="479" y="910"/>
                </a:lnTo>
                <a:lnTo>
                  <a:pt x="481" y="890"/>
                </a:lnTo>
                <a:lnTo>
                  <a:pt x="479" y="870"/>
                </a:lnTo>
                <a:lnTo>
                  <a:pt x="474" y="847"/>
                </a:lnTo>
                <a:lnTo>
                  <a:pt x="470" y="833"/>
                </a:lnTo>
                <a:lnTo>
                  <a:pt x="463" y="819"/>
                </a:lnTo>
                <a:lnTo>
                  <a:pt x="455" y="810"/>
                </a:lnTo>
                <a:lnTo>
                  <a:pt x="447" y="802"/>
                </a:lnTo>
                <a:lnTo>
                  <a:pt x="429" y="793"/>
                </a:lnTo>
                <a:lnTo>
                  <a:pt x="408" y="784"/>
                </a:lnTo>
                <a:lnTo>
                  <a:pt x="385" y="777"/>
                </a:lnTo>
                <a:lnTo>
                  <a:pt x="358" y="770"/>
                </a:lnTo>
                <a:lnTo>
                  <a:pt x="331" y="765"/>
                </a:lnTo>
                <a:lnTo>
                  <a:pt x="302" y="761"/>
                </a:lnTo>
                <a:lnTo>
                  <a:pt x="282" y="754"/>
                </a:lnTo>
                <a:lnTo>
                  <a:pt x="260" y="747"/>
                </a:lnTo>
                <a:lnTo>
                  <a:pt x="238" y="739"/>
                </a:lnTo>
                <a:lnTo>
                  <a:pt x="223" y="727"/>
                </a:lnTo>
                <a:lnTo>
                  <a:pt x="206" y="712"/>
                </a:lnTo>
                <a:lnTo>
                  <a:pt x="193" y="698"/>
                </a:lnTo>
                <a:lnTo>
                  <a:pt x="183" y="682"/>
                </a:lnTo>
                <a:lnTo>
                  <a:pt x="174" y="663"/>
                </a:lnTo>
                <a:lnTo>
                  <a:pt x="172" y="642"/>
                </a:lnTo>
                <a:lnTo>
                  <a:pt x="172" y="623"/>
                </a:lnTo>
                <a:lnTo>
                  <a:pt x="176" y="606"/>
                </a:lnTo>
                <a:lnTo>
                  <a:pt x="183" y="580"/>
                </a:lnTo>
                <a:lnTo>
                  <a:pt x="189" y="554"/>
                </a:lnTo>
                <a:lnTo>
                  <a:pt x="192" y="531"/>
                </a:lnTo>
                <a:lnTo>
                  <a:pt x="198" y="508"/>
                </a:lnTo>
                <a:lnTo>
                  <a:pt x="200" y="484"/>
                </a:lnTo>
                <a:lnTo>
                  <a:pt x="198" y="460"/>
                </a:lnTo>
                <a:lnTo>
                  <a:pt x="192" y="438"/>
                </a:lnTo>
                <a:lnTo>
                  <a:pt x="184" y="416"/>
                </a:lnTo>
                <a:lnTo>
                  <a:pt x="173" y="396"/>
                </a:lnTo>
                <a:lnTo>
                  <a:pt x="161" y="380"/>
                </a:lnTo>
                <a:lnTo>
                  <a:pt x="154" y="370"/>
                </a:lnTo>
                <a:lnTo>
                  <a:pt x="142" y="358"/>
                </a:lnTo>
                <a:lnTo>
                  <a:pt x="130" y="347"/>
                </a:lnTo>
                <a:lnTo>
                  <a:pt x="117" y="339"/>
                </a:lnTo>
                <a:lnTo>
                  <a:pt x="101" y="331"/>
                </a:lnTo>
                <a:lnTo>
                  <a:pt x="85" y="325"/>
                </a:lnTo>
                <a:lnTo>
                  <a:pt x="64" y="320"/>
                </a:lnTo>
                <a:lnTo>
                  <a:pt x="41" y="318"/>
                </a:lnTo>
                <a:lnTo>
                  <a:pt x="21" y="318"/>
                </a:lnTo>
                <a:lnTo>
                  <a:pt x="0" y="318"/>
                </a:lnTo>
                <a:close/>
              </a:path>
            </a:pathLst>
          </a:custGeom>
          <a:solidFill>
            <a:srgbClr val="FF00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38248" name="Freeform 8"/>
          <p:cNvSpPr>
            <a:spLocks/>
          </p:cNvSpPr>
          <p:nvPr/>
        </p:nvSpPr>
        <p:spPr bwMode="auto">
          <a:xfrm>
            <a:off x="2570164" y="5605474"/>
            <a:ext cx="833438" cy="676275"/>
          </a:xfrm>
          <a:custGeom>
            <a:avLst/>
            <a:gdLst>
              <a:gd name="T0" fmla="*/ 0 w 1576"/>
              <a:gd name="T1" fmla="*/ 1279 h 1279"/>
              <a:gd name="T2" fmla="*/ 1575 w 1576"/>
              <a:gd name="T3" fmla="*/ 0 h 1279"/>
              <a:gd name="T4" fmla="*/ 1428 w 1576"/>
              <a:gd name="T5" fmla="*/ 25 h 1279"/>
              <a:gd name="T6" fmla="*/ 1432 w 1576"/>
              <a:gd name="T7" fmla="*/ 67 h 1279"/>
              <a:gd name="T8" fmla="*/ 1448 w 1576"/>
              <a:gd name="T9" fmla="*/ 124 h 1279"/>
              <a:gd name="T10" fmla="*/ 1452 w 1576"/>
              <a:gd name="T11" fmla="*/ 170 h 1279"/>
              <a:gd name="T12" fmla="*/ 1443 w 1576"/>
              <a:gd name="T13" fmla="*/ 218 h 1279"/>
              <a:gd name="T14" fmla="*/ 1410 w 1576"/>
              <a:gd name="T15" fmla="*/ 259 h 1279"/>
              <a:gd name="T16" fmla="*/ 1369 w 1576"/>
              <a:gd name="T17" fmla="*/ 289 h 1279"/>
              <a:gd name="T18" fmla="*/ 1320 w 1576"/>
              <a:gd name="T19" fmla="*/ 304 h 1279"/>
              <a:gd name="T20" fmla="*/ 1250 w 1576"/>
              <a:gd name="T21" fmla="*/ 302 h 1279"/>
              <a:gd name="T22" fmla="*/ 1203 w 1576"/>
              <a:gd name="T23" fmla="*/ 293 h 1279"/>
              <a:gd name="T24" fmla="*/ 1157 w 1576"/>
              <a:gd name="T25" fmla="*/ 260 h 1279"/>
              <a:gd name="T26" fmla="*/ 1126 w 1576"/>
              <a:gd name="T27" fmla="*/ 221 h 1279"/>
              <a:gd name="T28" fmla="*/ 1112 w 1576"/>
              <a:gd name="T29" fmla="*/ 178 h 1279"/>
              <a:gd name="T30" fmla="*/ 1115 w 1576"/>
              <a:gd name="T31" fmla="*/ 132 h 1279"/>
              <a:gd name="T32" fmla="*/ 1126 w 1576"/>
              <a:gd name="T33" fmla="*/ 90 h 1279"/>
              <a:gd name="T34" fmla="*/ 1137 w 1576"/>
              <a:gd name="T35" fmla="*/ 46 h 1279"/>
              <a:gd name="T36" fmla="*/ 1131 w 1576"/>
              <a:gd name="T37" fmla="*/ 6 h 1279"/>
              <a:gd name="T38" fmla="*/ 870 w 1576"/>
              <a:gd name="T39" fmla="*/ 50 h 1279"/>
              <a:gd name="T40" fmla="*/ 866 w 1576"/>
              <a:gd name="T41" fmla="*/ 108 h 1279"/>
              <a:gd name="T42" fmla="*/ 863 w 1576"/>
              <a:gd name="T43" fmla="*/ 155 h 1279"/>
              <a:gd name="T44" fmla="*/ 851 w 1576"/>
              <a:gd name="T45" fmla="*/ 196 h 1279"/>
              <a:gd name="T46" fmla="*/ 828 w 1576"/>
              <a:gd name="T47" fmla="*/ 223 h 1279"/>
              <a:gd name="T48" fmla="*/ 795 w 1576"/>
              <a:gd name="T49" fmla="*/ 238 h 1279"/>
              <a:gd name="T50" fmla="*/ 758 w 1576"/>
              <a:gd name="T51" fmla="*/ 242 h 1279"/>
              <a:gd name="T52" fmla="*/ 713 w 1576"/>
              <a:gd name="T53" fmla="*/ 240 h 1279"/>
              <a:gd name="T54" fmla="*/ 673 w 1576"/>
              <a:gd name="T55" fmla="*/ 237 h 1279"/>
              <a:gd name="T56" fmla="*/ 621 w 1576"/>
              <a:gd name="T57" fmla="*/ 234 h 1279"/>
              <a:gd name="T58" fmla="*/ 575 w 1576"/>
              <a:gd name="T59" fmla="*/ 240 h 1279"/>
              <a:gd name="T60" fmla="*/ 532 w 1576"/>
              <a:gd name="T61" fmla="*/ 256 h 1279"/>
              <a:gd name="T62" fmla="*/ 501 w 1576"/>
              <a:gd name="T63" fmla="*/ 285 h 1279"/>
              <a:gd name="T64" fmla="*/ 483 w 1576"/>
              <a:gd name="T65" fmla="*/ 320 h 1279"/>
              <a:gd name="T66" fmla="*/ 483 w 1576"/>
              <a:gd name="T67" fmla="*/ 361 h 1279"/>
              <a:gd name="T68" fmla="*/ 483 w 1576"/>
              <a:gd name="T69" fmla="*/ 406 h 1279"/>
              <a:gd name="T70" fmla="*/ 474 w 1576"/>
              <a:gd name="T71" fmla="*/ 442 h 1279"/>
              <a:gd name="T72" fmla="*/ 455 w 1576"/>
              <a:gd name="T73" fmla="*/ 472 h 1279"/>
              <a:gd name="T74" fmla="*/ 415 w 1576"/>
              <a:gd name="T75" fmla="*/ 493 h 1279"/>
              <a:gd name="T76" fmla="*/ 373 w 1576"/>
              <a:gd name="T77" fmla="*/ 505 h 1279"/>
              <a:gd name="T78" fmla="*/ 323 w 1576"/>
              <a:gd name="T79" fmla="*/ 516 h 1279"/>
              <a:gd name="T80" fmla="*/ 278 w 1576"/>
              <a:gd name="T81" fmla="*/ 527 h 1279"/>
              <a:gd name="T82" fmla="*/ 240 w 1576"/>
              <a:gd name="T83" fmla="*/ 542 h 1279"/>
              <a:gd name="T84" fmla="*/ 211 w 1576"/>
              <a:gd name="T85" fmla="*/ 564 h 1279"/>
              <a:gd name="T86" fmla="*/ 187 w 1576"/>
              <a:gd name="T87" fmla="*/ 598 h 1279"/>
              <a:gd name="T88" fmla="*/ 175 w 1576"/>
              <a:gd name="T89" fmla="*/ 640 h 1279"/>
              <a:gd name="T90" fmla="*/ 180 w 1576"/>
              <a:gd name="T91" fmla="*/ 683 h 1279"/>
              <a:gd name="T92" fmla="*/ 194 w 1576"/>
              <a:gd name="T93" fmla="*/ 738 h 1279"/>
              <a:gd name="T94" fmla="*/ 202 w 1576"/>
              <a:gd name="T95" fmla="*/ 784 h 1279"/>
              <a:gd name="T96" fmla="*/ 199 w 1576"/>
              <a:gd name="T97" fmla="*/ 829 h 1279"/>
              <a:gd name="T98" fmla="*/ 187 w 1576"/>
              <a:gd name="T99" fmla="*/ 870 h 1279"/>
              <a:gd name="T100" fmla="*/ 168 w 1576"/>
              <a:gd name="T101" fmla="*/ 911 h 1279"/>
              <a:gd name="T102" fmla="*/ 137 w 1576"/>
              <a:gd name="T103" fmla="*/ 955 h 1279"/>
              <a:gd name="T104" fmla="*/ 105 w 1576"/>
              <a:gd name="T105" fmla="*/ 984 h 1279"/>
              <a:gd name="T106" fmla="*/ 73 w 1576"/>
              <a:gd name="T107" fmla="*/ 1002 h 1279"/>
              <a:gd name="T108" fmla="*/ 24 w 1576"/>
              <a:gd name="T109" fmla="*/ 1011 h 127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576"/>
              <a:gd name="T166" fmla="*/ 0 h 1279"/>
              <a:gd name="T167" fmla="*/ 1576 w 1576"/>
              <a:gd name="T168" fmla="*/ 1279 h 127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576" h="1279">
                <a:moveTo>
                  <a:pt x="0" y="1011"/>
                </a:moveTo>
                <a:lnTo>
                  <a:pt x="0" y="1279"/>
                </a:lnTo>
                <a:lnTo>
                  <a:pt x="1576" y="1279"/>
                </a:lnTo>
                <a:lnTo>
                  <a:pt x="1575" y="0"/>
                </a:lnTo>
                <a:lnTo>
                  <a:pt x="1435" y="0"/>
                </a:lnTo>
                <a:lnTo>
                  <a:pt x="1428" y="25"/>
                </a:lnTo>
                <a:lnTo>
                  <a:pt x="1428" y="42"/>
                </a:lnTo>
                <a:lnTo>
                  <a:pt x="1432" y="67"/>
                </a:lnTo>
                <a:lnTo>
                  <a:pt x="1440" y="93"/>
                </a:lnTo>
                <a:lnTo>
                  <a:pt x="1448" y="124"/>
                </a:lnTo>
                <a:lnTo>
                  <a:pt x="1452" y="148"/>
                </a:lnTo>
                <a:lnTo>
                  <a:pt x="1452" y="170"/>
                </a:lnTo>
                <a:lnTo>
                  <a:pt x="1450" y="195"/>
                </a:lnTo>
                <a:lnTo>
                  <a:pt x="1443" y="218"/>
                </a:lnTo>
                <a:lnTo>
                  <a:pt x="1428" y="240"/>
                </a:lnTo>
                <a:lnTo>
                  <a:pt x="1410" y="259"/>
                </a:lnTo>
                <a:lnTo>
                  <a:pt x="1391" y="276"/>
                </a:lnTo>
                <a:lnTo>
                  <a:pt x="1369" y="289"/>
                </a:lnTo>
                <a:lnTo>
                  <a:pt x="1343" y="298"/>
                </a:lnTo>
                <a:lnTo>
                  <a:pt x="1320" y="304"/>
                </a:lnTo>
                <a:lnTo>
                  <a:pt x="1288" y="305"/>
                </a:lnTo>
                <a:lnTo>
                  <a:pt x="1250" y="302"/>
                </a:lnTo>
                <a:lnTo>
                  <a:pt x="1225" y="298"/>
                </a:lnTo>
                <a:lnTo>
                  <a:pt x="1203" y="293"/>
                </a:lnTo>
                <a:lnTo>
                  <a:pt x="1183" y="280"/>
                </a:lnTo>
                <a:lnTo>
                  <a:pt x="1157" y="260"/>
                </a:lnTo>
                <a:lnTo>
                  <a:pt x="1141" y="241"/>
                </a:lnTo>
                <a:lnTo>
                  <a:pt x="1126" y="221"/>
                </a:lnTo>
                <a:lnTo>
                  <a:pt x="1118" y="199"/>
                </a:lnTo>
                <a:lnTo>
                  <a:pt x="1112" y="178"/>
                </a:lnTo>
                <a:lnTo>
                  <a:pt x="1112" y="155"/>
                </a:lnTo>
                <a:lnTo>
                  <a:pt x="1115" y="132"/>
                </a:lnTo>
                <a:lnTo>
                  <a:pt x="1120" y="110"/>
                </a:lnTo>
                <a:lnTo>
                  <a:pt x="1126" y="90"/>
                </a:lnTo>
                <a:lnTo>
                  <a:pt x="1133" y="68"/>
                </a:lnTo>
                <a:lnTo>
                  <a:pt x="1137" y="46"/>
                </a:lnTo>
                <a:lnTo>
                  <a:pt x="1137" y="27"/>
                </a:lnTo>
                <a:lnTo>
                  <a:pt x="1131" y="6"/>
                </a:lnTo>
                <a:lnTo>
                  <a:pt x="867" y="6"/>
                </a:lnTo>
                <a:lnTo>
                  <a:pt x="870" y="50"/>
                </a:lnTo>
                <a:lnTo>
                  <a:pt x="867" y="82"/>
                </a:lnTo>
                <a:lnTo>
                  <a:pt x="866" y="108"/>
                </a:lnTo>
                <a:lnTo>
                  <a:pt x="866" y="131"/>
                </a:lnTo>
                <a:lnTo>
                  <a:pt x="863" y="155"/>
                </a:lnTo>
                <a:lnTo>
                  <a:pt x="858" y="180"/>
                </a:lnTo>
                <a:lnTo>
                  <a:pt x="851" y="196"/>
                </a:lnTo>
                <a:lnTo>
                  <a:pt x="841" y="211"/>
                </a:lnTo>
                <a:lnTo>
                  <a:pt x="828" y="223"/>
                </a:lnTo>
                <a:lnTo>
                  <a:pt x="813" y="233"/>
                </a:lnTo>
                <a:lnTo>
                  <a:pt x="795" y="238"/>
                </a:lnTo>
                <a:lnTo>
                  <a:pt x="776" y="241"/>
                </a:lnTo>
                <a:lnTo>
                  <a:pt x="758" y="242"/>
                </a:lnTo>
                <a:lnTo>
                  <a:pt x="735" y="242"/>
                </a:lnTo>
                <a:lnTo>
                  <a:pt x="713" y="240"/>
                </a:lnTo>
                <a:lnTo>
                  <a:pt x="696" y="238"/>
                </a:lnTo>
                <a:lnTo>
                  <a:pt x="673" y="237"/>
                </a:lnTo>
                <a:lnTo>
                  <a:pt x="648" y="234"/>
                </a:lnTo>
                <a:lnTo>
                  <a:pt x="621" y="234"/>
                </a:lnTo>
                <a:lnTo>
                  <a:pt x="598" y="237"/>
                </a:lnTo>
                <a:lnTo>
                  <a:pt x="575" y="240"/>
                </a:lnTo>
                <a:lnTo>
                  <a:pt x="550" y="246"/>
                </a:lnTo>
                <a:lnTo>
                  <a:pt x="532" y="256"/>
                </a:lnTo>
                <a:lnTo>
                  <a:pt x="513" y="268"/>
                </a:lnTo>
                <a:lnTo>
                  <a:pt x="501" y="285"/>
                </a:lnTo>
                <a:lnTo>
                  <a:pt x="489" y="302"/>
                </a:lnTo>
                <a:lnTo>
                  <a:pt x="483" y="320"/>
                </a:lnTo>
                <a:lnTo>
                  <a:pt x="481" y="340"/>
                </a:lnTo>
                <a:lnTo>
                  <a:pt x="483" y="361"/>
                </a:lnTo>
                <a:lnTo>
                  <a:pt x="485" y="383"/>
                </a:lnTo>
                <a:lnTo>
                  <a:pt x="483" y="406"/>
                </a:lnTo>
                <a:lnTo>
                  <a:pt x="479" y="423"/>
                </a:lnTo>
                <a:lnTo>
                  <a:pt x="474" y="442"/>
                </a:lnTo>
                <a:lnTo>
                  <a:pt x="466" y="460"/>
                </a:lnTo>
                <a:lnTo>
                  <a:pt x="455" y="472"/>
                </a:lnTo>
                <a:lnTo>
                  <a:pt x="437" y="485"/>
                </a:lnTo>
                <a:lnTo>
                  <a:pt x="415" y="493"/>
                </a:lnTo>
                <a:lnTo>
                  <a:pt x="394" y="500"/>
                </a:lnTo>
                <a:lnTo>
                  <a:pt x="373" y="505"/>
                </a:lnTo>
                <a:lnTo>
                  <a:pt x="351" y="510"/>
                </a:lnTo>
                <a:lnTo>
                  <a:pt x="323" y="516"/>
                </a:lnTo>
                <a:lnTo>
                  <a:pt x="301" y="520"/>
                </a:lnTo>
                <a:lnTo>
                  <a:pt x="278" y="527"/>
                </a:lnTo>
                <a:lnTo>
                  <a:pt x="259" y="534"/>
                </a:lnTo>
                <a:lnTo>
                  <a:pt x="240" y="542"/>
                </a:lnTo>
                <a:lnTo>
                  <a:pt x="225" y="553"/>
                </a:lnTo>
                <a:lnTo>
                  <a:pt x="211" y="564"/>
                </a:lnTo>
                <a:lnTo>
                  <a:pt x="196" y="581"/>
                </a:lnTo>
                <a:lnTo>
                  <a:pt x="187" y="598"/>
                </a:lnTo>
                <a:lnTo>
                  <a:pt x="179" y="617"/>
                </a:lnTo>
                <a:lnTo>
                  <a:pt x="175" y="640"/>
                </a:lnTo>
                <a:lnTo>
                  <a:pt x="177" y="662"/>
                </a:lnTo>
                <a:lnTo>
                  <a:pt x="180" y="683"/>
                </a:lnTo>
                <a:lnTo>
                  <a:pt x="187" y="709"/>
                </a:lnTo>
                <a:lnTo>
                  <a:pt x="194" y="738"/>
                </a:lnTo>
                <a:lnTo>
                  <a:pt x="199" y="764"/>
                </a:lnTo>
                <a:lnTo>
                  <a:pt x="202" y="784"/>
                </a:lnTo>
                <a:lnTo>
                  <a:pt x="202" y="803"/>
                </a:lnTo>
                <a:lnTo>
                  <a:pt x="199" y="829"/>
                </a:lnTo>
                <a:lnTo>
                  <a:pt x="192" y="851"/>
                </a:lnTo>
                <a:lnTo>
                  <a:pt x="187" y="870"/>
                </a:lnTo>
                <a:lnTo>
                  <a:pt x="179" y="887"/>
                </a:lnTo>
                <a:lnTo>
                  <a:pt x="168" y="911"/>
                </a:lnTo>
                <a:lnTo>
                  <a:pt x="153" y="936"/>
                </a:lnTo>
                <a:lnTo>
                  <a:pt x="137" y="955"/>
                </a:lnTo>
                <a:lnTo>
                  <a:pt x="120" y="970"/>
                </a:lnTo>
                <a:lnTo>
                  <a:pt x="105" y="984"/>
                </a:lnTo>
                <a:lnTo>
                  <a:pt x="89" y="995"/>
                </a:lnTo>
                <a:lnTo>
                  <a:pt x="73" y="1002"/>
                </a:lnTo>
                <a:lnTo>
                  <a:pt x="49" y="1007"/>
                </a:lnTo>
                <a:lnTo>
                  <a:pt x="24" y="1011"/>
                </a:lnTo>
                <a:lnTo>
                  <a:pt x="0" y="1011"/>
                </a:lnTo>
                <a:close/>
              </a:path>
            </a:pathLst>
          </a:custGeom>
          <a:solidFill>
            <a:srgbClr val="0000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38249" name="Freeform 9"/>
          <p:cNvSpPr>
            <a:spLocks/>
          </p:cNvSpPr>
          <p:nvPr/>
        </p:nvSpPr>
        <p:spPr bwMode="auto">
          <a:xfrm>
            <a:off x="2157414" y="5816612"/>
            <a:ext cx="830263" cy="808037"/>
          </a:xfrm>
          <a:custGeom>
            <a:avLst/>
            <a:gdLst>
              <a:gd name="T0" fmla="*/ 1568 w 1568"/>
              <a:gd name="T1" fmla="*/ 1527 h 1527"/>
              <a:gd name="T2" fmla="*/ 0 w 1568"/>
              <a:gd name="T3" fmla="*/ 308 h 1527"/>
              <a:gd name="T4" fmla="*/ 141 w 1568"/>
              <a:gd name="T5" fmla="*/ 297 h 1527"/>
              <a:gd name="T6" fmla="*/ 145 w 1568"/>
              <a:gd name="T7" fmla="*/ 270 h 1527"/>
              <a:gd name="T8" fmla="*/ 138 w 1568"/>
              <a:gd name="T9" fmla="*/ 236 h 1527"/>
              <a:gd name="T10" fmla="*/ 127 w 1568"/>
              <a:gd name="T11" fmla="*/ 195 h 1527"/>
              <a:gd name="T12" fmla="*/ 121 w 1568"/>
              <a:gd name="T13" fmla="*/ 156 h 1527"/>
              <a:gd name="T14" fmla="*/ 122 w 1568"/>
              <a:gd name="T15" fmla="*/ 119 h 1527"/>
              <a:gd name="T16" fmla="*/ 134 w 1568"/>
              <a:gd name="T17" fmla="*/ 82 h 1527"/>
              <a:gd name="T18" fmla="*/ 160 w 1568"/>
              <a:gd name="T19" fmla="*/ 52 h 1527"/>
              <a:gd name="T20" fmla="*/ 189 w 1568"/>
              <a:gd name="T21" fmla="*/ 28 h 1527"/>
              <a:gd name="T22" fmla="*/ 224 w 1568"/>
              <a:gd name="T23" fmla="*/ 10 h 1527"/>
              <a:gd name="T24" fmla="*/ 269 w 1568"/>
              <a:gd name="T25" fmla="*/ 2 h 1527"/>
              <a:gd name="T26" fmla="*/ 308 w 1568"/>
              <a:gd name="T27" fmla="*/ 0 h 1527"/>
              <a:gd name="T28" fmla="*/ 342 w 1568"/>
              <a:gd name="T29" fmla="*/ 4 h 1527"/>
              <a:gd name="T30" fmla="*/ 378 w 1568"/>
              <a:gd name="T31" fmla="*/ 15 h 1527"/>
              <a:gd name="T32" fmla="*/ 406 w 1568"/>
              <a:gd name="T33" fmla="*/ 34 h 1527"/>
              <a:gd name="T34" fmla="*/ 434 w 1568"/>
              <a:gd name="T35" fmla="*/ 63 h 1527"/>
              <a:gd name="T36" fmla="*/ 455 w 1568"/>
              <a:gd name="T37" fmla="*/ 94 h 1527"/>
              <a:gd name="T38" fmla="*/ 468 w 1568"/>
              <a:gd name="T39" fmla="*/ 138 h 1527"/>
              <a:gd name="T40" fmla="*/ 462 w 1568"/>
              <a:gd name="T41" fmla="*/ 181 h 1527"/>
              <a:gd name="T42" fmla="*/ 451 w 1568"/>
              <a:gd name="T43" fmla="*/ 225 h 1527"/>
              <a:gd name="T44" fmla="*/ 440 w 1568"/>
              <a:gd name="T45" fmla="*/ 268 h 1527"/>
              <a:gd name="T46" fmla="*/ 443 w 1568"/>
              <a:gd name="T47" fmla="*/ 289 h 1527"/>
              <a:gd name="T48" fmla="*/ 707 w 1568"/>
              <a:gd name="T49" fmla="*/ 300 h 1527"/>
              <a:gd name="T50" fmla="*/ 700 w 1568"/>
              <a:gd name="T51" fmla="*/ 380 h 1527"/>
              <a:gd name="T52" fmla="*/ 703 w 1568"/>
              <a:gd name="T53" fmla="*/ 428 h 1527"/>
              <a:gd name="T54" fmla="*/ 710 w 1568"/>
              <a:gd name="T55" fmla="*/ 477 h 1527"/>
              <a:gd name="T56" fmla="*/ 728 w 1568"/>
              <a:gd name="T57" fmla="*/ 507 h 1527"/>
              <a:gd name="T58" fmla="*/ 756 w 1568"/>
              <a:gd name="T59" fmla="*/ 528 h 1527"/>
              <a:gd name="T60" fmla="*/ 791 w 1568"/>
              <a:gd name="T61" fmla="*/ 538 h 1527"/>
              <a:gd name="T62" fmla="*/ 832 w 1568"/>
              <a:gd name="T63" fmla="*/ 539 h 1527"/>
              <a:gd name="T64" fmla="*/ 872 w 1568"/>
              <a:gd name="T65" fmla="*/ 535 h 1527"/>
              <a:gd name="T66" fmla="*/ 921 w 1568"/>
              <a:gd name="T67" fmla="*/ 530 h 1527"/>
              <a:gd name="T68" fmla="*/ 971 w 1568"/>
              <a:gd name="T69" fmla="*/ 533 h 1527"/>
              <a:gd name="T70" fmla="*/ 1017 w 1568"/>
              <a:gd name="T71" fmla="*/ 545 h 1527"/>
              <a:gd name="T72" fmla="*/ 1055 w 1568"/>
              <a:gd name="T73" fmla="*/ 567 h 1527"/>
              <a:gd name="T74" fmla="*/ 1079 w 1568"/>
              <a:gd name="T75" fmla="*/ 599 h 1527"/>
              <a:gd name="T76" fmla="*/ 1088 w 1568"/>
              <a:gd name="T77" fmla="*/ 637 h 1527"/>
              <a:gd name="T78" fmla="*/ 1084 w 1568"/>
              <a:gd name="T79" fmla="*/ 681 h 1527"/>
              <a:gd name="T80" fmla="*/ 1088 w 1568"/>
              <a:gd name="T81" fmla="*/ 722 h 1527"/>
              <a:gd name="T82" fmla="*/ 1103 w 1568"/>
              <a:gd name="T83" fmla="*/ 757 h 1527"/>
              <a:gd name="T84" fmla="*/ 1130 w 1568"/>
              <a:gd name="T85" fmla="*/ 782 h 1527"/>
              <a:gd name="T86" fmla="*/ 1175 w 1568"/>
              <a:gd name="T87" fmla="*/ 797 h 1527"/>
              <a:gd name="T88" fmla="*/ 1217 w 1568"/>
              <a:gd name="T89" fmla="*/ 807 h 1527"/>
              <a:gd name="T90" fmla="*/ 1268 w 1568"/>
              <a:gd name="T91" fmla="*/ 817 h 1527"/>
              <a:gd name="T92" fmla="*/ 1310 w 1568"/>
              <a:gd name="T93" fmla="*/ 831 h 1527"/>
              <a:gd name="T94" fmla="*/ 1344 w 1568"/>
              <a:gd name="T95" fmla="*/ 850 h 1527"/>
              <a:gd name="T96" fmla="*/ 1372 w 1568"/>
              <a:gd name="T97" fmla="*/ 878 h 1527"/>
              <a:gd name="T98" fmla="*/ 1390 w 1568"/>
              <a:gd name="T99" fmla="*/ 912 h 1527"/>
              <a:gd name="T100" fmla="*/ 1392 w 1568"/>
              <a:gd name="T101" fmla="*/ 960 h 1527"/>
              <a:gd name="T102" fmla="*/ 1382 w 1568"/>
              <a:gd name="T103" fmla="*/ 1006 h 1527"/>
              <a:gd name="T104" fmla="*/ 1368 w 1568"/>
              <a:gd name="T105" fmla="*/ 1061 h 1527"/>
              <a:gd name="T106" fmla="*/ 1366 w 1568"/>
              <a:gd name="T107" fmla="*/ 1100 h 1527"/>
              <a:gd name="T108" fmla="*/ 1375 w 1568"/>
              <a:gd name="T109" fmla="*/ 1148 h 1527"/>
              <a:gd name="T110" fmla="*/ 1393 w 1568"/>
              <a:gd name="T111" fmla="*/ 1180 h 1527"/>
              <a:gd name="T112" fmla="*/ 1421 w 1568"/>
              <a:gd name="T113" fmla="*/ 1216 h 1527"/>
              <a:gd name="T114" fmla="*/ 1460 w 1568"/>
              <a:gd name="T115" fmla="*/ 1243 h 1527"/>
              <a:gd name="T116" fmla="*/ 1499 w 1568"/>
              <a:gd name="T117" fmla="*/ 1255 h 1527"/>
              <a:gd name="T118" fmla="*/ 1544 w 1568"/>
              <a:gd name="T119" fmla="*/ 1259 h 152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568"/>
              <a:gd name="T181" fmla="*/ 0 h 1527"/>
              <a:gd name="T182" fmla="*/ 1568 w 1568"/>
              <a:gd name="T183" fmla="*/ 1527 h 152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568" h="1527">
                <a:moveTo>
                  <a:pt x="1568" y="1258"/>
                </a:moveTo>
                <a:lnTo>
                  <a:pt x="1568" y="1527"/>
                </a:lnTo>
                <a:lnTo>
                  <a:pt x="1" y="1527"/>
                </a:lnTo>
                <a:lnTo>
                  <a:pt x="0" y="308"/>
                </a:lnTo>
                <a:lnTo>
                  <a:pt x="136" y="308"/>
                </a:lnTo>
                <a:lnTo>
                  <a:pt x="141" y="297"/>
                </a:lnTo>
                <a:lnTo>
                  <a:pt x="145" y="282"/>
                </a:lnTo>
                <a:lnTo>
                  <a:pt x="145" y="270"/>
                </a:lnTo>
                <a:lnTo>
                  <a:pt x="144" y="255"/>
                </a:lnTo>
                <a:lnTo>
                  <a:pt x="138" y="236"/>
                </a:lnTo>
                <a:lnTo>
                  <a:pt x="133" y="211"/>
                </a:lnTo>
                <a:lnTo>
                  <a:pt x="127" y="195"/>
                </a:lnTo>
                <a:lnTo>
                  <a:pt x="122" y="175"/>
                </a:lnTo>
                <a:lnTo>
                  <a:pt x="121" y="156"/>
                </a:lnTo>
                <a:lnTo>
                  <a:pt x="121" y="136"/>
                </a:lnTo>
                <a:lnTo>
                  <a:pt x="122" y="119"/>
                </a:lnTo>
                <a:lnTo>
                  <a:pt x="127" y="100"/>
                </a:lnTo>
                <a:lnTo>
                  <a:pt x="134" y="82"/>
                </a:lnTo>
                <a:lnTo>
                  <a:pt x="145" y="68"/>
                </a:lnTo>
                <a:lnTo>
                  <a:pt x="160" y="52"/>
                </a:lnTo>
                <a:lnTo>
                  <a:pt x="174" y="40"/>
                </a:lnTo>
                <a:lnTo>
                  <a:pt x="189" y="28"/>
                </a:lnTo>
                <a:lnTo>
                  <a:pt x="205" y="18"/>
                </a:lnTo>
                <a:lnTo>
                  <a:pt x="224" y="10"/>
                </a:lnTo>
                <a:lnTo>
                  <a:pt x="246" y="4"/>
                </a:lnTo>
                <a:lnTo>
                  <a:pt x="269" y="2"/>
                </a:lnTo>
                <a:lnTo>
                  <a:pt x="288" y="0"/>
                </a:lnTo>
                <a:lnTo>
                  <a:pt x="308" y="0"/>
                </a:lnTo>
                <a:lnTo>
                  <a:pt x="327" y="2"/>
                </a:lnTo>
                <a:lnTo>
                  <a:pt x="342" y="4"/>
                </a:lnTo>
                <a:lnTo>
                  <a:pt x="360" y="10"/>
                </a:lnTo>
                <a:lnTo>
                  <a:pt x="378" y="15"/>
                </a:lnTo>
                <a:lnTo>
                  <a:pt x="391" y="24"/>
                </a:lnTo>
                <a:lnTo>
                  <a:pt x="406" y="34"/>
                </a:lnTo>
                <a:lnTo>
                  <a:pt x="420" y="48"/>
                </a:lnTo>
                <a:lnTo>
                  <a:pt x="434" y="63"/>
                </a:lnTo>
                <a:lnTo>
                  <a:pt x="446" y="78"/>
                </a:lnTo>
                <a:lnTo>
                  <a:pt x="455" y="94"/>
                </a:lnTo>
                <a:lnTo>
                  <a:pt x="462" y="115"/>
                </a:lnTo>
                <a:lnTo>
                  <a:pt x="468" y="138"/>
                </a:lnTo>
                <a:lnTo>
                  <a:pt x="468" y="160"/>
                </a:lnTo>
                <a:lnTo>
                  <a:pt x="462" y="181"/>
                </a:lnTo>
                <a:lnTo>
                  <a:pt x="457" y="203"/>
                </a:lnTo>
                <a:lnTo>
                  <a:pt x="451" y="225"/>
                </a:lnTo>
                <a:lnTo>
                  <a:pt x="444" y="249"/>
                </a:lnTo>
                <a:lnTo>
                  <a:pt x="440" y="268"/>
                </a:lnTo>
                <a:lnTo>
                  <a:pt x="440" y="279"/>
                </a:lnTo>
                <a:lnTo>
                  <a:pt x="443" y="289"/>
                </a:lnTo>
                <a:lnTo>
                  <a:pt x="447" y="300"/>
                </a:lnTo>
                <a:lnTo>
                  <a:pt x="707" y="300"/>
                </a:lnTo>
                <a:lnTo>
                  <a:pt x="702" y="350"/>
                </a:lnTo>
                <a:lnTo>
                  <a:pt x="700" y="380"/>
                </a:lnTo>
                <a:lnTo>
                  <a:pt x="702" y="405"/>
                </a:lnTo>
                <a:lnTo>
                  <a:pt x="703" y="428"/>
                </a:lnTo>
                <a:lnTo>
                  <a:pt x="706" y="452"/>
                </a:lnTo>
                <a:lnTo>
                  <a:pt x="710" y="477"/>
                </a:lnTo>
                <a:lnTo>
                  <a:pt x="718" y="493"/>
                </a:lnTo>
                <a:lnTo>
                  <a:pt x="728" y="507"/>
                </a:lnTo>
                <a:lnTo>
                  <a:pt x="740" y="519"/>
                </a:lnTo>
                <a:lnTo>
                  <a:pt x="756" y="528"/>
                </a:lnTo>
                <a:lnTo>
                  <a:pt x="774" y="535"/>
                </a:lnTo>
                <a:lnTo>
                  <a:pt x="791" y="538"/>
                </a:lnTo>
                <a:lnTo>
                  <a:pt x="811" y="539"/>
                </a:lnTo>
                <a:lnTo>
                  <a:pt x="832" y="539"/>
                </a:lnTo>
                <a:lnTo>
                  <a:pt x="855" y="537"/>
                </a:lnTo>
                <a:lnTo>
                  <a:pt x="872" y="535"/>
                </a:lnTo>
                <a:lnTo>
                  <a:pt x="896" y="533"/>
                </a:lnTo>
                <a:lnTo>
                  <a:pt x="921" y="530"/>
                </a:lnTo>
                <a:lnTo>
                  <a:pt x="948" y="530"/>
                </a:lnTo>
                <a:lnTo>
                  <a:pt x="971" y="533"/>
                </a:lnTo>
                <a:lnTo>
                  <a:pt x="994" y="537"/>
                </a:lnTo>
                <a:lnTo>
                  <a:pt x="1017" y="545"/>
                </a:lnTo>
                <a:lnTo>
                  <a:pt x="1036" y="553"/>
                </a:lnTo>
                <a:lnTo>
                  <a:pt x="1055" y="567"/>
                </a:lnTo>
                <a:lnTo>
                  <a:pt x="1068" y="582"/>
                </a:lnTo>
                <a:lnTo>
                  <a:pt x="1079" y="599"/>
                </a:lnTo>
                <a:lnTo>
                  <a:pt x="1085" y="618"/>
                </a:lnTo>
                <a:lnTo>
                  <a:pt x="1088" y="637"/>
                </a:lnTo>
                <a:lnTo>
                  <a:pt x="1085" y="659"/>
                </a:lnTo>
                <a:lnTo>
                  <a:pt x="1084" y="681"/>
                </a:lnTo>
                <a:lnTo>
                  <a:pt x="1085" y="703"/>
                </a:lnTo>
                <a:lnTo>
                  <a:pt x="1088" y="722"/>
                </a:lnTo>
                <a:lnTo>
                  <a:pt x="1095" y="739"/>
                </a:lnTo>
                <a:lnTo>
                  <a:pt x="1103" y="757"/>
                </a:lnTo>
                <a:lnTo>
                  <a:pt x="1114" y="769"/>
                </a:lnTo>
                <a:lnTo>
                  <a:pt x="1130" y="782"/>
                </a:lnTo>
                <a:lnTo>
                  <a:pt x="1152" y="790"/>
                </a:lnTo>
                <a:lnTo>
                  <a:pt x="1175" y="797"/>
                </a:lnTo>
                <a:lnTo>
                  <a:pt x="1194" y="802"/>
                </a:lnTo>
                <a:lnTo>
                  <a:pt x="1217" y="807"/>
                </a:lnTo>
                <a:lnTo>
                  <a:pt x="1245" y="813"/>
                </a:lnTo>
                <a:lnTo>
                  <a:pt x="1268" y="817"/>
                </a:lnTo>
                <a:lnTo>
                  <a:pt x="1291" y="824"/>
                </a:lnTo>
                <a:lnTo>
                  <a:pt x="1310" y="831"/>
                </a:lnTo>
                <a:lnTo>
                  <a:pt x="1329" y="839"/>
                </a:lnTo>
                <a:lnTo>
                  <a:pt x="1344" y="850"/>
                </a:lnTo>
                <a:lnTo>
                  <a:pt x="1356" y="861"/>
                </a:lnTo>
                <a:lnTo>
                  <a:pt x="1372" y="878"/>
                </a:lnTo>
                <a:lnTo>
                  <a:pt x="1382" y="895"/>
                </a:lnTo>
                <a:lnTo>
                  <a:pt x="1390" y="912"/>
                </a:lnTo>
                <a:lnTo>
                  <a:pt x="1394" y="937"/>
                </a:lnTo>
                <a:lnTo>
                  <a:pt x="1392" y="960"/>
                </a:lnTo>
                <a:lnTo>
                  <a:pt x="1387" y="980"/>
                </a:lnTo>
                <a:lnTo>
                  <a:pt x="1382" y="1006"/>
                </a:lnTo>
                <a:lnTo>
                  <a:pt x="1375" y="1035"/>
                </a:lnTo>
                <a:lnTo>
                  <a:pt x="1368" y="1061"/>
                </a:lnTo>
                <a:lnTo>
                  <a:pt x="1366" y="1082"/>
                </a:lnTo>
                <a:lnTo>
                  <a:pt x="1366" y="1100"/>
                </a:lnTo>
                <a:lnTo>
                  <a:pt x="1370" y="1126"/>
                </a:lnTo>
                <a:lnTo>
                  <a:pt x="1375" y="1148"/>
                </a:lnTo>
                <a:lnTo>
                  <a:pt x="1383" y="1164"/>
                </a:lnTo>
                <a:lnTo>
                  <a:pt x="1393" y="1180"/>
                </a:lnTo>
                <a:lnTo>
                  <a:pt x="1407" y="1198"/>
                </a:lnTo>
                <a:lnTo>
                  <a:pt x="1421" y="1216"/>
                </a:lnTo>
                <a:lnTo>
                  <a:pt x="1439" y="1231"/>
                </a:lnTo>
                <a:lnTo>
                  <a:pt x="1460" y="1243"/>
                </a:lnTo>
                <a:lnTo>
                  <a:pt x="1479" y="1250"/>
                </a:lnTo>
                <a:lnTo>
                  <a:pt x="1499" y="1255"/>
                </a:lnTo>
                <a:lnTo>
                  <a:pt x="1519" y="1258"/>
                </a:lnTo>
                <a:lnTo>
                  <a:pt x="1544" y="1259"/>
                </a:lnTo>
                <a:lnTo>
                  <a:pt x="1568" y="1258"/>
                </a:lnTo>
                <a:close/>
              </a:path>
            </a:pathLst>
          </a:custGeom>
          <a:solidFill>
            <a:srgbClr val="00FF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38250" name="Freeform 10"/>
          <p:cNvSpPr>
            <a:spLocks/>
          </p:cNvSpPr>
          <p:nvPr/>
        </p:nvSpPr>
        <p:spPr bwMode="auto">
          <a:xfrm>
            <a:off x="3359152" y="5943612"/>
            <a:ext cx="835025" cy="676275"/>
          </a:xfrm>
          <a:custGeom>
            <a:avLst/>
            <a:gdLst>
              <a:gd name="T0" fmla="*/ 1575 w 1575"/>
              <a:gd name="T1" fmla="*/ 0 h 1279"/>
              <a:gd name="T2" fmla="*/ 1 w 1575"/>
              <a:gd name="T3" fmla="*/ 1279 h 1279"/>
              <a:gd name="T4" fmla="*/ 148 w 1575"/>
              <a:gd name="T5" fmla="*/ 1255 h 1279"/>
              <a:gd name="T6" fmla="*/ 144 w 1575"/>
              <a:gd name="T7" fmla="*/ 1213 h 1279"/>
              <a:gd name="T8" fmla="*/ 127 w 1575"/>
              <a:gd name="T9" fmla="*/ 1155 h 1279"/>
              <a:gd name="T10" fmla="*/ 122 w 1575"/>
              <a:gd name="T11" fmla="*/ 1109 h 1279"/>
              <a:gd name="T12" fmla="*/ 133 w 1575"/>
              <a:gd name="T13" fmla="*/ 1062 h 1279"/>
              <a:gd name="T14" fmla="*/ 166 w 1575"/>
              <a:gd name="T15" fmla="*/ 1021 h 1279"/>
              <a:gd name="T16" fmla="*/ 206 w 1575"/>
              <a:gd name="T17" fmla="*/ 991 h 1279"/>
              <a:gd name="T18" fmla="*/ 255 w 1575"/>
              <a:gd name="T19" fmla="*/ 976 h 1279"/>
              <a:gd name="T20" fmla="*/ 326 w 1575"/>
              <a:gd name="T21" fmla="*/ 977 h 1279"/>
              <a:gd name="T22" fmla="*/ 372 w 1575"/>
              <a:gd name="T23" fmla="*/ 987 h 1279"/>
              <a:gd name="T24" fmla="*/ 419 w 1575"/>
              <a:gd name="T25" fmla="*/ 1019 h 1279"/>
              <a:gd name="T26" fmla="*/ 450 w 1575"/>
              <a:gd name="T27" fmla="*/ 1059 h 1279"/>
              <a:gd name="T28" fmla="*/ 464 w 1575"/>
              <a:gd name="T29" fmla="*/ 1101 h 1279"/>
              <a:gd name="T30" fmla="*/ 461 w 1575"/>
              <a:gd name="T31" fmla="*/ 1147 h 1279"/>
              <a:gd name="T32" fmla="*/ 450 w 1575"/>
              <a:gd name="T33" fmla="*/ 1189 h 1279"/>
              <a:gd name="T34" fmla="*/ 439 w 1575"/>
              <a:gd name="T35" fmla="*/ 1233 h 1279"/>
              <a:gd name="T36" fmla="*/ 444 w 1575"/>
              <a:gd name="T37" fmla="*/ 1274 h 1279"/>
              <a:gd name="T38" fmla="*/ 706 w 1575"/>
              <a:gd name="T39" fmla="*/ 1229 h 1279"/>
              <a:gd name="T40" fmla="*/ 708 w 1575"/>
              <a:gd name="T41" fmla="*/ 1172 h 1279"/>
              <a:gd name="T42" fmla="*/ 713 w 1575"/>
              <a:gd name="T43" fmla="*/ 1124 h 1279"/>
              <a:gd name="T44" fmla="*/ 725 w 1575"/>
              <a:gd name="T45" fmla="*/ 1083 h 1279"/>
              <a:gd name="T46" fmla="*/ 748 w 1575"/>
              <a:gd name="T47" fmla="*/ 1056 h 1279"/>
              <a:gd name="T48" fmla="*/ 781 w 1575"/>
              <a:gd name="T49" fmla="*/ 1041 h 1279"/>
              <a:gd name="T50" fmla="*/ 817 w 1575"/>
              <a:gd name="T51" fmla="*/ 1037 h 1279"/>
              <a:gd name="T52" fmla="*/ 862 w 1575"/>
              <a:gd name="T53" fmla="*/ 1038 h 1279"/>
              <a:gd name="T54" fmla="*/ 903 w 1575"/>
              <a:gd name="T55" fmla="*/ 1043 h 1279"/>
              <a:gd name="T56" fmla="*/ 955 w 1575"/>
              <a:gd name="T57" fmla="*/ 1045 h 1279"/>
              <a:gd name="T58" fmla="*/ 1001 w 1575"/>
              <a:gd name="T59" fmla="*/ 1038 h 1279"/>
              <a:gd name="T60" fmla="*/ 1043 w 1575"/>
              <a:gd name="T61" fmla="*/ 1023 h 1279"/>
              <a:gd name="T62" fmla="*/ 1074 w 1575"/>
              <a:gd name="T63" fmla="*/ 995 h 1279"/>
              <a:gd name="T64" fmla="*/ 1092 w 1575"/>
              <a:gd name="T65" fmla="*/ 959 h 1279"/>
              <a:gd name="T66" fmla="*/ 1092 w 1575"/>
              <a:gd name="T67" fmla="*/ 919 h 1279"/>
              <a:gd name="T68" fmla="*/ 1092 w 1575"/>
              <a:gd name="T69" fmla="*/ 874 h 1279"/>
              <a:gd name="T70" fmla="*/ 1102 w 1575"/>
              <a:gd name="T71" fmla="*/ 837 h 1279"/>
              <a:gd name="T72" fmla="*/ 1121 w 1575"/>
              <a:gd name="T73" fmla="*/ 807 h 1279"/>
              <a:gd name="T74" fmla="*/ 1160 w 1575"/>
              <a:gd name="T75" fmla="*/ 787 h 1279"/>
              <a:gd name="T76" fmla="*/ 1202 w 1575"/>
              <a:gd name="T77" fmla="*/ 774 h 1279"/>
              <a:gd name="T78" fmla="*/ 1253 w 1575"/>
              <a:gd name="T79" fmla="*/ 763 h 1279"/>
              <a:gd name="T80" fmla="*/ 1298 w 1575"/>
              <a:gd name="T81" fmla="*/ 753 h 1279"/>
              <a:gd name="T82" fmla="*/ 1336 w 1575"/>
              <a:gd name="T83" fmla="*/ 738 h 1279"/>
              <a:gd name="T84" fmla="*/ 1364 w 1575"/>
              <a:gd name="T85" fmla="*/ 716 h 1279"/>
              <a:gd name="T86" fmla="*/ 1389 w 1575"/>
              <a:gd name="T87" fmla="*/ 682 h 1279"/>
              <a:gd name="T88" fmla="*/ 1401 w 1575"/>
              <a:gd name="T89" fmla="*/ 638 h 1279"/>
              <a:gd name="T90" fmla="*/ 1396 w 1575"/>
              <a:gd name="T91" fmla="*/ 596 h 1279"/>
              <a:gd name="T92" fmla="*/ 1382 w 1575"/>
              <a:gd name="T93" fmla="*/ 542 h 1279"/>
              <a:gd name="T94" fmla="*/ 1374 w 1575"/>
              <a:gd name="T95" fmla="*/ 495 h 1279"/>
              <a:gd name="T96" fmla="*/ 1377 w 1575"/>
              <a:gd name="T97" fmla="*/ 450 h 1279"/>
              <a:gd name="T98" fmla="*/ 1390 w 1575"/>
              <a:gd name="T99" fmla="*/ 412 h 1279"/>
              <a:gd name="T100" fmla="*/ 1413 w 1575"/>
              <a:gd name="T101" fmla="*/ 378 h 1279"/>
              <a:gd name="T102" fmla="*/ 1447 w 1575"/>
              <a:gd name="T103" fmla="*/ 346 h 1279"/>
              <a:gd name="T104" fmla="*/ 1487 w 1575"/>
              <a:gd name="T105" fmla="*/ 327 h 1279"/>
              <a:gd name="T106" fmla="*/ 1526 w 1575"/>
              <a:gd name="T107" fmla="*/ 318 h 1279"/>
              <a:gd name="T108" fmla="*/ 1575 w 1575"/>
              <a:gd name="T109" fmla="*/ 318 h 127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575"/>
              <a:gd name="T166" fmla="*/ 0 h 1279"/>
              <a:gd name="T167" fmla="*/ 1575 w 1575"/>
              <a:gd name="T168" fmla="*/ 1279 h 127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575" h="1279">
                <a:moveTo>
                  <a:pt x="1575" y="318"/>
                </a:moveTo>
                <a:lnTo>
                  <a:pt x="1575" y="0"/>
                </a:lnTo>
                <a:lnTo>
                  <a:pt x="0" y="0"/>
                </a:lnTo>
                <a:lnTo>
                  <a:pt x="1" y="1279"/>
                </a:lnTo>
                <a:lnTo>
                  <a:pt x="141" y="1279"/>
                </a:lnTo>
                <a:lnTo>
                  <a:pt x="148" y="1255"/>
                </a:lnTo>
                <a:lnTo>
                  <a:pt x="148" y="1237"/>
                </a:lnTo>
                <a:lnTo>
                  <a:pt x="144" y="1213"/>
                </a:lnTo>
                <a:lnTo>
                  <a:pt x="136" y="1187"/>
                </a:lnTo>
                <a:lnTo>
                  <a:pt x="127" y="1155"/>
                </a:lnTo>
                <a:lnTo>
                  <a:pt x="123" y="1131"/>
                </a:lnTo>
                <a:lnTo>
                  <a:pt x="122" y="1109"/>
                </a:lnTo>
                <a:lnTo>
                  <a:pt x="126" y="1085"/>
                </a:lnTo>
                <a:lnTo>
                  <a:pt x="133" y="1062"/>
                </a:lnTo>
                <a:lnTo>
                  <a:pt x="148" y="1038"/>
                </a:lnTo>
                <a:lnTo>
                  <a:pt x="166" y="1021"/>
                </a:lnTo>
                <a:lnTo>
                  <a:pt x="185" y="1003"/>
                </a:lnTo>
                <a:lnTo>
                  <a:pt x="206" y="991"/>
                </a:lnTo>
                <a:lnTo>
                  <a:pt x="232" y="980"/>
                </a:lnTo>
                <a:lnTo>
                  <a:pt x="255" y="976"/>
                </a:lnTo>
                <a:lnTo>
                  <a:pt x="288" y="974"/>
                </a:lnTo>
                <a:lnTo>
                  <a:pt x="326" y="977"/>
                </a:lnTo>
                <a:lnTo>
                  <a:pt x="351" y="980"/>
                </a:lnTo>
                <a:lnTo>
                  <a:pt x="372" y="987"/>
                </a:lnTo>
                <a:lnTo>
                  <a:pt x="393" y="999"/>
                </a:lnTo>
                <a:lnTo>
                  <a:pt x="419" y="1019"/>
                </a:lnTo>
                <a:lnTo>
                  <a:pt x="435" y="1038"/>
                </a:lnTo>
                <a:lnTo>
                  <a:pt x="450" y="1059"/>
                </a:lnTo>
                <a:lnTo>
                  <a:pt x="458" y="1081"/>
                </a:lnTo>
                <a:lnTo>
                  <a:pt x="464" y="1101"/>
                </a:lnTo>
                <a:lnTo>
                  <a:pt x="464" y="1124"/>
                </a:lnTo>
                <a:lnTo>
                  <a:pt x="461" y="1147"/>
                </a:lnTo>
                <a:lnTo>
                  <a:pt x="455" y="1169"/>
                </a:lnTo>
                <a:lnTo>
                  <a:pt x="450" y="1189"/>
                </a:lnTo>
                <a:lnTo>
                  <a:pt x="443" y="1211"/>
                </a:lnTo>
                <a:lnTo>
                  <a:pt x="439" y="1233"/>
                </a:lnTo>
                <a:lnTo>
                  <a:pt x="439" y="1252"/>
                </a:lnTo>
                <a:lnTo>
                  <a:pt x="444" y="1274"/>
                </a:lnTo>
                <a:lnTo>
                  <a:pt x="708" y="1274"/>
                </a:lnTo>
                <a:lnTo>
                  <a:pt x="706" y="1229"/>
                </a:lnTo>
                <a:lnTo>
                  <a:pt x="708" y="1196"/>
                </a:lnTo>
                <a:lnTo>
                  <a:pt x="708" y="1172"/>
                </a:lnTo>
                <a:lnTo>
                  <a:pt x="710" y="1149"/>
                </a:lnTo>
                <a:lnTo>
                  <a:pt x="713" y="1124"/>
                </a:lnTo>
                <a:lnTo>
                  <a:pt x="718" y="1100"/>
                </a:lnTo>
                <a:lnTo>
                  <a:pt x="725" y="1083"/>
                </a:lnTo>
                <a:lnTo>
                  <a:pt x="734" y="1068"/>
                </a:lnTo>
                <a:lnTo>
                  <a:pt x="748" y="1056"/>
                </a:lnTo>
                <a:lnTo>
                  <a:pt x="763" y="1047"/>
                </a:lnTo>
                <a:lnTo>
                  <a:pt x="781" y="1041"/>
                </a:lnTo>
                <a:lnTo>
                  <a:pt x="800" y="1038"/>
                </a:lnTo>
                <a:lnTo>
                  <a:pt x="817" y="1037"/>
                </a:lnTo>
                <a:lnTo>
                  <a:pt x="840" y="1037"/>
                </a:lnTo>
                <a:lnTo>
                  <a:pt x="862" y="1038"/>
                </a:lnTo>
                <a:lnTo>
                  <a:pt x="880" y="1041"/>
                </a:lnTo>
                <a:lnTo>
                  <a:pt x="903" y="1043"/>
                </a:lnTo>
                <a:lnTo>
                  <a:pt x="928" y="1045"/>
                </a:lnTo>
                <a:lnTo>
                  <a:pt x="955" y="1045"/>
                </a:lnTo>
                <a:lnTo>
                  <a:pt x="978" y="1043"/>
                </a:lnTo>
                <a:lnTo>
                  <a:pt x="1001" y="1038"/>
                </a:lnTo>
                <a:lnTo>
                  <a:pt x="1026" y="1033"/>
                </a:lnTo>
                <a:lnTo>
                  <a:pt x="1043" y="1023"/>
                </a:lnTo>
                <a:lnTo>
                  <a:pt x="1062" y="1011"/>
                </a:lnTo>
                <a:lnTo>
                  <a:pt x="1074" y="995"/>
                </a:lnTo>
                <a:lnTo>
                  <a:pt x="1087" y="977"/>
                </a:lnTo>
                <a:lnTo>
                  <a:pt x="1092" y="959"/>
                </a:lnTo>
                <a:lnTo>
                  <a:pt x="1095" y="939"/>
                </a:lnTo>
                <a:lnTo>
                  <a:pt x="1092" y="919"/>
                </a:lnTo>
                <a:lnTo>
                  <a:pt x="1091" y="897"/>
                </a:lnTo>
                <a:lnTo>
                  <a:pt x="1092" y="874"/>
                </a:lnTo>
                <a:lnTo>
                  <a:pt x="1096" y="856"/>
                </a:lnTo>
                <a:lnTo>
                  <a:pt x="1102" y="837"/>
                </a:lnTo>
                <a:lnTo>
                  <a:pt x="1110" y="819"/>
                </a:lnTo>
                <a:lnTo>
                  <a:pt x="1121" y="807"/>
                </a:lnTo>
                <a:lnTo>
                  <a:pt x="1138" y="795"/>
                </a:lnTo>
                <a:lnTo>
                  <a:pt x="1160" y="787"/>
                </a:lnTo>
                <a:lnTo>
                  <a:pt x="1182" y="780"/>
                </a:lnTo>
                <a:lnTo>
                  <a:pt x="1202" y="774"/>
                </a:lnTo>
                <a:lnTo>
                  <a:pt x="1224" y="769"/>
                </a:lnTo>
                <a:lnTo>
                  <a:pt x="1253" y="763"/>
                </a:lnTo>
                <a:lnTo>
                  <a:pt x="1275" y="759"/>
                </a:lnTo>
                <a:lnTo>
                  <a:pt x="1298" y="753"/>
                </a:lnTo>
                <a:lnTo>
                  <a:pt x="1317" y="746"/>
                </a:lnTo>
                <a:lnTo>
                  <a:pt x="1336" y="738"/>
                </a:lnTo>
                <a:lnTo>
                  <a:pt x="1351" y="727"/>
                </a:lnTo>
                <a:lnTo>
                  <a:pt x="1364" y="716"/>
                </a:lnTo>
                <a:lnTo>
                  <a:pt x="1379" y="698"/>
                </a:lnTo>
                <a:lnTo>
                  <a:pt x="1389" y="682"/>
                </a:lnTo>
                <a:lnTo>
                  <a:pt x="1397" y="663"/>
                </a:lnTo>
                <a:lnTo>
                  <a:pt x="1401" y="638"/>
                </a:lnTo>
                <a:lnTo>
                  <a:pt x="1398" y="618"/>
                </a:lnTo>
                <a:lnTo>
                  <a:pt x="1396" y="596"/>
                </a:lnTo>
                <a:lnTo>
                  <a:pt x="1389" y="570"/>
                </a:lnTo>
                <a:lnTo>
                  <a:pt x="1382" y="542"/>
                </a:lnTo>
                <a:lnTo>
                  <a:pt x="1375" y="516"/>
                </a:lnTo>
                <a:lnTo>
                  <a:pt x="1374" y="495"/>
                </a:lnTo>
                <a:lnTo>
                  <a:pt x="1374" y="476"/>
                </a:lnTo>
                <a:lnTo>
                  <a:pt x="1377" y="450"/>
                </a:lnTo>
                <a:lnTo>
                  <a:pt x="1383" y="429"/>
                </a:lnTo>
                <a:lnTo>
                  <a:pt x="1390" y="412"/>
                </a:lnTo>
                <a:lnTo>
                  <a:pt x="1400" y="396"/>
                </a:lnTo>
                <a:lnTo>
                  <a:pt x="1413" y="378"/>
                </a:lnTo>
                <a:lnTo>
                  <a:pt x="1428" y="361"/>
                </a:lnTo>
                <a:lnTo>
                  <a:pt x="1447" y="346"/>
                </a:lnTo>
                <a:lnTo>
                  <a:pt x="1468" y="333"/>
                </a:lnTo>
                <a:lnTo>
                  <a:pt x="1487" y="327"/>
                </a:lnTo>
                <a:lnTo>
                  <a:pt x="1506" y="321"/>
                </a:lnTo>
                <a:lnTo>
                  <a:pt x="1526" y="318"/>
                </a:lnTo>
                <a:lnTo>
                  <a:pt x="1551" y="318"/>
                </a:lnTo>
                <a:lnTo>
                  <a:pt x="1575" y="318"/>
                </a:lnTo>
                <a:close/>
              </a:path>
            </a:pathLst>
          </a:custGeom>
          <a:solidFill>
            <a:srgbClr val="00808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38251" name="Freeform 11"/>
          <p:cNvSpPr>
            <a:spLocks/>
          </p:cNvSpPr>
          <p:nvPr/>
        </p:nvSpPr>
        <p:spPr bwMode="auto">
          <a:xfrm>
            <a:off x="2063752" y="4929199"/>
            <a:ext cx="923925" cy="1014413"/>
          </a:xfrm>
          <a:custGeom>
            <a:avLst/>
            <a:gdLst>
              <a:gd name="T0" fmla="*/ 702 w 1747"/>
              <a:gd name="T1" fmla="*/ 305 h 1915"/>
              <a:gd name="T2" fmla="*/ 677 w 1747"/>
              <a:gd name="T3" fmla="*/ 145 h 1915"/>
              <a:gd name="T4" fmla="*/ 763 w 1747"/>
              <a:gd name="T5" fmla="*/ 17 h 1915"/>
              <a:gd name="T6" fmla="*/ 959 w 1747"/>
              <a:gd name="T7" fmla="*/ 4 h 1915"/>
              <a:gd name="T8" fmla="*/ 1056 w 1747"/>
              <a:gd name="T9" fmla="*/ 79 h 1915"/>
              <a:gd name="T10" fmla="*/ 1078 w 1747"/>
              <a:gd name="T11" fmla="*/ 209 h 1915"/>
              <a:gd name="T12" fmla="*/ 1058 w 1747"/>
              <a:gd name="T13" fmla="*/ 350 h 1915"/>
              <a:gd name="T14" fmla="*/ 1154 w 1747"/>
              <a:gd name="T15" fmla="*/ 433 h 1915"/>
              <a:gd name="T16" fmla="*/ 1298 w 1747"/>
              <a:gd name="T17" fmla="*/ 468 h 1915"/>
              <a:gd name="T18" fmla="*/ 1358 w 1747"/>
              <a:gd name="T19" fmla="*/ 533 h 1915"/>
              <a:gd name="T20" fmla="*/ 1361 w 1747"/>
              <a:gd name="T21" fmla="*/ 626 h 1915"/>
              <a:gd name="T22" fmla="*/ 1416 w 1747"/>
              <a:gd name="T23" fmla="*/ 709 h 1915"/>
              <a:gd name="T24" fmla="*/ 1531 w 1747"/>
              <a:gd name="T25" fmla="*/ 725 h 1915"/>
              <a:gd name="T26" fmla="*/ 1654 w 1747"/>
              <a:gd name="T27" fmla="*/ 718 h 1915"/>
              <a:gd name="T28" fmla="*/ 1728 w 1747"/>
              <a:gd name="T29" fmla="*/ 759 h 1915"/>
              <a:gd name="T30" fmla="*/ 1746 w 1747"/>
              <a:gd name="T31" fmla="*/ 905 h 1915"/>
              <a:gd name="T32" fmla="*/ 1728 w 1747"/>
              <a:gd name="T33" fmla="*/ 1099 h 1915"/>
              <a:gd name="T34" fmla="*/ 1653 w 1747"/>
              <a:gd name="T35" fmla="*/ 1146 h 1915"/>
              <a:gd name="T36" fmla="*/ 1518 w 1747"/>
              <a:gd name="T37" fmla="*/ 1139 h 1915"/>
              <a:gd name="T38" fmla="*/ 1419 w 1747"/>
              <a:gd name="T39" fmla="*/ 1154 h 1915"/>
              <a:gd name="T40" fmla="*/ 1363 w 1747"/>
              <a:gd name="T41" fmla="*/ 1211 h 1915"/>
              <a:gd name="T42" fmla="*/ 1358 w 1747"/>
              <a:gd name="T43" fmla="*/ 1321 h 1915"/>
              <a:gd name="T44" fmla="*/ 1294 w 1747"/>
              <a:gd name="T45" fmla="*/ 1397 h 1915"/>
              <a:gd name="T46" fmla="*/ 1178 w 1747"/>
              <a:gd name="T47" fmla="*/ 1423 h 1915"/>
              <a:gd name="T48" fmla="*/ 1078 w 1747"/>
              <a:gd name="T49" fmla="*/ 1476 h 1915"/>
              <a:gd name="T50" fmla="*/ 1056 w 1747"/>
              <a:gd name="T51" fmla="*/ 1584 h 1915"/>
              <a:gd name="T52" fmla="*/ 1078 w 1747"/>
              <a:gd name="T53" fmla="*/ 1716 h 1915"/>
              <a:gd name="T54" fmla="*/ 1030 w 1747"/>
              <a:gd name="T55" fmla="*/ 1841 h 1915"/>
              <a:gd name="T56" fmla="*/ 946 w 1747"/>
              <a:gd name="T57" fmla="*/ 1906 h 1915"/>
              <a:gd name="T58" fmla="*/ 815 w 1747"/>
              <a:gd name="T59" fmla="*/ 1913 h 1915"/>
              <a:gd name="T60" fmla="*/ 717 w 1747"/>
              <a:gd name="T61" fmla="*/ 1864 h 1915"/>
              <a:gd name="T62" fmla="*/ 671 w 1747"/>
              <a:gd name="T63" fmla="*/ 1770 h 1915"/>
              <a:gd name="T64" fmla="*/ 683 w 1747"/>
              <a:gd name="T65" fmla="*/ 1660 h 1915"/>
              <a:gd name="T66" fmla="*/ 690 w 1747"/>
              <a:gd name="T67" fmla="*/ 1561 h 1915"/>
              <a:gd name="T68" fmla="*/ 624 w 1747"/>
              <a:gd name="T69" fmla="*/ 1490 h 1915"/>
              <a:gd name="T70" fmla="*/ 517 w 1747"/>
              <a:gd name="T71" fmla="*/ 1463 h 1915"/>
              <a:gd name="T72" fmla="*/ 414 w 1747"/>
              <a:gd name="T73" fmla="*/ 1422 h 1915"/>
              <a:gd name="T74" fmla="*/ 386 w 1747"/>
              <a:gd name="T75" fmla="*/ 1312 h 1915"/>
              <a:gd name="T76" fmla="*/ 355 w 1747"/>
              <a:gd name="T77" fmla="*/ 1221 h 1915"/>
              <a:gd name="T78" fmla="*/ 252 w 1747"/>
              <a:gd name="T79" fmla="*/ 1187 h 1915"/>
              <a:gd name="T80" fmla="*/ 147 w 1747"/>
              <a:gd name="T81" fmla="*/ 1196 h 1915"/>
              <a:gd name="T82" fmla="*/ 34 w 1747"/>
              <a:gd name="T83" fmla="*/ 1167 h 1915"/>
              <a:gd name="T84" fmla="*/ 1 w 1747"/>
              <a:gd name="T85" fmla="*/ 1040 h 1915"/>
              <a:gd name="T86" fmla="*/ 8 w 1747"/>
              <a:gd name="T87" fmla="*/ 856 h 1915"/>
              <a:gd name="T88" fmla="*/ 42 w 1747"/>
              <a:gd name="T89" fmla="*/ 746 h 1915"/>
              <a:gd name="T90" fmla="*/ 129 w 1747"/>
              <a:gd name="T91" fmla="*/ 717 h 1915"/>
              <a:gd name="T92" fmla="*/ 258 w 1747"/>
              <a:gd name="T93" fmla="*/ 727 h 1915"/>
              <a:gd name="T94" fmla="*/ 373 w 1747"/>
              <a:gd name="T95" fmla="*/ 683 h 1915"/>
              <a:gd name="T96" fmla="*/ 393 w 1747"/>
              <a:gd name="T97" fmla="*/ 581 h 1915"/>
              <a:gd name="T98" fmla="*/ 435 w 1747"/>
              <a:gd name="T99" fmla="*/ 480 h 1915"/>
              <a:gd name="T100" fmla="*/ 556 w 1747"/>
              <a:gd name="T101" fmla="*/ 445 h 191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747"/>
              <a:gd name="T154" fmla="*/ 0 h 1915"/>
              <a:gd name="T155" fmla="*/ 1747 w 1747"/>
              <a:gd name="T156" fmla="*/ 1915 h 191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747" h="1915">
                <a:moveTo>
                  <a:pt x="665" y="400"/>
                </a:moveTo>
                <a:lnTo>
                  <a:pt x="683" y="378"/>
                </a:lnTo>
                <a:lnTo>
                  <a:pt x="695" y="358"/>
                </a:lnTo>
                <a:lnTo>
                  <a:pt x="702" y="335"/>
                </a:lnTo>
                <a:lnTo>
                  <a:pt x="702" y="305"/>
                </a:lnTo>
                <a:lnTo>
                  <a:pt x="694" y="271"/>
                </a:lnTo>
                <a:lnTo>
                  <a:pt x="687" y="242"/>
                </a:lnTo>
                <a:lnTo>
                  <a:pt x="677" y="207"/>
                </a:lnTo>
                <a:lnTo>
                  <a:pt x="673" y="168"/>
                </a:lnTo>
                <a:lnTo>
                  <a:pt x="677" y="145"/>
                </a:lnTo>
                <a:lnTo>
                  <a:pt x="684" y="117"/>
                </a:lnTo>
                <a:lnTo>
                  <a:pt x="698" y="87"/>
                </a:lnTo>
                <a:lnTo>
                  <a:pt x="717" y="58"/>
                </a:lnTo>
                <a:lnTo>
                  <a:pt x="741" y="35"/>
                </a:lnTo>
                <a:lnTo>
                  <a:pt x="763" y="17"/>
                </a:lnTo>
                <a:lnTo>
                  <a:pt x="793" y="7"/>
                </a:lnTo>
                <a:lnTo>
                  <a:pt x="829" y="1"/>
                </a:lnTo>
                <a:lnTo>
                  <a:pt x="867" y="0"/>
                </a:lnTo>
                <a:lnTo>
                  <a:pt x="918" y="0"/>
                </a:lnTo>
                <a:lnTo>
                  <a:pt x="959" y="4"/>
                </a:lnTo>
                <a:lnTo>
                  <a:pt x="982" y="12"/>
                </a:lnTo>
                <a:lnTo>
                  <a:pt x="1000" y="23"/>
                </a:lnTo>
                <a:lnTo>
                  <a:pt x="1019" y="35"/>
                </a:lnTo>
                <a:lnTo>
                  <a:pt x="1038" y="54"/>
                </a:lnTo>
                <a:lnTo>
                  <a:pt x="1056" y="79"/>
                </a:lnTo>
                <a:lnTo>
                  <a:pt x="1069" y="100"/>
                </a:lnTo>
                <a:lnTo>
                  <a:pt x="1076" y="119"/>
                </a:lnTo>
                <a:lnTo>
                  <a:pt x="1082" y="152"/>
                </a:lnTo>
                <a:lnTo>
                  <a:pt x="1082" y="181"/>
                </a:lnTo>
                <a:lnTo>
                  <a:pt x="1078" y="209"/>
                </a:lnTo>
                <a:lnTo>
                  <a:pt x="1072" y="231"/>
                </a:lnTo>
                <a:lnTo>
                  <a:pt x="1065" y="266"/>
                </a:lnTo>
                <a:lnTo>
                  <a:pt x="1056" y="303"/>
                </a:lnTo>
                <a:lnTo>
                  <a:pt x="1052" y="326"/>
                </a:lnTo>
                <a:lnTo>
                  <a:pt x="1058" y="350"/>
                </a:lnTo>
                <a:lnTo>
                  <a:pt x="1067" y="366"/>
                </a:lnTo>
                <a:lnTo>
                  <a:pt x="1082" y="388"/>
                </a:lnTo>
                <a:lnTo>
                  <a:pt x="1103" y="405"/>
                </a:lnTo>
                <a:lnTo>
                  <a:pt x="1124" y="420"/>
                </a:lnTo>
                <a:lnTo>
                  <a:pt x="1154" y="433"/>
                </a:lnTo>
                <a:lnTo>
                  <a:pt x="1184" y="441"/>
                </a:lnTo>
                <a:lnTo>
                  <a:pt x="1212" y="447"/>
                </a:lnTo>
                <a:lnTo>
                  <a:pt x="1242" y="452"/>
                </a:lnTo>
                <a:lnTo>
                  <a:pt x="1273" y="460"/>
                </a:lnTo>
                <a:lnTo>
                  <a:pt x="1298" y="468"/>
                </a:lnTo>
                <a:lnTo>
                  <a:pt x="1317" y="477"/>
                </a:lnTo>
                <a:lnTo>
                  <a:pt x="1332" y="488"/>
                </a:lnTo>
                <a:lnTo>
                  <a:pt x="1343" y="501"/>
                </a:lnTo>
                <a:lnTo>
                  <a:pt x="1351" y="516"/>
                </a:lnTo>
                <a:lnTo>
                  <a:pt x="1358" y="533"/>
                </a:lnTo>
                <a:lnTo>
                  <a:pt x="1361" y="550"/>
                </a:lnTo>
                <a:lnTo>
                  <a:pt x="1363" y="565"/>
                </a:lnTo>
                <a:lnTo>
                  <a:pt x="1363" y="585"/>
                </a:lnTo>
                <a:lnTo>
                  <a:pt x="1361" y="608"/>
                </a:lnTo>
                <a:lnTo>
                  <a:pt x="1361" y="626"/>
                </a:lnTo>
                <a:lnTo>
                  <a:pt x="1365" y="648"/>
                </a:lnTo>
                <a:lnTo>
                  <a:pt x="1374" y="667"/>
                </a:lnTo>
                <a:lnTo>
                  <a:pt x="1385" y="683"/>
                </a:lnTo>
                <a:lnTo>
                  <a:pt x="1399" y="695"/>
                </a:lnTo>
                <a:lnTo>
                  <a:pt x="1416" y="709"/>
                </a:lnTo>
                <a:lnTo>
                  <a:pt x="1434" y="717"/>
                </a:lnTo>
                <a:lnTo>
                  <a:pt x="1461" y="722"/>
                </a:lnTo>
                <a:lnTo>
                  <a:pt x="1484" y="725"/>
                </a:lnTo>
                <a:lnTo>
                  <a:pt x="1506" y="727"/>
                </a:lnTo>
                <a:lnTo>
                  <a:pt x="1531" y="725"/>
                </a:lnTo>
                <a:lnTo>
                  <a:pt x="1561" y="722"/>
                </a:lnTo>
                <a:lnTo>
                  <a:pt x="1584" y="721"/>
                </a:lnTo>
                <a:lnTo>
                  <a:pt x="1607" y="718"/>
                </a:lnTo>
                <a:lnTo>
                  <a:pt x="1629" y="717"/>
                </a:lnTo>
                <a:lnTo>
                  <a:pt x="1654" y="718"/>
                </a:lnTo>
                <a:lnTo>
                  <a:pt x="1668" y="721"/>
                </a:lnTo>
                <a:lnTo>
                  <a:pt x="1684" y="725"/>
                </a:lnTo>
                <a:lnTo>
                  <a:pt x="1699" y="733"/>
                </a:lnTo>
                <a:lnTo>
                  <a:pt x="1716" y="746"/>
                </a:lnTo>
                <a:lnTo>
                  <a:pt x="1728" y="759"/>
                </a:lnTo>
                <a:lnTo>
                  <a:pt x="1737" y="780"/>
                </a:lnTo>
                <a:lnTo>
                  <a:pt x="1742" y="797"/>
                </a:lnTo>
                <a:lnTo>
                  <a:pt x="1744" y="819"/>
                </a:lnTo>
                <a:lnTo>
                  <a:pt x="1747" y="859"/>
                </a:lnTo>
                <a:lnTo>
                  <a:pt x="1746" y="905"/>
                </a:lnTo>
                <a:lnTo>
                  <a:pt x="1747" y="954"/>
                </a:lnTo>
                <a:lnTo>
                  <a:pt x="1743" y="1011"/>
                </a:lnTo>
                <a:lnTo>
                  <a:pt x="1739" y="1050"/>
                </a:lnTo>
                <a:lnTo>
                  <a:pt x="1735" y="1082"/>
                </a:lnTo>
                <a:lnTo>
                  <a:pt x="1728" y="1099"/>
                </a:lnTo>
                <a:lnTo>
                  <a:pt x="1717" y="1116"/>
                </a:lnTo>
                <a:lnTo>
                  <a:pt x="1705" y="1127"/>
                </a:lnTo>
                <a:lnTo>
                  <a:pt x="1689" y="1136"/>
                </a:lnTo>
                <a:lnTo>
                  <a:pt x="1669" y="1142"/>
                </a:lnTo>
                <a:lnTo>
                  <a:pt x="1653" y="1146"/>
                </a:lnTo>
                <a:lnTo>
                  <a:pt x="1619" y="1147"/>
                </a:lnTo>
                <a:lnTo>
                  <a:pt x="1589" y="1146"/>
                </a:lnTo>
                <a:lnTo>
                  <a:pt x="1565" y="1142"/>
                </a:lnTo>
                <a:lnTo>
                  <a:pt x="1543" y="1140"/>
                </a:lnTo>
                <a:lnTo>
                  <a:pt x="1518" y="1139"/>
                </a:lnTo>
                <a:lnTo>
                  <a:pt x="1497" y="1139"/>
                </a:lnTo>
                <a:lnTo>
                  <a:pt x="1478" y="1140"/>
                </a:lnTo>
                <a:lnTo>
                  <a:pt x="1457" y="1142"/>
                </a:lnTo>
                <a:lnTo>
                  <a:pt x="1433" y="1148"/>
                </a:lnTo>
                <a:lnTo>
                  <a:pt x="1419" y="1154"/>
                </a:lnTo>
                <a:lnTo>
                  <a:pt x="1407" y="1159"/>
                </a:lnTo>
                <a:lnTo>
                  <a:pt x="1391" y="1170"/>
                </a:lnTo>
                <a:lnTo>
                  <a:pt x="1380" y="1184"/>
                </a:lnTo>
                <a:lnTo>
                  <a:pt x="1371" y="1196"/>
                </a:lnTo>
                <a:lnTo>
                  <a:pt x="1363" y="1211"/>
                </a:lnTo>
                <a:lnTo>
                  <a:pt x="1359" y="1226"/>
                </a:lnTo>
                <a:lnTo>
                  <a:pt x="1358" y="1242"/>
                </a:lnTo>
                <a:lnTo>
                  <a:pt x="1359" y="1260"/>
                </a:lnTo>
                <a:lnTo>
                  <a:pt x="1359" y="1290"/>
                </a:lnTo>
                <a:lnTo>
                  <a:pt x="1358" y="1321"/>
                </a:lnTo>
                <a:lnTo>
                  <a:pt x="1350" y="1344"/>
                </a:lnTo>
                <a:lnTo>
                  <a:pt x="1342" y="1363"/>
                </a:lnTo>
                <a:lnTo>
                  <a:pt x="1329" y="1377"/>
                </a:lnTo>
                <a:lnTo>
                  <a:pt x="1312" y="1388"/>
                </a:lnTo>
                <a:lnTo>
                  <a:pt x="1294" y="1397"/>
                </a:lnTo>
                <a:lnTo>
                  <a:pt x="1273" y="1403"/>
                </a:lnTo>
                <a:lnTo>
                  <a:pt x="1248" y="1408"/>
                </a:lnTo>
                <a:lnTo>
                  <a:pt x="1226" y="1415"/>
                </a:lnTo>
                <a:lnTo>
                  <a:pt x="1200" y="1419"/>
                </a:lnTo>
                <a:lnTo>
                  <a:pt x="1178" y="1423"/>
                </a:lnTo>
                <a:lnTo>
                  <a:pt x="1154" y="1429"/>
                </a:lnTo>
                <a:lnTo>
                  <a:pt x="1135" y="1438"/>
                </a:lnTo>
                <a:lnTo>
                  <a:pt x="1113" y="1448"/>
                </a:lnTo>
                <a:lnTo>
                  <a:pt x="1093" y="1460"/>
                </a:lnTo>
                <a:lnTo>
                  <a:pt x="1078" y="1476"/>
                </a:lnTo>
                <a:lnTo>
                  <a:pt x="1064" y="1495"/>
                </a:lnTo>
                <a:lnTo>
                  <a:pt x="1053" y="1519"/>
                </a:lnTo>
                <a:lnTo>
                  <a:pt x="1050" y="1539"/>
                </a:lnTo>
                <a:lnTo>
                  <a:pt x="1052" y="1562"/>
                </a:lnTo>
                <a:lnTo>
                  <a:pt x="1056" y="1584"/>
                </a:lnTo>
                <a:lnTo>
                  <a:pt x="1063" y="1607"/>
                </a:lnTo>
                <a:lnTo>
                  <a:pt x="1068" y="1633"/>
                </a:lnTo>
                <a:lnTo>
                  <a:pt x="1072" y="1656"/>
                </a:lnTo>
                <a:lnTo>
                  <a:pt x="1078" y="1686"/>
                </a:lnTo>
                <a:lnTo>
                  <a:pt x="1078" y="1716"/>
                </a:lnTo>
                <a:lnTo>
                  <a:pt x="1071" y="1746"/>
                </a:lnTo>
                <a:lnTo>
                  <a:pt x="1064" y="1769"/>
                </a:lnTo>
                <a:lnTo>
                  <a:pt x="1056" y="1792"/>
                </a:lnTo>
                <a:lnTo>
                  <a:pt x="1045" y="1814"/>
                </a:lnTo>
                <a:lnTo>
                  <a:pt x="1030" y="1841"/>
                </a:lnTo>
                <a:lnTo>
                  <a:pt x="1014" y="1859"/>
                </a:lnTo>
                <a:lnTo>
                  <a:pt x="1000" y="1871"/>
                </a:lnTo>
                <a:lnTo>
                  <a:pt x="982" y="1886"/>
                </a:lnTo>
                <a:lnTo>
                  <a:pt x="963" y="1900"/>
                </a:lnTo>
                <a:lnTo>
                  <a:pt x="946" y="1906"/>
                </a:lnTo>
                <a:lnTo>
                  <a:pt x="929" y="1911"/>
                </a:lnTo>
                <a:lnTo>
                  <a:pt x="902" y="1913"/>
                </a:lnTo>
                <a:lnTo>
                  <a:pt x="871" y="1915"/>
                </a:lnTo>
                <a:lnTo>
                  <a:pt x="833" y="1913"/>
                </a:lnTo>
                <a:lnTo>
                  <a:pt x="815" y="1913"/>
                </a:lnTo>
                <a:lnTo>
                  <a:pt x="792" y="1909"/>
                </a:lnTo>
                <a:lnTo>
                  <a:pt x="767" y="1902"/>
                </a:lnTo>
                <a:lnTo>
                  <a:pt x="746" y="1890"/>
                </a:lnTo>
                <a:lnTo>
                  <a:pt x="732" y="1879"/>
                </a:lnTo>
                <a:lnTo>
                  <a:pt x="717" y="1864"/>
                </a:lnTo>
                <a:lnTo>
                  <a:pt x="705" y="1851"/>
                </a:lnTo>
                <a:lnTo>
                  <a:pt x="692" y="1833"/>
                </a:lnTo>
                <a:lnTo>
                  <a:pt x="683" y="1815"/>
                </a:lnTo>
                <a:lnTo>
                  <a:pt x="675" y="1794"/>
                </a:lnTo>
                <a:lnTo>
                  <a:pt x="671" y="1770"/>
                </a:lnTo>
                <a:lnTo>
                  <a:pt x="669" y="1753"/>
                </a:lnTo>
                <a:lnTo>
                  <a:pt x="669" y="1728"/>
                </a:lnTo>
                <a:lnTo>
                  <a:pt x="671" y="1708"/>
                </a:lnTo>
                <a:lnTo>
                  <a:pt x="677" y="1686"/>
                </a:lnTo>
                <a:lnTo>
                  <a:pt x="683" y="1660"/>
                </a:lnTo>
                <a:lnTo>
                  <a:pt x="690" y="1636"/>
                </a:lnTo>
                <a:lnTo>
                  <a:pt x="694" y="1614"/>
                </a:lnTo>
                <a:lnTo>
                  <a:pt x="695" y="1593"/>
                </a:lnTo>
                <a:lnTo>
                  <a:pt x="694" y="1577"/>
                </a:lnTo>
                <a:lnTo>
                  <a:pt x="690" y="1561"/>
                </a:lnTo>
                <a:lnTo>
                  <a:pt x="679" y="1540"/>
                </a:lnTo>
                <a:lnTo>
                  <a:pt x="668" y="1527"/>
                </a:lnTo>
                <a:lnTo>
                  <a:pt x="654" y="1512"/>
                </a:lnTo>
                <a:lnTo>
                  <a:pt x="639" y="1501"/>
                </a:lnTo>
                <a:lnTo>
                  <a:pt x="624" y="1490"/>
                </a:lnTo>
                <a:lnTo>
                  <a:pt x="603" y="1482"/>
                </a:lnTo>
                <a:lnTo>
                  <a:pt x="584" y="1476"/>
                </a:lnTo>
                <a:lnTo>
                  <a:pt x="559" y="1471"/>
                </a:lnTo>
                <a:lnTo>
                  <a:pt x="537" y="1468"/>
                </a:lnTo>
                <a:lnTo>
                  <a:pt x="517" y="1463"/>
                </a:lnTo>
                <a:lnTo>
                  <a:pt x="492" y="1457"/>
                </a:lnTo>
                <a:lnTo>
                  <a:pt x="472" y="1449"/>
                </a:lnTo>
                <a:lnTo>
                  <a:pt x="448" y="1442"/>
                </a:lnTo>
                <a:lnTo>
                  <a:pt x="428" y="1434"/>
                </a:lnTo>
                <a:lnTo>
                  <a:pt x="414" y="1422"/>
                </a:lnTo>
                <a:lnTo>
                  <a:pt x="401" y="1406"/>
                </a:lnTo>
                <a:lnTo>
                  <a:pt x="393" y="1385"/>
                </a:lnTo>
                <a:lnTo>
                  <a:pt x="386" y="1358"/>
                </a:lnTo>
                <a:lnTo>
                  <a:pt x="385" y="1336"/>
                </a:lnTo>
                <a:lnTo>
                  <a:pt x="386" y="1312"/>
                </a:lnTo>
                <a:lnTo>
                  <a:pt x="389" y="1293"/>
                </a:lnTo>
                <a:lnTo>
                  <a:pt x="386" y="1270"/>
                </a:lnTo>
                <a:lnTo>
                  <a:pt x="379" y="1252"/>
                </a:lnTo>
                <a:lnTo>
                  <a:pt x="367" y="1233"/>
                </a:lnTo>
                <a:lnTo>
                  <a:pt x="355" y="1221"/>
                </a:lnTo>
                <a:lnTo>
                  <a:pt x="340" y="1208"/>
                </a:lnTo>
                <a:lnTo>
                  <a:pt x="320" y="1200"/>
                </a:lnTo>
                <a:lnTo>
                  <a:pt x="296" y="1192"/>
                </a:lnTo>
                <a:lnTo>
                  <a:pt x="272" y="1189"/>
                </a:lnTo>
                <a:lnTo>
                  <a:pt x="252" y="1187"/>
                </a:lnTo>
                <a:lnTo>
                  <a:pt x="228" y="1187"/>
                </a:lnTo>
                <a:lnTo>
                  <a:pt x="208" y="1189"/>
                </a:lnTo>
                <a:lnTo>
                  <a:pt x="188" y="1191"/>
                </a:lnTo>
                <a:lnTo>
                  <a:pt x="167" y="1193"/>
                </a:lnTo>
                <a:lnTo>
                  <a:pt x="147" y="1196"/>
                </a:lnTo>
                <a:lnTo>
                  <a:pt x="113" y="1196"/>
                </a:lnTo>
                <a:lnTo>
                  <a:pt x="91" y="1195"/>
                </a:lnTo>
                <a:lnTo>
                  <a:pt x="68" y="1189"/>
                </a:lnTo>
                <a:lnTo>
                  <a:pt x="52" y="1181"/>
                </a:lnTo>
                <a:lnTo>
                  <a:pt x="34" y="1167"/>
                </a:lnTo>
                <a:lnTo>
                  <a:pt x="22" y="1152"/>
                </a:lnTo>
                <a:lnTo>
                  <a:pt x="13" y="1136"/>
                </a:lnTo>
                <a:lnTo>
                  <a:pt x="4" y="1105"/>
                </a:lnTo>
                <a:lnTo>
                  <a:pt x="3" y="1072"/>
                </a:lnTo>
                <a:lnTo>
                  <a:pt x="1" y="1040"/>
                </a:lnTo>
                <a:lnTo>
                  <a:pt x="0" y="999"/>
                </a:lnTo>
                <a:lnTo>
                  <a:pt x="3" y="963"/>
                </a:lnTo>
                <a:lnTo>
                  <a:pt x="4" y="925"/>
                </a:lnTo>
                <a:lnTo>
                  <a:pt x="5" y="891"/>
                </a:lnTo>
                <a:lnTo>
                  <a:pt x="8" y="856"/>
                </a:lnTo>
                <a:lnTo>
                  <a:pt x="12" y="829"/>
                </a:lnTo>
                <a:lnTo>
                  <a:pt x="16" y="799"/>
                </a:lnTo>
                <a:lnTo>
                  <a:pt x="22" y="775"/>
                </a:lnTo>
                <a:lnTo>
                  <a:pt x="30" y="761"/>
                </a:lnTo>
                <a:lnTo>
                  <a:pt x="42" y="746"/>
                </a:lnTo>
                <a:lnTo>
                  <a:pt x="54" y="736"/>
                </a:lnTo>
                <a:lnTo>
                  <a:pt x="71" y="725"/>
                </a:lnTo>
                <a:lnTo>
                  <a:pt x="86" y="722"/>
                </a:lnTo>
                <a:lnTo>
                  <a:pt x="105" y="718"/>
                </a:lnTo>
                <a:lnTo>
                  <a:pt x="129" y="717"/>
                </a:lnTo>
                <a:lnTo>
                  <a:pt x="151" y="718"/>
                </a:lnTo>
                <a:lnTo>
                  <a:pt x="181" y="722"/>
                </a:lnTo>
                <a:lnTo>
                  <a:pt x="207" y="724"/>
                </a:lnTo>
                <a:lnTo>
                  <a:pt x="228" y="725"/>
                </a:lnTo>
                <a:lnTo>
                  <a:pt x="258" y="727"/>
                </a:lnTo>
                <a:lnTo>
                  <a:pt x="290" y="722"/>
                </a:lnTo>
                <a:lnTo>
                  <a:pt x="316" y="717"/>
                </a:lnTo>
                <a:lnTo>
                  <a:pt x="340" y="707"/>
                </a:lnTo>
                <a:lnTo>
                  <a:pt x="356" y="698"/>
                </a:lnTo>
                <a:lnTo>
                  <a:pt x="373" y="683"/>
                </a:lnTo>
                <a:lnTo>
                  <a:pt x="385" y="664"/>
                </a:lnTo>
                <a:lnTo>
                  <a:pt x="393" y="645"/>
                </a:lnTo>
                <a:lnTo>
                  <a:pt x="396" y="624"/>
                </a:lnTo>
                <a:lnTo>
                  <a:pt x="394" y="609"/>
                </a:lnTo>
                <a:lnTo>
                  <a:pt x="393" y="581"/>
                </a:lnTo>
                <a:lnTo>
                  <a:pt x="394" y="552"/>
                </a:lnTo>
                <a:lnTo>
                  <a:pt x="400" y="531"/>
                </a:lnTo>
                <a:lnTo>
                  <a:pt x="407" y="510"/>
                </a:lnTo>
                <a:lnTo>
                  <a:pt x="416" y="495"/>
                </a:lnTo>
                <a:lnTo>
                  <a:pt x="435" y="480"/>
                </a:lnTo>
                <a:lnTo>
                  <a:pt x="456" y="469"/>
                </a:lnTo>
                <a:lnTo>
                  <a:pt x="482" y="461"/>
                </a:lnTo>
                <a:lnTo>
                  <a:pt x="507" y="454"/>
                </a:lnTo>
                <a:lnTo>
                  <a:pt x="529" y="449"/>
                </a:lnTo>
                <a:lnTo>
                  <a:pt x="556" y="445"/>
                </a:lnTo>
                <a:lnTo>
                  <a:pt x="582" y="439"/>
                </a:lnTo>
                <a:lnTo>
                  <a:pt x="612" y="431"/>
                </a:lnTo>
                <a:lnTo>
                  <a:pt x="641" y="419"/>
                </a:lnTo>
                <a:lnTo>
                  <a:pt x="665" y="400"/>
                </a:lnTo>
                <a:close/>
              </a:path>
            </a:pathLst>
          </a:custGeom>
          <a:solidFill>
            <a:srgbClr val="FFFF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38252" name="AutoShape 12"/>
          <p:cNvSpPr>
            <a:spLocks noChangeArrowheads="1"/>
          </p:cNvSpPr>
          <p:nvPr/>
        </p:nvSpPr>
        <p:spPr bwMode="auto">
          <a:xfrm>
            <a:off x="4194177" y="5605474"/>
            <a:ext cx="663575" cy="676275"/>
          </a:xfrm>
          <a:prstGeom prst="notchedRight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>
    <p:randomBar dir="vert"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914400" y="228600"/>
            <a:ext cx="685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Investigación de Causa Raíz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123950" y="803275"/>
            <a:ext cx="7866063" cy="5581650"/>
            <a:chOff x="708" y="506"/>
            <a:chExt cx="4955" cy="3516"/>
          </a:xfrm>
        </p:grpSpPr>
        <p:sp>
          <p:nvSpPr>
            <p:cNvPr id="139270" name="Text Box 6"/>
            <p:cNvSpPr txBox="1">
              <a:spLocks noChangeArrowheads="1"/>
            </p:cNvSpPr>
            <p:nvPr/>
          </p:nvSpPr>
          <p:spPr bwMode="auto">
            <a:xfrm>
              <a:off x="1949" y="506"/>
              <a:ext cx="1855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2400" b="1" dirty="0">
                  <a:solidFill>
                    <a:srgbClr val="000000"/>
                  </a:solidFill>
                  <a:latin typeface="Times New Roman" pitchFamily="18" charset="0"/>
                </a:rPr>
                <a:t>Evidencias Objetivas</a:t>
              </a:r>
            </a:p>
            <a:p>
              <a:pPr algn="ctr"/>
              <a:r>
                <a:rPr lang="es-MX" sz="2400" b="1" dirty="0">
                  <a:solidFill>
                    <a:srgbClr val="000000"/>
                  </a:solidFill>
                  <a:latin typeface="Times New Roman" pitchFamily="18" charset="0"/>
                </a:rPr>
                <a:t>del Problema</a:t>
              </a:r>
              <a:endParaRPr lang="es-E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9271" name="Freeform 7"/>
            <p:cNvSpPr>
              <a:spLocks/>
            </p:cNvSpPr>
            <p:nvPr/>
          </p:nvSpPr>
          <p:spPr bwMode="auto">
            <a:xfrm>
              <a:off x="708" y="1952"/>
              <a:ext cx="4704" cy="118"/>
            </a:xfrm>
            <a:custGeom>
              <a:avLst/>
              <a:gdLst>
                <a:gd name="T0" fmla="*/ 0 w 4392"/>
                <a:gd name="T1" fmla="*/ 76 h 298"/>
                <a:gd name="T2" fmla="*/ 324 w 4392"/>
                <a:gd name="T3" fmla="*/ 184 h 298"/>
                <a:gd name="T4" fmla="*/ 648 w 4392"/>
                <a:gd name="T5" fmla="*/ 88 h 298"/>
                <a:gd name="T6" fmla="*/ 1020 w 4392"/>
                <a:gd name="T7" fmla="*/ 184 h 298"/>
                <a:gd name="T8" fmla="*/ 1404 w 4392"/>
                <a:gd name="T9" fmla="*/ 52 h 298"/>
                <a:gd name="T10" fmla="*/ 1944 w 4392"/>
                <a:gd name="T11" fmla="*/ 268 h 298"/>
                <a:gd name="T12" fmla="*/ 2496 w 4392"/>
                <a:gd name="T13" fmla="*/ 4 h 298"/>
                <a:gd name="T14" fmla="*/ 3216 w 4392"/>
                <a:gd name="T15" fmla="*/ 292 h 298"/>
                <a:gd name="T16" fmla="*/ 3792 w 4392"/>
                <a:gd name="T17" fmla="*/ 40 h 298"/>
                <a:gd name="T18" fmla="*/ 4260 w 4392"/>
                <a:gd name="T19" fmla="*/ 268 h 298"/>
                <a:gd name="T20" fmla="*/ 4392 w 4392"/>
                <a:gd name="T21" fmla="*/ 220 h 2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92"/>
                <a:gd name="T34" fmla="*/ 0 h 298"/>
                <a:gd name="T35" fmla="*/ 4392 w 4392"/>
                <a:gd name="T36" fmla="*/ 298 h 29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92" h="298">
                  <a:moveTo>
                    <a:pt x="0" y="76"/>
                  </a:moveTo>
                  <a:cubicBezTo>
                    <a:pt x="108" y="129"/>
                    <a:pt x="216" y="182"/>
                    <a:pt x="324" y="184"/>
                  </a:cubicBezTo>
                  <a:cubicBezTo>
                    <a:pt x="432" y="186"/>
                    <a:pt x="532" y="88"/>
                    <a:pt x="648" y="88"/>
                  </a:cubicBezTo>
                  <a:cubicBezTo>
                    <a:pt x="764" y="88"/>
                    <a:pt x="894" y="190"/>
                    <a:pt x="1020" y="184"/>
                  </a:cubicBezTo>
                  <a:cubicBezTo>
                    <a:pt x="1146" y="178"/>
                    <a:pt x="1250" y="38"/>
                    <a:pt x="1404" y="52"/>
                  </a:cubicBezTo>
                  <a:cubicBezTo>
                    <a:pt x="1558" y="66"/>
                    <a:pt x="1762" y="276"/>
                    <a:pt x="1944" y="268"/>
                  </a:cubicBezTo>
                  <a:cubicBezTo>
                    <a:pt x="2126" y="260"/>
                    <a:pt x="2284" y="0"/>
                    <a:pt x="2496" y="4"/>
                  </a:cubicBezTo>
                  <a:cubicBezTo>
                    <a:pt x="2708" y="8"/>
                    <a:pt x="3000" y="286"/>
                    <a:pt x="3216" y="292"/>
                  </a:cubicBezTo>
                  <a:cubicBezTo>
                    <a:pt x="3432" y="298"/>
                    <a:pt x="3618" y="44"/>
                    <a:pt x="3792" y="40"/>
                  </a:cubicBezTo>
                  <a:cubicBezTo>
                    <a:pt x="3966" y="36"/>
                    <a:pt x="4160" y="238"/>
                    <a:pt x="4260" y="268"/>
                  </a:cubicBezTo>
                  <a:cubicBezTo>
                    <a:pt x="4360" y="298"/>
                    <a:pt x="4376" y="259"/>
                    <a:pt x="4392" y="22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39272" name="Freeform 8"/>
            <p:cNvSpPr>
              <a:spLocks/>
            </p:cNvSpPr>
            <p:nvPr/>
          </p:nvSpPr>
          <p:spPr bwMode="auto">
            <a:xfrm>
              <a:off x="1510" y="924"/>
              <a:ext cx="2434" cy="2756"/>
            </a:xfrm>
            <a:custGeom>
              <a:avLst/>
              <a:gdLst>
                <a:gd name="T0" fmla="*/ 530 w 3214"/>
                <a:gd name="T1" fmla="*/ 1860 h 3932"/>
                <a:gd name="T2" fmla="*/ 566 w 3214"/>
                <a:gd name="T3" fmla="*/ 1572 h 3932"/>
                <a:gd name="T4" fmla="*/ 1142 w 3214"/>
                <a:gd name="T5" fmla="*/ 1236 h 3932"/>
                <a:gd name="T6" fmla="*/ 1346 w 3214"/>
                <a:gd name="T7" fmla="*/ 696 h 3932"/>
                <a:gd name="T8" fmla="*/ 1958 w 3214"/>
                <a:gd name="T9" fmla="*/ 264 h 3932"/>
                <a:gd name="T10" fmla="*/ 3194 w 3214"/>
                <a:gd name="T11" fmla="*/ 2280 h 3932"/>
                <a:gd name="T12" fmla="*/ 2078 w 3214"/>
                <a:gd name="T13" fmla="*/ 3792 h 3932"/>
                <a:gd name="T14" fmla="*/ 266 w 3214"/>
                <a:gd name="T15" fmla="*/ 3120 h 3932"/>
                <a:gd name="T16" fmla="*/ 482 w 3214"/>
                <a:gd name="T17" fmla="*/ 1740 h 39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14"/>
                <a:gd name="T28" fmla="*/ 0 h 3932"/>
                <a:gd name="T29" fmla="*/ 3214 w 3214"/>
                <a:gd name="T30" fmla="*/ 3932 h 39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14" h="3932">
                  <a:moveTo>
                    <a:pt x="530" y="1860"/>
                  </a:moveTo>
                  <a:cubicBezTo>
                    <a:pt x="497" y="1768"/>
                    <a:pt x="464" y="1676"/>
                    <a:pt x="566" y="1572"/>
                  </a:cubicBezTo>
                  <a:cubicBezTo>
                    <a:pt x="668" y="1468"/>
                    <a:pt x="1012" y="1382"/>
                    <a:pt x="1142" y="1236"/>
                  </a:cubicBezTo>
                  <a:cubicBezTo>
                    <a:pt x="1272" y="1090"/>
                    <a:pt x="1210" y="858"/>
                    <a:pt x="1346" y="696"/>
                  </a:cubicBezTo>
                  <a:cubicBezTo>
                    <a:pt x="1482" y="534"/>
                    <a:pt x="1650" y="0"/>
                    <a:pt x="1958" y="264"/>
                  </a:cubicBezTo>
                  <a:cubicBezTo>
                    <a:pt x="2266" y="528"/>
                    <a:pt x="3174" y="1692"/>
                    <a:pt x="3194" y="2280"/>
                  </a:cubicBezTo>
                  <a:cubicBezTo>
                    <a:pt x="3214" y="2868"/>
                    <a:pt x="2566" y="3652"/>
                    <a:pt x="2078" y="3792"/>
                  </a:cubicBezTo>
                  <a:cubicBezTo>
                    <a:pt x="1590" y="3932"/>
                    <a:pt x="532" y="3462"/>
                    <a:pt x="266" y="3120"/>
                  </a:cubicBezTo>
                  <a:cubicBezTo>
                    <a:pt x="0" y="2778"/>
                    <a:pt x="241" y="2259"/>
                    <a:pt x="482" y="17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39273" name="Line 9"/>
            <p:cNvSpPr>
              <a:spLocks noChangeShapeType="1"/>
            </p:cNvSpPr>
            <p:nvPr/>
          </p:nvSpPr>
          <p:spPr bwMode="auto">
            <a:xfrm flipH="1">
              <a:off x="1068" y="2040"/>
              <a:ext cx="12" cy="17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MX">
                <a:solidFill>
                  <a:srgbClr val="000000"/>
                </a:solidFill>
              </a:endParaRPr>
            </a:p>
          </p:txBody>
        </p:sp>
        <p:sp>
          <p:nvSpPr>
            <p:cNvPr id="139274" name="Line 10"/>
            <p:cNvSpPr>
              <a:spLocks noChangeShapeType="1"/>
            </p:cNvSpPr>
            <p:nvPr/>
          </p:nvSpPr>
          <p:spPr bwMode="auto">
            <a:xfrm flipH="1">
              <a:off x="4668" y="2016"/>
              <a:ext cx="36" cy="17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MX">
                <a:solidFill>
                  <a:srgbClr val="000000"/>
                </a:solidFill>
              </a:endParaRPr>
            </a:p>
          </p:txBody>
        </p:sp>
        <p:sp>
          <p:nvSpPr>
            <p:cNvPr id="139275" name="Line 11"/>
            <p:cNvSpPr>
              <a:spLocks noChangeShapeType="1"/>
            </p:cNvSpPr>
            <p:nvPr/>
          </p:nvSpPr>
          <p:spPr bwMode="auto">
            <a:xfrm>
              <a:off x="1032" y="3756"/>
              <a:ext cx="3684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MX">
                <a:solidFill>
                  <a:srgbClr val="000000"/>
                </a:solidFill>
              </a:endParaRPr>
            </a:p>
          </p:txBody>
        </p:sp>
        <p:sp>
          <p:nvSpPr>
            <p:cNvPr id="139276" name="AutoShape 12"/>
            <p:cNvSpPr>
              <a:spLocks noChangeArrowheads="1"/>
            </p:cNvSpPr>
            <p:nvPr/>
          </p:nvSpPr>
          <p:spPr bwMode="auto">
            <a:xfrm>
              <a:off x="2412" y="3264"/>
              <a:ext cx="924" cy="672"/>
            </a:xfrm>
            <a:prstGeom prst="star16">
              <a:avLst>
                <a:gd name="adj" fmla="val 37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MX" sz="2400" b="1">
                  <a:solidFill>
                    <a:srgbClr val="000000"/>
                  </a:solidFill>
                  <a:latin typeface="Times New Roman" pitchFamily="18" charset="0"/>
                </a:rPr>
                <a:t>CAUSA </a:t>
              </a:r>
            </a:p>
            <a:p>
              <a:pPr algn="ctr"/>
              <a:r>
                <a:rPr lang="es-MX" sz="2400" b="1">
                  <a:solidFill>
                    <a:srgbClr val="000000"/>
                  </a:solidFill>
                  <a:latin typeface="Times New Roman" pitchFamily="18" charset="0"/>
                </a:rPr>
                <a:t>RAIZ</a:t>
              </a:r>
              <a:endParaRPr lang="es-E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9277" name="Text Box 13"/>
            <p:cNvSpPr txBox="1">
              <a:spLocks noChangeArrowheads="1"/>
            </p:cNvSpPr>
            <p:nvPr/>
          </p:nvSpPr>
          <p:spPr bwMode="auto">
            <a:xfrm>
              <a:off x="2162" y="2114"/>
              <a:ext cx="15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2400" b="1">
                  <a:solidFill>
                    <a:srgbClr val="000000"/>
                  </a:solidFill>
                  <a:latin typeface="Times New Roman" pitchFamily="18" charset="0"/>
                </a:rPr>
                <a:t>Causas aparentes</a:t>
              </a:r>
              <a:endParaRPr lang="es-E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9278" name="Text Box 14"/>
            <p:cNvSpPr txBox="1">
              <a:spLocks noChangeArrowheads="1"/>
            </p:cNvSpPr>
            <p:nvPr/>
          </p:nvSpPr>
          <p:spPr bwMode="auto">
            <a:xfrm>
              <a:off x="2462" y="1586"/>
              <a:ext cx="87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2400" b="1">
                  <a:solidFill>
                    <a:srgbClr val="000000"/>
                  </a:solidFill>
                  <a:latin typeface="Times New Roman" pitchFamily="18" charset="0"/>
                </a:rPr>
                <a:t>Síntomas</a:t>
              </a:r>
              <a:endParaRPr lang="es-E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pic>
          <p:nvPicPr>
            <p:cNvPr id="139279" name="Picture 15" descr="BS00836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32" y="2915"/>
              <a:ext cx="1048" cy="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9280" name="Text Box 16"/>
            <p:cNvSpPr txBox="1">
              <a:spLocks noChangeArrowheads="1"/>
            </p:cNvSpPr>
            <p:nvPr/>
          </p:nvSpPr>
          <p:spPr bwMode="auto">
            <a:xfrm>
              <a:off x="4154" y="3734"/>
              <a:ext cx="150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2400" b="1">
                  <a:solidFill>
                    <a:srgbClr val="000000"/>
                  </a:solidFill>
                  <a:latin typeface="Times New Roman" pitchFamily="18" charset="0"/>
                </a:rPr>
                <a:t>No Conformidad</a:t>
              </a:r>
              <a:endParaRPr lang="es-E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9281" name="Line 17"/>
            <p:cNvSpPr>
              <a:spLocks noChangeShapeType="1"/>
            </p:cNvSpPr>
            <p:nvPr/>
          </p:nvSpPr>
          <p:spPr bwMode="auto">
            <a:xfrm flipV="1">
              <a:off x="3432" y="3444"/>
              <a:ext cx="828" cy="14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>
    <p:randomBar dir="vert"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914400" y="304800"/>
            <a:ext cx="685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ES_tradnl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8.5.3 Acción Preventiva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0293" name="Rectangle 4"/>
          <p:cNvSpPr>
            <a:spLocks noChangeArrowheads="1"/>
          </p:cNvSpPr>
          <p:nvPr/>
        </p:nvSpPr>
        <p:spPr bwMode="auto">
          <a:xfrm>
            <a:off x="304800" y="1349375"/>
            <a:ext cx="80772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000" b="1" dirty="0">
                <a:solidFill>
                  <a:srgbClr val="000000"/>
                </a:solidFill>
              </a:rPr>
              <a:t>Determinar acciones para eliminar causas de no conformidades potenciales para prevenir su ocurrencia.</a:t>
            </a:r>
          </a:p>
          <a:p>
            <a:pPr marL="360363" indent="-360363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000" b="1" dirty="0">
                <a:solidFill>
                  <a:srgbClr val="000000"/>
                </a:solidFill>
              </a:rPr>
              <a:t>Apropiadas a los efectos de los problemas potenciales.</a:t>
            </a:r>
          </a:p>
          <a:p>
            <a:pPr marL="360363" indent="-360363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000" b="1" dirty="0">
                <a:solidFill>
                  <a:srgbClr val="000000"/>
                </a:solidFill>
              </a:rPr>
              <a:t>Establecer un </a:t>
            </a:r>
            <a:r>
              <a:rPr lang="es-ES_tradnl" sz="2000" b="1" u="sng" dirty="0">
                <a:solidFill>
                  <a:srgbClr val="000000"/>
                </a:solidFill>
              </a:rPr>
              <a:t>procedimiento documentado</a:t>
            </a:r>
            <a:r>
              <a:rPr lang="es-ES_tradnl" sz="2000" b="1" dirty="0">
                <a:solidFill>
                  <a:srgbClr val="000000"/>
                </a:solidFill>
              </a:rPr>
              <a:t> que defina:</a:t>
            </a:r>
          </a:p>
          <a:p>
            <a:pPr marL="360363" indent="-360363">
              <a:spcBef>
                <a:spcPct val="20000"/>
              </a:spcBef>
              <a:buClr>
                <a:schemeClr val="tx2"/>
              </a:buClr>
            </a:pPr>
            <a:r>
              <a:rPr lang="es-ES_tradnl" sz="2000" b="1" dirty="0">
                <a:solidFill>
                  <a:srgbClr val="000000"/>
                </a:solidFill>
              </a:rPr>
              <a:t>a) determinación de las no conformidades potenciales y sus causas;</a:t>
            </a:r>
          </a:p>
          <a:p>
            <a:pPr marL="360363" indent="-360363">
              <a:spcBef>
                <a:spcPct val="20000"/>
              </a:spcBef>
              <a:buClr>
                <a:schemeClr val="tx2"/>
              </a:buClr>
            </a:pPr>
            <a:r>
              <a:rPr lang="es-ES_tradnl" sz="2000" b="1" dirty="0">
                <a:solidFill>
                  <a:srgbClr val="000000"/>
                </a:solidFill>
              </a:rPr>
              <a:t>b) evaluación de necesidad de acción preventiva;</a:t>
            </a:r>
          </a:p>
          <a:p>
            <a:pPr marL="360363" indent="-360363">
              <a:spcBef>
                <a:spcPct val="20000"/>
              </a:spcBef>
              <a:buClr>
                <a:schemeClr val="tx2"/>
              </a:buClr>
            </a:pPr>
            <a:r>
              <a:rPr lang="es-ES_tradnl" sz="2000" b="1" dirty="0">
                <a:solidFill>
                  <a:srgbClr val="000000"/>
                </a:solidFill>
              </a:rPr>
              <a:t>c) determinación e implementación de la acción;</a:t>
            </a:r>
          </a:p>
          <a:p>
            <a:pPr marL="360363" indent="-360363">
              <a:spcBef>
                <a:spcPct val="20000"/>
              </a:spcBef>
              <a:buClr>
                <a:schemeClr val="tx2"/>
              </a:buClr>
            </a:pPr>
            <a:r>
              <a:rPr lang="es-ES_tradnl" sz="2000" b="1" dirty="0">
                <a:solidFill>
                  <a:srgbClr val="000000"/>
                </a:solidFill>
              </a:rPr>
              <a:t>d) registro de resultados;</a:t>
            </a:r>
          </a:p>
          <a:p>
            <a:pPr marL="360363" indent="-360363">
              <a:spcBef>
                <a:spcPct val="20000"/>
              </a:spcBef>
              <a:buClr>
                <a:schemeClr val="tx2"/>
              </a:buClr>
            </a:pPr>
            <a:r>
              <a:rPr lang="es-ES_tradnl" sz="2000" b="1" dirty="0">
                <a:solidFill>
                  <a:srgbClr val="000000"/>
                </a:solidFill>
              </a:rPr>
              <a:t>e) revisión de acción tomada.</a:t>
            </a:r>
          </a:p>
        </p:txBody>
      </p:sp>
    </p:spTree>
  </p:cSld>
  <p:clrMapOvr>
    <a:masterClrMapping/>
  </p:clrMapOvr>
  <p:transition>
    <p:randomBar dir="vert"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1262063" y="3276600"/>
            <a:ext cx="68945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IMPLEMENTACIÓN</a:t>
            </a:r>
          </a:p>
        </p:txBody>
      </p:sp>
      <p:sp>
        <p:nvSpPr>
          <p:cNvPr id="142341" name="Rectangle 3"/>
          <p:cNvSpPr>
            <a:spLocks noChangeArrowheads="1"/>
          </p:cNvSpPr>
          <p:nvPr/>
        </p:nvSpPr>
        <p:spPr bwMode="auto">
          <a:xfrm>
            <a:off x="652463" y="3048000"/>
            <a:ext cx="7737475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2342" name="AutoShape 4"/>
          <p:cNvSpPr>
            <a:spLocks noChangeArrowheads="1"/>
          </p:cNvSpPr>
          <p:nvPr/>
        </p:nvSpPr>
        <p:spPr bwMode="auto">
          <a:xfrm>
            <a:off x="652463" y="2057400"/>
            <a:ext cx="7737475" cy="9906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>
    <p:randomBar dir="vert"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1219200" y="304800"/>
            <a:ext cx="685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ES_tradnl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Pasos a seguir para implementar un SGC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365" name="Rectangle 4"/>
          <p:cNvSpPr>
            <a:spLocks noChangeArrowheads="1"/>
          </p:cNvSpPr>
          <p:nvPr/>
        </p:nvSpPr>
        <p:spPr bwMode="auto">
          <a:xfrm>
            <a:off x="381000" y="1785926"/>
            <a:ext cx="8077200" cy="431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Identificar al personal que participará (Comité y, en su caso, grupos de trabajo).</a:t>
            </a:r>
          </a:p>
          <a:p>
            <a:pPr marL="360363" indent="-360363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Realizar un diagnóstico del Sistema existente:</a:t>
            </a:r>
          </a:p>
          <a:p>
            <a:pPr marL="360363" indent="-360363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s-ES_tradnl" sz="2400" b="1" dirty="0">
                <a:solidFill>
                  <a:srgbClr val="000000"/>
                </a:solidFill>
              </a:rPr>
              <a:t>Identificar los procesos necesarios para el  SGC.</a:t>
            </a:r>
          </a:p>
          <a:p>
            <a:pPr marL="360363" indent="-360363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s-ES_tradnl" sz="2400" b="1" dirty="0">
                <a:solidFill>
                  <a:srgbClr val="000000"/>
                </a:solidFill>
              </a:rPr>
              <a:t>Determinar su secuencia e interacción.</a:t>
            </a:r>
          </a:p>
          <a:p>
            <a:pPr marL="360363" indent="-360363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s-ES_tradnl" sz="2400" b="1" dirty="0">
                <a:solidFill>
                  <a:srgbClr val="000000"/>
                </a:solidFill>
              </a:rPr>
              <a:t>Determinar los criterios y métodos para asegurar la efectiva operación y control de los procesos.</a:t>
            </a:r>
          </a:p>
          <a:p>
            <a:pPr marL="360363" indent="-360363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Elaborar programa de ejecución.</a:t>
            </a:r>
          </a:p>
          <a:p>
            <a:pPr marL="360363" indent="-360363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s-ES_tradnl" sz="2400" b="1" dirty="0">
                <a:solidFill>
                  <a:srgbClr val="000000"/>
                </a:solidFill>
              </a:rPr>
              <a:t>Asegurar la disponibilidad de recursos e información necesarios para operar los procesos.</a:t>
            </a:r>
          </a:p>
        </p:txBody>
      </p:sp>
    </p:spTree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200" b="1" smtClean="0"/>
              <a:t>Familia de Normas</a:t>
            </a:r>
            <a:br>
              <a:rPr lang="es-ES_tradnl" sz="3200" b="1" smtClean="0"/>
            </a:br>
            <a:r>
              <a:rPr lang="es-ES_tradnl" sz="3200" b="1" smtClean="0"/>
              <a:t>ISO 9000</a:t>
            </a:r>
          </a:p>
        </p:txBody>
      </p:sp>
      <p:sp>
        <p:nvSpPr>
          <p:cNvPr id="28677" name="Oval 3"/>
          <p:cNvSpPr>
            <a:spLocks noChangeArrowheads="1"/>
          </p:cNvSpPr>
          <p:nvPr/>
        </p:nvSpPr>
        <p:spPr bwMode="auto">
          <a:xfrm>
            <a:off x="3352800" y="2743200"/>
            <a:ext cx="22098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400" b="1">
                <a:solidFill>
                  <a:srgbClr val="C00000"/>
                </a:solidFill>
                <a:latin typeface="Times New Roman" pitchFamily="18" charset="0"/>
              </a:rPr>
              <a:t>FAMILIA </a:t>
            </a:r>
          </a:p>
          <a:p>
            <a:pPr algn="ctr" eaLnBrk="0" hangingPunct="0"/>
            <a:r>
              <a:rPr lang="es-ES_tradnl" sz="2400" b="1">
                <a:solidFill>
                  <a:srgbClr val="C00000"/>
                </a:solidFill>
                <a:latin typeface="Times New Roman" pitchFamily="18" charset="0"/>
              </a:rPr>
              <a:t>ISO 9000</a:t>
            </a:r>
            <a:endParaRPr lang="es-ES_tradnl" sz="240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8678" name="AutoShape 5"/>
          <p:cNvSpPr>
            <a:spLocks noChangeArrowheads="1"/>
          </p:cNvSpPr>
          <p:nvPr/>
        </p:nvSpPr>
        <p:spPr bwMode="auto">
          <a:xfrm>
            <a:off x="5562600" y="1752600"/>
            <a:ext cx="1905000" cy="1066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400" b="1">
                <a:solidFill>
                  <a:srgbClr val="C00000"/>
                </a:solidFill>
                <a:latin typeface="Times New Roman" pitchFamily="18" charset="0"/>
              </a:rPr>
              <a:t>ISO 9001</a:t>
            </a:r>
          </a:p>
          <a:p>
            <a:pPr algn="ctr" eaLnBrk="0" hangingPunct="0"/>
            <a:r>
              <a:rPr lang="es-ES_tradnl" sz="2400" b="1">
                <a:solidFill>
                  <a:srgbClr val="C00000"/>
                </a:solidFill>
                <a:latin typeface="Times New Roman" pitchFamily="18" charset="0"/>
              </a:rPr>
              <a:t>Requisitos</a:t>
            </a:r>
            <a:endParaRPr lang="es-ES_tradnl" sz="240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8679" name="AutoShape 8"/>
          <p:cNvSpPr>
            <a:spLocks noChangeArrowheads="1"/>
          </p:cNvSpPr>
          <p:nvPr/>
        </p:nvSpPr>
        <p:spPr bwMode="auto">
          <a:xfrm>
            <a:off x="762000" y="1828800"/>
            <a:ext cx="2133600" cy="1219200"/>
          </a:xfrm>
          <a:prstGeom prst="wedgeRoundRectCallout">
            <a:avLst>
              <a:gd name="adj1" fmla="val 69866"/>
              <a:gd name="adj2" fmla="val 50259"/>
              <a:gd name="adj3" fmla="val 1666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400" b="1" dirty="0">
                <a:solidFill>
                  <a:srgbClr val="C00000"/>
                </a:solidFill>
                <a:latin typeface="Times New Roman" pitchFamily="18" charset="0"/>
              </a:rPr>
              <a:t>ISO 9000</a:t>
            </a:r>
          </a:p>
          <a:p>
            <a:pPr algn="ctr" eaLnBrk="0" hangingPunct="0"/>
            <a:r>
              <a:rPr lang="es-ES_tradnl" sz="2400" b="1" dirty="0">
                <a:solidFill>
                  <a:srgbClr val="C00000"/>
                </a:solidFill>
                <a:latin typeface="Times New Roman" pitchFamily="18" charset="0"/>
              </a:rPr>
              <a:t>Fundamentos y </a:t>
            </a:r>
          </a:p>
          <a:p>
            <a:pPr algn="ctr" eaLnBrk="0" hangingPunct="0"/>
            <a:r>
              <a:rPr lang="es-ES_tradnl" sz="2400" b="1" dirty="0">
                <a:solidFill>
                  <a:srgbClr val="C00000"/>
                </a:solidFill>
                <a:latin typeface="Times New Roman" pitchFamily="18" charset="0"/>
              </a:rPr>
              <a:t>Vocabulario</a:t>
            </a:r>
            <a:endParaRPr lang="es-ES_tradnl" sz="24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8680" name="AutoShape 9"/>
          <p:cNvSpPr>
            <a:spLocks noChangeArrowheads="1"/>
          </p:cNvSpPr>
          <p:nvPr/>
        </p:nvSpPr>
        <p:spPr bwMode="auto">
          <a:xfrm>
            <a:off x="5562600" y="4114800"/>
            <a:ext cx="2362200" cy="1524000"/>
          </a:xfrm>
          <a:prstGeom prst="wedgeRoundRectCallout">
            <a:avLst>
              <a:gd name="adj1" fmla="val -54639"/>
              <a:gd name="adj2" fmla="val -77292"/>
              <a:gd name="adj3" fmla="val 1666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400" b="1">
                <a:solidFill>
                  <a:srgbClr val="C00000"/>
                </a:solidFill>
                <a:latin typeface="Times New Roman" pitchFamily="18" charset="0"/>
              </a:rPr>
              <a:t>ISO 9004</a:t>
            </a:r>
          </a:p>
          <a:p>
            <a:pPr algn="ctr" eaLnBrk="0" hangingPunct="0"/>
            <a:r>
              <a:rPr lang="es-ES_tradnl" sz="2400" b="1">
                <a:solidFill>
                  <a:srgbClr val="C00000"/>
                </a:solidFill>
                <a:latin typeface="Times New Roman" pitchFamily="18" charset="0"/>
              </a:rPr>
              <a:t>Mejoramiento</a:t>
            </a:r>
          </a:p>
          <a:p>
            <a:pPr algn="ctr" eaLnBrk="0" hangingPunct="0"/>
            <a:r>
              <a:rPr lang="es-ES_tradnl" sz="2400" b="1">
                <a:solidFill>
                  <a:srgbClr val="C00000"/>
                </a:solidFill>
                <a:latin typeface="Times New Roman" pitchFamily="18" charset="0"/>
              </a:rPr>
              <a:t>del</a:t>
            </a:r>
          </a:p>
          <a:p>
            <a:pPr algn="ctr" eaLnBrk="0" hangingPunct="0"/>
            <a:r>
              <a:rPr lang="es-ES_tradnl" sz="2400" b="1">
                <a:solidFill>
                  <a:srgbClr val="C00000"/>
                </a:solidFill>
                <a:latin typeface="Times New Roman" pitchFamily="18" charset="0"/>
              </a:rPr>
              <a:t>Desempeño</a:t>
            </a:r>
            <a:endParaRPr lang="es-ES_tradnl" sz="240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8681" name="AutoShape 10"/>
          <p:cNvSpPr>
            <a:spLocks noChangeArrowheads="1"/>
          </p:cNvSpPr>
          <p:nvPr/>
        </p:nvSpPr>
        <p:spPr bwMode="auto">
          <a:xfrm>
            <a:off x="1219200" y="4191000"/>
            <a:ext cx="1905000" cy="1066800"/>
          </a:xfrm>
          <a:prstGeom prst="wedgeRoundRectCallout">
            <a:avLst>
              <a:gd name="adj1" fmla="val 81250"/>
              <a:gd name="adj2" fmla="val -76486"/>
              <a:gd name="adj3" fmla="val 1666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400" b="1">
                <a:solidFill>
                  <a:srgbClr val="C00000"/>
                </a:solidFill>
                <a:latin typeface="Times New Roman" pitchFamily="18" charset="0"/>
              </a:rPr>
              <a:t>ISO 19011</a:t>
            </a:r>
          </a:p>
          <a:p>
            <a:pPr algn="ctr" eaLnBrk="0" hangingPunct="0"/>
            <a:r>
              <a:rPr lang="es-ES_tradnl" sz="2400" b="1">
                <a:solidFill>
                  <a:srgbClr val="C00000"/>
                </a:solidFill>
                <a:latin typeface="Times New Roman" pitchFamily="18" charset="0"/>
              </a:rPr>
              <a:t>Guías para </a:t>
            </a:r>
          </a:p>
          <a:p>
            <a:pPr algn="ctr" eaLnBrk="0" hangingPunct="0"/>
            <a:r>
              <a:rPr lang="es-ES_tradnl" sz="2400" b="1">
                <a:solidFill>
                  <a:srgbClr val="C00000"/>
                </a:solidFill>
                <a:latin typeface="Times New Roman" pitchFamily="18" charset="0"/>
              </a:rPr>
              <a:t>Auditar SG</a:t>
            </a:r>
            <a:endParaRPr lang="es-ES_tradnl" sz="240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17525"/>
            <a:ext cx="7772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200" b="1" dirty="0" smtClean="0"/>
              <a:t>NORMA ISO 9001:2008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49425"/>
            <a:ext cx="7772400" cy="4286250"/>
          </a:xfrm>
          <a:noFill/>
        </p:spPr>
        <p:txBody>
          <a:bodyPr/>
          <a:lstStyle/>
          <a:p>
            <a:pPr eaLnBrk="1" hangingPunct="1"/>
            <a:r>
              <a:rPr lang="es-ES_tradnl" sz="2800" smtClean="0"/>
              <a:t>Basada en 8 principios.</a:t>
            </a:r>
          </a:p>
          <a:p>
            <a:pPr eaLnBrk="1" hangingPunct="1"/>
            <a:r>
              <a:rPr lang="es-ES_tradnl" sz="2800" smtClean="0"/>
              <a:t>Conforma un marco hacia la mejora continua del desempeño del Sistema de Gestión de Calidad, mediante la consideración de las necesidades de todas las partes interesadas.</a:t>
            </a:r>
          </a:p>
          <a:p>
            <a:pPr eaLnBrk="1" hangingPunct="1"/>
            <a:r>
              <a:rPr lang="es-ES_tradnl" sz="2800" smtClean="0"/>
              <a:t>Sirve de ayuda para que las organizaciones logren un mejor desempeño.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Principios de Gestión de Calidad</a:t>
            </a:r>
          </a:p>
        </p:txBody>
      </p:sp>
      <p:sp>
        <p:nvSpPr>
          <p:cNvPr id="30725" name="Rectangle 3"/>
          <p:cNvSpPr>
            <a:spLocks noChangeArrowheads="1"/>
          </p:cNvSpPr>
          <p:nvPr/>
        </p:nvSpPr>
        <p:spPr bwMode="auto">
          <a:xfrm>
            <a:off x="6858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s-ES_tradnl" sz="2800" dirty="0"/>
              <a:t>1. </a:t>
            </a:r>
            <a:r>
              <a:rPr lang="es-ES_tradnl" sz="2800" dirty="0">
                <a:solidFill>
                  <a:srgbClr val="C00000"/>
                </a:solidFill>
              </a:rPr>
              <a:t>Enfoque al cliente.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s-ES_tradnl" sz="2800" dirty="0">
                <a:solidFill>
                  <a:srgbClr val="C00000"/>
                </a:solidFill>
              </a:rPr>
              <a:t>2. Liderazgo.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s-ES_tradnl" sz="2800" dirty="0">
                <a:solidFill>
                  <a:srgbClr val="C00000"/>
                </a:solidFill>
              </a:rPr>
              <a:t>3. Participación del personal.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s-ES_tradnl" sz="2800" dirty="0">
                <a:solidFill>
                  <a:srgbClr val="C00000"/>
                </a:solidFill>
              </a:rPr>
              <a:t>4. Enfoque de procesos.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s-ES_tradnl" sz="2800" dirty="0">
                <a:solidFill>
                  <a:srgbClr val="C00000"/>
                </a:solidFill>
              </a:rPr>
              <a:t>5. Gestión basada en sistemas.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s-ES_tradnl" sz="2800" dirty="0">
                <a:solidFill>
                  <a:srgbClr val="C00000"/>
                </a:solidFill>
              </a:rPr>
              <a:t>6. Mejora continua.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s-ES_tradnl" sz="2800" dirty="0">
                <a:solidFill>
                  <a:srgbClr val="C00000"/>
                </a:solidFill>
              </a:rPr>
              <a:t>7. Toma de decisiones basada en hechos.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s-ES_tradnl" sz="2800" dirty="0">
                <a:solidFill>
                  <a:srgbClr val="C00000"/>
                </a:solidFill>
              </a:rPr>
              <a:t>8. Relación mutuamente beneficiosa con el proveedor.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Principios de Gestión de Calidad</a:t>
            </a:r>
          </a:p>
        </p:txBody>
      </p:sp>
      <p:sp>
        <p:nvSpPr>
          <p:cNvPr id="31749" name="Rectangle 3"/>
          <p:cNvSpPr>
            <a:spLocks noChangeArrowheads="1"/>
          </p:cNvSpPr>
          <p:nvPr/>
        </p:nvSpPr>
        <p:spPr bwMode="auto">
          <a:xfrm>
            <a:off x="685800" y="2057400"/>
            <a:ext cx="4572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800" dirty="0">
                <a:solidFill>
                  <a:srgbClr val="000000"/>
                </a:solidFill>
              </a:rPr>
              <a:t>Las organizaciones dependen de sus clientes y por lo tanto deberían comprender las necesidades actuales y futuras de los clientes, satisfacer sus requisitos y esforzarse en exceder sus expectativas.</a:t>
            </a:r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762000" y="1219200"/>
            <a:ext cx="39544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3200" b="1" dirty="0">
                <a:latin typeface="Times New Roman" pitchFamily="18" charset="0"/>
              </a:rPr>
              <a:t>1. </a:t>
            </a:r>
            <a:r>
              <a:rPr lang="es-ES_tradnl" sz="3200" b="1" dirty="0">
                <a:solidFill>
                  <a:srgbClr val="000000"/>
                </a:solidFill>
                <a:latin typeface="Times New Roman" pitchFamily="18" charset="0"/>
              </a:rPr>
              <a:t>Enfoque al Cliente</a:t>
            </a:r>
            <a:r>
              <a:rPr lang="es-ES_tradnl" sz="3200" b="1" dirty="0">
                <a:latin typeface="Times New Roman" pitchFamily="18" charset="0"/>
              </a:rPr>
              <a:t>:</a:t>
            </a:r>
            <a:endParaRPr lang="es-ES_tradnl" sz="2400" dirty="0">
              <a:latin typeface="Times New Roman" pitchFamily="18" charset="0"/>
            </a:endParaRPr>
          </a:p>
        </p:txBody>
      </p:sp>
      <p:pic>
        <p:nvPicPr>
          <p:cNvPr id="31751" name="Picture 6" descr="ACUER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590800"/>
            <a:ext cx="3325813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Principios de Gestión de Calidad</a:t>
            </a:r>
          </a:p>
        </p:txBody>
      </p:sp>
      <p:sp>
        <p:nvSpPr>
          <p:cNvPr id="32773" name="Rectangle 3"/>
          <p:cNvSpPr>
            <a:spLocks noChangeArrowheads="1"/>
          </p:cNvSpPr>
          <p:nvPr/>
        </p:nvSpPr>
        <p:spPr bwMode="auto">
          <a:xfrm>
            <a:off x="381000" y="1752600"/>
            <a:ext cx="4876800" cy="481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800" dirty="0">
                <a:solidFill>
                  <a:srgbClr val="000000"/>
                </a:solidFill>
              </a:rPr>
              <a:t>Los líderes establecen unidad de propósito y orientación de la organización. Ellos deberían crear y mantener un ambiente interno, en el cual el personal pueda llegar a participar activamente en el logro de los objetivos de la organización. </a:t>
            </a:r>
          </a:p>
        </p:txBody>
      </p:sp>
      <p:sp>
        <p:nvSpPr>
          <p:cNvPr id="32774" name="Text Box 5"/>
          <p:cNvSpPr txBox="1">
            <a:spLocks noChangeArrowheads="1"/>
          </p:cNvSpPr>
          <p:nvPr/>
        </p:nvSpPr>
        <p:spPr bwMode="auto">
          <a:xfrm>
            <a:off x="762000" y="1066800"/>
            <a:ext cx="24876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3200" b="1" dirty="0">
                <a:solidFill>
                  <a:srgbClr val="000000"/>
                </a:solidFill>
                <a:latin typeface="Times New Roman" pitchFamily="18" charset="0"/>
              </a:rPr>
              <a:t>2. Liderazgo:</a:t>
            </a:r>
            <a:endParaRPr lang="es-ES_tradnl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2775" name="Picture 6" descr="TRIUNF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828800"/>
            <a:ext cx="2297113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Text Box 7"/>
          <p:cNvSpPr txBox="1">
            <a:spLocks noChangeArrowheads="1"/>
          </p:cNvSpPr>
          <p:nvPr/>
        </p:nvSpPr>
        <p:spPr bwMode="auto">
          <a:xfrm>
            <a:off x="6843713" y="1865313"/>
            <a:ext cx="971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1200" b="1">
                <a:latin typeface="Times New Roman" pitchFamily="18" charset="0"/>
              </a:rPr>
              <a:t>OBJETIVO</a:t>
            </a:r>
            <a:endParaRPr lang="es-ES_tradnl" sz="2400">
              <a:latin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Principios de Gestión de Calidad</a:t>
            </a:r>
          </a:p>
        </p:txBody>
      </p:sp>
      <p:sp>
        <p:nvSpPr>
          <p:cNvPr id="33797" name="Rectangle 3"/>
          <p:cNvSpPr>
            <a:spLocks noChangeArrowheads="1"/>
          </p:cNvSpPr>
          <p:nvPr/>
        </p:nvSpPr>
        <p:spPr bwMode="auto">
          <a:xfrm>
            <a:off x="685800" y="1752600"/>
            <a:ext cx="4267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800" dirty="0">
                <a:solidFill>
                  <a:srgbClr val="000000"/>
                </a:solidFill>
              </a:rPr>
              <a:t>El personal de todos los niveles es la esencia de una organización y su total compromiso posibilita que sus habilidades sean utilizadas para el beneficio de la organización.</a:t>
            </a:r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762000" y="1219200"/>
            <a:ext cx="52625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3200" b="1" dirty="0">
                <a:solidFill>
                  <a:srgbClr val="000000"/>
                </a:solidFill>
                <a:latin typeface="Times New Roman" pitchFamily="18" charset="0"/>
              </a:rPr>
              <a:t>3. Participación del personal:</a:t>
            </a:r>
            <a:endParaRPr lang="es-ES_tradnl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4267200" y="1828800"/>
            <a:ext cx="4419600" cy="4191000"/>
            <a:chOff x="2976" y="2264"/>
            <a:chExt cx="1831" cy="1450"/>
          </a:xfrm>
        </p:grpSpPr>
        <p:sp>
          <p:nvSpPr>
            <p:cNvPr id="33800" name="Text Box 90"/>
            <p:cNvSpPr txBox="1">
              <a:spLocks noChangeArrowheads="1"/>
            </p:cNvSpPr>
            <p:nvPr/>
          </p:nvSpPr>
          <p:spPr bwMode="auto">
            <a:xfrm>
              <a:off x="3272" y="2954"/>
              <a:ext cx="76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</a:pPr>
              <a:endParaRPr lang="es-ES" sz="2400" b="1">
                <a:latin typeface="Times New Roman" pitchFamily="18" charset="0"/>
              </a:endParaRPr>
            </a:p>
          </p:txBody>
        </p:sp>
        <p:sp>
          <p:nvSpPr>
            <p:cNvPr id="33801" name="Text Box 91"/>
            <p:cNvSpPr txBox="1">
              <a:spLocks noChangeArrowheads="1"/>
            </p:cNvSpPr>
            <p:nvPr/>
          </p:nvSpPr>
          <p:spPr bwMode="auto">
            <a:xfrm>
              <a:off x="3254" y="2809"/>
              <a:ext cx="176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Char char="ü"/>
              </a:pPr>
              <a:endParaRPr lang="es-ES" sz="2400">
                <a:latin typeface="Times New Roman" pitchFamily="18" charset="0"/>
              </a:endParaRPr>
            </a:p>
          </p:txBody>
        </p:sp>
        <p:sp>
          <p:nvSpPr>
            <p:cNvPr id="33802" name="Freeform 92"/>
            <p:cNvSpPr>
              <a:spLocks/>
            </p:cNvSpPr>
            <p:nvPr/>
          </p:nvSpPr>
          <p:spPr bwMode="auto">
            <a:xfrm>
              <a:off x="2976" y="2343"/>
              <a:ext cx="1831" cy="1312"/>
            </a:xfrm>
            <a:custGeom>
              <a:avLst/>
              <a:gdLst>
                <a:gd name="T0" fmla="*/ 554 w 3662"/>
                <a:gd name="T1" fmla="*/ 2459 h 2623"/>
                <a:gd name="T2" fmla="*/ 407 w 3662"/>
                <a:gd name="T3" fmla="*/ 2397 h 2623"/>
                <a:gd name="T4" fmla="*/ 337 w 3662"/>
                <a:gd name="T5" fmla="*/ 2357 h 2623"/>
                <a:gd name="T6" fmla="*/ 258 w 3662"/>
                <a:gd name="T7" fmla="*/ 2302 h 2623"/>
                <a:gd name="T8" fmla="*/ 176 w 3662"/>
                <a:gd name="T9" fmla="*/ 2233 h 2623"/>
                <a:gd name="T10" fmla="*/ 91 w 3662"/>
                <a:gd name="T11" fmla="*/ 2147 h 2623"/>
                <a:gd name="T12" fmla="*/ 27 w 3662"/>
                <a:gd name="T13" fmla="*/ 2039 h 2623"/>
                <a:gd name="T14" fmla="*/ 0 w 3662"/>
                <a:gd name="T15" fmla="*/ 1912 h 2623"/>
                <a:gd name="T16" fmla="*/ 1 w 3662"/>
                <a:gd name="T17" fmla="*/ 1769 h 2623"/>
                <a:gd name="T18" fmla="*/ 27 w 3662"/>
                <a:gd name="T19" fmla="*/ 1618 h 2623"/>
                <a:gd name="T20" fmla="*/ 123 w 3662"/>
                <a:gd name="T21" fmla="*/ 1307 h 2623"/>
                <a:gd name="T22" fmla="*/ 240 w 3662"/>
                <a:gd name="T23" fmla="*/ 1023 h 2623"/>
                <a:gd name="T24" fmla="*/ 276 w 3662"/>
                <a:gd name="T25" fmla="*/ 910 h 2623"/>
                <a:gd name="T26" fmla="*/ 277 w 3662"/>
                <a:gd name="T27" fmla="*/ 827 h 2623"/>
                <a:gd name="T28" fmla="*/ 257 w 3662"/>
                <a:gd name="T29" fmla="*/ 764 h 2623"/>
                <a:gd name="T30" fmla="*/ 226 w 3662"/>
                <a:gd name="T31" fmla="*/ 714 h 2623"/>
                <a:gd name="T32" fmla="*/ 179 w 3662"/>
                <a:gd name="T33" fmla="*/ 625 h 2623"/>
                <a:gd name="T34" fmla="*/ 185 w 3662"/>
                <a:gd name="T35" fmla="*/ 572 h 2623"/>
                <a:gd name="T36" fmla="*/ 226 w 3662"/>
                <a:gd name="T37" fmla="*/ 503 h 2623"/>
                <a:gd name="T38" fmla="*/ 351 w 3662"/>
                <a:gd name="T39" fmla="*/ 373 h 2623"/>
                <a:gd name="T40" fmla="*/ 500 w 3662"/>
                <a:gd name="T41" fmla="*/ 264 h 2623"/>
                <a:gd name="T42" fmla="*/ 584 w 3662"/>
                <a:gd name="T43" fmla="*/ 217 h 2623"/>
                <a:gd name="T44" fmla="*/ 768 w 3662"/>
                <a:gd name="T45" fmla="*/ 137 h 2623"/>
                <a:gd name="T46" fmla="*/ 970 w 3662"/>
                <a:gd name="T47" fmla="*/ 75 h 2623"/>
                <a:gd name="T48" fmla="*/ 1297 w 3662"/>
                <a:gd name="T49" fmla="*/ 18 h 2623"/>
                <a:gd name="T50" fmla="*/ 1765 w 3662"/>
                <a:gd name="T51" fmla="*/ 0 h 2623"/>
                <a:gd name="T52" fmla="*/ 2244 w 3662"/>
                <a:gd name="T53" fmla="*/ 46 h 2623"/>
                <a:gd name="T54" fmla="*/ 2478 w 3662"/>
                <a:gd name="T55" fmla="*/ 92 h 2623"/>
                <a:gd name="T56" fmla="*/ 2704 w 3662"/>
                <a:gd name="T57" fmla="*/ 152 h 2623"/>
                <a:gd name="T58" fmla="*/ 2919 w 3662"/>
                <a:gd name="T59" fmla="*/ 227 h 2623"/>
                <a:gd name="T60" fmla="*/ 3118 w 3662"/>
                <a:gd name="T61" fmla="*/ 314 h 2623"/>
                <a:gd name="T62" fmla="*/ 3300 w 3662"/>
                <a:gd name="T63" fmla="*/ 413 h 2623"/>
                <a:gd name="T64" fmla="*/ 3459 w 3662"/>
                <a:gd name="T65" fmla="*/ 525 h 2623"/>
                <a:gd name="T66" fmla="*/ 3593 w 3662"/>
                <a:gd name="T67" fmla="*/ 672 h 2623"/>
                <a:gd name="T68" fmla="*/ 3655 w 3662"/>
                <a:gd name="T69" fmla="*/ 830 h 2623"/>
                <a:gd name="T70" fmla="*/ 3662 w 3662"/>
                <a:gd name="T71" fmla="*/ 991 h 2623"/>
                <a:gd name="T72" fmla="*/ 3630 w 3662"/>
                <a:gd name="T73" fmla="*/ 1142 h 2623"/>
                <a:gd name="T74" fmla="*/ 3606 w 3662"/>
                <a:gd name="T75" fmla="*/ 1213 h 2623"/>
                <a:gd name="T76" fmla="*/ 3548 w 3662"/>
                <a:gd name="T77" fmla="*/ 1336 h 2623"/>
                <a:gd name="T78" fmla="*/ 3472 w 3662"/>
                <a:gd name="T79" fmla="*/ 1458 h 2623"/>
                <a:gd name="T80" fmla="*/ 3453 w 3662"/>
                <a:gd name="T81" fmla="*/ 1485 h 2623"/>
                <a:gd name="T82" fmla="*/ 3412 w 3662"/>
                <a:gd name="T83" fmla="*/ 1519 h 2623"/>
                <a:gd name="T84" fmla="*/ 3324 w 3662"/>
                <a:gd name="T85" fmla="*/ 1602 h 2623"/>
                <a:gd name="T86" fmla="*/ 3238 w 3662"/>
                <a:gd name="T87" fmla="*/ 1709 h 2623"/>
                <a:gd name="T88" fmla="*/ 3204 w 3662"/>
                <a:gd name="T89" fmla="*/ 1811 h 2623"/>
                <a:gd name="T90" fmla="*/ 3218 w 3662"/>
                <a:gd name="T91" fmla="*/ 1858 h 2623"/>
                <a:gd name="T92" fmla="*/ 3299 w 3662"/>
                <a:gd name="T93" fmla="*/ 1942 h 2623"/>
                <a:gd name="T94" fmla="*/ 3407 w 3662"/>
                <a:gd name="T95" fmla="*/ 2017 h 2623"/>
                <a:gd name="T96" fmla="*/ 3516 w 3662"/>
                <a:gd name="T97" fmla="*/ 2096 h 2623"/>
                <a:gd name="T98" fmla="*/ 3522 w 3662"/>
                <a:gd name="T99" fmla="*/ 2185 h 2623"/>
                <a:gd name="T100" fmla="*/ 3461 w 3662"/>
                <a:gd name="T101" fmla="*/ 2267 h 2623"/>
                <a:gd name="T102" fmla="*/ 3423 w 3662"/>
                <a:gd name="T103" fmla="*/ 2295 h 2623"/>
                <a:gd name="T104" fmla="*/ 3340 w 3662"/>
                <a:gd name="T105" fmla="*/ 2347 h 2623"/>
                <a:gd name="T106" fmla="*/ 3244 w 3662"/>
                <a:gd name="T107" fmla="*/ 2391 h 2623"/>
                <a:gd name="T108" fmla="*/ 2948 w 3662"/>
                <a:gd name="T109" fmla="*/ 2473 h 2623"/>
                <a:gd name="T110" fmla="*/ 2505 w 3662"/>
                <a:gd name="T111" fmla="*/ 2572 h 2623"/>
                <a:gd name="T112" fmla="*/ 2329 w 3662"/>
                <a:gd name="T113" fmla="*/ 2608 h 2623"/>
                <a:gd name="T114" fmla="*/ 2258 w 3662"/>
                <a:gd name="T115" fmla="*/ 2623 h 2623"/>
                <a:gd name="T116" fmla="*/ 1604 w 3662"/>
                <a:gd name="T117" fmla="*/ 2623 h 2623"/>
                <a:gd name="T118" fmla="*/ 554 w 3662"/>
                <a:gd name="T119" fmla="*/ 2459 h 2623"/>
                <a:gd name="T120" fmla="*/ 554 w 3662"/>
                <a:gd name="T121" fmla="*/ 2459 h 262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662"/>
                <a:gd name="T184" fmla="*/ 0 h 2623"/>
                <a:gd name="T185" fmla="*/ 3662 w 3662"/>
                <a:gd name="T186" fmla="*/ 2623 h 262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662" h="2623">
                  <a:moveTo>
                    <a:pt x="554" y="2459"/>
                  </a:moveTo>
                  <a:lnTo>
                    <a:pt x="407" y="2397"/>
                  </a:lnTo>
                  <a:lnTo>
                    <a:pt x="337" y="2357"/>
                  </a:lnTo>
                  <a:lnTo>
                    <a:pt x="258" y="2302"/>
                  </a:lnTo>
                  <a:lnTo>
                    <a:pt x="176" y="2233"/>
                  </a:lnTo>
                  <a:lnTo>
                    <a:pt x="91" y="2147"/>
                  </a:lnTo>
                  <a:lnTo>
                    <a:pt x="27" y="2039"/>
                  </a:lnTo>
                  <a:lnTo>
                    <a:pt x="0" y="1912"/>
                  </a:lnTo>
                  <a:lnTo>
                    <a:pt x="1" y="1769"/>
                  </a:lnTo>
                  <a:lnTo>
                    <a:pt x="27" y="1618"/>
                  </a:lnTo>
                  <a:lnTo>
                    <a:pt x="123" y="1307"/>
                  </a:lnTo>
                  <a:lnTo>
                    <a:pt x="240" y="1023"/>
                  </a:lnTo>
                  <a:lnTo>
                    <a:pt x="276" y="910"/>
                  </a:lnTo>
                  <a:lnTo>
                    <a:pt x="277" y="827"/>
                  </a:lnTo>
                  <a:lnTo>
                    <a:pt x="257" y="764"/>
                  </a:lnTo>
                  <a:lnTo>
                    <a:pt x="226" y="714"/>
                  </a:lnTo>
                  <a:lnTo>
                    <a:pt x="179" y="625"/>
                  </a:lnTo>
                  <a:lnTo>
                    <a:pt x="185" y="572"/>
                  </a:lnTo>
                  <a:lnTo>
                    <a:pt x="226" y="503"/>
                  </a:lnTo>
                  <a:lnTo>
                    <a:pt x="351" y="373"/>
                  </a:lnTo>
                  <a:lnTo>
                    <a:pt x="500" y="264"/>
                  </a:lnTo>
                  <a:lnTo>
                    <a:pt x="584" y="217"/>
                  </a:lnTo>
                  <a:lnTo>
                    <a:pt x="768" y="137"/>
                  </a:lnTo>
                  <a:lnTo>
                    <a:pt x="970" y="75"/>
                  </a:lnTo>
                  <a:lnTo>
                    <a:pt x="1297" y="18"/>
                  </a:lnTo>
                  <a:lnTo>
                    <a:pt x="1765" y="0"/>
                  </a:lnTo>
                  <a:lnTo>
                    <a:pt x="2244" y="46"/>
                  </a:lnTo>
                  <a:lnTo>
                    <a:pt x="2478" y="92"/>
                  </a:lnTo>
                  <a:lnTo>
                    <a:pt x="2704" y="152"/>
                  </a:lnTo>
                  <a:lnTo>
                    <a:pt x="2919" y="227"/>
                  </a:lnTo>
                  <a:lnTo>
                    <a:pt x="3118" y="314"/>
                  </a:lnTo>
                  <a:lnTo>
                    <a:pt x="3300" y="413"/>
                  </a:lnTo>
                  <a:lnTo>
                    <a:pt x="3459" y="525"/>
                  </a:lnTo>
                  <a:lnTo>
                    <a:pt x="3593" y="672"/>
                  </a:lnTo>
                  <a:lnTo>
                    <a:pt x="3655" y="830"/>
                  </a:lnTo>
                  <a:lnTo>
                    <a:pt x="3662" y="991"/>
                  </a:lnTo>
                  <a:lnTo>
                    <a:pt x="3630" y="1142"/>
                  </a:lnTo>
                  <a:lnTo>
                    <a:pt x="3606" y="1213"/>
                  </a:lnTo>
                  <a:lnTo>
                    <a:pt x="3548" y="1336"/>
                  </a:lnTo>
                  <a:lnTo>
                    <a:pt x="3472" y="1458"/>
                  </a:lnTo>
                  <a:lnTo>
                    <a:pt x="3453" y="1485"/>
                  </a:lnTo>
                  <a:lnTo>
                    <a:pt x="3412" y="1519"/>
                  </a:lnTo>
                  <a:lnTo>
                    <a:pt x="3324" y="1602"/>
                  </a:lnTo>
                  <a:lnTo>
                    <a:pt x="3238" y="1709"/>
                  </a:lnTo>
                  <a:lnTo>
                    <a:pt x="3204" y="1811"/>
                  </a:lnTo>
                  <a:lnTo>
                    <a:pt x="3218" y="1858"/>
                  </a:lnTo>
                  <a:lnTo>
                    <a:pt x="3299" y="1942"/>
                  </a:lnTo>
                  <a:lnTo>
                    <a:pt x="3407" y="2017"/>
                  </a:lnTo>
                  <a:lnTo>
                    <a:pt x="3516" y="2096"/>
                  </a:lnTo>
                  <a:lnTo>
                    <a:pt x="3522" y="2185"/>
                  </a:lnTo>
                  <a:lnTo>
                    <a:pt x="3461" y="2267"/>
                  </a:lnTo>
                  <a:lnTo>
                    <a:pt x="3423" y="2295"/>
                  </a:lnTo>
                  <a:lnTo>
                    <a:pt x="3340" y="2347"/>
                  </a:lnTo>
                  <a:lnTo>
                    <a:pt x="3244" y="2391"/>
                  </a:lnTo>
                  <a:lnTo>
                    <a:pt x="2948" y="2473"/>
                  </a:lnTo>
                  <a:lnTo>
                    <a:pt x="2505" y="2572"/>
                  </a:lnTo>
                  <a:lnTo>
                    <a:pt x="2329" y="2608"/>
                  </a:lnTo>
                  <a:lnTo>
                    <a:pt x="2258" y="2623"/>
                  </a:lnTo>
                  <a:lnTo>
                    <a:pt x="1604" y="2623"/>
                  </a:lnTo>
                  <a:lnTo>
                    <a:pt x="554" y="2459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03" name="Freeform 93"/>
            <p:cNvSpPr>
              <a:spLocks/>
            </p:cNvSpPr>
            <p:nvPr/>
          </p:nvSpPr>
          <p:spPr bwMode="auto">
            <a:xfrm>
              <a:off x="4417" y="3094"/>
              <a:ext cx="90" cy="58"/>
            </a:xfrm>
            <a:custGeom>
              <a:avLst/>
              <a:gdLst>
                <a:gd name="T0" fmla="*/ 20 w 180"/>
                <a:gd name="T1" fmla="*/ 32 h 115"/>
                <a:gd name="T2" fmla="*/ 0 w 180"/>
                <a:gd name="T3" fmla="*/ 87 h 115"/>
                <a:gd name="T4" fmla="*/ 91 w 180"/>
                <a:gd name="T5" fmla="*/ 115 h 115"/>
                <a:gd name="T6" fmla="*/ 152 w 180"/>
                <a:gd name="T7" fmla="*/ 88 h 115"/>
                <a:gd name="T8" fmla="*/ 180 w 180"/>
                <a:gd name="T9" fmla="*/ 0 h 115"/>
                <a:gd name="T10" fmla="*/ 20 w 180"/>
                <a:gd name="T11" fmla="*/ 32 h 115"/>
                <a:gd name="T12" fmla="*/ 20 w 180"/>
                <a:gd name="T13" fmla="*/ 32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0"/>
                <a:gd name="T22" fmla="*/ 0 h 115"/>
                <a:gd name="T23" fmla="*/ 180 w 180"/>
                <a:gd name="T24" fmla="*/ 115 h 1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0" h="115">
                  <a:moveTo>
                    <a:pt x="20" y="32"/>
                  </a:moveTo>
                  <a:lnTo>
                    <a:pt x="0" y="87"/>
                  </a:lnTo>
                  <a:lnTo>
                    <a:pt x="91" y="115"/>
                  </a:lnTo>
                  <a:lnTo>
                    <a:pt x="152" y="88"/>
                  </a:lnTo>
                  <a:lnTo>
                    <a:pt x="180" y="0"/>
                  </a:lnTo>
                  <a:lnTo>
                    <a:pt x="20" y="32"/>
                  </a:lnTo>
                  <a:close/>
                </a:path>
              </a:pathLst>
            </a:custGeom>
            <a:solidFill>
              <a:srgbClr val="EBE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04" name="Freeform 94"/>
            <p:cNvSpPr>
              <a:spLocks/>
            </p:cNvSpPr>
            <p:nvPr/>
          </p:nvSpPr>
          <p:spPr bwMode="auto">
            <a:xfrm>
              <a:off x="3342" y="2498"/>
              <a:ext cx="81" cy="77"/>
            </a:xfrm>
            <a:custGeom>
              <a:avLst/>
              <a:gdLst>
                <a:gd name="T0" fmla="*/ 0 w 162"/>
                <a:gd name="T1" fmla="*/ 53 h 154"/>
                <a:gd name="T2" fmla="*/ 50 w 162"/>
                <a:gd name="T3" fmla="*/ 0 h 154"/>
                <a:gd name="T4" fmla="*/ 85 w 162"/>
                <a:gd name="T5" fmla="*/ 31 h 154"/>
                <a:gd name="T6" fmla="*/ 162 w 162"/>
                <a:gd name="T7" fmla="*/ 154 h 154"/>
                <a:gd name="T8" fmla="*/ 55 w 162"/>
                <a:gd name="T9" fmla="*/ 68 h 154"/>
                <a:gd name="T10" fmla="*/ 0 w 162"/>
                <a:gd name="T11" fmla="*/ 53 h 154"/>
                <a:gd name="T12" fmla="*/ 0 w 162"/>
                <a:gd name="T13" fmla="*/ 53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2"/>
                <a:gd name="T22" fmla="*/ 0 h 154"/>
                <a:gd name="T23" fmla="*/ 162 w 16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2" h="154">
                  <a:moveTo>
                    <a:pt x="0" y="53"/>
                  </a:moveTo>
                  <a:lnTo>
                    <a:pt x="50" y="0"/>
                  </a:lnTo>
                  <a:lnTo>
                    <a:pt x="85" y="31"/>
                  </a:lnTo>
                  <a:lnTo>
                    <a:pt x="162" y="154"/>
                  </a:lnTo>
                  <a:lnTo>
                    <a:pt x="55" y="68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B2F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05" name="Freeform 95"/>
            <p:cNvSpPr>
              <a:spLocks/>
            </p:cNvSpPr>
            <p:nvPr/>
          </p:nvSpPr>
          <p:spPr bwMode="auto">
            <a:xfrm>
              <a:off x="4185" y="2526"/>
              <a:ext cx="167" cy="246"/>
            </a:xfrm>
            <a:custGeom>
              <a:avLst/>
              <a:gdLst>
                <a:gd name="T0" fmla="*/ 51 w 335"/>
                <a:gd name="T1" fmla="*/ 0 h 492"/>
                <a:gd name="T2" fmla="*/ 120 w 335"/>
                <a:gd name="T3" fmla="*/ 25 h 492"/>
                <a:gd name="T4" fmla="*/ 145 w 335"/>
                <a:gd name="T5" fmla="*/ 44 h 492"/>
                <a:gd name="T6" fmla="*/ 132 w 335"/>
                <a:gd name="T7" fmla="*/ 75 h 492"/>
                <a:gd name="T8" fmla="*/ 138 w 335"/>
                <a:gd name="T9" fmla="*/ 129 h 492"/>
                <a:gd name="T10" fmla="*/ 183 w 335"/>
                <a:gd name="T11" fmla="*/ 117 h 492"/>
                <a:gd name="T12" fmla="*/ 179 w 335"/>
                <a:gd name="T13" fmla="*/ 220 h 492"/>
                <a:gd name="T14" fmla="*/ 210 w 335"/>
                <a:gd name="T15" fmla="*/ 261 h 492"/>
                <a:gd name="T16" fmla="*/ 335 w 335"/>
                <a:gd name="T17" fmla="*/ 273 h 492"/>
                <a:gd name="T18" fmla="*/ 303 w 335"/>
                <a:gd name="T19" fmla="*/ 339 h 492"/>
                <a:gd name="T20" fmla="*/ 244 w 335"/>
                <a:gd name="T21" fmla="*/ 380 h 492"/>
                <a:gd name="T22" fmla="*/ 204 w 335"/>
                <a:gd name="T23" fmla="*/ 492 h 492"/>
                <a:gd name="T24" fmla="*/ 74 w 335"/>
                <a:gd name="T25" fmla="*/ 429 h 492"/>
                <a:gd name="T26" fmla="*/ 60 w 335"/>
                <a:gd name="T27" fmla="*/ 303 h 492"/>
                <a:gd name="T28" fmla="*/ 0 w 335"/>
                <a:gd name="T29" fmla="*/ 184 h 492"/>
                <a:gd name="T30" fmla="*/ 39 w 335"/>
                <a:gd name="T31" fmla="*/ 75 h 492"/>
                <a:gd name="T32" fmla="*/ 51 w 335"/>
                <a:gd name="T33" fmla="*/ 0 h 492"/>
                <a:gd name="T34" fmla="*/ 51 w 335"/>
                <a:gd name="T35" fmla="*/ 0 h 49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35"/>
                <a:gd name="T55" fmla="*/ 0 h 492"/>
                <a:gd name="T56" fmla="*/ 335 w 335"/>
                <a:gd name="T57" fmla="*/ 492 h 49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35" h="492">
                  <a:moveTo>
                    <a:pt x="51" y="0"/>
                  </a:moveTo>
                  <a:lnTo>
                    <a:pt x="120" y="25"/>
                  </a:lnTo>
                  <a:lnTo>
                    <a:pt x="145" y="44"/>
                  </a:lnTo>
                  <a:lnTo>
                    <a:pt x="132" y="75"/>
                  </a:lnTo>
                  <a:lnTo>
                    <a:pt x="138" y="129"/>
                  </a:lnTo>
                  <a:lnTo>
                    <a:pt x="183" y="117"/>
                  </a:lnTo>
                  <a:lnTo>
                    <a:pt x="179" y="220"/>
                  </a:lnTo>
                  <a:lnTo>
                    <a:pt x="210" y="261"/>
                  </a:lnTo>
                  <a:lnTo>
                    <a:pt x="335" y="273"/>
                  </a:lnTo>
                  <a:lnTo>
                    <a:pt x="303" y="339"/>
                  </a:lnTo>
                  <a:lnTo>
                    <a:pt x="244" y="380"/>
                  </a:lnTo>
                  <a:lnTo>
                    <a:pt x="204" y="492"/>
                  </a:lnTo>
                  <a:lnTo>
                    <a:pt x="74" y="429"/>
                  </a:lnTo>
                  <a:lnTo>
                    <a:pt x="60" y="303"/>
                  </a:lnTo>
                  <a:lnTo>
                    <a:pt x="0" y="184"/>
                  </a:lnTo>
                  <a:lnTo>
                    <a:pt x="39" y="7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D2A0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06" name="Freeform 96"/>
            <p:cNvSpPr>
              <a:spLocks/>
            </p:cNvSpPr>
            <p:nvPr/>
          </p:nvSpPr>
          <p:spPr bwMode="auto">
            <a:xfrm>
              <a:off x="3951" y="2740"/>
              <a:ext cx="385" cy="559"/>
            </a:xfrm>
            <a:custGeom>
              <a:avLst/>
              <a:gdLst>
                <a:gd name="T0" fmla="*/ 0 w 771"/>
                <a:gd name="T1" fmla="*/ 733 h 1117"/>
                <a:gd name="T2" fmla="*/ 19 w 771"/>
                <a:gd name="T3" fmla="*/ 676 h 1117"/>
                <a:gd name="T4" fmla="*/ 46 w 771"/>
                <a:gd name="T5" fmla="*/ 547 h 1117"/>
                <a:gd name="T6" fmla="*/ 50 w 771"/>
                <a:gd name="T7" fmla="*/ 478 h 1117"/>
                <a:gd name="T8" fmla="*/ 46 w 771"/>
                <a:gd name="T9" fmla="*/ 414 h 1117"/>
                <a:gd name="T10" fmla="*/ 32 w 771"/>
                <a:gd name="T11" fmla="*/ 302 h 1117"/>
                <a:gd name="T12" fmla="*/ 30 w 771"/>
                <a:gd name="T13" fmla="*/ 181 h 1117"/>
                <a:gd name="T14" fmla="*/ 42 w 771"/>
                <a:gd name="T15" fmla="*/ 144 h 1117"/>
                <a:gd name="T16" fmla="*/ 63 w 771"/>
                <a:gd name="T17" fmla="*/ 118 h 1117"/>
                <a:gd name="T18" fmla="*/ 126 w 771"/>
                <a:gd name="T19" fmla="*/ 117 h 1117"/>
                <a:gd name="T20" fmla="*/ 161 w 771"/>
                <a:gd name="T21" fmla="*/ 136 h 1117"/>
                <a:gd name="T22" fmla="*/ 175 w 771"/>
                <a:gd name="T23" fmla="*/ 140 h 1117"/>
                <a:gd name="T24" fmla="*/ 146 w 771"/>
                <a:gd name="T25" fmla="*/ 66 h 1117"/>
                <a:gd name="T26" fmla="*/ 199 w 771"/>
                <a:gd name="T27" fmla="*/ 44 h 1117"/>
                <a:gd name="T28" fmla="*/ 279 w 771"/>
                <a:gd name="T29" fmla="*/ 35 h 1117"/>
                <a:gd name="T30" fmla="*/ 421 w 771"/>
                <a:gd name="T31" fmla="*/ 12 h 1117"/>
                <a:gd name="T32" fmla="*/ 542 w 771"/>
                <a:gd name="T33" fmla="*/ 0 h 1117"/>
                <a:gd name="T34" fmla="*/ 676 w 771"/>
                <a:gd name="T35" fmla="*/ 81 h 1117"/>
                <a:gd name="T36" fmla="*/ 741 w 771"/>
                <a:gd name="T37" fmla="*/ 107 h 1117"/>
                <a:gd name="T38" fmla="*/ 771 w 771"/>
                <a:gd name="T39" fmla="*/ 117 h 1117"/>
                <a:gd name="T40" fmla="*/ 763 w 771"/>
                <a:gd name="T41" fmla="*/ 270 h 1117"/>
                <a:gd name="T42" fmla="*/ 685 w 771"/>
                <a:gd name="T43" fmla="*/ 683 h 1117"/>
                <a:gd name="T44" fmla="*/ 644 w 771"/>
                <a:gd name="T45" fmla="*/ 444 h 1117"/>
                <a:gd name="T46" fmla="*/ 618 w 771"/>
                <a:gd name="T47" fmla="*/ 613 h 1117"/>
                <a:gd name="T48" fmla="*/ 624 w 771"/>
                <a:gd name="T49" fmla="*/ 729 h 1117"/>
                <a:gd name="T50" fmla="*/ 651 w 771"/>
                <a:gd name="T51" fmla="*/ 826 h 1117"/>
                <a:gd name="T52" fmla="*/ 700 w 771"/>
                <a:gd name="T53" fmla="*/ 916 h 1117"/>
                <a:gd name="T54" fmla="*/ 741 w 771"/>
                <a:gd name="T55" fmla="*/ 982 h 1117"/>
                <a:gd name="T56" fmla="*/ 748 w 771"/>
                <a:gd name="T57" fmla="*/ 1011 h 1117"/>
                <a:gd name="T58" fmla="*/ 730 w 771"/>
                <a:gd name="T59" fmla="*/ 1026 h 1117"/>
                <a:gd name="T60" fmla="*/ 695 w 771"/>
                <a:gd name="T61" fmla="*/ 1057 h 1117"/>
                <a:gd name="T62" fmla="*/ 588 w 771"/>
                <a:gd name="T63" fmla="*/ 1092 h 1117"/>
                <a:gd name="T64" fmla="*/ 279 w 771"/>
                <a:gd name="T65" fmla="*/ 1117 h 1117"/>
                <a:gd name="T66" fmla="*/ 179 w 771"/>
                <a:gd name="T67" fmla="*/ 1098 h 1117"/>
                <a:gd name="T68" fmla="*/ 104 w 771"/>
                <a:gd name="T69" fmla="*/ 1031 h 1117"/>
                <a:gd name="T70" fmla="*/ 118 w 771"/>
                <a:gd name="T71" fmla="*/ 997 h 1117"/>
                <a:gd name="T72" fmla="*/ 89 w 771"/>
                <a:gd name="T73" fmla="*/ 876 h 1117"/>
                <a:gd name="T74" fmla="*/ 37 w 771"/>
                <a:gd name="T75" fmla="*/ 765 h 1117"/>
                <a:gd name="T76" fmla="*/ 0 w 771"/>
                <a:gd name="T77" fmla="*/ 733 h 1117"/>
                <a:gd name="T78" fmla="*/ 0 w 771"/>
                <a:gd name="T79" fmla="*/ 733 h 111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71"/>
                <a:gd name="T121" fmla="*/ 0 h 1117"/>
                <a:gd name="T122" fmla="*/ 771 w 771"/>
                <a:gd name="T123" fmla="*/ 1117 h 111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71" h="1117">
                  <a:moveTo>
                    <a:pt x="0" y="733"/>
                  </a:moveTo>
                  <a:lnTo>
                    <a:pt x="19" y="676"/>
                  </a:lnTo>
                  <a:lnTo>
                    <a:pt x="46" y="547"/>
                  </a:lnTo>
                  <a:lnTo>
                    <a:pt x="50" y="478"/>
                  </a:lnTo>
                  <a:lnTo>
                    <a:pt x="46" y="414"/>
                  </a:lnTo>
                  <a:lnTo>
                    <a:pt x="32" y="302"/>
                  </a:lnTo>
                  <a:lnTo>
                    <a:pt x="30" y="181"/>
                  </a:lnTo>
                  <a:lnTo>
                    <a:pt x="42" y="144"/>
                  </a:lnTo>
                  <a:lnTo>
                    <a:pt x="63" y="118"/>
                  </a:lnTo>
                  <a:lnTo>
                    <a:pt x="126" y="117"/>
                  </a:lnTo>
                  <a:lnTo>
                    <a:pt x="161" y="136"/>
                  </a:lnTo>
                  <a:lnTo>
                    <a:pt x="175" y="140"/>
                  </a:lnTo>
                  <a:lnTo>
                    <a:pt x="146" y="66"/>
                  </a:lnTo>
                  <a:lnTo>
                    <a:pt x="199" y="44"/>
                  </a:lnTo>
                  <a:lnTo>
                    <a:pt x="279" y="35"/>
                  </a:lnTo>
                  <a:lnTo>
                    <a:pt x="421" y="12"/>
                  </a:lnTo>
                  <a:lnTo>
                    <a:pt x="542" y="0"/>
                  </a:lnTo>
                  <a:lnTo>
                    <a:pt x="676" y="81"/>
                  </a:lnTo>
                  <a:lnTo>
                    <a:pt x="741" y="107"/>
                  </a:lnTo>
                  <a:lnTo>
                    <a:pt x="771" y="117"/>
                  </a:lnTo>
                  <a:lnTo>
                    <a:pt x="763" y="270"/>
                  </a:lnTo>
                  <a:lnTo>
                    <a:pt x="685" y="683"/>
                  </a:lnTo>
                  <a:lnTo>
                    <a:pt x="644" y="444"/>
                  </a:lnTo>
                  <a:lnTo>
                    <a:pt x="618" y="613"/>
                  </a:lnTo>
                  <a:lnTo>
                    <a:pt x="624" y="729"/>
                  </a:lnTo>
                  <a:lnTo>
                    <a:pt x="651" y="826"/>
                  </a:lnTo>
                  <a:lnTo>
                    <a:pt x="700" y="916"/>
                  </a:lnTo>
                  <a:lnTo>
                    <a:pt x="741" y="982"/>
                  </a:lnTo>
                  <a:lnTo>
                    <a:pt x="748" y="1011"/>
                  </a:lnTo>
                  <a:lnTo>
                    <a:pt x="730" y="1026"/>
                  </a:lnTo>
                  <a:lnTo>
                    <a:pt x="695" y="1057"/>
                  </a:lnTo>
                  <a:lnTo>
                    <a:pt x="588" y="1092"/>
                  </a:lnTo>
                  <a:lnTo>
                    <a:pt x="279" y="1117"/>
                  </a:lnTo>
                  <a:lnTo>
                    <a:pt x="179" y="1098"/>
                  </a:lnTo>
                  <a:lnTo>
                    <a:pt x="104" y="1031"/>
                  </a:lnTo>
                  <a:lnTo>
                    <a:pt x="118" y="997"/>
                  </a:lnTo>
                  <a:lnTo>
                    <a:pt x="89" y="876"/>
                  </a:lnTo>
                  <a:lnTo>
                    <a:pt x="37" y="765"/>
                  </a:lnTo>
                  <a:lnTo>
                    <a:pt x="0" y="733"/>
                  </a:lnTo>
                  <a:close/>
                </a:path>
              </a:pathLst>
            </a:custGeom>
            <a:solidFill>
              <a:srgbClr val="A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07" name="Freeform 97"/>
            <p:cNvSpPr>
              <a:spLocks/>
            </p:cNvSpPr>
            <p:nvPr/>
          </p:nvSpPr>
          <p:spPr bwMode="auto">
            <a:xfrm>
              <a:off x="4019" y="3638"/>
              <a:ext cx="105" cy="76"/>
            </a:xfrm>
            <a:custGeom>
              <a:avLst/>
              <a:gdLst>
                <a:gd name="T0" fmla="*/ 0 w 210"/>
                <a:gd name="T1" fmla="*/ 91 h 153"/>
                <a:gd name="T2" fmla="*/ 68 w 210"/>
                <a:gd name="T3" fmla="*/ 81 h 153"/>
                <a:gd name="T4" fmla="*/ 132 w 210"/>
                <a:gd name="T5" fmla="*/ 26 h 153"/>
                <a:gd name="T6" fmla="*/ 172 w 210"/>
                <a:gd name="T7" fmla="*/ 0 h 153"/>
                <a:gd name="T8" fmla="*/ 210 w 210"/>
                <a:gd name="T9" fmla="*/ 34 h 153"/>
                <a:gd name="T10" fmla="*/ 188 w 210"/>
                <a:gd name="T11" fmla="*/ 107 h 153"/>
                <a:gd name="T12" fmla="*/ 184 w 210"/>
                <a:gd name="T13" fmla="*/ 149 h 153"/>
                <a:gd name="T14" fmla="*/ 172 w 210"/>
                <a:gd name="T15" fmla="*/ 153 h 153"/>
                <a:gd name="T16" fmla="*/ 154 w 210"/>
                <a:gd name="T17" fmla="*/ 66 h 153"/>
                <a:gd name="T18" fmla="*/ 61 w 210"/>
                <a:gd name="T19" fmla="*/ 139 h 153"/>
                <a:gd name="T20" fmla="*/ 17 w 210"/>
                <a:gd name="T21" fmla="*/ 126 h 153"/>
                <a:gd name="T22" fmla="*/ 0 w 210"/>
                <a:gd name="T23" fmla="*/ 91 h 153"/>
                <a:gd name="T24" fmla="*/ 0 w 210"/>
                <a:gd name="T25" fmla="*/ 91 h 1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153"/>
                <a:gd name="T41" fmla="*/ 210 w 210"/>
                <a:gd name="T42" fmla="*/ 153 h 1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153">
                  <a:moveTo>
                    <a:pt x="0" y="91"/>
                  </a:moveTo>
                  <a:lnTo>
                    <a:pt x="68" y="81"/>
                  </a:lnTo>
                  <a:lnTo>
                    <a:pt x="132" y="26"/>
                  </a:lnTo>
                  <a:lnTo>
                    <a:pt x="172" y="0"/>
                  </a:lnTo>
                  <a:lnTo>
                    <a:pt x="210" y="34"/>
                  </a:lnTo>
                  <a:lnTo>
                    <a:pt x="188" y="107"/>
                  </a:lnTo>
                  <a:lnTo>
                    <a:pt x="184" y="149"/>
                  </a:lnTo>
                  <a:lnTo>
                    <a:pt x="172" y="153"/>
                  </a:lnTo>
                  <a:lnTo>
                    <a:pt x="154" y="66"/>
                  </a:lnTo>
                  <a:lnTo>
                    <a:pt x="61" y="139"/>
                  </a:lnTo>
                  <a:lnTo>
                    <a:pt x="17" y="126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08" name="Freeform 98"/>
            <p:cNvSpPr>
              <a:spLocks/>
            </p:cNvSpPr>
            <p:nvPr/>
          </p:nvSpPr>
          <p:spPr bwMode="auto">
            <a:xfrm>
              <a:off x="4135" y="3621"/>
              <a:ext cx="95" cy="80"/>
            </a:xfrm>
            <a:custGeom>
              <a:avLst/>
              <a:gdLst>
                <a:gd name="T0" fmla="*/ 4 w 192"/>
                <a:gd name="T1" fmla="*/ 95 h 160"/>
                <a:gd name="T2" fmla="*/ 70 w 192"/>
                <a:gd name="T3" fmla="*/ 92 h 160"/>
                <a:gd name="T4" fmla="*/ 113 w 192"/>
                <a:gd name="T5" fmla="*/ 27 h 160"/>
                <a:gd name="T6" fmla="*/ 151 w 192"/>
                <a:gd name="T7" fmla="*/ 0 h 160"/>
                <a:gd name="T8" fmla="*/ 192 w 192"/>
                <a:gd name="T9" fmla="*/ 24 h 160"/>
                <a:gd name="T10" fmla="*/ 192 w 192"/>
                <a:gd name="T11" fmla="*/ 110 h 160"/>
                <a:gd name="T12" fmla="*/ 181 w 192"/>
                <a:gd name="T13" fmla="*/ 160 h 160"/>
                <a:gd name="T14" fmla="*/ 155 w 192"/>
                <a:gd name="T15" fmla="*/ 87 h 160"/>
                <a:gd name="T16" fmla="*/ 119 w 192"/>
                <a:gd name="T17" fmla="*/ 86 h 160"/>
                <a:gd name="T18" fmla="*/ 90 w 192"/>
                <a:gd name="T19" fmla="*/ 154 h 160"/>
                <a:gd name="T20" fmla="*/ 13 w 192"/>
                <a:gd name="T21" fmla="*/ 133 h 160"/>
                <a:gd name="T22" fmla="*/ 0 w 192"/>
                <a:gd name="T23" fmla="*/ 119 h 160"/>
                <a:gd name="T24" fmla="*/ 4 w 192"/>
                <a:gd name="T25" fmla="*/ 95 h 160"/>
                <a:gd name="T26" fmla="*/ 4 w 192"/>
                <a:gd name="T27" fmla="*/ 95 h 1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2"/>
                <a:gd name="T43" fmla="*/ 0 h 160"/>
                <a:gd name="T44" fmla="*/ 192 w 192"/>
                <a:gd name="T45" fmla="*/ 160 h 16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2" h="160">
                  <a:moveTo>
                    <a:pt x="4" y="95"/>
                  </a:moveTo>
                  <a:lnTo>
                    <a:pt x="70" y="92"/>
                  </a:lnTo>
                  <a:lnTo>
                    <a:pt x="113" y="27"/>
                  </a:lnTo>
                  <a:lnTo>
                    <a:pt x="151" y="0"/>
                  </a:lnTo>
                  <a:lnTo>
                    <a:pt x="192" y="24"/>
                  </a:lnTo>
                  <a:lnTo>
                    <a:pt x="192" y="110"/>
                  </a:lnTo>
                  <a:lnTo>
                    <a:pt x="181" y="160"/>
                  </a:lnTo>
                  <a:lnTo>
                    <a:pt x="155" y="87"/>
                  </a:lnTo>
                  <a:lnTo>
                    <a:pt x="119" y="86"/>
                  </a:lnTo>
                  <a:lnTo>
                    <a:pt x="90" y="154"/>
                  </a:lnTo>
                  <a:lnTo>
                    <a:pt x="13" y="133"/>
                  </a:lnTo>
                  <a:lnTo>
                    <a:pt x="0" y="119"/>
                  </a:lnTo>
                  <a:lnTo>
                    <a:pt x="4" y="95"/>
                  </a:lnTo>
                  <a:close/>
                </a:path>
              </a:pathLst>
            </a:custGeom>
            <a:solidFill>
              <a:srgbClr val="A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09" name="Freeform 99"/>
            <p:cNvSpPr>
              <a:spLocks/>
            </p:cNvSpPr>
            <p:nvPr/>
          </p:nvSpPr>
          <p:spPr bwMode="auto">
            <a:xfrm>
              <a:off x="4084" y="3511"/>
              <a:ext cx="61" cy="129"/>
            </a:xfrm>
            <a:custGeom>
              <a:avLst/>
              <a:gdLst>
                <a:gd name="T0" fmla="*/ 0 w 122"/>
                <a:gd name="T1" fmla="*/ 0 h 257"/>
                <a:gd name="T2" fmla="*/ 13 w 122"/>
                <a:gd name="T3" fmla="*/ 80 h 257"/>
                <a:gd name="T4" fmla="*/ 11 w 122"/>
                <a:gd name="T5" fmla="*/ 240 h 257"/>
                <a:gd name="T6" fmla="*/ 42 w 122"/>
                <a:gd name="T7" fmla="*/ 257 h 257"/>
                <a:gd name="T8" fmla="*/ 63 w 122"/>
                <a:gd name="T9" fmla="*/ 252 h 257"/>
                <a:gd name="T10" fmla="*/ 113 w 122"/>
                <a:gd name="T11" fmla="*/ 133 h 257"/>
                <a:gd name="T12" fmla="*/ 122 w 122"/>
                <a:gd name="T13" fmla="*/ 34 h 257"/>
                <a:gd name="T14" fmla="*/ 0 w 122"/>
                <a:gd name="T15" fmla="*/ 0 h 257"/>
                <a:gd name="T16" fmla="*/ 0 w 122"/>
                <a:gd name="T17" fmla="*/ 0 h 2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2"/>
                <a:gd name="T28" fmla="*/ 0 h 257"/>
                <a:gd name="T29" fmla="*/ 122 w 122"/>
                <a:gd name="T30" fmla="*/ 257 h 2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2" h="257">
                  <a:moveTo>
                    <a:pt x="0" y="0"/>
                  </a:moveTo>
                  <a:lnTo>
                    <a:pt x="13" y="80"/>
                  </a:lnTo>
                  <a:lnTo>
                    <a:pt x="11" y="240"/>
                  </a:lnTo>
                  <a:lnTo>
                    <a:pt x="42" y="257"/>
                  </a:lnTo>
                  <a:lnTo>
                    <a:pt x="63" y="252"/>
                  </a:lnTo>
                  <a:lnTo>
                    <a:pt x="113" y="133"/>
                  </a:lnTo>
                  <a:lnTo>
                    <a:pt x="122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5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10" name="Freeform 100"/>
            <p:cNvSpPr>
              <a:spLocks/>
            </p:cNvSpPr>
            <p:nvPr/>
          </p:nvSpPr>
          <p:spPr bwMode="auto">
            <a:xfrm>
              <a:off x="4192" y="3478"/>
              <a:ext cx="69" cy="140"/>
            </a:xfrm>
            <a:custGeom>
              <a:avLst/>
              <a:gdLst>
                <a:gd name="T0" fmla="*/ 0 w 137"/>
                <a:gd name="T1" fmla="*/ 79 h 279"/>
                <a:gd name="T2" fmla="*/ 23 w 137"/>
                <a:gd name="T3" fmla="*/ 146 h 279"/>
                <a:gd name="T4" fmla="*/ 14 w 137"/>
                <a:gd name="T5" fmla="*/ 279 h 279"/>
                <a:gd name="T6" fmla="*/ 60 w 137"/>
                <a:gd name="T7" fmla="*/ 268 h 279"/>
                <a:gd name="T8" fmla="*/ 75 w 137"/>
                <a:gd name="T9" fmla="*/ 187 h 279"/>
                <a:gd name="T10" fmla="*/ 137 w 137"/>
                <a:gd name="T11" fmla="*/ 125 h 279"/>
                <a:gd name="T12" fmla="*/ 137 w 137"/>
                <a:gd name="T13" fmla="*/ 0 h 279"/>
                <a:gd name="T14" fmla="*/ 0 w 137"/>
                <a:gd name="T15" fmla="*/ 79 h 279"/>
                <a:gd name="T16" fmla="*/ 0 w 137"/>
                <a:gd name="T17" fmla="*/ 79 h 2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"/>
                <a:gd name="T28" fmla="*/ 0 h 279"/>
                <a:gd name="T29" fmla="*/ 137 w 137"/>
                <a:gd name="T30" fmla="*/ 279 h 2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" h="279">
                  <a:moveTo>
                    <a:pt x="0" y="79"/>
                  </a:moveTo>
                  <a:lnTo>
                    <a:pt x="23" y="146"/>
                  </a:lnTo>
                  <a:lnTo>
                    <a:pt x="14" y="279"/>
                  </a:lnTo>
                  <a:lnTo>
                    <a:pt x="60" y="268"/>
                  </a:lnTo>
                  <a:lnTo>
                    <a:pt x="75" y="187"/>
                  </a:lnTo>
                  <a:lnTo>
                    <a:pt x="137" y="125"/>
                  </a:lnTo>
                  <a:lnTo>
                    <a:pt x="137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B5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11" name="Freeform 101"/>
            <p:cNvSpPr>
              <a:spLocks/>
            </p:cNvSpPr>
            <p:nvPr/>
          </p:nvSpPr>
          <p:spPr bwMode="auto">
            <a:xfrm>
              <a:off x="4020" y="3279"/>
              <a:ext cx="297" cy="242"/>
            </a:xfrm>
            <a:custGeom>
              <a:avLst/>
              <a:gdLst>
                <a:gd name="T0" fmla="*/ 14 w 593"/>
                <a:gd name="T1" fmla="*/ 3 h 486"/>
                <a:gd name="T2" fmla="*/ 263 w 593"/>
                <a:gd name="T3" fmla="*/ 33 h 486"/>
                <a:gd name="T4" fmla="*/ 593 w 593"/>
                <a:gd name="T5" fmla="*/ 0 h 486"/>
                <a:gd name="T6" fmla="*/ 578 w 593"/>
                <a:gd name="T7" fmla="*/ 167 h 486"/>
                <a:gd name="T8" fmla="*/ 460 w 593"/>
                <a:gd name="T9" fmla="*/ 447 h 486"/>
                <a:gd name="T10" fmla="*/ 374 w 593"/>
                <a:gd name="T11" fmla="*/ 486 h 486"/>
                <a:gd name="T12" fmla="*/ 199 w 593"/>
                <a:gd name="T13" fmla="*/ 479 h 486"/>
                <a:gd name="T14" fmla="*/ 0 w 593"/>
                <a:gd name="T15" fmla="*/ 432 h 486"/>
                <a:gd name="T16" fmla="*/ 25 w 593"/>
                <a:gd name="T17" fmla="*/ 342 h 486"/>
                <a:gd name="T18" fmla="*/ 54 w 593"/>
                <a:gd name="T19" fmla="*/ 271 h 486"/>
                <a:gd name="T20" fmla="*/ 47 w 593"/>
                <a:gd name="T21" fmla="*/ 183 h 486"/>
                <a:gd name="T22" fmla="*/ 20 w 593"/>
                <a:gd name="T23" fmla="*/ 120 h 486"/>
                <a:gd name="T24" fmla="*/ 14 w 593"/>
                <a:gd name="T25" fmla="*/ 3 h 486"/>
                <a:gd name="T26" fmla="*/ 14 w 593"/>
                <a:gd name="T27" fmla="*/ 3 h 4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93"/>
                <a:gd name="T43" fmla="*/ 0 h 486"/>
                <a:gd name="T44" fmla="*/ 593 w 593"/>
                <a:gd name="T45" fmla="*/ 486 h 4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93" h="486">
                  <a:moveTo>
                    <a:pt x="14" y="3"/>
                  </a:moveTo>
                  <a:lnTo>
                    <a:pt x="263" y="33"/>
                  </a:lnTo>
                  <a:lnTo>
                    <a:pt x="593" y="0"/>
                  </a:lnTo>
                  <a:lnTo>
                    <a:pt x="578" y="167"/>
                  </a:lnTo>
                  <a:lnTo>
                    <a:pt x="460" y="447"/>
                  </a:lnTo>
                  <a:lnTo>
                    <a:pt x="374" y="486"/>
                  </a:lnTo>
                  <a:lnTo>
                    <a:pt x="199" y="479"/>
                  </a:lnTo>
                  <a:lnTo>
                    <a:pt x="0" y="432"/>
                  </a:lnTo>
                  <a:lnTo>
                    <a:pt x="25" y="342"/>
                  </a:lnTo>
                  <a:lnTo>
                    <a:pt x="54" y="271"/>
                  </a:lnTo>
                  <a:lnTo>
                    <a:pt x="47" y="183"/>
                  </a:lnTo>
                  <a:lnTo>
                    <a:pt x="20" y="120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999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12" name="Freeform 102"/>
            <p:cNvSpPr>
              <a:spLocks/>
            </p:cNvSpPr>
            <p:nvPr/>
          </p:nvSpPr>
          <p:spPr bwMode="auto">
            <a:xfrm>
              <a:off x="4272" y="3585"/>
              <a:ext cx="185" cy="61"/>
            </a:xfrm>
            <a:custGeom>
              <a:avLst/>
              <a:gdLst>
                <a:gd name="T0" fmla="*/ 41 w 370"/>
                <a:gd name="T1" fmla="*/ 50 h 122"/>
                <a:gd name="T2" fmla="*/ 88 w 370"/>
                <a:gd name="T3" fmla="*/ 18 h 122"/>
                <a:gd name="T4" fmla="*/ 151 w 370"/>
                <a:gd name="T5" fmla="*/ 0 h 122"/>
                <a:gd name="T6" fmla="*/ 165 w 370"/>
                <a:gd name="T7" fmla="*/ 22 h 122"/>
                <a:gd name="T8" fmla="*/ 370 w 370"/>
                <a:gd name="T9" fmla="*/ 68 h 122"/>
                <a:gd name="T10" fmla="*/ 343 w 370"/>
                <a:gd name="T11" fmla="*/ 122 h 122"/>
                <a:gd name="T12" fmla="*/ 269 w 370"/>
                <a:gd name="T13" fmla="*/ 122 h 122"/>
                <a:gd name="T14" fmla="*/ 72 w 370"/>
                <a:gd name="T15" fmla="*/ 92 h 122"/>
                <a:gd name="T16" fmla="*/ 21 w 370"/>
                <a:gd name="T17" fmla="*/ 99 h 122"/>
                <a:gd name="T18" fmla="*/ 0 w 370"/>
                <a:gd name="T19" fmla="*/ 78 h 122"/>
                <a:gd name="T20" fmla="*/ 41 w 370"/>
                <a:gd name="T21" fmla="*/ 50 h 122"/>
                <a:gd name="T22" fmla="*/ 41 w 370"/>
                <a:gd name="T23" fmla="*/ 50 h 1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0"/>
                <a:gd name="T37" fmla="*/ 0 h 122"/>
                <a:gd name="T38" fmla="*/ 370 w 370"/>
                <a:gd name="T39" fmla="*/ 122 h 1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0" h="122">
                  <a:moveTo>
                    <a:pt x="41" y="50"/>
                  </a:moveTo>
                  <a:lnTo>
                    <a:pt x="88" y="18"/>
                  </a:lnTo>
                  <a:lnTo>
                    <a:pt x="151" y="0"/>
                  </a:lnTo>
                  <a:lnTo>
                    <a:pt x="165" y="22"/>
                  </a:lnTo>
                  <a:lnTo>
                    <a:pt x="370" y="68"/>
                  </a:lnTo>
                  <a:lnTo>
                    <a:pt x="343" y="122"/>
                  </a:lnTo>
                  <a:lnTo>
                    <a:pt x="269" y="122"/>
                  </a:lnTo>
                  <a:lnTo>
                    <a:pt x="72" y="92"/>
                  </a:lnTo>
                  <a:lnTo>
                    <a:pt x="21" y="99"/>
                  </a:lnTo>
                  <a:lnTo>
                    <a:pt x="0" y="78"/>
                  </a:lnTo>
                  <a:lnTo>
                    <a:pt x="41" y="50"/>
                  </a:lnTo>
                  <a:close/>
                </a:path>
              </a:pathLst>
            </a:custGeom>
            <a:solidFill>
              <a:srgbClr val="8558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13" name="Freeform 103"/>
            <p:cNvSpPr>
              <a:spLocks/>
            </p:cNvSpPr>
            <p:nvPr/>
          </p:nvSpPr>
          <p:spPr bwMode="auto">
            <a:xfrm>
              <a:off x="4485" y="3573"/>
              <a:ext cx="81" cy="43"/>
            </a:xfrm>
            <a:custGeom>
              <a:avLst/>
              <a:gdLst>
                <a:gd name="T0" fmla="*/ 0 w 162"/>
                <a:gd name="T1" fmla="*/ 0 h 86"/>
                <a:gd name="T2" fmla="*/ 153 w 162"/>
                <a:gd name="T3" fmla="*/ 17 h 86"/>
                <a:gd name="T4" fmla="*/ 162 w 162"/>
                <a:gd name="T5" fmla="*/ 56 h 86"/>
                <a:gd name="T6" fmla="*/ 115 w 162"/>
                <a:gd name="T7" fmla="*/ 86 h 86"/>
                <a:gd name="T8" fmla="*/ 14 w 162"/>
                <a:gd name="T9" fmla="*/ 65 h 86"/>
                <a:gd name="T10" fmla="*/ 0 w 162"/>
                <a:gd name="T11" fmla="*/ 0 h 86"/>
                <a:gd name="T12" fmla="*/ 0 w 162"/>
                <a:gd name="T13" fmla="*/ 0 h 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2"/>
                <a:gd name="T22" fmla="*/ 0 h 86"/>
                <a:gd name="T23" fmla="*/ 162 w 162"/>
                <a:gd name="T24" fmla="*/ 86 h 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2" h="86">
                  <a:moveTo>
                    <a:pt x="0" y="0"/>
                  </a:moveTo>
                  <a:lnTo>
                    <a:pt x="153" y="17"/>
                  </a:lnTo>
                  <a:lnTo>
                    <a:pt x="162" y="56"/>
                  </a:lnTo>
                  <a:lnTo>
                    <a:pt x="115" y="86"/>
                  </a:lnTo>
                  <a:lnTo>
                    <a:pt x="14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58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14" name="Freeform 104"/>
            <p:cNvSpPr>
              <a:spLocks/>
            </p:cNvSpPr>
            <p:nvPr/>
          </p:nvSpPr>
          <p:spPr bwMode="auto">
            <a:xfrm>
              <a:off x="4354" y="3341"/>
              <a:ext cx="241" cy="293"/>
            </a:xfrm>
            <a:custGeom>
              <a:avLst/>
              <a:gdLst>
                <a:gd name="T0" fmla="*/ 447 w 480"/>
                <a:gd name="T1" fmla="*/ 0 h 587"/>
                <a:gd name="T2" fmla="*/ 480 w 480"/>
                <a:gd name="T3" fmla="*/ 333 h 587"/>
                <a:gd name="T4" fmla="*/ 427 w 480"/>
                <a:gd name="T5" fmla="*/ 473 h 587"/>
                <a:gd name="T6" fmla="*/ 293 w 480"/>
                <a:gd name="T7" fmla="*/ 487 h 587"/>
                <a:gd name="T8" fmla="*/ 228 w 480"/>
                <a:gd name="T9" fmla="*/ 587 h 587"/>
                <a:gd name="T10" fmla="*/ 0 w 480"/>
                <a:gd name="T11" fmla="*/ 510 h 587"/>
                <a:gd name="T12" fmla="*/ 36 w 480"/>
                <a:gd name="T13" fmla="*/ 458 h 587"/>
                <a:gd name="T14" fmla="*/ 115 w 480"/>
                <a:gd name="T15" fmla="*/ 482 h 587"/>
                <a:gd name="T16" fmla="*/ 66 w 480"/>
                <a:gd name="T17" fmla="*/ 413 h 587"/>
                <a:gd name="T18" fmla="*/ 51 w 480"/>
                <a:gd name="T19" fmla="*/ 330 h 587"/>
                <a:gd name="T20" fmla="*/ 74 w 480"/>
                <a:gd name="T21" fmla="*/ 274 h 587"/>
                <a:gd name="T22" fmla="*/ 262 w 480"/>
                <a:gd name="T23" fmla="*/ 289 h 587"/>
                <a:gd name="T24" fmla="*/ 447 w 480"/>
                <a:gd name="T25" fmla="*/ 0 h 587"/>
                <a:gd name="T26" fmla="*/ 447 w 480"/>
                <a:gd name="T27" fmla="*/ 0 h 5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80"/>
                <a:gd name="T43" fmla="*/ 0 h 587"/>
                <a:gd name="T44" fmla="*/ 480 w 480"/>
                <a:gd name="T45" fmla="*/ 587 h 58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80" h="587">
                  <a:moveTo>
                    <a:pt x="447" y="0"/>
                  </a:moveTo>
                  <a:lnTo>
                    <a:pt x="480" y="333"/>
                  </a:lnTo>
                  <a:lnTo>
                    <a:pt x="427" y="473"/>
                  </a:lnTo>
                  <a:lnTo>
                    <a:pt x="293" y="487"/>
                  </a:lnTo>
                  <a:lnTo>
                    <a:pt x="228" y="587"/>
                  </a:lnTo>
                  <a:lnTo>
                    <a:pt x="0" y="510"/>
                  </a:lnTo>
                  <a:lnTo>
                    <a:pt x="36" y="458"/>
                  </a:lnTo>
                  <a:lnTo>
                    <a:pt x="115" y="482"/>
                  </a:lnTo>
                  <a:lnTo>
                    <a:pt x="66" y="413"/>
                  </a:lnTo>
                  <a:lnTo>
                    <a:pt x="51" y="330"/>
                  </a:lnTo>
                  <a:lnTo>
                    <a:pt x="74" y="274"/>
                  </a:lnTo>
                  <a:lnTo>
                    <a:pt x="262" y="289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755B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15" name="Freeform 105"/>
            <p:cNvSpPr>
              <a:spLocks/>
            </p:cNvSpPr>
            <p:nvPr/>
          </p:nvSpPr>
          <p:spPr bwMode="auto">
            <a:xfrm>
              <a:off x="4261" y="3157"/>
              <a:ext cx="303" cy="357"/>
            </a:xfrm>
            <a:custGeom>
              <a:avLst/>
              <a:gdLst>
                <a:gd name="T0" fmla="*/ 148 w 606"/>
                <a:gd name="T1" fmla="*/ 73 h 712"/>
                <a:gd name="T2" fmla="*/ 225 w 606"/>
                <a:gd name="T3" fmla="*/ 79 h 712"/>
                <a:gd name="T4" fmla="*/ 249 w 606"/>
                <a:gd name="T5" fmla="*/ 114 h 712"/>
                <a:gd name="T6" fmla="*/ 361 w 606"/>
                <a:gd name="T7" fmla="*/ 111 h 712"/>
                <a:gd name="T8" fmla="*/ 430 w 606"/>
                <a:gd name="T9" fmla="*/ 0 h 712"/>
                <a:gd name="T10" fmla="*/ 500 w 606"/>
                <a:gd name="T11" fmla="*/ 19 h 712"/>
                <a:gd name="T12" fmla="*/ 572 w 606"/>
                <a:gd name="T13" fmla="*/ 96 h 712"/>
                <a:gd name="T14" fmla="*/ 606 w 606"/>
                <a:gd name="T15" fmla="*/ 173 h 712"/>
                <a:gd name="T16" fmla="*/ 599 w 606"/>
                <a:gd name="T17" fmla="*/ 489 h 712"/>
                <a:gd name="T18" fmla="*/ 574 w 606"/>
                <a:gd name="T19" fmla="*/ 621 h 712"/>
                <a:gd name="T20" fmla="*/ 501 w 606"/>
                <a:gd name="T21" fmla="*/ 712 h 712"/>
                <a:gd name="T22" fmla="*/ 301 w 606"/>
                <a:gd name="T23" fmla="*/ 665 h 712"/>
                <a:gd name="T24" fmla="*/ 0 w 606"/>
                <a:gd name="T25" fmla="*/ 624 h 712"/>
                <a:gd name="T26" fmla="*/ 136 w 606"/>
                <a:gd name="T27" fmla="*/ 242 h 712"/>
                <a:gd name="T28" fmla="*/ 175 w 606"/>
                <a:gd name="T29" fmla="*/ 218 h 712"/>
                <a:gd name="T30" fmla="*/ 148 w 606"/>
                <a:gd name="T31" fmla="*/ 73 h 712"/>
                <a:gd name="T32" fmla="*/ 148 w 606"/>
                <a:gd name="T33" fmla="*/ 73 h 7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6"/>
                <a:gd name="T52" fmla="*/ 0 h 712"/>
                <a:gd name="T53" fmla="*/ 606 w 606"/>
                <a:gd name="T54" fmla="*/ 712 h 7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6" h="712">
                  <a:moveTo>
                    <a:pt x="148" y="73"/>
                  </a:moveTo>
                  <a:lnTo>
                    <a:pt x="225" y="79"/>
                  </a:lnTo>
                  <a:lnTo>
                    <a:pt x="249" y="114"/>
                  </a:lnTo>
                  <a:lnTo>
                    <a:pt x="361" y="111"/>
                  </a:lnTo>
                  <a:lnTo>
                    <a:pt x="430" y="0"/>
                  </a:lnTo>
                  <a:lnTo>
                    <a:pt x="500" y="19"/>
                  </a:lnTo>
                  <a:lnTo>
                    <a:pt x="572" y="96"/>
                  </a:lnTo>
                  <a:lnTo>
                    <a:pt x="606" y="173"/>
                  </a:lnTo>
                  <a:lnTo>
                    <a:pt x="599" y="489"/>
                  </a:lnTo>
                  <a:lnTo>
                    <a:pt x="574" y="621"/>
                  </a:lnTo>
                  <a:lnTo>
                    <a:pt x="501" y="712"/>
                  </a:lnTo>
                  <a:lnTo>
                    <a:pt x="301" y="665"/>
                  </a:lnTo>
                  <a:lnTo>
                    <a:pt x="0" y="624"/>
                  </a:lnTo>
                  <a:lnTo>
                    <a:pt x="136" y="242"/>
                  </a:lnTo>
                  <a:lnTo>
                    <a:pt x="175" y="218"/>
                  </a:lnTo>
                  <a:lnTo>
                    <a:pt x="148" y="73"/>
                  </a:lnTo>
                  <a:close/>
                </a:path>
              </a:pathLst>
            </a:custGeom>
            <a:solidFill>
              <a:srgbClr val="D67E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16" name="Freeform 106"/>
            <p:cNvSpPr>
              <a:spLocks/>
            </p:cNvSpPr>
            <p:nvPr/>
          </p:nvSpPr>
          <p:spPr bwMode="auto">
            <a:xfrm>
              <a:off x="4287" y="2614"/>
              <a:ext cx="371" cy="813"/>
            </a:xfrm>
            <a:custGeom>
              <a:avLst/>
              <a:gdLst>
                <a:gd name="T0" fmla="*/ 0 w 741"/>
                <a:gd name="T1" fmla="*/ 316 h 1627"/>
                <a:gd name="T2" fmla="*/ 86 w 741"/>
                <a:gd name="T3" fmla="*/ 208 h 1627"/>
                <a:gd name="T4" fmla="*/ 124 w 741"/>
                <a:gd name="T5" fmla="*/ 190 h 1627"/>
                <a:gd name="T6" fmla="*/ 203 w 741"/>
                <a:gd name="T7" fmla="*/ 167 h 1627"/>
                <a:gd name="T8" fmla="*/ 317 w 741"/>
                <a:gd name="T9" fmla="*/ 174 h 1627"/>
                <a:gd name="T10" fmla="*/ 320 w 741"/>
                <a:gd name="T11" fmla="*/ 143 h 1627"/>
                <a:gd name="T12" fmla="*/ 268 w 741"/>
                <a:gd name="T13" fmla="*/ 118 h 1627"/>
                <a:gd name="T14" fmla="*/ 150 w 741"/>
                <a:gd name="T15" fmla="*/ 139 h 1627"/>
                <a:gd name="T16" fmla="*/ 72 w 741"/>
                <a:gd name="T17" fmla="*/ 162 h 1627"/>
                <a:gd name="T18" fmla="*/ 160 w 741"/>
                <a:gd name="T19" fmla="*/ 72 h 1627"/>
                <a:gd name="T20" fmla="*/ 325 w 741"/>
                <a:gd name="T21" fmla="*/ 8 h 1627"/>
                <a:gd name="T22" fmla="*/ 402 w 741"/>
                <a:gd name="T23" fmla="*/ 0 h 1627"/>
                <a:gd name="T24" fmla="*/ 507 w 741"/>
                <a:gd name="T25" fmla="*/ 32 h 1627"/>
                <a:gd name="T26" fmla="*/ 606 w 741"/>
                <a:gd name="T27" fmla="*/ 184 h 1627"/>
                <a:gd name="T28" fmla="*/ 675 w 741"/>
                <a:gd name="T29" fmla="*/ 331 h 1627"/>
                <a:gd name="T30" fmla="*/ 681 w 741"/>
                <a:gd name="T31" fmla="*/ 659 h 1627"/>
                <a:gd name="T32" fmla="*/ 741 w 741"/>
                <a:gd name="T33" fmla="*/ 862 h 1627"/>
                <a:gd name="T34" fmla="*/ 713 w 741"/>
                <a:gd name="T35" fmla="*/ 1093 h 1627"/>
                <a:gd name="T36" fmla="*/ 696 w 741"/>
                <a:gd name="T37" fmla="*/ 1542 h 1627"/>
                <a:gd name="T38" fmla="*/ 620 w 741"/>
                <a:gd name="T39" fmla="*/ 1571 h 1627"/>
                <a:gd name="T40" fmla="*/ 602 w 741"/>
                <a:gd name="T41" fmla="*/ 1626 h 1627"/>
                <a:gd name="T42" fmla="*/ 541 w 741"/>
                <a:gd name="T43" fmla="*/ 1627 h 1627"/>
                <a:gd name="T44" fmla="*/ 524 w 741"/>
                <a:gd name="T45" fmla="*/ 1223 h 1627"/>
                <a:gd name="T46" fmla="*/ 443 w 741"/>
                <a:gd name="T47" fmla="*/ 1211 h 1627"/>
                <a:gd name="T48" fmla="*/ 452 w 741"/>
                <a:gd name="T49" fmla="*/ 1133 h 1627"/>
                <a:gd name="T50" fmla="*/ 377 w 741"/>
                <a:gd name="T51" fmla="*/ 1088 h 1627"/>
                <a:gd name="T52" fmla="*/ 393 w 741"/>
                <a:gd name="T53" fmla="*/ 1067 h 1627"/>
                <a:gd name="T54" fmla="*/ 424 w 741"/>
                <a:gd name="T55" fmla="*/ 1020 h 1627"/>
                <a:gd name="T56" fmla="*/ 322 w 741"/>
                <a:gd name="T57" fmla="*/ 1007 h 1627"/>
                <a:gd name="T58" fmla="*/ 240 w 741"/>
                <a:gd name="T59" fmla="*/ 985 h 1627"/>
                <a:gd name="T60" fmla="*/ 249 w 741"/>
                <a:gd name="T61" fmla="*/ 1071 h 1627"/>
                <a:gd name="T62" fmla="*/ 204 w 741"/>
                <a:gd name="T63" fmla="*/ 1047 h 1627"/>
                <a:gd name="T64" fmla="*/ 159 w 741"/>
                <a:gd name="T65" fmla="*/ 1107 h 1627"/>
                <a:gd name="T66" fmla="*/ 187 w 741"/>
                <a:gd name="T67" fmla="*/ 1184 h 1627"/>
                <a:gd name="T68" fmla="*/ 104 w 741"/>
                <a:gd name="T69" fmla="*/ 1184 h 1627"/>
                <a:gd name="T70" fmla="*/ 13 w 741"/>
                <a:gd name="T71" fmla="*/ 936 h 1627"/>
                <a:gd name="T72" fmla="*/ 92 w 741"/>
                <a:gd name="T73" fmla="*/ 433 h 1627"/>
                <a:gd name="T74" fmla="*/ 88 w 741"/>
                <a:gd name="T75" fmla="*/ 355 h 1627"/>
                <a:gd name="T76" fmla="*/ 0 w 741"/>
                <a:gd name="T77" fmla="*/ 316 h 1627"/>
                <a:gd name="T78" fmla="*/ 0 w 741"/>
                <a:gd name="T79" fmla="*/ 316 h 16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41"/>
                <a:gd name="T121" fmla="*/ 0 h 1627"/>
                <a:gd name="T122" fmla="*/ 741 w 741"/>
                <a:gd name="T123" fmla="*/ 1627 h 16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41" h="1627">
                  <a:moveTo>
                    <a:pt x="0" y="316"/>
                  </a:moveTo>
                  <a:lnTo>
                    <a:pt x="86" y="208"/>
                  </a:lnTo>
                  <a:lnTo>
                    <a:pt x="124" y="190"/>
                  </a:lnTo>
                  <a:lnTo>
                    <a:pt x="203" y="167"/>
                  </a:lnTo>
                  <a:lnTo>
                    <a:pt x="317" y="174"/>
                  </a:lnTo>
                  <a:lnTo>
                    <a:pt x="320" y="143"/>
                  </a:lnTo>
                  <a:lnTo>
                    <a:pt x="268" y="118"/>
                  </a:lnTo>
                  <a:lnTo>
                    <a:pt x="150" y="139"/>
                  </a:lnTo>
                  <a:lnTo>
                    <a:pt x="72" y="162"/>
                  </a:lnTo>
                  <a:lnTo>
                    <a:pt x="160" y="72"/>
                  </a:lnTo>
                  <a:lnTo>
                    <a:pt x="325" y="8"/>
                  </a:lnTo>
                  <a:lnTo>
                    <a:pt x="402" y="0"/>
                  </a:lnTo>
                  <a:lnTo>
                    <a:pt x="507" y="32"/>
                  </a:lnTo>
                  <a:lnTo>
                    <a:pt x="606" y="184"/>
                  </a:lnTo>
                  <a:lnTo>
                    <a:pt x="675" y="331"/>
                  </a:lnTo>
                  <a:lnTo>
                    <a:pt x="681" y="659"/>
                  </a:lnTo>
                  <a:lnTo>
                    <a:pt x="741" y="862"/>
                  </a:lnTo>
                  <a:lnTo>
                    <a:pt x="713" y="1093"/>
                  </a:lnTo>
                  <a:lnTo>
                    <a:pt x="696" y="1542"/>
                  </a:lnTo>
                  <a:lnTo>
                    <a:pt x="620" y="1571"/>
                  </a:lnTo>
                  <a:lnTo>
                    <a:pt x="602" y="1626"/>
                  </a:lnTo>
                  <a:lnTo>
                    <a:pt x="541" y="1627"/>
                  </a:lnTo>
                  <a:lnTo>
                    <a:pt x="524" y="1223"/>
                  </a:lnTo>
                  <a:lnTo>
                    <a:pt x="443" y="1211"/>
                  </a:lnTo>
                  <a:lnTo>
                    <a:pt x="452" y="1133"/>
                  </a:lnTo>
                  <a:lnTo>
                    <a:pt x="377" y="1088"/>
                  </a:lnTo>
                  <a:lnTo>
                    <a:pt x="393" y="1067"/>
                  </a:lnTo>
                  <a:lnTo>
                    <a:pt x="424" y="1020"/>
                  </a:lnTo>
                  <a:lnTo>
                    <a:pt x="322" y="1007"/>
                  </a:lnTo>
                  <a:lnTo>
                    <a:pt x="240" y="985"/>
                  </a:lnTo>
                  <a:lnTo>
                    <a:pt x="249" y="1071"/>
                  </a:lnTo>
                  <a:lnTo>
                    <a:pt x="204" y="1047"/>
                  </a:lnTo>
                  <a:lnTo>
                    <a:pt x="159" y="1107"/>
                  </a:lnTo>
                  <a:lnTo>
                    <a:pt x="187" y="1184"/>
                  </a:lnTo>
                  <a:lnTo>
                    <a:pt x="104" y="1184"/>
                  </a:lnTo>
                  <a:lnTo>
                    <a:pt x="13" y="936"/>
                  </a:lnTo>
                  <a:lnTo>
                    <a:pt x="92" y="433"/>
                  </a:lnTo>
                  <a:lnTo>
                    <a:pt x="88" y="355"/>
                  </a:lnTo>
                  <a:lnTo>
                    <a:pt x="0" y="316"/>
                  </a:lnTo>
                  <a:close/>
                </a:path>
              </a:pathLst>
            </a:custGeom>
            <a:solidFill>
              <a:srgbClr val="A3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17" name="Freeform 107"/>
            <p:cNvSpPr>
              <a:spLocks/>
            </p:cNvSpPr>
            <p:nvPr/>
          </p:nvSpPr>
          <p:spPr bwMode="auto">
            <a:xfrm>
              <a:off x="3963" y="2492"/>
              <a:ext cx="54" cy="158"/>
            </a:xfrm>
            <a:custGeom>
              <a:avLst/>
              <a:gdLst>
                <a:gd name="T0" fmla="*/ 77 w 108"/>
                <a:gd name="T1" fmla="*/ 0 h 315"/>
                <a:gd name="T2" fmla="*/ 49 w 108"/>
                <a:gd name="T3" fmla="*/ 79 h 315"/>
                <a:gd name="T4" fmla="*/ 0 w 108"/>
                <a:gd name="T5" fmla="*/ 174 h 315"/>
                <a:gd name="T6" fmla="*/ 35 w 108"/>
                <a:gd name="T7" fmla="*/ 315 h 315"/>
                <a:gd name="T8" fmla="*/ 84 w 108"/>
                <a:gd name="T9" fmla="*/ 80 h 315"/>
                <a:gd name="T10" fmla="*/ 108 w 108"/>
                <a:gd name="T11" fmla="*/ 65 h 315"/>
                <a:gd name="T12" fmla="*/ 77 w 108"/>
                <a:gd name="T13" fmla="*/ 0 h 315"/>
                <a:gd name="T14" fmla="*/ 77 w 108"/>
                <a:gd name="T15" fmla="*/ 0 h 3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8"/>
                <a:gd name="T25" fmla="*/ 0 h 315"/>
                <a:gd name="T26" fmla="*/ 108 w 108"/>
                <a:gd name="T27" fmla="*/ 315 h 3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8" h="315">
                  <a:moveTo>
                    <a:pt x="77" y="0"/>
                  </a:moveTo>
                  <a:lnTo>
                    <a:pt x="49" y="79"/>
                  </a:lnTo>
                  <a:lnTo>
                    <a:pt x="0" y="174"/>
                  </a:lnTo>
                  <a:lnTo>
                    <a:pt x="35" y="315"/>
                  </a:lnTo>
                  <a:lnTo>
                    <a:pt x="84" y="80"/>
                  </a:lnTo>
                  <a:lnTo>
                    <a:pt x="108" y="65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C2B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18" name="Freeform 108"/>
            <p:cNvSpPr>
              <a:spLocks/>
            </p:cNvSpPr>
            <p:nvPr/>
          </p:nvSpPr>
          <p:spPr bwMode="auto">
            <a:xfrm>
              <a:off x="3541" y="2535"/>
              <a:ext cx="80" cy="95"/>
            </a:xfrm>
            <a:custGeom>
              <a:avLst/>
              <a:gdLst>
                <a:gd name="T0" fmla="*/ 112 w 161"/>
                <a:gd name="T1" fmla="*/ 0 h 188"/>
                <a:gd name="T2" fmla="*/ 72 w 161"/>
                <a:gd name="T3" fmla="*/ 25 h 188"/>
                <a:gd name="T4" fmla="*/ 35 w 161"/>
                <a:gd name="T5" fmla="*/ 97 h 188"/>
                <a:gd name="T6" fmla="*/ 0 w 161"/>
                <a:gd name="T7" fmla="*/ 188 h 188"/>
                <a:gd name="T8" fmla="*/ 112 w 161"/>
                <a:gd name="T9" fmla="*/ 169 h 188"/>
                <a:gd name="T10" fmla="*/ 132 w 161"/>
                <a:gd name="T11" fmla="*/ 140 h 188"/>
                <a:gd name="T12" fmla="*/ 161 w 161"/>
                <a:gd name="T13" fmla="*/ 123 h 188"/>
                <a:gd name="T14" fmla="*/ 127 w 161"/>
                <a:gd name="T15" fmla="*/ 59 h 188"/>
                <a:gd name="T16" fmla="*/ 112 w 161"/>
                <a:gd name="T17" fmla="*/ 0 h 188"/>
                <a:gd name="T18" fmla="*/ 112 w 161"/>
                <a:gd name="T19" fmla="*/ 0 h 1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1"/>
                <a:gd name="T31" fmla="*/ 0 h 188"/>
                <a:gd name="T32" fmla="*/ 161 w 161"/>
                <a:gd name="T33" fmla="*/ 188 h 1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1" h="188">
                  <a:moveTo>
                    <a:pt x="112" y="0"/>
                  </a:moveTo>
                  <a:lnTo>
                    <a:pt x="72" y="25"/>
                  </a:lnTo>
                  <a:lnTo>
                    <a:pt x="35" y="97"/>
                  </a:lnTo>
                  <a:lnTo>
                    <a:pt x="0" y="188"/>
                  </a:lnTo>
                  <a:lnTo>
                    <a:pt x="112" y="169"/>
                  </a:lnTo>
                  <a:lnTo>
                    <a:pt x="132" y="140"/>
                  </a:lnTo>
                  <a:lnTo>
                    <a:pt x="161" y="123"/>
                  </a:lnTo>
                  <a:lnTo>
                    <a:pt x="127" y="5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89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19" name="Freeform 109"/>
            <p:cNvSpPr>
              <a:spLocks/>
            </p:cNvSpPr>
            <p:nvPr/>
          </p:nvSpPr>
          <p:spPr bwMode="auto">
            <a:xfrm>
              <a:off x="3663" y="2503"/>
              <a:ext cx="328" cy="604"/>
            </a:xfrm>
            <a:custGeom>
              <a:avLst/>
              <a:gdLst>
                <a:gd name="T0" fmla="*/ 241 w 656"/>
                <a:gd name="T1" fmla="*/ 113 h 1207"/>
                <a:gd name="T2" fmla="*/ 304 w 656"/>
                <a:gd name="T3" fmla="*/ 225 h 1207"/>
                <a:gd name="T4" fmla="*/ 347 w 656"/>
                <a:gd name="T5" fmla="*/ 25 h 1207"/>
                <a:gd name="T6" fmla="*/ 394 w 656"/>
                <a:gd name="T7" fmla="*/ 0 h 1207"/>
                <a:gd name="T8" fmla="*/ 406 w 656"/>
                <a:gd name="T9" fmla="*/ 35 h 1207"/>
                <a:gd name="T10" fmla="*/ 439 w 656"/>
                <a:gd name="T11" fmla="*/ 84 h 1207"/>
                <a:gd name="T12" fmla="*/ 519 w 656"/>
                <a:gd name="T13" fmla="*/ 131 h 1207"/>
                <a:gd name="T14" fmla="*/ 523 w 656"/>
                <a:gd name="T15" fmla="*/ 157 h 1207"/>
                <a:gd name="T16" fmla="*/ 521 w 656"/>
                <a:gd name="T17" fmla="*/ 185 h 1207"/>
                <a:gd name="T18" fmla="*/ 513 w 656"/>
                <a:gd name="T19" fmla="*/ 217 h 1207"/>
                <a:gd name="T20" fmla="*/ 527 w 656"/>
                <a:gd name="T21" fmla="*/ 192 h 1207"/>
                <a:gd name="T22" fmla="*/ 545 w 656"/>
                <a:gd name="T23" fmla="*/ 162 h 1207"/>
                <a:gd name="T24" fmla="*/ 568 w 656"/>
                <a:gd name="T25" fmla="*/ 248 h 1207"/>
                <a:gd name="T26" fmla="*/ 613 w 656"/>
                <a:gd name="T27" fmla="*/ 311 h 1207"/>
                <a:gd name="T28" fmla="*/ 652 w 656"/>
                <a:gd name="T29" fmla="*/ 384 h 1207"/>
                <a:gd name="T30" fmla="*/ 656 w 656"/>
                <a:gd name="T31" fmla="*/ 470 h 1207"/>
                <a:gd name="T32" fmla="*/ 648 w 656"/>
                <a:gd name="T33" fmla="*/ 514 h 1207"/>
                <a:gd name="T34" fmla="*/ 611 w 656"/>
                <a:gd name="T35" fmla="*/ 544 h 1207"/>
                <a:gd name="T36" fmla="*/ 567 w 656"/>
                <a:gd name="T37" fmla="*/ 595 h 1207"/>
                <a:gd name="T38" fmla="*/ 535 w 656"/>
                <a:gd name="T39" fmla="*/ 650 h 1207"/>
                <a:gd name="T40" fmla="*/ 553 w 656"/>
                <a:gd name="T41" fmla="*/ 909 h 1207"/>
                <a:gd name="T42" fmla="*/ 552 w 656"/>
                <a:gd name="T43" fmla="*/ 1206 h 1207"/>
                <a:gd name="T44" fmla="*/ 430 w 656"/>
                <a:gd name="T45" fmla="*/ 1150 h 1207"/>
                <a:gd name="T46" fmla="*/ 433 w 656"/>
                <a:gd name="T47" fmla="*/ 1080 h 1207"/>
                <a:gd name="T48" fmla="*/ 483 w 656"/>
                <a:gd name="T49" fmla="*/ 1040 h 1207"/>
                <a:gd name="T50" fmla="*/ 466 w 656"/>
                <a:gd name="T51" fmla="*/ 975 h 1207"/>
                <a:gd name="T52" fmla="*/ 485 w 656"/>
                <a:gd name="T53" fmla="*/ 893 h 1207"/>
                <a:gd name="T54" fmla="*/ 450 w 656"/>
                <a:gd name="T55" fmla="*/ 800 h 1207"/>
                <a:gd name="T56" fmla="*/ 390 w 656"/>
                <a:gd name="T57" fmla="*/ 761 h 1207"/>
                <a:gd name="T58" fmla="*/ 277 w 656"/>
                <a:gd name="T59" fmla="*/ 780 h 1207"/>
                <a:gd name="T60" fmla="*/ 223 w 656"/>
                <a:gd name="T61" fmla="*/ 818 h 1207"/>
                <a:gd name="T62" fmla="*/ 203 w 656"/>
                <a:gd name="T63" fmla="*/ 872 h 1207"/>
                <a:gd name="T64" fmla="*/ 178 w 656"/>
                <a:gd name="T65" fmla="*/ 965 h 1207"/>
                <a:gd name="T66" fmla="*/ 189 w 656"/>
                <a:gd name="T67" fmla="*/ 1004 h 1207"/>
                <a:gd name="T68" fmla="*/ 160 w 656"/>
                <a:gd name="T69" fmla="*/ 1049 h 1207"/>
                <a:gd name="T70" fmla="*/ 144 w 656"/>
                <a:gd name="T71" fmla="*/ 1123 h 1207"/>
                <a:gd name="T72" fmla="*/ 99 w 656"/>
                <a:gd name="T73" fmla="*/ 1162 h 1207"/>
                <a:gd name="T74" fmla="*/ 54 w 656"/>
                <a:gd name="T75" fmla="*/ 1207 h 1207"/>
                <a:gd name="T76" fmla="*/ 0 w 656"/>
                <a:gd name="T77" fmla="*/ 1173 h 1207"/>
                <a:gd name="T78" fmla="*/ 34 w 656"/>
                <a:gd name="T79" fmla="*/ 1058 h 1207"/>
                <a:gd name="T80" fmla="*/ 218 w 656"/>
                <a:gd name="T81" fmla="*/ 707 h 1207"/>
                <a:gd name="T82" fmla="*/ 301 w 656"/>
                <a:gd name="T83" fmla="*/ 529 h 1207"/>
                <a:gd name="T84" fmla="*/ 288 w 656"/>
                <a:gd name="T85" fmla="*/ 479 h 1207"/>
                <a:gd name="T86" fmla="*/ 166 w 656"/>
                <a:gd name="T87" fmla="*/ 346 h 1207"/>
                <a:gd name="T88" fmla="*/ 227 w 656"/>
                <a:gd name="T89" fmla="*/ 190 h 1207"/>
                <a:gd name="T90" fmla="*/ 236 w 656"/>
                <a:gd name="T91" fmla="*/ 138 h 1207"/>
                <a:gd name="T92" fmla="*/ 241 w 656"/>
                <a:gd name="T93" fmla="*/ 113 h 1207"/>
                <a:gd name="T94" fmla="*/ 241 w 656"/>
                <a:gd name="T95" fmla="*/ 113 h 120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56"/>
                <a:gd name="T145" fmla="*/ 0 h 1207"/>
                <a:gd name="T146" fmla="*/ 656 w 656"/>
                <a:gd name="T147" fmla="*/ 1207 h 120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56" h="1207">
                  <a:moveTo>
                    <a:pt x="241" y="113"/>
                  </a:moveTo>
                  <a:lnTo>
                    <a:pt x="304" y="225"/>
                  </a:lnTo>
                  <a:lnTo>
                    <a:pt x="347" y="25"/>
                  </a:lnTo>
                  <a:lnTo>
                    <a:pt x="394" y="0"/>
                  </a:lnTo>
                  <a:lnTo>
                    <a:pt x="406" y="35"/>
                  </a:lnTo>
                  <a:lnTo>
                    <a:pt x="439" y="84"/>
                  </a:lnTo>
                  <a:lnTo>
                    <a:pt x="519" y="131"/>
                  </a:lnTo>
                  <a:lnTo>
                    <a:pt x="523" y="157"/>
                  </a:lnTo>
                  <a:lnTo>
                    <a:pt x="521" y="185"/>
                  </a:lnTo>
                  <a:lnTo>
                    <a:pt x="513" y="217"/>
                  </a:lnTo>
                  <a:lnTo>
                    <a:pt x="527" y="192"/>
                  </a:lnTo>
                  <a:lnTo>
                    <a:pt x="545" y="162"/>
                  </a:lnTo>
                  <a:lnTo>
                    <a:pt x="568" y="248"/>
                  </a:lnTo>
                  <a:lnTo>
                    <a:pt x="613" y="311"/>
                  </a:lnTo>
                  <a:lnTo>
                    <a:pt x="652" y="384"/>
                  </a:lnTo>
                  <a:lnTo>
                    <a:pt x="656" y="470"/>
                  </a:lnTo>
                  <a:lnTo>
                    <a:pt x="648" y="514"/>
                  </a:lnTo>
                  <a:lnTo>
                    <a:pt x="611" y="544"/>
                  </a:lnTo>
                  <a:lnTo>
                    <a:pt x="567" y="595"/>
                  </a:lnTo>
                  <a:lnTo>
                    <a:pt x="535" y="650"/>
                  </a:lnTo>
                  <a:lnTo>
                    <a:pt x="553" y="909"/>
                  </a:lnTo>
                  <a:lnTo>
                    <a:pt x="552" y="1206"/>
                  </a:lnTo>
                  <a:lnTo>
                    <a:pt x="430" y="1150"/>
                  </a:lnTo>
                  <a:lnTo>
                    <a:pt x="433" y="1080"/>
                  </a:lnTo>
                  <a:lnTo>
                    <a:pt x="483" y="1040"/>
                  </a:lnTo>
                  <a:lnTo>
                    <a:pt x="466" y="975"/>
                  </a:lnTo>
                  <a:lnTo>
                    <a:pt x="485" y="893"/>
                  </a:lnTo>
                  <a:lnTo>
                    <a:pt x="450" y="800"/>
                  </a:lnTo>
                  <a:lnTo>
                    <a:pt x="390" y="761"/>
                  </a:lnTo>
                  <a:lnTo>
                    <a:pt x="277" y="780"/>
                  </a:lnTo>
                  <a:lnTo>
                    <a:pt x="223" y="818"/>
                  </a:lnTo>
                  <a:lnTo>
                    <a:pt x="203" y="872"/>
                  </a:lnTo>
                  <a:lnTo>
                    <a:pt x="178" y="965"/>
                  </a:lnTo>
                  <a:lnTo>
                    <a:pt x="189" y="1004"/>
                  </a:lnTo>
                  <a:lnTo>
                    <a:pt x="160" y="1049"/>
                  </a:lnTo>
                  <a:lnTo>
                    <a:pt x="144" y="1123"/>
                  </a:lnTo>
                  <a:lnTo>
                    <a:pt x="99" y="1162"/>
                  </a:lnTo>
                  <a:lnTo>
                    <a:pt x="54" y="1207"/>
                  </a:lnTo>
                  <a:lnTo>
                    <a:pt x="0" y="1173"/>
                  </a:lnTo>
                  <a:lnTo>
                    <a:pt x="34" y="1058"/>
                  </a:lnTo>
                  <a:lnTo>
                    <a:pt x="218" y="707"/>
                  </a:lnTo>
                  <a:lnTo>
                    <a:pt x="301" y="529"/>
                  </a:lnTo>
                  <a:lnTo>
                    <a:pt x="288" y="479"/>
                  </a:lnTo>
                  <a:lnTo>
                    <a:pt x="166" y="346"/>
                  </a:lnTo>
                  <a:lnTo>
                    <a:pt x="227" y="190"/>
                  </a:lnTo>
                  <a:lnTo>
                    <a:pt x="236" y="138"/>
                  </a:lnTo>
                  <a:lnTo>
                    <a:pt x="241" y="113"/>
                  </a:lnTo>
                  <a:close/>
                </a:path>
              </a:pathLst>
            </a:custGeom>
            <a:solidFill>
              <a:srgbClr val="B89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20" name="Freeform 110"/>
            <p:cNvSpPr>
              <a:spLocks/>
            </p:cNvSpPr>
            <p:nvPr/>
          </p:nvSpPr>
          <p:spPr bwMode="auto">
            <a:xfrm>
              <a:off x="3753" y="2307"/>
              <a:ext cx="155" cy="309"/>
            </a:xfrm>
            <a:custGeom>
              <a:avLst/>
              <a:gdLst>
                <a:gd name="T0" fmla="*/ 0 w 310"/>
                <a:gd name="T1" fmla="*/ 223 h 616"/>
                <a:gd name="T2" fmla="*/ 49 w 310"/>
                <a:gd name="T3" fmla="*/ 69 h 616"/>
                <a:gd name="T4" fmla="*/ 196 w 310"/>
                <a:gd name="T5" fmla="*/ 0 h 616"/>
                <a:gd name="T6" fmla="*/ 307 w 310"/>
                <a:gd name="T7" fmla="*/ 83 h 616"/>
                <a:gd name="T8" fmla="*/ 310 w 310"/>
                <a:gd name="T9" fmla="*/ 212 h 616"/>
                <a:gd name="T10" fmla="*/ 284 w 310"/>
                <a:gd name="T11" fmla="*/ 235 h 616"/>
                <a:gd name="T12" fmla="*/ 241 w 310"/>
                <a:gd name="T13" fmla="*/ 298 h 616"/>
                <a:gd name="T14" fmla="*/ 229 w 310"/>
                <a:gd name="T15" fmla="*/ 339 h 616"/>
                <a:gd name="T16" fmla="*/ 210 w 310"/>
                <a:gd name="T17" fmla="*/ 366 h 616"/>
                <a:gd name="T18" fmla="*/ 187 w 310"/>
                <a:gd name="T19" fmla="*/ 404 h 616"/>
                <a:gd name="T20" fmla="*/ 175 w 310"/>
                <a:gd name="T21" fmla="*/ 430 h 616"/>
                <a:gd name="T22" fmla="*/ 124 w 310"/>
                <a:gd name="T23" fmla="*/ 616 h 616"/>
                <a:gd name="T24" fmla="*/ 61 w 310"/>
                <a:gd name="T25" fmla="*/ 504 h 616"/>
                <a:gd name="T26" fmla="*/ 66 w 310"/>
                <a:gd name="T27" fmla="*/ 402 h 616"/>
                <a:gd name="T28" fmla="*/ 115 w 310"/>
                <a:gd name="T29" fmla="*/ 349 h 616"/>
                <a:gd name="T30" fmla="*/ 93 w 310"/>
                <a:gd name="T31" fmla="*/ 313 h 616"/>
                <a:gd name="T32" fmla="*/ 43 w 310"/>
                <a:gd name="T33" fmla="*/ 241 h 616"/>
                <a:gd name="T34" fmla="*/ 0 w 310"/>
                <a:gd name="T35" fmla="*/ 223 h 616"/>
                <a:gd name="T36" fmla="*/ 0 w 310"/>
                <a:gd name="T37" fmla="*/ 223 h 6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616"/>
                <a:gd name="T59" fmla="*/ 310 w 310"/>
                <a:gd name="T60" fmla="*/ 616 h 6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616">
                  <a:moveTo>
                    <a:pt x="0" y="223"/>
                  </a:moveTo>
                  <a:lnTo>
                    <a:pt x="49" y="69"/>
                  </a:lnTo>
                  <a:lnTo>
                    <a:pt x="196" y="0"/>
                  </a:lnTo>
                  <a:lnTo>
                    <a:pt x="307" y="83"/>
                  </a:lnTo>
                  <a:lnTo>
                    <a:pt x="310" y="212"/>
                  </a:lnTo>
                  <a:lnTo>
                    <a:pt x="284" y="235"/>
                  </a:lnTo>
                  <a:lnTo>
                    <a:pt x="241" y="298"/>
                  </a:lnTo>
                  <a:lnTo>
                    <a:pt x="229" y="339"/>
                  </a:lnTo>
                  <a:lnTo>
                    <a:pt x="210" y="366"/>
                  </a:lnTo>
                  <a:lnTo>
                    <a:pt x="187" y="404"/>
                  </a:lnTo>
                  <a:lnTo>
                    <a:pt x="175" y="430"/>
                  </a:lnTo>
                  <a:lnTo>
                    <a:pt x="124" y="616"/>
                  </a:lnTo>
                  <a:lnTo>
                    <a:pt x="61" y="504"/>
                  </a:lnTo>
                  <a:lnTo>
                    <a:pt x="66" y="402"/>
                  </a:lnTo>
                  <a:lnTo>
                    <a:pt x="115" y="349"/>
                  </a:lnTo>
                  <a:lnTo>
                    <a:pt x="93" y="313"/>
                  </a:lnTo>
                  <a:lnTo>
                    <a:pt x="43" y="241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FFD9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21" name="Freeform 111"/>
            <p:cNvSpPr>
              <a:spLocks/>
            </p:cNvSpPr>
            <p:nvPr/>
          </p:nvSpPr>
          <p:spPr bwMode="auto">
            <a:xfrm>
              <a:off x="3219" y="3542"/>
              <a:ext cx="192" cy="76"/>
            </a:xfrm>
            <a:custGeom>
              <a:avLst/>
              <a:gdLst>
                <a:gd name="T0" fmla="*/ 2 w 384"/>
                <a:gd name="T1" fmla="*/ 77 h 153"/>
                <a:gd name="T2" fmla="*/ 0 w 384"/>
                <a:gd name="T3" fmla="*/ 112 h 153"/>
                <a:gd name="T4" fmla="*/ 31 w 384"/>
                <a:gd name="T5" fmla="*/ 153 h 153"/>
                <a:gd name="T6" fmla="*/ 135 w 384"/>
                <a:gd name="T7" fmla="*/ 132 h 153"/>
                <a:gd name="T8" fmla="*/ 342 w 384"/>
                <a:gd name="T9" fmla="*/ 118 h 153"/>
                <a:gd name="T10" fmla="*/ 384 w 384"/>
                <a:gd name="T11" fmla="*/ 104 h 153"/>
                <a:gd name="T12" fmla="*/ 379 w 384"/>
                <a:gd name="T13" fmla="*/ 64 h 153"/>
                <a:gd name="T14" fmla="*/ 254 w 384"/>
                <a:gd name="T15" fmla="*/ 32 h 153"/>
                <a:gd name="T16" fmla="*/ 151 w 384"/>
                <a:gd name="T17" fmla="*/ 0 h 153"/>
                <a:gd name="T18" fmla="*/ 40 w 384"/>
                <a:gd name="T19" fmla="*/ 58 h 153"/>
                <a:gd name="T20" fmla="*/ 2 w 384"/>
                <a:gd name="T21" fmla="*/ 77 h 153"/>
                <a:gd name="T22" fmla="*/ 2 w 384"/>
                <a:gd name="T23" fmla="*/ 77 h 1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4"/>
                <a:gd name="T37" fmla="*/ 0 h 153"/>
                <a:gd name="T38" fmla="*/ 384 w 384"/>
                <a:gd name="T39" fmla="*/ 153 h 15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4" h="153">
                  <a:moveTo>
                    <a:pt x="2" y="77"/>
                  </a:moveTo>
                  <a:lnTo>
                    <a:pt x="0" y="112"/>
                  </a:lnTo>
                  <a:lnTo>
                    <a:pt x="31" y="153"/>
                  </a:lnTo>
                  <a:lnTo>
                    <a:pt x="135" y="132"/>
                  </a:lnTo>
                  <a:lnTo>
                    <a:pt x="342" y="118"/>
                  </a:lnTo>
                  <a:lnTo>
                    <a:pt x="384" y="104"/>
                  </a:lnTo>
                  <a:lnTo>
                    <a:pt x="379" y="64"/>
                  </a:lnTo>
                  <a:lnTo>
                    <a:pt x="254" y="32"/>
                  </a:lnTo>
                  <a:lnTo>
                    <a:pt x="151" y="0"/>
                  </a:lnTo>
                  <a:lnTo>
                    <a:pt x="40" y="58"/>
                  </a:lnTo>
                  <a:lnTo>
                    <a:pt x="2" y="77"/>
                  </a:lnTo>
                  <a:close/>
                </a:path>
              </a:pathLst>
            </a:custGeom>
            <a:solidFill>
              <a:srgbClr val="BF7E5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22" name="Freeform 112"/>
            <p:cNvSpPr>
              <a:spLocks/>
            </p:cNvSpPr>
            <p:nvPr/>
          </p:nvSpPr>
          <p:spPr bwMode="auto">
            <a:xfrm>
              <a:off x="3435" y="3566"/>
              <a:ext cx="221" cy="92"/>
            </a:xfrm>
            <a:custGeom>
              <a:avLst/>
              <a:gdLst>
                <a:gd name="T0" fmla="*/ 17 w 442"/>
                <a:gd name="T1" fmla="*/ 114 h 183"/>
                <a:gd name="T2" fmla="*/ 112 w 442"/>
                <a:gd name="T3" fmla="*/ 58 h 183"/>
                <a:gd name="T4" fmla="*/ 193 w 442"/>
                <a:gd name="T5" fmla="*/ 43 h 183"/>
                <a:gd name="T6" fmla="*/ 224 w 442"/>
                <a:gd name="T7" fmla="*/ 0 h 183"/>
                <a:gd name="T8" fmla="*/ 240 w 442"/>
                <a:gd name="T9" fmla="*/ 28 h 183"/>
                <a:gd name="T10" fmla="*/ 273 w 442"/>
                <a:gd name="T11" fmla="*/ 77 h 183"/>
                <a:gd name="T12" fmla="*/ 330 w 442"/>
                <a:gd name="T13" fmla="*/ 100 h 183"/>
                <a:gd name="T14" fmla="*/ 416 w 442"/>
                <a:gd name="T15" fmla="*/ 92 h 183"/>
                <a:gd name="T16" fmla="*/ 442 w 442"/>
                <a:gd name="T17" fmla="*/ 109 h 183"/>
                <a:gd name="T18" fmla="*/ 416 w 442"/>
                <a:gd name="T19" fmla="*/ 135 h 183"/>
                <a:gd name="T20" fmla="*/ 284 w 442"/>
                <a:gd name="T21" fmla="*/ 172 h 183"/>
                <a:gd name="T22" fmla="*/ 131 w 442"/>
                <a:gd name="T23" fmla="*/ 159 h 183"/>
                <a:gd name="T24" fmla="*/ 109 w 442"/>
                <a:gd name="T25" fmla="*/ 183 h 183"/>
                <a:gd name="T26" fmla="*/ 0 w 442"/>
                <a:gd name="T27" fmla="*/ 159 h 183"/>
                <a:gd name="T28" fmla="*/ 17 w 442"/>
                <a:gd name="T29" fmla="*/ 114 h 183"/>
                <a:gd name="T30" fmla="*/ 17 w 442"/>
                <a:gd name="T31" fmla="*/ 114 h 18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42"/>
                <a:gd name="T49" fmla="*/ 0 h 183"/>
                <a:gd name="T50" fmla="*/ 442 w 442"/>
                <a:gd name="T51" fmla="*/ 183 h 18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42" h="183">
                  <a:moveTo>
                    <a:pt x="17" y="114"/>
                  </a:moveTo>
                  <a:lnTo>
                    <a:pt x="112" y="58"/>
                  </a:lnTo>
                  <a:lnTo>
                    <a:pt x="193" y="43"/>
                  </a:lnTo>
                  <a:lnTo>
                    <a:pt x="224" y="0"/>
                  </a:lnTo>
                  <a:lnTo>
                    <a:pt x="240" y="28"/>
                  </a:lnTo>
                  <a:lnTo>
                    <a:pt x="273" y="77"/>
                  </a:lnTo>
                  <a:lnTo>
                    <a:pt x="330" y="100"/>
                  </a:lnTo>
                  <a:lnTo>
                    <a:pt x="416" y="92"/>
                  </a:lnTo>
                  <a:lnTo>
                    <a:pt x="442" y="109"/>
                  </a:lnTo>
                  <a:lnTo>
                    <a:pt x="416" y="135"/>
                  </a:lnTo>
                  <a:lnTo>
                    <a:pt x="284" y="172"/>
                  </a:lnTo>
                  <a:lnTo>
                    <a:pt x="131" y="159"/>
                  </a:lnTo>
                  <a:lnTo>
                    <a:pt x="109" y="183"/>
                  </a:lnTo>
                  <a:lnTo>
                    <a:pt x="0" y="159"/>
                  </a:lnTo>
                  <a:lnTo>
                    <a:pt x="17" y="114"/>
                  </a:lnTo>
                  <a:close/>
                </a:path>
              </a:pathLst>
            </a:custGeom>
            <a:solidFill>
              <a:srgbClr val="8558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23" name="Freeform 113"/>
            <p:cNvSpPr>
              <a:spLocks/>
            </p:cNvSpPr>
            <p:nvPr/>
          </p:nvSpPr>
          <p:spPr bwMode="auto">
            <a:xfrm>
              <a:off x="3526" y="3097"/>
              <a:ext cx="152" cy="344"/>
            </a:xfrm>
            <a:custGeom>
              <a:avLst/>
              <a:gdLst>
                <a:gd name="T0" fmla="*/ 158 w 303"/>
                <a:gd name="T1" fmla="*/ 0 h 687"/>
                <a:gd name="T2" fmla="*/ 105 w 303"/>
                <a:gd name="T3" fmla="*/ 17 h 687"/>
                <a:gd name="T4" fmla="*/ 82 w 303"/>
                <a:gd name="T5" fmla="*/ 63 h 687"/>
                <a:gd name="T6" fmla="*/ 11 w 303"/>
                <a:gd name="T7" fmla="*/ 128 h 687"/>
                <a:gd name="T8" fmla="*/ 140 w 303"/>
                <a:gd name="T9" fmla="*/ 222 h 687"/>
                <a:gd name="T10" fmla="*/ 17 w 303"/>
                <a:gd name="T11" fmla="*/ 200 h 687"/>
                <a:gd name="T12" fmla="*/ 28 w 303"/>
                <a:gd name="T13" fmla="*/ 320 h 687"/>
                <a:gd name="T14" fmla="*/ 28 w 303"/>
                <a:gd name="T15" fmla="*/ 375 h 687"/>
                <a:gd name="T16" fmla="*/ 28 w 303"/>
                <a:gd name="T17" fmla="*/ 430 h 687"/>
                <a:gd name="T18" fmla="*/ 26 w 303"/>
                <a:gd name="T19" fmla="*/ 487 h 687"/>
                <a:gd name="T20" fmla="*/ 0 w 303"/>
                <a:gd name="T21" fmla="*/ 619 h 687"/>
                <a:gd name="T22" fmla="*/ 121 w 303"/>
                <a:gd name="T23" fmla="*/ 687 h 687"/>
                <a:gd name="T24" fmla="*/ 167 w 303"/>
                <a:gd name="T25" fmla="*/ 650 h 687"/>
                <a:gd name="T26" fmla="*/ 263 w 303"/>
                <a:gd name="T27" fmla="*/ 604 h 687"/>
                <a:gd name="T28" fmla="*/ 303 w 303"/>
                <a:gd name="T29" fmla="*/ 519 h 687"/>
                <a:gd name="T30" fmla="*/ 261 w 303"/>
                <a:gd name="T31" fmla="*/ 421 h 687"/>
                <a:gd name="T32" fmla="*/ 263 w 303"/>
                <a:gd name="T33" fmla="*/ 307 h 687"/>
                <a:gd name="T34" fmla="*/ 212 w 303"/>
                <a:gd name="T35" fmla="*/ 268 h 687"/>
                <a:gd name="T36" fmla="*/ 238 w 303"/>
                <a:gd name="T37" fmla="*/ 208 h 687"/>
                <a:gd name="T38" fmla="*/ 290 w 303"/>
                <a:gd name="T39" fmla="*/ 100 h 687"/>
                <a:gd name="T40" fmla="*/ 238 w 303"/>
                <a:gd name="T41" fmla="*/ 82 h 687"/>
                <a:gd name="T42" fmla="*/ 177 w 303"/>
                <a:gd name="T43" fmla="*/ 108 h 687"/>
                <a:gd name="T44" fmla="*/ 158 w 303"/>
                <a:gd name="T45" fmla="*/ 0 h 687"/>
                <a:gd name="T46" fmla="*/ 158 w 303"/>
                <a:gd name="T47" fmla="*/ 0 h 68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3"/>
                <a:gd name="T73" fmla="*/ 0 h 687"/>
                <a:gd name="T74" fmla="*/ 303 w 303"/>
                <a:gd name="T75" fmla="*/ 687 h 68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3" h="687">
                  <a:moveTo>
                    <a:pt x="158" y="0"/>
                  </a:moveTo>
                  <a:lnTo>
                    <a:pt x="105" y="17"/>
                  </a:lnTo>
                  <a:lnTo>
                    <a:pt x="82" y="63"/>
                  </a:lnTo>
                  <a:lnTo>
                    <a:pt x="11" y="128"/>
                  </a:lnTo>
                  <a:lnTo>
                    <a:pt x="140" y="222"/>
                  </a:lnTo>
                  <a:lnTo>
                    <a:pt x="17" y="200"/>
                  </a:lnTo>
                  <a:lnTo>
                    <a:pt x="28" y="320"/>
                  </a:lnTo>
                  <a:lnTo>
                    <a:pt x="28" y="375"/>
                  </a:lnTo>
                  <a:lnTo>
                    <a:pt x="28" y="430"/>
                  </a:lnTo>
                  <a:lnTo>
                    <a:pt x="26" y="487"/>
                  </a:lnTo>
                  <a:lnTo>
                    <a:pt x="0" y="619"/>
                  </a:lnTo>
                  <a:lnTo>
                    <a:pt x="121" y="687"/>
                  </a:lnTo>
                  <a:lnTo>
                    <a:pt x="167" y="650"/>
                  </a:lnTo>
                  <a:lnTo>
                    <a:pt x="263" y="604"/>
                  </a:lnTo>
                  <a:lnTo>
                    <a:pt x="303" y="519"/>
                  </a:lnTo>
                  <a:lnTo>
                    <a:pt x="261" y="421"/>
                  </a:lnTo>
                  <a:lnTo>
                    <a:pt x="263" y="307"/>
                  </a:lnTo>
                  <a:lnTo>
                    <a:pt x="212" y="268"/>
                  </a:lnTo>
                  <a:lnTo>
                    <a:pt x="238" y="208"/>
                  </a:lnTo>
                  <a:lnTo>
                    <a:pt x="290" y="100"/>
                  </a:lnTo>
                  <a:lnTo>
                    <a:pt x="238" y="82"/>
                  </a:lnTo>
                  <a:lnTo>
                    <a:pt x="177" y="108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E3A9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24" name="Freeform 114"/>
            <p:cNvSpPr>
              <a:spLocks/>
            </p:cNvSpPr>
            <p:nvPr/>
          </p:nvSpPr>
          <p:spPr bwMode="auto">
            <a:xfrm>
              <a:off x="4388" y="3134"/>
              <a:ext cx="98" cy="82"/>
            </a:xfrm>
            <a:custGeom>
              <a:avLst/>
              <a:gdLst>
                <a:gd name="T0" fmla="*/ 48 w 197"/>
                <a:gd name="T1" fmla="*/ 0 h 163"/>
                <a:gd name="T2" fmla="*/ 26 w 197"/>
                <a:gd name="T3" fmla="*/ 15 h 163"/>
                <a:gd name="T4" fmla="*/ 0 w 197"/>
                <a:gd name="T5" fmla="*/ 39 h 163"/>
                <a:gd name="T6" fmla="*/ 31 w 197"/>
                <a:gd name="T7" fmla="*/ 56 h 163"/>
                <a:gd name="T8" fmla="*/ 20 w 197"/>
                <a:gd name="T9" fmla="*/ 93 h 163"/>
                <a:gd name="T10" fmla="*/ 74 w 197"/>
                <a:gd name="T11" fmla="*/ 105 h 163"/>
                <a:gd name="T12" fmla="*/ 63 w 197"/>
                <a:gd name="T13" fmla="*/ 145 h 163"/>
                <a:gd name="T14" fmla="*/ 134 w 197"/>
                <a:gd name="T15" fmla="*/ 163 h 163"/>
                <a:gd name="T16" fmla="*/ 174 w 197"/>
                <a:gd name="T17" fmla="*/ 133 h 163"/>
                <a:gd name="T18" fmla="*/ 164 w 197"/>
                <a:gd name="T19" fmla="*/ 110 h 163"/>
                <a:gd name="T20" fmla="*/ 152 w 197"/>
                <a:gd name="T21" fmla="*/ 101 h 163"/>
                <a:gd name="T22" fmla="*/ 197 w 197"/>
                <a:gd name="T23" fmla="*/ 51 h 163"/>
                <a:gd name="T24" fmla="*/ 192 w 197"/>
                <a:gd name="T25" fmla="*/ 25 h 163"/>
                <a:gd name="T26" fmla="*/ 92 w 197"/>
                <a:gd name="T27" fmla="*/ 30 h 163"/>
                <a:gd name="T28" fmla="*/ 48 w 197"/>
                <a:gd name="T29" fmla="*/ 0 h 163"/>
                <a:gd name="T30" fmla="*/ 48 w 197"/>
                <a:gd name="T31" fmla="*/ 0 h 1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7"/>
                <a:gd name="T49" fmla="*/ 0 h 163"/>
                <a:gd name="T50" fmla="*/ 197 w 197"/>
                <a:gd name="T51" fmla="*/ 163 h 16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7" h="163">
                  <a:moveTo>
                    <a:pt x="48" y="0"/>
                  </a:moveTo>
                  <a:lnTo>
                    <a:pt x="26" y="15"/>
                  </a:lnTo>
                  <a:lnTo>
                    <a:pt x="0" y="39"/>
                  </a:lnTo>
                  <a:lnTo>
                    <a:pt x="31" y="56"/>
                  </a:lnTo>
                  <a:lnTo>
                    <a:pt x="20" y="93"/>
                  </a:lnTo>
                  <a:lnTo>
                    <a:pt x="74" y="105"/>
                  </a:lnTo>
                  <a:lnTo>
                    <a:pt x="63" y="145"/>
                  </a:lnTo>
                  <a:lnTo>
                    <a:pt x="134" y="163"/>
                  </a:lnTo>
                  <a:lnTo>
                    <a:pt x="174" y="133"/>
                  </a:lnTo>
                  <a:lnTo>
                    <a:pt x="164" y="110"/>
                  </a:lnTo>
                  <a:lnTo>
                    <a:pt x="152" y="101"/>
                  </a:lnTo>
                  <a:lnTo>
                    <a:pt x="197" y="51"/>
                  </a:lnTo>
                  <a:lnTo>
                    <a:pt x="192" y="25"/>
                  </a:lnTo>
                  <a:lnTo>
                    <a:pt x="92" y="3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D9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25" name="Freeform 115"/>
            <p:cNvSpPr>
              <a:spLocks/>
            </p:cNvSpPr>
            <p:nvPr/>
          </p:nvSpPr>
          <p:spPr bwMode="auto">
            <a:xfrm>
              <a:off x="4267" y="2390"/>
              <a:ext cx="212" cy="260"/>
            </a:xfrm>
            <a:custGeom>
              <a:avLst/>
              <a:gdLst>
                <a:gd name="T0" fmla="*/ 144 w 424"/>
                <a:gd name="T1" fmla="*/ 36 h 520"/>
                <a:gd name="T2" fmla="*/ 123 w 424"/>
                <a:gd name="T3" fmla="*/ 50 h 520"/>
                <a:gd name="T4" fmla="*/ 89 w 424"/>
                <a:gd name="T5" fmla="*/ 80 h 520"/>
                <a:gd name="T6" fmla="*/ 71 w 424"/>
                <a:gd name="T7" fmla="*/ 136 h 520"/>
                <a:gd name="T8" fmla="*/ 80 w 424"/>
                <a:gd name="T9" fmla="*/ 180 h 520"/>
                <a:gd name="T10" fmla="*/ 57 w 424"/>
                <a:gd name="T11" fmla="*/ 203 h 520"/>
                <a:gd name="T12" fmla="*/ 72 w 424"/>
                <a:gd name="T13" fmla="*/ 243 h 520"/>
                <a:gd name="T14" fmla="*/ 19 w 424"/>
                <a:gd name="T15" fmla="*/ 243 h 520"/>
                <a:gd name="T16" fmla="*/ 5 w 424"/>
                <a:gd name="T17" fmla="*/ 270 h 520"/>
                <a:gd name="T18" fmla="*/ 0 w 424"/>
                <a:gd name="T19" fmla="*/ 311 h 520"/>
                <a:gd name="T20" fmla="*/ 48 w 424"/>
                <a:gd name="T21" fmla="*/ 297 h 520"/>
                <a:gd name="T22" fmla="*/ 63 w 424"/>
                <a:gd name="T23" fmla="*/ 329 h 520"/>
                <a:gd name="T24" fmla="*/ 87 w 424"/>
                <a:gd name="T25" fmla="*/ 411 h 520"/>
                <a:gd name="T26" fmla="*/ 19 w 424"/>
                <a:gd name="T27" fmla="*/ 389 h 520"/>
                <a:gd name="T28" fmla="*/ 26 w 424"/>
                <a:gd name="T29" fmla="*/ 429 h 520"/>
                <a:gd name="T30" fmla="*/ 59 w 424"/>
                <a:gd name="T31" fmla="*/ 444 h 520"/>
                <a:gd name="T32" fmla="*/ 54 w 424"/>
                <a:gd name="T33" fmla="*/ 471 h 520"/>
                <a:gd name="T34" fmla="*/ 74 w 424"/>
                <a:gd name="T35" fmla="*/ 489 h 520"/>
                <a:gd name="T36" fmla="*/ 105 w 424"/>
                <a:gd name="T37" fmla="*/ 520 h 520"/>
                <a:gd name="T38" fmla="*/ 200 w 424"/>
                <a:gd name="T39" fmla="*/ 520 h 520"/>
                <a:gd name="T40" fmla="*/ 229 w 424"/>
                <a:gd name="T41" fmla="*/ 401 h 520"/>
                <a:gd name="T42" fmla="*/ 361 w 424"/>
                <a:gd name="T43" fmla="*/ 349 h 520"/>
                <a:gd name="T44" fmla="*/ 424 w 424"/>
                <a:gd name="T45" fmla="*/ 238 h 520"/>
                <a:gd name="T46" fmla="*/ 356 w 424"/>
                <a:gd name="T47" fmla="*/ 117 h 520"/>
                <a:gd name="T48" fmla="*/ 304 w 424"/>
                <a:gd name="T49" fmla="*/ 28 h 520"/>
                <a:gd name="T50" fmla="*/ 224 w 424"/>
                <a:gd name="T51" fmla="*/ 0 h 520"/>
                <a:gd name="T52" fmla="*/ 177 w 424"/>
                <a:gd name="T53" fmla="*/ 5 h 520"/>
                <a:gd name="T54" fmla="*/ 146 w 424"/>
                <a:gd name="T55" fmla="*/ 14 h 520"/>
                <a:gd name="T56" fmla="*/ 144 w 424"/>
                <a:gd name="T57" fmla="*/ 36 h 520"/>
                <a:gd name="T58" fmla="*/ 144 w 424"/>
                <a:gd name="T59" fmla="*/ 36 h 52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4"/>
                <a:gd name="T91" fmla="*/ 0 h 520"/>
                <a:gd name="T92" fmla="*/ 424 w 424"/>
                <a:gd name="T93" fmla="*/ 520 h 52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4" h="520">
                  <a:moveTo>
                    <a:pt x="144" y="36"/>
                  </a:moveTo>
                  <a:lnTo>
                    <a:pt x="123" y="50"/>
                  </a:lnTo>
                  <a:lnTo>
                    <a:pt x="89" y="80"/>
                  </a:lnTo>
                  <a:lnTo>
                    <a:pt x="71" y="136"/>
                  </a:lnTo>
                  <a:lnTo>
                    <a:pt x="80" y="180"/>
                  </a:lnTo>
                  <a:lnTo>
                    <a:pt x="57" y="203"/>
                  </a:lnTo>
                  <a:lnTo>
                    <a:pt x="72" y="243"/>
                  </a:lnTo>
                  <a:lnTo>
                    <a:pt x="19" y="243"/>
                  </a:lnTo>
                  <a:lnTo>
                    <a:pt x="5" y="270"/>
                  </a:lnTo>
                  <a:lnTo>
                    <a:pt x="0" y="311"/>
                  </a:lnTo>
                  <a:lnTo>
                    <a:pt x="48" y="297"/>
                  </a:lnTo>
                  <a:lnTo>
                    <a:pt x="63" y="329"/>
                  </a:lnTo>
                  <a:lnTo>
                    <a:pt x="87" y="411"/>
                  </a:lnTo>
                  <a:lnTo>
                    <a:pt x="19" y="389"/>
                  </a:lnTo>
                  <a:lnTo>
                    <a:pt x="26" y="429"/>
                  </a:lnTo>
                  <a:lnTo>
                    <a:pt x="59" y="444"/>
                  </a:lnTo>
                  <a:lnTo>
                    <a:pt x="54" y="471"/>
                  </a:lnTo>
                  <a:lnTo>
                    <a:pt x="74" y="489"/>
                  </a:lnTo>
                  <a:lnTo>
                    <a:pt x="105" y="520"/>
                  </a:lnTo>
                  <a:lnTo>
                    <a:pt x="200" y="520"/>
                  </a:lnTo>
                  <a:lnTo>
                    <a:pt x="229" y="401"/>
                  </a:lnTo>
                  <a:lnTo>
                    <a:pt x="361" y="349"/>
                  </a:lnTo>
                  <a:lnTo>
                    <a:pt x="424" y="238"/>
                  </a:lnTo>
                  <a:lnTo>
                    <a:pt x="356" y="117"/>
                  </a:lnTo>
                  <a:lnTo>
                    <a:pt x="304" y="28"/>
                  </a:lnTo>
                  <a:lnTo>
                    <a:pt x="224" y="0"/>
                  </a:lnTo>
                  <a:lnTo>
                    <a:pt x="177" y="5"/>
                  </a:lnTo>
                  <a:lnTo>
                    <a:pt x="146" y="14"/>
                  </a:lnTo>
                  <a:lnTo>
                    <a:pt x="144" y="36"/>
                  </a:lnTo>
                  <a:close/>
                </a:path>
              </a:pathLst>
            </a:custGeom>
            <a:solidFill>
              <a:srgbClr val="FFD9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26" name="Freeform 116"/>
            <p:cNvSpPr>
              <a:spLocks/>
            </p:cNvSpPr>
            <p:nvPr/>
          </p:nvSpPr>
          <p:spPr bwMode="auto">
            <a:xfrm>
              <a:off x="4014" y="2527"/>
              <a:ext cx="207" cy="212"/>
            </a:xfrm>
            <a:custGeom>
              <a:avLst/>
              <a:gdLst>
                <a:gd name="T0" fmla="*/ 55 w 413"/>
                <a:gd name="T1" fmla="*/ 291 h 424"/>
                <a:gd name="T2" fmla="*/ 46 w 413"/>
                <a:gd name="T3" fmla="*/ 340 h 424"/>
                <a:gd name="T4" fmla="*/ 19 w 413"/>
                <a:gd name="T5" fmla="*/ 386 h 424"/>
                <a:gd name="T6" fmla="*/ 0 w 413"/>
                <a:gd name="T7" fmla="*/ 409 h 424"/>
                <a:gd name="T8" fmla="*/ 18 w 413"/>
                <a:gd name="T9" fmla="*/ 309 h 424"/>
                <a:gd name="T10" fmla="*/ 9 w 413"/>
                <a:gd name="T11" fmla="*/ 128 h 424"/>
                <a:gd name="T12" fmla="*/ 18 w 413"/>
                <a:gd name="T13" fmla="*/ 70 h 424"/>
                <a:gd name="T14" fmla="*/ 35 w 413"/>
                <a:gd name="T15" fmla="*/ 37 h 424"/>
                <a:gd name="T16" fmla="*/ 72 w 413"/>
                <a:gd name="T17" fmla="*/ 11 h 424"/>
                <a:gd name="T18" fmla="*/ 128 w 413"/>
                <a:gd name="T19" fmla="*/ 22 h 424"/>
                <a:gd name="T20" fmla="*/ 94 w 413"/>
                <a:gd name="T21" fmla="*/ 32 h 424"/>
                <a:gd name="T22" fmla="*/ 81 w 413"/>
                <a:gd name="T23" fmla="*/ 72 h 424"/>
                <a:gd name="T24" fmla="*/ 127 w 413"/>
                <a:gd name="T25" fmla="*/ 51 h 424"/>
                <a:gd name="T26" fmla="*/ 144 w 413"/>
                <a:gd name="T27" fmla="*/ 37 h 424"/>
                <a:gd name="T28" fmla="*/ 216 w 413"/>
                <a:gd name="T29" fmla="*/ 59 h 424"/>
                <a:gd name="T30" fmla="*/ 200 w 413"/>
                <a:gd name="T31" fmla="*/ 27 h 424"/>
                <a:gd name="T32" fmla="*/ 172 w 413"/>
                <a:gd name="T33" fmla="*/ 2 h 424"/>
                <a:gd name="T34" fmla="*/ 225 w 413"/>
                <a:gd name="T35" fmla="*/ 11 h 424"/>
                <a:gd name="T36" fmla="*/ 297 w 413"/>
                <a:gd name="T37" fmla="*/ 0 h 424"/>
                <a:gd name="T38" fmla="*/ 334 w 413"/>
                <a:gd name="T39" fmla="*/ 59 h 424"/>
                <a:gd name="T40" fmla="*/ 356 w 413"/>
                <a:gd name="T41" fmla="*/ 177 h 424"/>
                <a:gd name="T42" fmla="*/ 413 w 413"/>
                <a:gd name="T43" fmla="*/ 335 h 424"/>
                <a:gd name="T44" fmla="*/ 411 w 413"/>
                <a:gd name="T45" fmla="*/ 406 h 424"/>
                <a:gd name="T46" fmla="*/ 307 w 413"/>
                <a:gd name="T47" fmla="*/ 391 h 424"/>
                <a:gd name="T48" fmla="*/ 72 w 413"/>
                <a:gd name="T49" fmla="*/ 424 h 424"/>
                <a:gd name="T50" fmla="*/ 74 w 413"/>
                <a:gd name="T51" fmla="*/ 384 h 424"/>
                <a:gd name="T52" fmla="*/ 81 w 413"/>
                <a:gd name="T53" fmla="*/ 312 h 424"/>
                <a:gd name="T54" fmla="*/ 71 w 413"/>
                <a:gd name="T55" fmla="*/ 241 h 424"/>
                <a:gd name="T56" fmla="*/ 58 w 413"/>
                <a:gd name="T57" fmla="*/ 205 h 424"/>
                <a:gd name="T58" fmla="*/ 55 w 413"/>
                <a:gd name="T59" fmla="*/ 291 h 424"/>
                <a:gd name="T60" fmla="*/ 55 w 413"/>
                <a:gd name="T61" fmla="*/ 291 h 42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13"/>
                <a:gd name="T94" fmla="*/ 0 h 424"/>
                <a:gd name="T95" fmla="*/ 413 w 413"/>
                <a:gd name="T96" fmla="*/ 424 h 42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13" h="424">
                  <a:moveTo>
                    <a:pt x="55" y="291"/>
                  </a:moveTo>
                  <a:lnTo>
                    <a:pt x="46" y="340"/>
                  </a:lnTo>
                  <a:lnTo>
                    <a:pt x="19" y="386"/>
                  </a:lnTo>
                  <a:lnTo>
                    <a:pt x="0" y="409"/>
                  </a:lnTo>
                  <a:lnTo>
                    <a:pt x="18" y="309"/>
                  </a:lnTo>
                  <a:lnTo>
                    <a:pt x="9" y="128"/>
                  </a:lnTo>
                  <a:lnTo>
                    <a:pt x="18" y="70"/>
                  </a:lnTo>
                  <a:lnTo>
                    <a:pt x="35" y="37"/>
                  </a:lnTo>
                  <a:lnTo>
                    <a:pt x="72" y="11"/>
                  </a:lnTo>
                  <a:lnTo>
                    <a:pt x="128" y="22"/>
                  </a:lnTo>
                  <a:lnTo>
                    <a:pt x="94" y="32"/>
                  </a:lnTo>
                  <a:lnTo>
                    <a:pt x="81" y="72"/>
                  </a:lnTo>
                  <a:lnTo>
                    <a:pt x="127" y="51"/>
                  </a:lnTo>
                  <a:lnTo>
                    <a:pt x="144" y="37"/>
                  </a:lnTo>
                  <a:lnTo>
                    <a:pt x="216" y="59"/>
                  </a:lnTo>
                  <a:lnTo>
                    <a:pt x="200" y="27"/>
                  </a:lnTo>
                  <a:lnTo>
                    <a:pt x="172" y="2"/>
                  </a:lnTo>
                  <a:lnTo>
                    <a:pt x="225" y="11"/>
                  </a:lnTo>
                  <a:lnTo>
                    <a:pt x="297" y="0"/>
                  </a:lnTo>
                  <a:lnTo>
                    <a:pt x="334" y="59"/>
                  </a:lnTo>
                  <a:lnTo>
                    <a:pt x="356" y="177"/>
                  </a:lnTo>
                  <a:lnTo>
                    <a:pt x="413" y="335"/>
                  </a:lnTo>
                  <a:lnTo>
                    <a:pt x="411" y="406"/>
                  </a:lnTo>
                  <a:lnTo>
                    <a:pt x="307" y="391"/>
                  </a:lnTo>
                  <a:lnTo>
                    <a:pt x="72" y="424"/>
                  </a:lnTo>
                  <a:lnTo>
                    <a:pt x="74" y="384"/>
                  </a:lnTo>
                  <a:lnTo>
                    <a:pt x="81" y="312"/>
                  </a:lnTo>
                  <a:lnTo>
                    <a:pt x="71" y="241"/>
                  </a:lnTo>
                  <a:lnTo>
                    <a:pt x="58" y="205"/>
                  </a:lnTo>
                  <a:lnTo>
                    <a:pt x="55" y="291"/>
                  </a:lnTo>
                  <a:close/>
                </a:path>
              </a:pathLst>
            </a:custGeom>
            <a:solidFill>
              <a:srgbClr val="BA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27" name="Freeform 117"/>
            <p:cNvSpPr>
              <a:spLocks/>
            </p:cNvSpPr>
            <p:nvPr/>
          </p:nvSpPr>
          <p:spPr bwMode="auto">
            <a:xfrm>
              <a:off x="3999" y="2358"/>
              <a:ext cx="163" cy="169"/>
            </a:xfrm>
            <a:custGeom>
              <a:avLst/>
              <a:gdLst>
                <a:gd name="T0" fmla="*/ 0 w 328"/>
                <a:gd name="T1" fmla="*/ 105 h 338"/>
                <a:gd name="T2" fmla="*/ 18 w 328"/>
                <a:gd name="T3" fmla="*/ 125 h 338"/>
                <a:gd name="T4" fmla="*/ 44 w 328"/>
                <a:gd name="T5" fmla="*/ 159 h 338"/>
                <a:gd name="T6" fmla="*/ 35 w 328"/>
                <a:gd name="T7" fmla="*/ 203 h 338"/>
                <a:gd name="T8" fmla="*/ 44 w 328"/>
                <a:gd name="T9" fmla="*/ 257 h 338"/>
                <a:gd name="T10" fmla="*/ 57 w 328"/>
                <a:gd name="T11" fmla="*/ 317 h 338"/>
                <a:gd name="T12" fmla="*/ 100 w 328"/>
                <a:gd name="T13" fmla="*/ 315 h 338"/>
                <a:gd name="T14" fmla="*/ 184 w 328"/>
                <a:gd name="T15" fmla="*/ 329 h 338"/>
                <a:gd name="T16" fmla="*/ 218 w 328"/>
                <a:gd name="T17" fmla="*/ 317 h 338"/>
                <a:gd name="T18" fmla="*/ 328 w 328"/>
                <a:gd name="T19" fmla="*/ 338 h 338"/>
                <a:gd name="T20" fmla="*/ 319 w 328"/>
                <a:gd name="T21" fmla="*/ 199 h 338"/>
                <a:gd name="T22" fmla="*/ 275 w 328"/>
                <a:gd name="T23" fmla="*/ 103 h 338"/>
                <a:gd name="T24" fmla="*/ 193 w 328"/>
                <a:gd name="T25" fmla="*/ 152 h 338"/>
                <a:gd name="T26" fmla="*/ 152 w 328"/>
                <a:gd name="T27" fmla="*/ 129 h 338"/>
                <a:gd name="T28" fmla="*/ 113 w 328"/>
                <a:gd name="T29" fmla="*/ 0 h 338"/>
                <a:gd name="T30" fmla="*/ 51 w 328"/>
                <a:gd name="T31" fmla="*/ 113 h 338"/>
                <a:gd name="T32" fmla="*/ 0 w 328"/>
                <a:gd name="T33" fmla="*/ 105 h 338"/>
                <a:gd name="T34" fmla="*/ 0 w 328"/>
                <a:gd name="T35" fmla="*/ 105 h 3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8"/>
                <a:gd name="T55" fmla="*/ 0 h 338"/>
                <a:gd name="T56" fmla="*/ 328 w 328"/>
                <a:gd name="T57" fmla="*/ 338 h 33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8" h="338">
                  <a:moveTo>
                    <a:pt x="0" y="105"/>
                  </a:moveTo>
                  <a:lnTo>
                    <a:pt x="18" y="125"/>
                  </a:lnTo>
                  <a:lnTo>
                    <a:pt x="44" y="159"/>
                  </a:lnTo>
                  <a:lnTo>
                    <a:pt x="35" y="203"/>
                  </a:lnTo>
                  <a:lnTo>
                    <a:pt x="44" y="257"/>
                  </a:lnTo>
                  <a:lnTo>
                    <a:pt x="57" y="317"/>
                  </a:lnTo>
                  <a:lnTo>
                    <a:pt x="100" y="315"/>
                  </a:lnTo>
                  <a:lnTo>
                    <a:pt x="184" y="329"/>
                  </a:lnTo>
                  <a:lnTo>
                    <a:pt x="218" y="317"/>
                  </a:lnTo>
                  <a:lnTo>
                    <a:pt x="328" y="338"/>
                  </a:lnTo>
                  <a:lnTo>
                    <a:pt x="319" y="199"/>
                  </a:lnTo>
                  <a:lnTo>
                    <a:pt x="275" y="103"/>
                  </a:lnTo>
                  <a:lnTo>
                    <a:pt x="193" y="152"/>
                  </a:lnTo>
                  <a:lnTo>
                    <a:pt x="152" y="129"/>
                  </a:lnTo>
                  <a:lnTo>
                    <a:pt x="113" y="0"/>
                  </a:lnTo>
                  <a:lnTo>
                    <a:pt x="51" y="113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28" name="Freeform 118"/>
            <p:cNvSpPr>
              <a:spLocks/>
            </p:cNvSpPr>
            <p:nvPr/>
          </p:nvSpPr>
          <p:spPr bwMode="auto">
            <a:xfrm>
              <a:off x="3649" y="2514"/>
              <a:ext cx="130" cy="155"/>
            </a:xfrm>
            <a:custGeom>
              <a:avLst/>
              <a:gdLst>
                <a:gd name="T0" fmla="*/ 257 w 260"/>
                <a:gd name="T1" fmla="*/ 0 h 310"/>
                <a:gd name="T2" fmla="*/ 260 w 260"/>
                <a:gd name="T3" fmla="*/ 57 h 310"/>
                <a:gd name="T4" fmla="*/ 237 w 260"/>
                <a:gd name="T5" fmla="*/ 100 h 310"/>
                <a:gd name="T6" fmla="*/ 239 w 260"/>
                <a:gd name="T7" fmla="*/ 134 h 310"/>
                <a:gd name="T8" fmla="*/ 240 w 260"/>
                <a:gd name="T9" fmla="*/ 159 h 310"/>
                <a:gd name="T10" fmla="*/ 216 w 260"/>
                <a:gd name="T11" fmla="*/ 212 h 310"/>
                <a:gd name="T12" fmla="*/ 185 w 260"/>
                <a:gd name="T13" fmla="*/ 260 h 310"/>
                <a:gd name="T14" fmla="*/ 174 w 260"/>
                <a:gd name="T15" fmla="*/ 301 h 310"/>
                <a:gd name="T16" fmla="*/ 156 w 260"/>
                <a:gd name="T17" fmla="*/ 310 h 310"/>
                <a:gd name="T18" fmla="*/ 118 w 260"/>
                <a:gd name="T19" fmla="*/ 229 h 310"/>
                <a:gd name="T20" fmla="*/ 0 w 260"/>
                <a:gd name="T21" fmla="*/ 170 h 310"/>
                <a:gd name="T22" fmla="*/ 90 w 260"/>
                <a:gd name="T23" fmla="*/ 36 h 310"/>
                <a:gd name="T24" fmla="*/ 257 w 260"/>
                <a:gd name="T25" fmla="*/ 0 h 310"/>
                <a:gd name="T26" fmla="*/ 257 w 260"/>
                <a:gd name="T27" fmla="*/ 0 h 3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0"/>
                <a:gd name="T43" fmla="*/ 0 h 310"/>
                <a:gd name="T44" fmla="*/ 260 w 260"/>
                <a:gd name="T45" fmla="*/ 310 h 3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0" h="310">
                  <a:moveTo>
                    <a:pt x="257" y="0"/>
                  </a:moveTo>
                  <a:lnTo>
                    <a:pt x="260" y="57"/>
                  </a:lnTo>
                  <a:lnTo>
                    <a:pt x="237" y="100"/>
                  </a:lnTo>
                  <a:lnTo>
                    <a:pt x="239" y="134"/>
                  </a:lnTo>
                  <a:lnTo>
                    <a:pt x="240" y="159"/>
                  </a:lnTo>
                  <a:lnTo>
                    <a:pt x="216" y="212"/>
                  </a:lnTo>
                  <a:lnTo>
                    <a:pt x="185" y="260"/>
                  </a:lnTo>
                  <a:lnTo>
                    <a:pt x="174" y="301"/>
                  </a:lnTo>
                  <a:lnTo>
                    <a:pt x="156" y="310"/>
                  </a:lnTo>
                  <a:lnTo>
                    <a:pt x="118" y="229"/>
                  </a:lnTo>
                  <a:lnTo>
                    <a:pt x="0" y="170"/>
                  </a:lnTo>
                  <a:lnTo>
                    <a:pt x="90" y="36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D69A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29" name="Freeform 119"/>
            <p:cNvSpPr>
              <a:spLocks/>
            </p:cNvSpPr>
            <p:nvPr/>
          </p:nvSpPr>
          <p:spPr bwMode="auto">
            <a:xfrm>
              <a:off x="3393" y="2402"/>
              <a:ext cx="143" cy="184"/>
            </a:xfrm>
            <a:custGeom>
              <a:avLst/>
              <a:gdLst>
                <a:gd name="T0" fmla="*/ 260 w 286"/>
                <a:gd name="T1" fmla="*/ 0 h 367"/>
                <a:gd name="T2" fmla="*/ 286 w 286"/>
                <a:gd name="T3" fmla="*/ 0 h 367"/>
                <a:gd name="T4" fmla="*/ 281 w 286"/>
                <a:gd name="T5" fmla="*/ 37 h 367"/>
                <a:gd name="T6" fmla="*/ 255 w 286"/>
                <a:gd name="T7" fmla="*/ 60 h 367"/>
                <a:gd name="T8" fmla="*/ 258 w 286"/>
                <a:gd name="T9" fmla="*/ 79 h 367"/>
                <a:gd name="T10" fmla="*/ 218 w 286"/>
                <a:gd name="T11" fmla="*/ 108 h 367"/>
                <a:gd name="T12" fmla="*/ 253 w 286"/>
                <a:gd name="T13" fmla="*/ 119 h 367"/>
                <a:gd name="T14" fmla="*/ 267 w 286"/>
                <a:gd name="T15" fmla="*/ 142 h 367"/>
                <a:gd name="T16" fmla="*/ 277 w 286"/>
                <a:gd name="T17" fmla="*/ 180 h 367"/>
                <a:gd name="T18" fmla="*/ 263 w 286"/>
                <a:gd name="T19" fmla="*/ 190 h 367"/>
                <a:gd name="T20" fmla="*/ 246 w 286"/>
                <a:gd name="T21" fmla="*/ 196 h 367"/>
                <a:gd name="T22" fmla="*/ 230 w 286"/>
                <a:gd name="T23" fmla="*/ 255 h 367"/>
                <a:gd name="T24" fmla="*/ 178 w 286"/>
                <a:gd name="T25" fmla="*/ 237 h 367"/>
                <a:gd name="T26" fmla="*/ 178 w 286"/>
                <a:gd name="T27" fmla="*/ 257 h 367"/>
                <a:gd name="T28" fmla="*/ 201 w 286"/>
                <a:gd name="T29" fmla="*/ 287 h 367"/>
                <a:gd name="T30" fmla="*/ 169 w 286"/>
                <a:gd name="T31" fmla="*/ 330 h 367"/>
                <a:gd name="T32" fmla="*/ 128 w 286"/>
                <a:gd name="T33" fmla="*/ 361 h 367"/>
                <a:gd name="T34" fmla="*/ 83 w 286"/>
                <a:gd name="T35" fmla="*/ 367 h 367"/>
                <a:gd name="T36" fmla="*/ 63 w 286"/>
                <a:gd name="T37" fmla="*/ 307 h 367"/>
                <a:gd name="T38" fmla="*/ 0 w 286"/>
                <a:gd name="T39" fmla="*/ 228 h 367"/>
                <a:gd name="T40" fmla="*/ 25 w 286"/>
                <a:gd name="T41" fmla="*/ 180 h 367"/>
                <a:gd name="T42" fmla="*/ 14 w 286"/>
                <a:gd name="T43" fmla="*/ 133 h 367"/>
                <a:gd name="T44" fmla="*/ 14 w 286"/>
                <a:gd name="T45" fmla="*/ 79 h 367"/>
                <a:gd name="T46" fmla="*/ 38 w 286"/>
                <a:gd name="T47" fmla="*/ 60 h 367"/>
                <a:gd name="T48" fmla="*/ 60 w 286"/>
                <a:gd name="T49" fmla="*/ 63 h 367"/>
                <a:gd name="T50" fmla="*/ 63 w 286"/>
                <a:gd name="T51" fmla="*/ 122 h 367"/>
                <a:gd name="T52" fmla="*/ 97 w 286"/>
                <a:gd name="T53" fmla="*/ 97 h 367"/>
                <a:gd name="T54" fmla="*/ 109 w 286"/>
                <a:gd name="T55" fmla="*/ 110 h 367"/>
                <a:gd name="T56" fmla="*/ 127 w 286"/>
                <a:gd name="T57" fmla="*/ 96 h 367"/>
                <a:gd name="T58" fmla="*/ 111 w 286"/>
                <a:gd name="T59" fmla="*/ 65 h 367"/>
                <a:gd name="T60" fmla="*/ 127 w 286"/>
                <a:gd name="T61" fmla="*/ 40 h 367"/>
                <a:gd name="T62" fmla="*/ 155 w 286"/>
                <a:gd name="T63" fmla="*/ 46 h 367"/>
                <a:gd name="T64" fmla="*/ 189 w 286"/>
                <a:gd name="T65" fmla="*/ 5 h 367"/>
                <a:gd name="T66" fmla="*/ 260 w 286"/>
                <a:gd name="T67" fmla="*/ 0 h 367"/>
                <a:gd name="T68" fmla="*/ 260 w 286"/>
                <a:gd name="T69" fmla="*/ 0 h 36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6"/>
                <a:gd name="T106" fmla="*/ 0 h 367"/>
                <a:gd name="T107" fmla="*/ 286 w 286"/>
                <a:gd name="T108" fmla="*/ 367 h 36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6" h="367">
                  <a:moveTo>
                    <a:pt x="260" y="0"/>
                  </a:moveTo>
                  <a:lnTo>
                    <a:pt x="286" y="0"/>
                  </a:lnTo>
                  <a:lnTo>
                    <a:pt x="281" y="37"/>
                  </a:lnTo>
                  <a:lnTo>
                    <a:pt x="255" y="60"/>
                  </a:lnTo>
                  <a:lnTo>
                    <a:pt x="258" y="79"/>
                  </a:lnTo>
                  <a:lnTo>
                    <a:pt x="218" y="108"/>
                  </a:lnTo>
                  <a:lnTo>
                    <a:pt x="253" y="119"/>
                  </a:lnTo>
                  <a:lnTo>
                    <a:pt x="267" y="142"/>
                  </a:lnTo>
                  <a:lnTo>
                    <a:pt x="277" y="180"/>
                  </a:lnTo>
                  <a:lnTo>
                    <a:pt x="263" y="190"/>
                  </a:lnTo>
                  <a:lnTo>
                    <a:pt x="246" y="196"/>
                  </a:lnTo>
                  <a:lnTo>
                    <a:pt x="230" y="255"/>
                  </a:lnTo>
                  <a:lnTo>
                    <a:pt x="178" y="237"/>
                  </a:lnTo>
                  <a:lnTo>
                    <a:pt x="178" y="257"/>
                  </a:lnTo>
                  <a:lnTo>
                    <a:pt x="201" y="287"/>
                  </a:lnTo>
                  <a:lnTo>
                    <a:pt x="169" y="330"/>
                  </a:lnTo>
                  <a:lnTo>
                    <a:pt x="128" y="361"/>
                  </a:lnTo>
                  <a:lnTo>
                    <a:pt x="83" y="367"/>
                  </a:lnTo>
                  <a:lnTo>
                    <a:pt x="63" y="307"/>
                  </a:lnTo>
                  <a:lnTo>
                    <a:pt x="0" y="228"/>
                  </a:lnTo>
                  <a:lnTo>
                    <a:pt x="25" y="180"/>
                  </a:lnTo>
                  <a:lnTo>
                    <a:pt x="14" y="133"/>
                  </a:lnTo>
                  <a:lnTo>
                    <a:pt x="14" y="79"/>
                  </a:lnTo>
                  <a:lnTo>
                    <a:pt x="38" y="60"/>
                  </a:lnTo>
                  <a:lnTo>
                    <a:pt x="60" y="63"/>
                  </a:lnTo>
                  <a:lnTo>
                    <a:pt x="63" y="122"/>
                  </a:lnTo>
                  <a:lnTo>
                    <a:pt x="97" y="97"/>
                  </a:lnTo>
                  <a:lnTo>
                    <a:pt x="109" y="110"/>
                  </a:lnTo>
                  <a:lnTo>
                    <a:pt x="127" y="96"/>
                  </a:lnTo>
                  <a:lnTo>
                    <a:pt x="111" y="65"/>
                  </a:lnTo>
                  <a:lnTo>
                    <a:pt x="127" y="40"/>
                  </a:lnTo>
                  <a:lnTo>
                    <a:pt x="155" y="46"/>
                  </a:lnTo>
                  <a:lnTo>
                    <a:pt x="189" y="5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FFB5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30" name="Freeform 120"/>
            <p:cNvSpPr>
              <a:spLocks/>
            </p:cNvSpPr>
            <p:nvPr/>
          </p:nvSpPr>
          <p:spPr bwMode="auto">
            <a:xfrm>
              <a:off x="3360" y="2330"/>
              <a:ext cx="181" cy="144"/>
            </a:xfrm>
            <a:custGeom>
              <a:avLst/>
              <a:gdLst>
                <a:gd name="T0" fmla="*/ 0 w 361"/>
                <a:gd name="T1" fmla="*/ 263 h 286"/>
                <a:gd name="T2" fmla="*/ 49 w 361"/>
                <a:gd name="T3" fmla="*/ 286 h 286"/>
                <a:gd name="T4" fmla="*/ 80 w 361"/>
                <a:gd name="T5" fmla="*/ 277 h 286"/>
                <a:gd name="T6" fmla="*/ 94 w 361"/>
                <a:gd name="T7" fmla="*/ 240 h 286"/>
                <a:gd name="T8" fmla="*/ 114 w 361"/>
                <a:gd name="T9" fmla="*/ 186 h 286"/>
                <a:gd name="T10" fmla="*/ 172 w 361"/>
                <a:gd name="T11" fmla="*/ 144 h 286"/>
                <a:gd name="T12" fmla="*/ 233 w 361"/>
                <a:gd name="T13" fmla="*/ 144 h 286"/>
                <a:gd name="T14" fmla="*/ 326 w 361"/>
                <a:gd name="T15" fmla="*/ 123 h 286"/>
                <a:gd name="T16" fmla="*/ 361 w 361"/>
                <a:gd name="T17" fmla="*/ 81 h 286"/>
                <a:gd name="T18" fmla="*/ 333 w 361"/>
                <a:gd name="T19" fmla="*/ 55 h 286"/>
                <a:gd name="T20" fmla="*/ 247 w 361"/>
                <a:gd name="T21" fmla="*/ 55 h 286"/>
                <a:gd name="T22" fmla="*/ 293 w 361"/>
                <a:gd name="T23" fmla="*/ 31 h 286"/>
                <a:gd name="T24" fmla="*/ 273 w 361"/>
                <a:gd name="T25" fmla="*/ 12 h 286"/>
                <a:gd name="T26" fmla="*/ 221 w 361"/>
                <a:gd name="T27" fmla="*/ 0 h 286"/>
                <a:gd name="T28" fmla="*/ 126 w 361"/>
                <a:gd name="T29" fmla="*/ 3 h 286"/>
                <a:gd name="T30" fmla="*/ 94 w 361"/>
                <a:gd name="T31" fmla="*/ 17 h 286"/>
                <a:gd name="T32" fmla="*/ 77 w 361"/>
                <a:gd name="T33" fmla="*/ 74 h 286"/>
                <a:gd name="T34" fmla="*/ 48 w 361"/>
                <a:gd name="T35" fmla="*/ 86 h 286"/>
                <a:gd name="T36" fmla="*/ 49 w 361"/>
                <a:gd name="T37" fmla="*/ 54 h 286"/>
                <a:gd name="T38" fmla="*/ 17 w 361"/>
                <a:gd name="T39" fmla="*/ 86 h 286"/>
                <a:gd name="T40" fmla="*/ 0 w 361"/>
                <a:gd name="T41" fmla="*/ 135 h 286"/>
                <a:gd name="T42" fmla="*/ 0 w 361"/>
                <a:gd name="T43" fmla="*/ 184 h 286"/>
                <a:gd name="T44" fmla="*/ 0 w 361"/>
                <a:gd name="T45" fmla="*/ 263 h 286"/>
                <a:gd name="T46" fmla="*/ 0 w 361"/>
                <a:gd name="T47" fmla="*/ 263 h 28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61"/>
                <a:gd name="T73" fmla="*/ 0 h 286"/>
                <a:gd name="T74" fmla="*/ 361 w 361"/>
                <a:gd name="T75" fmla="*/ 286 h 28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61" h="286">
                  <a:moveTo>
                    <a:pt x="0" y="263"/>
                  </a:moveTo>
                  <a:lnTo>
                    <a:pt x="49" y="286"/>
                  </a:lnTo>
                  <a:lnTo>
                    <a:pt x="80" y="277"/>
                  </a:lnTo>
                  <a:lnTo>
                    <a:pt x="94" y="240"/>
                  </a:lnTo>
                  <a:lnTo>
                    <a:pt x="114" y="186"/>
                  </a:lnTo>
                  <a:lnTo>
                    <a:pt x="172" y="144"/>
                  </a:lnTo>
                  <a:lnTo>
                    <a:pt x="233" y="144"/>
                  </a:lnTo>
                  <a:lnTo>
                    <a:pt x="326" y="123"/>
                  </a:lnTo>
                  <a:lnTo>
                    <a:pt x="361" y="81"/>
                  </a:lnTo>
                  <a:lnTo>
                    <a:pt x="333" y="55"/>
                  </a:lnTo>
                  <a:lnTo>
                    <a:pt x="247" y="55"/>
                  </a:lnTo>
                  <a:lnTo>
                    <a:pt x="293" y="31"/>
                  </a:lnTo>
                  <a:lnTo>
                    <a:pt x="273" y="12"/>
                  </a:lnTo>
                  <a:lnTo>
                    <a:pt x="221" y="0"/>
                  </a:lnTo>
                  <a:lnTo>
                    <a:pt x="126" y="3"/>
                  </a:lnTo>
                  <a:lnTo>
                    <a:pt x="94" y="17"/>
                  </a:lnTo>
                  <a:lnTo>
                    <a:pt x="77" y="74"/>
                  </a:lnTo>
                  <a:lnTo>
                    <a:pt x="48" y="86"/>
                  </a:lnTo>
                  <a:lnTo>
                    <a:pt x="49" y="54"/>
                  </a:lnTo>
                  <a:lnTo>
                    <a:pt x="17" y="86"/>
                  </a:lnTo>
                  <a:lnTo>
                    <a:pt x="0" y="135"/>
                  </a:lnTo>
                  <a:lnTo>
                    <a:pt x="0" y="184"/>
                  </a:lnTo>
                  <a:lnTo>
                    <a:pt x="0" y="263"/>
                  </a:lnTo>
                  <a:close/>
                </a:path>
              </a:pathLst>
            </a:custGeom>
            <a:solidFill>
              <a:srgbClr val="A2A2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31" name="Freeform 121"/>
            <p:cNvSpPr>
              <a:spLocks/>
            </p:cNvSpPr>
            <p:nvPr/>
          </p:nvSpPr>
          <p:spPr bwMode="auto">
            <a:xfrm>
              <a:off x="4316" y="2373"/>
              <a:ext cx="172" cy="190"/>
            </a:xfrm>
            <a:custGeom>
              <a:avLst/>
              <a:gdLst>
                <a:gd name="T0" fmla="*/ 5 w 344"/>
                <a:gd name="T1" fmla="*/ 28 h 379"/>
                <a:gd name="T2" fmla="*/ 37 w 344"/>
                <a:gd name="T3" fmla="*/ 83 h 379"/>
                <a:gd name="T4" fmla="*/ 54 w 344"/>
                <a:gd name="T5" fmla="*/ 130 h 379"/>
                <a:gd name="T6" fmla="*/ 82 w 344"/>
                <a:gd name="T7" fmla="*/ 151 h 379"/>
                <a:gd name="T8" fmla="*/ 68 w 344"/>
                <a:gd name="T9" fmla="*/ 177 h 379"/>
                <a:gd name="T10" fmla="*/ 97 w 344"/>
                <a:gd name="T11" fmla="*/ 198 h 379"/>
                <a:gd name="T12" fmla="*/ 123 w 344"/>
                <a:gd name="T13" fmla="*/ 207 h 379"/>
                <a:gd name="T14" fmla="*/ 134 w 344"/>
                <a:gd name="T15" fmla="*/ 229 h 379"/>
                <a:gd name="T16" fmla="*/ 163 w 344"/>
                <a:gd name="T17" fmla="*/ 263 h 379"/>
                <a:gd name="T18" fmla="*/ 165 w 344"/>
                <a:gd name="T19" fmla="*/ 302 h 379"/>
                <a:gd name="T20" fmla="*/ 151 w 344"/>
                <a:gd name="T21" fmla="*/ 318 h 379"/>
                <a:gd name="T22" fmla="*/ 168 w 344"/>
                <a:gd name="T23" fmla="*/ 354 h 379"/>
                <a:gd name="T24" fmla="*/ 200 w 344"/>
                <a:gd name="T25" fmla="*/ 370 h 379"/>
                <a:gd name="T26" fmla="*/ 249 w 344"/>
                <a:gd name="T27" fmla="*/ 379 h 379"/>
                <a:gd name="T28" fmla="*/ 312 w 344"/>
                <a:gd name="T29" fmla="*/ 377 h 379"/>
                <a:gd name="T30" fmla="*/ 312 w 344"/>
                <a:gd name="T31" fmla="*/ 326 h 379"/>
                <a:gd name="T32" fmla="*/ 344 w 344"/>
                <a:gd name="T33" fmla="*/ 239 h 379"/>
                <a:gd name="T34" fmla="*/ 312 w 344"/>
                <a:gd name="T35" fmla="*/ 191 h 379"/>
                <a:gd name="T36" fmla="*/ 268 w 344"/>
                <a:gd name="T37" fmla="*/ 163 h 379"/>
                <a:gd name="T38" fmla="*/ 242 w 344"/>
                <a:gd name="T39" fmla="*/ 168 h 379"/>
                <a:gd name="T40" fmla="*/ 212 w 344"/>
                <a:gd name="T41" fmla="*/ 118 h 379"/>
                <a:gd name="T42" fmla="*/ 165 w 344"/>
                <a:gd name="T43" fmla="*/ 69 h 379"/>
                <a:gd name="T44" fmla="*/ 143 w 344"/>
                <a:gd name="T45" fmla="*/ 65 h 379"/>
                <a:gd name="T46" fmla="*/ 154 w 344"/>
                <a:gd name="T47" fmla="*/ 95 h 379"/>
                <a:gd name="T48" fmla="*/ 128 w 344"/>
                <a:gd name="T49" fmla="*/ 103 h 379"/>
                <a:gd name="T50" fmla="*/ 102 w 344"/>
                <a:gd name="T51" fmla="*/ 28 h 379"/>
                <a:gd name="T52" fmla="*/ 65 w 344"/>
                <a:gd name="T53" fmla="*/ 0 h 379"/>
                <a:gd name="T54" fmla="*/ 79 w 344"/>
                <a:gd name="T55" fmla="*/ 37 h 379"/>
                <a:gd name="T56" fmla="*/ 96 w 344"/>
                <a:gd name="T57" fmla="*/ 77 h 379"/>
                <a:gd name="T58" fmla="*/ 79 w 344"/>
                <a:gd name="T59" fmla="*/ 104 h 379"/>
                <a:gd name="T60" fmla="*/ 46 w 344"/>
                <a:gd name="T61" fmla="*/ 28 h 379"/>
                <a:gd name="T62" fmla="*/ 16 w 344"/>
                <a:gd name="T63" fmla="*/ 5 h 379"/>
                <a:gd name="T64" fmla="*/ 0 w 344"/>
                <a:gd name="T65" fmla="*/ 12 h 379"/>
                <a:gd name="T66" fmla="*/ 5 w 344"/>
                <a:gd name="T67" fmla="*/ 28 h 379"/>
                <a:gd name="T68" fmla="*/ 5 w 344"/>
                <a:gd name="T69" fmla="*/ 28 h 3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44"/>
                <a:gd name="T106" fmla="*/ 0 h 379"/>
                <a:gd name="T107" fmla="*/ 344 w 344"/>
                <a:gd name="T108" fmla="*/ 379 h 3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44" h="379">
                  <a:moveTo>
                    <a:pt x="5" y="28"/>
                  </a:moveTo>
                  <a:lnTo>
                    <a:pt x="37" y="83"/>
                  </a:lnTo>
                  <a:lnTo>
                    <a:pt x="54" y="130"/>
                  </a:lnTo>
                  <a:lnTo>
                    <a:pt x="82" y="151"/>
                  </a:lnTo>
                  <a:lnTo>
                    <a:pt x="68" y="177"/>
                  </a:lnTo>
                  <a:lnTo>
                    <a:pt x="97" y="198"/>
                  </a:lnTo>
                  <a:lnTo>
                    <a:pt x="123" y="207"/>
                  </a:lnTo>
                  <a:lnTo>
                    <a:pt x="134" y="229"/>
                  </a:lnTo>
                  <a:lnTo>
                    <a:pt x="163" y="263"/>
                  </a:lnTo>
                  <a:lnTo>
                    <a:pt x="165" y="302"/>
                  </a:lnTo>
                  <a:lnTo>
                    <a:pt x="151" y="318"/>
                  </a:lnTo>
                  <a:lnTo>
                    <a:pt x="168" y="354"/>
                  </a:lnTo>
                  <a:lnTo>
                    <a:pt x="200" y="370"/>
                  </a:lnTo>
                  <a:lnTo>
                    <a:pt x="249" y="379"/>
                  </a:lnTo>
                  <a:lnTo>
                    <a:pt x="312" y="377"/>
                  </a:lnTo>
                  <a:lnTo>
                    <a:pt x="312" y="326"/>
                  </a:lnTo>
                  <a:lnTo>
                    <a:pt x="344" y="239"/>
                  </a:lnTo>
                  <a:lnTo>
                    <a:pt x="312" y="191"/>
                  </a:lnTo>
                  <a:lnTo>
                    <a:pt x="268" y="163"/>
                  </a:lnTo>
                  <a:lnTo>
                    <a:pt x="242" y="168"/>
                  </a:lnTo>
                  <a:lnTo>
                    <a:pt x="212" y="118"/>
                  </a:lnTo>
                  <a:lnTo>
                    <a:pt x="165" y="69"/>
                  </a:lnTo>
                  <a:lnTo>
                    <a:pt x="143" y="65"/>
                  </a:lnTo>
                  <a:lnTo>
                    <a:pt x="154" y="95"/>
                  </a:lnTo>
                  <a:lnTo>
                    <a:pt x="128" y="103"/>
                  </a:lnTo>
                  <a:lnTo>
                    <a:pt x="102" y="28"/>
                  </a:lnTo>
                  <a:lnTo>
                    <a:pt x="65" y="0"/>
                  </a:lnTo>
                  <a:lnTo>
                    <a:pt x="79" y="37"/>
                  </a:lnTo>
                  <a:lnTo>
                    <a:pt x="96" y="77"/>
                  </a:lnTo>
                  <a:lnTo>
                    <a:pt x="79" y="104"/>
                  </a:lnTo>
                  <a:lnTo>
                    <a:pt x="46" y="28"/>
                  </a:lnTo>
                  <a:lnTo>
                    <a:pt x="16" y="5"/>
                  </a:lnTo>
                  <a:lnTo>
                    <a:pt x="0" y="12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32" name="Freeform 122"/>
            <p:cNvSpPr>
              <a:spLocks/>
            </p:cNvSpPr>
            <p:nvPr/>
          </p:nvSpPr>
          <p:spPr bwMode="auto">
            <a:xfrm>
              <a:off x="4250" y="2560"/>
              <a:ext cx="58" cy="36"/>
            </a:xfrm>
            <a:custGeom>
              <a:avLst/>
              <a:gdLst>
                <a:gd name="T0" fmla="*/ 16 w 115"/>
                <a:gd name="T1" fmla="*/ 1 h 72"/>
                <a:gd name="T2" fmla="*/ 37 w 115"/>
                <a:gd name="T3" fmla="*/ 0 h 72"/>
                <a:gd name="T4" fmla="*/ 45 w 115"/>
                <a:gd name="T5" fmla="*/ 30 h 72"/>
                <a:gd name="T6" fmla="*/ 63 w 115"/>
                <a:gd name="T7" fmla="*/ 21 h 72"/>
                <a:gd name="T8" fmla="*/ 73 w 115"/>
                <a:gd name="T9" fmla="*/ 42 h 72"/>
                <a:gd name="T10" fmla="*/ 115 w 115"/>
                <a:gd name="T11" fmla="*/ 72 h 72"/>
                <a:gd name="T12" fmla="*/ 66 w 115"/>
                <a:gd name="T13" fmla="*/ 65 h 72"/>
                <a:gd name="T14" fmla="*/ 14 w 115"/>
                <a:gd name="T15" fmla="*/ 54 h 72"/>
                <a:gd name="T16" fmla="*/ 0 w 115"/>
                <a:gd name="T17" fmla="*/ 42 h 72"/>
                <a:gd name="T18" fmla="*/ 16 w 115"/>
                <a:gd name="T19" fmla="*/ 1 h 72"/>
                <a:gd name="T20" fmla="*/ 16 w 115"/>
                <a:gd name="T21" fmla="*/ 1 h 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72"/>
                <a:gd name="T35" fmla="*/ 115 w 115"/>
                <a:gd name="T36" fmla="*/ 72 h 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72">
                  <a:moveTo>
                    <a:pt x="16" y="1"/>
                  </a:moveTo>
                  <a:lnTo>
                    <a:pt x="37" y="0"/>
                  </a:lnTo>
                  <a:lnTo>
                    <a:pt x="45" y="30"/>
                  </a:lnTo>
                  <a:lnTo>
                    <a:pt x="63" y="21"/>
                  </a:lnTo>
                  <a:lnTo>
                    <a:pt x="73" y="42"/>
                  </a:lnTo>
                  <a:lnTo>
                    <a:pt x="115" y="72"/>
                  </a:lnTo>
                  <a:lnTo>
                    <a:pt x="66" y="65"/>
                  </a:lnTo>
                  <a:lnTo>
                    <a:pt x="14" y="54"/>
                  </a:lnTo>
                  <a:lnTo>
                    <a:pt x="0" y="42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33" name="Freeform 123"/>
            <p:cNvSpPr>
              <a:spLocks/>
            </p:cNvSpPr>
            <p:nvPr/>
          </p:nvSpPr>
          <p:spPr bwMode="auto">
            <a:xfrm>
              <a:off x="3602" y="2412"/>
              <a:ext cx="181" cy="191"/>
            </a:xfrm>
            <a:custGeom>
              <a:avLst/>
              <a:gdLst>
                <a:gd name="T0" fmla="*/ 5 w 364"/>
                <a:gd name="T1" fmla="*/ 306 h 381"/>
                <a:gd name="T2" fmla="*/ 0 w 364"/>
                <a:gd name="T3" fmla="*/ 163 h 381"/>
                <a:gd name="T4" fmla="*/ 23 w 364"/>
                <a:gd name="T5" fmla="*/ 130 h 381"/>
                <a:gd name="T6" fmla="*/ 46 w 364"/>
                <a:gd name="T7" fmla="*/ 85 h 381"/>
                <a:gd name="T8" fmla="*/ 89 w 364"/>
                <a:gd name="T9" fmla="*/ 27 h 381"/>
                <a:gd name="T10" fmla="*/ 134 w 364"/>
                <a:gd name="T11" fmla="*/ 0 h 381"/>
                <a:gd name="T12" fmla="*/ 199 w 364"/>
                <a:gd name="T13" fmla="*/ 6 h 381"/>
                <a:gd name="T14" fmla="*/ 154 w 364"/>
                <a:gd name="T15" fmla="*/ 30 h 381"/>
                <a:gd name="T16" fmla="*/ 148 w 364"/>
                <a:gd name="T17" fmla="*/ 58 h 381"/>
                <a:gd name="T18" fmla="*/ 213 w 364"/>
                <a:gd name="T19" fmla="*/ 58 h 381"/>
                <a:gd name="T20" fmla="*/ 229 w 364"/>
                <a:gd name="T21" fmla="*/ 46 h 381"/>
                <a:gd name="T22" fmla="*/ 252 w 364"/>
                <a:gd name="T23" fmla="*/ 55 h 381"/>
                <a:gd name="T24" fmla="*/ 289 w 364"/>
                <a:gd name="T25" fmla="*/ 44 h 381"/>
                <a:gd name="T26" fmla="*/ 335 w 364"/>
                <a:gd name="T27" fmla="*/ 73 h 381"/>
                <a:gd name="T28" fmla="*/ 364 w 364"/>
                <a:gd name="T29" fmla="*/ 110 h 381"/>
                <a:gd name="T30" fmla="*/ 287 w 364"/>
                <a:gd name="T31" fmla="*/ 130 h 381"/>
                <a:gd name="T32" fmla="*/ 234 w 364"/>
                <a:gd name="T33" fmla="*/ 189 h 381"/>
                <a:gd name="T34" fmla="*/ 276 w 364"/>
                <a:gd name="T35" fmla="*/ 170 h 381"/>
                <a:gd name="T36" fmla="*/ 332 w 364"/>
                <a:gd name="T37" fmla="*/ 140 h 381"/>
                <a:gd name="T38" fmla="*/ 360 w 364"/>
                <a:gd name="T39" fmla="*/ 144 h 381"/>
                <a:gd name="T40" fmla="*/ 343 w 364"/>
                <a:gd name="T41" fmla="*/ 189 h 381"/>
                <a:gd name="T42" fmla="*/ 301 w 364"/>
                <a:gd name="T43" fmla="*/ 238 h 381"/>
                <a:gd name="T44" fmla="*/ 261 w 364"/>
                <a:gd name="T45" fmla="*/ 272 h 381"/>
                <a:gd name="T46" fmla="*/ 238 w 364"/>
                <a:gd name="T47" fmla="*/ 293 h 381"/>
                <a:gd name="T48" fmla="*/ 213 w 364"/>
                <a:gd name="T49" fmla="*/ 276 h 381"/>
                <a:gd name="T50" fmla="*/ 192 w 364"/>
                <a:gd name="T51" fmla="*/ 284 h 381"/>
                <a:gd name="T52" fmla="*/ 197 w 364"/>
                <a:gd name="T53" fmla="*/ 324 h 381"/>
                <a:gd name="T54" fmla="*/ 139 w 364"/>
                <a:gd name="T55" fmla="*/ 381 h 381"/>
                <a:gd name="T56" fmla="*/ 39 w 364"/>
                <a:gd name="T57" fmla="*/ 370 h 381"/>
                <a:gd name="T58" fmla="*/ 5 w 364"/>
                <a:gd name="T59" fmla="*/ 306 h 381"/>
                <a:gd name="T60" fmla="*/ 5 w 364"/>
                <a:gd name="T61" fmla="*/ 306 h 38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64"/>
                <a:gd name="T94" fmla="*/ 0 h 381"/>
                <a:gd name="T95" fmla="*/ 364 w 364"/>
                <a:gd name="T96" fmla="*/ 381 h 38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64" h="381">
                  <a:moveTo>
                    <a:pt x="5" y="306"/>
                  </a:moveTo>
                  <a:lnTo>
                    <a:pt x="0" y="163"/>
                  </a:lnTo>
                  <a:lnTo>
                    <a:pt x="23" y="130"/>
                  </a:lnTo>
                  <a:lnTo>
                    <a:pt x="46" y="85"/>
                  </a:lnTo>
                  <a:lnTo>
                    <a:pt x="89" y="27"/>
                  </a:lnTo>
                  <a:lnTo>
                    <a:pt x="134" y="0"/>
                  </a:lnTo>
                  <a:lnTo>
                    <a:pt x="199" y="6"/>
                  </a:lnTo>
                  <a:lnTo>
                    <a:pt x="154" y="30"/>
                  </a:lnTo>
                  <a:lnTo>
                    <a:pt x="148" y="58"/>
                  </a:lnTo>
                  <a:lnTo>
                    <a:pt x="213" y="58"/>
                  </a:lnTo>
                  <a:lnTo>
                    <a:pt x="229" y="46"/>
                  </a:lnTo>
                  <a:lnTo>
                    <a:pt x="252" y="55"/>
                  </a:lnTo>
                  <a:lnTo>
                    <a:pt x="289" y="44"/>
                  </a:lnTo>
                  <a:lnTo>
                    <a:pt x="335" y="73"/>
                  </a:lnTo>
                  <a:lnTo>
                    <a:pt x="364" y="110"/>
                  </a:lnTo>
                  <a:lnTo>
                    <a:pt x="287" y="130"/>
                  </a:lnTo>
                  <a:lnTo>
                    <a:pt x="234" y="189"/>
                  </a:lnTo>
                  <a:lnTo>
                    <a:pt x="276" y="170"/>
                  </a:lnTo>
                  <a:lnTo>
                    <a:pt x="332" y="140"/>
                  </a:lnTo>
                  <a:lnTo>
                    <a:pt x="360" y="144"/>
                  </a:lnTo>
                  <a:lnTo>
                    <a:pt x="343" y="189"/>
                  </a:lnTo>
                  <a:lnTo>
                    <a:pt x="301" y="238"/>
                  </a:lnTo>
                  <a:lnTo>
                    <a:pt x="261" y="272"/>
                  </a:lnTo>
                  <a:lnTo>
                    <a:pt x="238" y="293"/>
                  </a:lnTo>
                  <a:lnTo>
                    <a:pt x="213" y="276"/>
                  </a:lnTo>
                  <a:lnTo>
                    <a:pt x="192" y="284"/>
                  </a:lnTo>
                  <a:lnTo>
                    <a:pt x="197" y="324"/>
                  </a:lnTo>
                  <a:lnTo>
                    <a:pt x="139" y="381"/>
                  </a:lnTo>
                  <a:lnTo>
                    <a:pt x="39" y="370"/>
                  </a:lnTo>
                  <a:lnTo>
                    <a:pt x="5" y="306"/>
                  </a:lnTo>
                  <a:close/>
                </a:path>
              </a:pathLst>
            </a:custGeom>
            <a:solidFill>
              <a:srgbClr val="705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34" name="Freeform 124"/>
            <p:cNvSpPr>
              <a:spLocks/>
            </p:cNvSpPr>
            <p:nvPr/>
          </p:nvSpPr>
          <p:spPr bwMode="auto">
            <a:xfrm>
              <a:off x="3694" y="2282"/>
              <a:ext cx="234" cy="242"/>
            </a:xfrm>
            <a:custGeom>
              <a:avLst/>
              <a:gdLst>
                <a:gd name="T0" fmla="*/ 0 w 468"/>
                <a:gd name="T1" fmla="*/ 219 h 486"/>
                <a:gd name="T2" fmla="*/ 61 w 468"/>
                <a:gd name="T3" fmla="*/ 165 h 486"/>
                <a:gd name="T4" fmla="*/ 109 w 468"/>
                <a:gd name="T5" fmla="*/ 92 h 486"/>
                <a:gd name="T6" fmla="*/ 144 w 468"/>
                <a:gd name="T7" fmla="*/ 75 h 486"/>
                <a:gd name="T8" fmla="*/ 175 w 468"/>
                <a:gd name="T9" fmla="*/ 49 h 486"/>
                <a:gd name="T10" fmla="*/ 219 w 468"/>
                <a:gd name="T11" fmla="*/ 4 h 486"/>
                <a:gd name="T12" fmla="*/ 253 w 468"/>
                <a:gd name="T13" fmla="*/ 0 h 486"/>
                <a:gd name="T14" fmla="*/ 267 w 468"/>
                <a:gd name="T15" fmla="*/ 12 h 486"/>
                <a:gd name="T16" fmla="*/ 233 w 468"/>
                <a:gd name="T17" fmla="*/ 35 h 486"/>
                <a:gd name="T18" fmla="*/ 272 w 468"/>
                <a:gd name="T19" fmla="*/ 38 h 486"/>
                <a:gd name="T20" fmla="*/ 305 w 468"/>
                <a:gd name="T21" fmla="*/ 32 h 486"/>
                <a:gd name="T22" fmla="*/ 321 w 468"/>
                <a:gd name="T23" fmla="*/ 40 h 486"/>
                <a:gd name="T24" fmla="*/ 333 w 468"/>
                <a:gd name="T25" fmla="*/ 26 h 486"/>
                <a:gd name="T26" fmla="*/ 374 w 468"/>
                <a:gd name="T27" fmla="*/ 35 h 486"/>
                <a:gd name="T28" fmla="*/ 405 w 468"/>
                <a:gd name="T29" fmla="*/ 66 h 486"/>
                <a:gd name="T30" fmla="*/ 451 w 468"/>
                <a:gd name="T31" fmla="*/ 115 h 486"/>
                <a:gd name="T32" fmla="*/ 468 w 468"/>
                <a:gd name="T33" fmla="*/ 165 h 486"/>
                <a:gd name="T34" fmla="*/ 463 w 468"/>
                <a:gd name="T35" fmla="*/ 216 h 486"/>
                <a:gd name="T36" fmla="*/ 468 w 468"/>
                <a:gd name="T37" fmla="*/ 270 h 486"/>
                <a:gd name="T38" fmla="*/ 456 w 468"/>
                <a:gd name="T39" fmla="*/ 316 h 486"/>
                <a:gd name="T40" fmla="*/ 454 w 468"/>
                <a:gd name="T41" fmla="*/ 384 h 486"/>
                <a:gd name="T42" fmla="*/ 445 w 468"/>
                <a:gd name="T43" fmla="*/ 419 h 486"/>
                <a:gd name="T44" fmla="*/ 457 w 468"/>
                <a:gd name="T45" fmla="*/ 459 h 486"/>
                <a:gd name="T46" fmla="*/ 448 w 468"/>
                <a:gd name="T47" fmla="*/ 486 h 486"/>
                <a:gd name="T48" fmla="*/ 407 w 468"/>
                <a:gd name="T49" fmla="*/ 460 h 486"/>
                <a:gd name="T50" fmla="*/ 382 w 468"/>
                <a:gd name="T51" fmla="*/ 440 h 486"/>
                <a:gd name="T52" fmla="*/ 344 w 468"/>
                <a:gd name="T53" fmla="*/ 402 h 486"/>
                <a:gd name="T54" fmla="*/ 407 w 468"/>
                <a:gd name="T55" fmla="*/ 270 h 486"/>
                <a:gd name="T56" fmla="*/ 428 w 468"/>
                <a:gd name="T57" fmla="*/ 264 h 486"/>
                <a:gd name="T58" fmla="*/ 404 w 468"/>
                <a:gd name="T59" fmla="*/ 189 h 486"/>
                <a:gd name="T60" fmla="*/ 348 w 468"/>
                <a:gd name="T61" fmla="*/ 167 h 486"/>
                <a:gd name="T62" fmla="*/ 334 w 468"/>
                <a:gd name="T63" fmla="*/ 110 h 486"/>
                <a:gd name="T64" fmla="*/ 306 w 468"/>
                <a:gd name="T65" fmla="*/ 92 h 486"/>
                <a:gd name="T66" fmla="*/ 265 w 468"/>
                <a:gd name="T67" fmla="*/ 92 h 486"/>
                <a:gd name="T68" fmla="*/ 233 w 468"/>
                <a:gd name="T69" fmla="*/ 142 h 486"/>
                <a:gd name="T70" fmla="*/ 181 w 468"/>
                <a:gd name="T71" fmla="*/ 161 h 486"/>
                <a:gd name="T72" fmla="*/ 156 w 468"/>
                <a:gd name="T73" fmla="*/ 219 h 486"/>
                <a:gd name="T74" fmla="*/ 118 w 468"/>
                <a:gd name="T75" fmla="*/ 275 h 486"/>
                <a:gd name="T76" fmla="*/ 70 w 468"/>
                <a:gd name="T77" fmla="*/ 270 h 486"/>
                <a:gd name="T78" fmla="*/ 49 w 468"/>
                <a:gd name="T79" fmla="*/ 238 h 486"/>
                <a:gd name="T80" fmla="*/ 0 w 468"/>
                <a:gd name="T81" fmla="*/ 219 h 486"/>
                <a:gd name="T82" fmla="*/ 0 w 468"/>
                <a:gd name="T83" fmla="*/ 219 h 48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8"/>
                <a:gd name="T127" fmla="*/ 0 h 486"/>
                <a:gd name="T128" fmla="*/ 468 w 468"/>
                <a:gd name="T129" fmla="*/ 486 h 48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8" h="486">
                  <a:moveTo>
                    <a:pt x="0" y="219"/>
                  </a:moveTo>
                  <a:lnTo>
                    <a:pt x="61" y="165"/>
                  </a:lnTo>
                  <a:lnTo>
                    <a:pt x="109" y="92"/>
                  </a:lnTo>
                  <a:lnTo>
                    <a:pt x="144" y="75"/>
                  </a:lnTo>
                  <a:lnTo>
                    <a:pt x="175" y="49"/>
                  </a:lnTo>
                  <a:lnTo>
                    <a:pt x="219" y="4"/>
                  </a:lnTo>
                  <a:lnTo>
                    <a:pt x="253" y="0"/>
                  </a:lnTo>
                  <a:lnTo>
                    <a:pt x="267" y="12"/>
                  </a:lnTo>
                  <a:lnTo>
                    <a:pt x="233" y="35"/>
                  </a:lnTo>
                  <a:lnTo>
                    <a:pt x="272" y="38"/>
                  </a:lnTo>
                  <a:lnTo>
                    <a:pt x="305" y="32"/>
                  </a:lnTo>
                  <a:lnTo>
                    <a:pt x="321" y="40"/>
                  </a:lnTo>
                  <a:lnTo>
                    <a:pt x="333" y="26"/>
                  </a:lnTo>
                  <a:lnTo>
                    <a:pt x="374" y="35"/>
                  </a:lnTo>
                  <a:lnTo>
                    <a:pt x="405" y="66"/>
                  </a:lnTo>
                  <a:lnTo>
                    <a:pt x="451" y="115"/>
                  </a:lnTo>
                  <a:lnTo>
                    <a:pt x="468" y="165"/>
                  </a:lnTo>
                  <a:lnTo>
                    <a:pt x="463" y="216"/>
                  </a:lnTo>
                  <a:lnTo>
                    <a:pt x="468" y="270"/>
                  </a:lnTo>
                  <a:lnTo>
                    <a:pt x="456" y="316"/>
                  </a:lnTo>
                  <a:lnTo>
                    <a:pt x="454" y="384"/>
                  </a:lnTo>
                  <a:lnTo>
                    <a:pt x="445" y="419"/>
                  </a:lnTo>
                  <a:lnTo>
                    <a:pt x="457" y="459"/>
                  </a:lnTo>
                  <a:lnTo>
                    <a:pt x="448" y="486"/>
                  </a:lnTo>
                  <a:lnTo>
                    <a:pt x="407" y="460"/>
                  </a:lnTo>
                  <a:lnTo>
                    <a:pt x="382" y="440"/>
                  </a:lnTo>
                  <a:lnTo>
                    <a:pt x="344" y="402"/>
                  </a:lnTo>
                  <a:lnTo>
                    <a:pt x="407" y="270"/>
                  </a:lnTo>
                  <a:lnTo>
                    <a:pt x="428" y="264"/>
                  </a:lnTo>
                  <a:lnTo>
                    <a:pt x="404" y="189"/>
                  </a:lnTo>
                  <a:lnTo>
                    <a:pt x="348" y="167"/>
                  </a:lnTo>
                  <a:lnTo>
                    <a:pt x="334" y="110"/>
                  </a:lnTo>
                  <a:lnTo>
                    <a:pt x="306" y="92"/>
                  </a:lnTo>
                  <a:lnTo>
                    <a:pt x="265" y="92"/>
                  </a:lnTo>
                  <a:lnTo>
                    <a:pt x="233" y="142"/>
                  </a:lnTo>
                  <a:lnTo>
                    <a:pt x="181" y="161"/>
                  </a:lnTo>
                  <a:lnTo>
                    <a:pt x="156" y="219"/>
                  </a:lnTo>
                  <a:lnTo>
                    <a:pt x="118" y="275"/>
                  </a:lnTo>
                  <a:lnTo>
                    <a:pt x="70" y="270"/>
                  </a:lnTo>
                  <a:lnTo>
                    <a:pt x="49" y="238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C28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35" name="Freeform 125"/>
            <p:cNvSpPr>
              <a:spLocks/>
            </p:cNvSpPr>
            <p:nvPr/>
          </p:nvSpPr>
          <p:spPr bwMode="auto">
            <a:xfrm>
              <a:off x="3984" y="2308"/>
              <a:ext cx="219" cy="297"/>
            </a:xfrm>
            <a:custGeom>
              <a:avLst/>
              <a:gdLst>
                <a:gd name="T0" fmla="*/ 0 w 438"/>
                <a:gd name="T1" fmla="*/ 157 h 595"/>
                <a:gd name="T2" fmla="*/ 77 w 438"/>
                <a:gd name="T3" fmla="*/ 59 h 595"/>
                <a:gd name="T4" fmla="*/ 123 w 438"/>
                <a:gd name="T5" fmla="*/ 33 h 595"/>
                <a:gd name="T6" fmla="*/ 171 w 438"/>
                <a:gd name="T7" fmla="*/ 14 h 595"/>
                <a:gd name="T8" fmla="*/ 205 w 438"/>
                <a:gd name="T9" fmla="*/ 0 h 595"/>
                <a:gd name="T10" fmla="*/ 191 w 438"/>
                <a:gd name="T11" fmla="*/ 17 h 595"/>
                <a:gd name="T12" fmla="*/ 165 w 438"/>
                <a:gd name="T13" fmla="*/ 42 h 595"/>
                <a:gd name="T14" fmla="*/ 195 w 438"/>
                <a:gd name="T15" fmla="*/ 42 h 595"/>
                <a:gd name="T16" fmla="*/ 235 w 438"/>
                <a:gd name="T17" fmla="*/ 0 h 595"/>
                <a:gd name="T18" fmla="*/ 277 w 438"/>
                <a:gd name="T19" fmla="*/ 13 h 595"/>
                <a:gd name="T20" fmla="*/ 317 w 438"/>
                <a:gd name="T21" fmla="*/ 48 h 595"/>
                <a:gd name="T22" fmla="*/ 361 w 438"/>
                <a:gd name="T23" fmla="*/ 91 h 595"/>
                <a:gd name="T24" fmla="*/ 419 w 438"/>
                <a:gd name="T25" fmla="*/ 211 h 595"/>
                <a:gd name="T26" fmla="*/ 438 w 438"/>
                <a:gd name="T27" fmla="*/ 372 h 595"/>
                <a:gd name="T28" fmla="*/ 406 w 438"/>
                <a:gd name="T29" fmla="*/ 295 h 595"/>
                <a:gd name="T30" fmla="*/ 370 w 438"/>
                <a:gd name="T31" fmla="*/ 196 h 595"/>
                <a:gd name="T32" fmla="*/ 367 w 438"/>
                <a:gd name="T33" fmla="*/ 263 h 595"/>
                <a:gd name="T34" fmla="*/ 393 w 438"/>
                <a:gd name="T35" fmla="*/ 397 h 595"/>
                <a:gd name="T36" fmla="*/ 433 w 438"/>
                <a:gd name="T37" fmla="*/ 461 h 595"/>
                <a:gd name="T38" fmla="*/ 435 w 438"/>
                <a:gd name="T39" fmla="*/ 552 h 595"/>
                <a:gd name="T40" fmla="*/ 429 w 438"/>
                <a:gd name="T41" fmla="*/ 588 h 595"/>
                <a:gd name="T42" fmla="*/ 416 w 438"/>
                <a:gd name="T43" fmla="*/ 595 h 595"/>
                <a:gd name="T44" fmla="*/ 379 w 438"/>
                <a:gd name="T45" fmla="*/ 464 h 595"/>
                <a:gd name="T46" fmla="*/ 343 w 438"/>
                <a:gd name="T47" fmla="*/ 366 h 595"/>
                <a:gd name="T48" fmla="*/ 316 w 438"/>
                <a:gd name="T49" fmla="*/ 274 h 595"/>
                <a:gd name="T50" fmla="*/ 235 w 438"/>
                <a:gd name="T51" fmla="*/ 252 h 595"/>
                <a:gd name="T52" fmla="*/ 212 w 438"/>
                <a:gd name="T53" fmla="*/ 217 h 595"/>
                <a:gd name="T54" fmla="*/ 205 w 438"/>
                <a:gd name="T55" fmla="*/ 117 h 595"/>
                <a:gd name="T56" fmla="*/ 189 w 438"/>
                <a:gd name="T57" fmla="*/ 140 h 595"/>
                <a:gd name="T58" fmla="*/ 180 w 438"/>
                <a:gd name="T59" fmla="*/ 105 h 595"/>
                <a:gd name="T60" fmla="*/ 160 w 438"/>
                <a:gd name="T61" fmla="*/ 87 h 595"/>
                <a:gd name="T62" fmla="*/ 122 w 438"/>
                <a:gd name="T63" fmla="*/ 144 h 595"/>
                <a:gd name="T64" fmla="*/ 79 w 438"/>
                <a:gd name="T65" fmla="*/ 213 h 595"/>
                <a:gd name="T66" fmla="*/ 52 w 438"/>
                <a:gd name="T67" fmla="*/ 221 h 595"/>
                <a:gd name="T68" fmla="*/ 47 w 438"/>
                <a:gd name="T69" fmla="*/ 185 h 595"/>
                <a:gd name="T70" fmla="*/ 63 w 438"/>
                <a:gd name="T71" fmla="*/ 141 h 595"/>
                <a:gd name="T72" fmla="*/ 74 w 438"/>
                <a:gd name="T73" fmla="*/ 122 h 595"/>
                <a:gd name="T74" fmla="*/ 22 w 438"/>
                <a:gd name="T75" fmla="*/ 168 h 595"/>
                <a:gd name="T76" fmla="*/ 0 w 438"/>
                <a:gd name="T77" fmla="*/ 157 h 595"/>
                <a:gd name="T78" fmla="*/ 0 w 438"/>
                <a:gd name="T79" fmla="*/ 157 h 59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38"/>
                <a:gd name="T121" fmla="*/ 0 h 595"/>
                <a:gd name="T122" fmla="*/ 438 w 438"/>
                <a:gd name="T123" fmla="*/ 595 h 59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38" h="595">
                  <a:moveTo>
                    <a:pt x="0" y="157"/>
                  </a:moveTo>
                  <a:lnTo>
                    <a:pt x="77" y="59"/>
                  </a:lnTo>
                  <a:lnTo>
                    <a:pt x="123" y="33"/>
                  </a:lnTo>
                  <a:lnTo>
                    <a:pt x="171" y="14"/>
                  </a:lnTo>
                  <a:lnTo>
                    <a:pt x="205" y="0"/>
                  </a:lnTo>
                  <a:lnTo>
                    <a:pt x="191" y="17"/>
                  </a:lnTo>
                  <a:lnTo>
                    <a:pt x="165" y="42"/>
                  </a:lnTo>
                  <a:lnTo>
                    <a:pt x="195" y="42"/>
                  </a:lnTo>
                  <a:lnTo>
                    <a:pt x="235" y="0"/>
                  </a:lnTo>
                  <a:lnTo>
                    <a:pt x="277" y="13"/>
                  </a:lnTo>
                  <a:lnTo>
                    <a:pt x="317" y="48"/>
                  </a:lnTo>
                  <a:lnTo>
                    <a:pt x="361" y="91"/>
                  </a:lnTo>
                  <a:lnTo>
                    <a:pt x="419" y="211"/>
                  </a:lnTo>
                  <a:lnTo>
                    <a:pt x="438" y="372"/>
                  </a:lnTo>
                  <a:lnTo>
                    <a:pt x="406" y="295"/>
                  </a:lnTo>
                  <a:lnTo>
                    <a:pt x="370" y="196"/>
                  </a:lnTo>
                  <a:lnTo>
                    <a:pt x="367" y="263"/>
                  </a:lnTo>
                  <a:lnTo>
                    <a:pt x="393" y="397"/>
                  </a:lnTo>
                  <a:lnTo>
                    <a:pt x="433" y="461"/>
                  </a:lnTo>
                  <a:lnTo>
                    <a:pt x="435" y="552"/>
                  </a:lnTo>
                  <a:lnTo>
                    <a:pt x="429" y="588"/>
                  </a:lnTo>
                  <a:lnTo>
                    <a:pt x="416" y="595"/>
                  </a:lnTo>
                  <a:lnTo>
                    <a:pt x="379" y="464"/>
                  </a:lnTo>
                  <a:lnTo>
                    <a:pt x="343" y="366"/>
                  </a:lnTo>
                  <a:lnTo>
                    <a:pt x="316" y="274"/>
                  </a:lnTo>
                  <a:lnTo>
                    <a:pt x="235" y="252"/>
                  </a:lnTo>
                  <a:lnTo>
                    <a:pt x="212" y="217"/>
                  </a:lnTo>
                  <a:lnTo>
                    <a:pt x="205" y="117"/>
                  </a:lnTo>
                  <a:lnTo>
                    <a:pt x="189" y="140"/>
                  </a:lnTo>
                  <a:lnTo>
                    <a:pt x="180" y="105"/>
                  </a:lnTo>
                  <a:lnTo>
                    <a:pt x="160" y="87"/>
                  </a:lnTo>
                  <a:lnTo>
                    <a:pt x="122" y="144"/>
                  </a:lnTo>
                  <a:lnTo>
                    <a:pt x="79" y="213"/>
                  </a:lnTo>
                  <a:lnTo>
                    <a:pt x="52" y="221"/>
                  </a:lnTo>
                  <a:lnTo>
                    <a:pt x="47" y="185"/>
                  </a:lnTo>
                  <a:lnTo>
                    <a:pt x="63" y="141"/>
                  </a:lnTo>
                  <a:lnTo>
                    <a:pt x="74" y="122"/>
                  </a:lnTo>
                  <a:lnTo>
                    <a:pt x="22" y="168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rgbClr val="C2B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36" name="Freeform 126"/>
            <p:cNvSpPr>
              <a:spLocks/>
            </p:cNvSpPr>
            <p:nvPr/>
          </p:nvSpPr>
          <p:spPr bwMode="auto">
            <a:xfrm>
              <a:off x="4358" y="2577"/>
              <a:ext cx="195" cy="79"/>
            </a:xfrm>
            <a:custGeom>
              <a:avLst/>
              <a:gdLst>
                <a:gd name="T0" fmla="*/ 0 w 390"/>
                <a:gd name="T1" fmla="*/ 158 h 158"/>
                <a:gd name="T2" fmla="*/ 39 w 390"/>
                <a:gd name="T3" fmla="*/ 112 h 158"/>
                <a:gd name="T4" fmla="*/ 75 w 390"/>
                <a:gd name="T5" fmla="*/ 72 h 158"/>
                <a:gd name="T6" fmla="*/ 111 w 390"/>
                <a:gd name="T7" fmla="*/ 37 h 158"/>
                <a:gd name="T8" fmla="*/ 166 w 390"/>
                <a:gd name="T9" fmla="*/ 10 h 158"/>
                <a:gd name="T10" fmla="*/ 205 w 390"/>
                <a:gd name="T11" fmla="*/ 9 h 158"/>
                <a:gd name="T12" fmla="*/ 279 w 390"/>
                <a:gd name="T13" fmla="*/ 0 h 158"/>
                <a:gd name="T14" fmla="*/ 316 w 390"/>
                <a:gd name="T15" fmla="*/ 33 h 158"/>
                <a:gd name="T16" fmla="*/ 355 w 390"/>
                <a:gd name="T17" fmla="*/ 41 h 158"/>
                <a:gd name="T18" fmla="*/ 386 w 390"/>
                <a:gd name="T19" fmla="*/ 100 h 158"/>
                <a:gd name="T20" fmla="*/ 390 w 390"/>
                <a:gd name="T21" fmla="*/ 117 h 158"/>
                <a:gd name="T22" fmla="*/ 374 w 390"/>
                <a:gd name="T23" fmla="*/ 121 h 158"/>
                <a:gd name="T24" fmla="*/ 338 w 390"/>
                <a:gd name="T25" fmla="*/ 119 h 158"/>
                <a:gd name="T26" fmla="*/ 257 w 390"/>
                <a:gd name="T27" fmla="*/ 92 h 158"/>
                <a:gd name="T28" fmla="*/ 185 w 390"/>
                <a:gd name="T29" fmla="*/ 94 h 158"/>
                <a:gd name="T30" fmla="*/ 88 w 390"/>
                <a:gd name="T31" fmla="*/ 117 h 158"/>
                <a:gd name="T32" fmla="*/ 29 w 390"/>
                <a:gd name="T33" fmla="*/ 144 h 158"/>
                <a:gd name="T34" fmla="*/ 0 w 390"/>
                <a:gd name="T35" fmla="*/ 158 h 158"/>
                <a:gd name="T36" fmla="*/ 0 w 390"/>
                <a:gd name="T37" fmla="*/ 158 h 1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90"/>
                <a:gd name="T58" fmla="*/ 0 h 158"/>
                <a:gd name="T59" fmla="*/ 390 w 390"/>
                <a:gd name="T60" fmla="*/ 158 h 1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90" h="158">
                  <a:moveTo>
                    <a:pt x="0" y="158"/>
                  </a:moveTo>
                  <a:lnTo>
                    <a:pt x="39" y="112"/>
                  </a:lnTo>
                  <a:lnTo>
                    <a:pt x="75" y="72"/>
                  </a:lnTo>
                  <a:lnTo>
                    <a:pt x="111" y="37"/>
                  </a:lnTo>
                  <a:lnTo>
                    <a:pt x="166" y="10"/>
                  </a:lnTo>
                  <a:lnTo>
                    <a:pt x="205" y="9"/>
                  </a:lnTo>
                  <a:lnTo>
                    <a:pt x="279" y="0"/>
                  </a:lnTo>
                  <a:lnTo>
                    <a:pt x="316" y="33"/>
                  </a:lnTo>
                  <a:lnTo>
                    <a:pt x="355" y="41"/>
                  </a:lnTo>
                  <a:lnTo>
                    <a:pt x="386" y="100"/>
                  </a:lnTo>
                  <a:lnTo>
                    <a:pt x="390" y="117"/>
                  </a:lnTo>
                  <a:lnTo>
                    <a:pt x="374" y="121"/>
                  </a:lnTo>
                  <a:lnTo>
                    <a:pt x="338" y="119"/>
                  </a:lnTo>
                  <a:lnTo>
                    <a:pt x="257" y="92"/>
                  </a:lnTo>
                  <a:lnTo>
                    <a:pt x="185" y="94"/>
                  </a:lnTo>
                  <a:lnTo>
                    <a:pt x="88" y="117"/>
                  </a:lnTo>
                  <a:lnTo>
                    <a:pt x="29" y="144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FF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37" name="Freeform 127"/>
            <p:cNvSpPr>
              <a:spLocks/>
            </p:cNvSpPr>
            <p:nvPr/>
          </p:nvSpPr>
          <p:spPr bwMode="auto">
            <a:xfrm>
              <a:off x="3343" y="2647"/>
              <a:ext cx="466" cy="984"/>
            </a:xfrm>
            <a:custGeom>
              <a:avLst/>
              <a:gdLst>
                <a:gd name="T0" fmla="*/ 245 w 933"/>
                <a:gd name="T1" fmla="*/ 65 h 1968"/>
                <a:gd name="T2" fmla="*/ 261 w 933"/>
                <a:gd name="T3" fmla="*/ 47 h 1968"/>
                <a:gd name="T4" fmla="*/ 291 w 933"/>
                <a:gd name="T5" fmla="*/ 23 h 1968"/>
                <a:gd name="T6" fmla="*/ 356 w 933"/>
                <a:gd name="T7" fmla="*/ 23 h 1968"/>
                <a:gd name="T8" fmla="*/ 459 w 933"/>
                <a:gd name="T9" fmla="*/ 0 h 1968"/>
                <a:gd name="T10" fmla="*/ 534 w 933"/>
                <a:gd name="T11" fmla="*/ 0 h 1968"/>
                <a:gd name="T12" fmla="*/ 710 w 933"/>
                <a:gd name="T13" fmla="*/ 69 h 1968"/>
                <a:gd name="T14" fmla="*/ 752 w 933"/>
                <a:gd name="T15" fmla="*/ 103 h 1968"/>
                <a:gd name="T16" fmla="*/ 701 w 933"/>
                <a:gd name="T17" fmla="*/ 149 h 1968"/>
                <a:gd name="T18" fmla="*/ 640 w 933"/>
                <a:gd name="T19" fmla="*/ 261 h 1968"/>
                <a:gd name="T20" fmla="*/ 743 w 933"/>
                <a:gd name="T21" fmla="*/ 191 h 1968"/>
                <a:gd name="T22" fmla="*/ 803 w 933"/>
                <a:gd name="T23" fmla="*/ 154 h 1968"/>
                <a:gd name="T24" fmla="*/ 896 w 933"/>
                <a:gd name="T25" fmla="*/ 200 h 1968"/>
                <a:gd name="T26" fmla="*/ 933 w 933"/>
                <a:gd name="T27" fmla="*/ 284 h 1968"/>
                <a:gd name="T28" fmla="*/ 761 w 933"/>
                <a:gd name="T29" fmla="*/ 587 h 1968"/>
                <a:gd name="T30" fmla="*/ 663 w 933"/>
                <a:gd name="T31" fmla="*/ 805 h 1968"/>
                <a:gd name="T32" fmla="*/ 626 w 933"/>
                <a:gd name="T33" fmla="*/ 837 h 1968"/>
                <a:gd name="T34" fmla="*/ 514 w 933"/>
                <a:gd name="T35" fmla="*/ 837 h 1968"/>
                <a:gd name="T36" fmla="*/ 519 w 933"/>
                <a:gd name="T37" fmla="*/ 880 h 1968"/>
                <a:gd name="T38" fmla="*/ 473 w 933"/>
                <a:gd name="T39" fmla="*/ 917 h 1968"/>
                <a:gd name="T40" fmla="*/ 450 w 933"/>
                <a:gd name="T41" fmla="*/ 963 h 1968"/>
                <a:gd name="T42" fmla="*/ 324 w 933"/>
                <a:gd name="T43" fmla="*/ 1009 h 1968"/>
                <a:gd name="T44" fmla="*/ 356 w 933"/>
                <a:gd name="T45" fmla="*/ 1252 h 1968"/>
                <a:gd name="T46" fmla="*/ 356 w 933"/>
                <a:gd name="T47" fmla="*/ 1518 h 1968"/>
                <a:gd name="T48" fmla="*/ 454 w 933"/>
                <a:gd name="T49" fmla="*/ 1569 h 1968"/>
                <a:gd name="T50" fmla="*/ 408 w 933"/>
                <a:gd name="T51" fmla="*/ 1839 h 1968"/>
                <a:gd name="T52" fmla="*/ 268 w 933"/>
                <a:gd name="T53" fmla="*/ 1908 h 1968"/>
                <a:gd name="T54" fmla="*/ 189 w 933"/>
                <a:gd name="T55" fmla="*/ 1968 h 1968"/>
                <a:gd name="T56" fmla="*/ 152 w 933"/>
                <a:gd name="T57" fmla="*/ 1825 h 1968"/>
                <a:gd name="T58" fmla="*/ 152 w 933"/>
                <a:gd name="T59" fmla="*/ 1619 h 1968"/>
                <a:gd name="T60" fmla="*/ 180 w 933"/>
                <a:gd name="T61" fmla="*/ 1527 h 1968"/>
                <a:gd name="T62" fmla="*/ 241 w 933"/>
                <a:gd name="T63" fmla="*/ 1489 h 1968"/>
                <a:gd name="T64" fmla="*/ 207 w 933"/>
                <a:gd name="T65" fmla="*/ 1401 h 1968"/>
                <a:gd name="T66" fmla="*/ 189 w 933"/>
                <a:gd name="T67" fmla="*/ 1275 h 1968"/>
                <a:gd name="T68" fmla="*/ 180 w 933"/>
                <a:gd name="T69" fmla="*/ 1140 h 1968"/>
                <a:gd name="T70" fmla="*/ 129 w 933"/>
                <a:gd name="T71" fmla="*/ 1419 h 1968"/>
                <a:gd name="T72" fmla="*/ 103 w 933"/>
                <a:gd name="T73" fmla="*/ 1606 h 1968"/>
                <a:gd name="T74" fmla="*/ 54 w 933"/>
                <a:gd name="T75" fmla="*/ 1289 h 1968"/>
                <a:gd name="T76" fmla="*/ 0 w 933"/>
                <a:gd name="T77" fmla="*/ 991 h 1968"/>
                <a:gd name="T78" fmla="*/ 115 w 933"/>
                <a:gd name="T79" fmla="*/ 1014 h 1968"/>
                <a:gd name="T80" fmla="*/ 207 w 933"/>
                <a:gd name="T81" fmla="*/ 1014 h 1968"/>
                <a:gd name="T82" fmla="*/ 193 w 933"/>
                <a:gd name="T83" fmla="*/ 949 h 1968"/>
                <a:gd name="T84" fmla="*/ 207 w 933"/>
                <a:gd name="T85" fmla="*/ 754 h 1968"/>
                <a:gd name="T86" fmla="*/ 81 w 933"/>
                <a:gd name="T87" fmla="*/ 991 h 1968"/>
                <a:gd name="T88" fmla="*/ 35 w 933"/>
                <a:gd name="T89" fmla="*/ 885 h 1968"/>
                <a:gd name="T90" fmla="*/ 138 w 933"/>
                <a:gd name="T91" fmla="*/ 684 h 1968"/>
                <a:gd name="T92" fmla="*/ 138 w 933"/>
                <a:gd name="T93" fmla="*/ 466 h 1968"/>
                <a:gd name="T94" fmla="*/ 24 w 933"/>
                <a:gd name="T95" fmla="*/ 731 h 1968"/>
                <a:gd name="T96" fmla="*/ 115 w 933"/>
                <a:gd name="T97" fmla="*/ 330 h 1968"/>
                <a:gd name="T98" fmla="*/ 212 w 933"/>
                <a:gd name="T99" fmla="*/ 126 h 1968"/>
                <a:gd name="T100" fmla="*/ 245 w 933"/>
                <a:gd name="T101" fmla="*/ 65 h 1968"/>
                <a:gd name="T102" fmla="*/ 245 w 933"/>
                <a:gd name="T103" fmla="*/ 65 h 196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33"/>
                <a:gd name="T157" fmla="*/ 0 h 1968"/>
                <a:gd name="T158" fmla="*/ 933 w 933"/>
                <a:gd name="T159" fmla="*/ 1968 h 196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33" h="1968">
                  <a:moveTo>
                    <a:pt x="245" y="65"/>
                  </a:moveTo>
                  <a:lnTo>
                    <a:pt x="261" y="47"/>
                  </a:lnTo>
                  <a:lnTo>
                    <a:pt x="291" y="23"/>
                  </a:lnTo>
                  <a:lnTo>
                    <a:pt x="356" y="23"/>
                  </a:lnTo>
                  <a:lnTo>
                    <a:pt x="459" y="0"/>
                  </a:lnTo>
                  <a:lnTo>
                    <a:pt x="534" y="0"/>
                  </a:lnTo>
                  <a:lnTo>
                    <a:pt x="710" y="69"/>
                  </a:lnTo>
                  <a:lnTo>
                    <a:pt x="752" y="103"/>
                  </a:lnTo>
                  <a:lnTo>
                    <a:pt x="701" y="149"/>
                  </a:lnTo>
                  <a:lnTo>
                    <a:pt x="640" y="261"/>
                  </a:lnTo>
                  <a:lnTo>
                    <a:pt x="743" y="191"/>
                  </a:lnTo>
                  <a:lnTo>
                    <a:pt x="803" y="154"/>
                  </a:lnTo>
                  <a:lnTo>
                    <a:pt x="896" y="200"/>
                  </a:lnTo>
                  <a:lnTo>
                    <a:pt x="933" y="284"/>
                  </a:lnTo>
                  <a:lnTo>
                    <a:pt x="761" y="587"/>
                  </a:lnTo>
                  <a:lnTo>
                    <a:pt x="663" y="805"/>
                  </a:lnTo>
                  <a:lnTo>
                    <a:pt x="626" y="837"/>
                  </a:lnTo>
                  <a:lnTo>
                    <a:pt x="514" y="837"/>
                  </a:lnTo>
                  <a:lnTo>
                    <a:pt x="519" y="880"/>
                  </a:lnTo>
                  <a:lnTo>
                    <a:pt x="473" y="917"/>
                  </a:lnTo>
                  <a:lnTo>
                    <a:pt x="450" y="963"/>
                  </a:lnTo>
                  <a:lnTo>
                    <a:pt x="324" y="1009"/>
                  </a:lnTo>
                  <a:lnTo>
                    <a:pt x="356" y="1252"/>
                  </a:lnTo>
                  <a:lnTo>
                    <a:pt x="356" y="1518"/>
                  </a:lnTo>
                  <a:lnTo>
                    <a:pt x="454" y="1569"/>
                  </a:lnTo>
                  <a:lnTo>
                    <a:pt x="408" y="1839"/>
                  </a:lnTo>
                  <a:lnTo>
                    <a:pt x="268" y="1908"/>
                  </a:lnTo>
                  <a:lnTo>
                    <a:pt x="189" y="1968"/>
                  </a:lnTo>
                  <a:lnTo>
                    <a:pt x="152" y="1825"/>
                  </a:lnTo>
                  <a:lnTo>
                    <a:pt x="152" y="1619"/>
                  </a:lnTo>
                  <a:lnTo>
                    <a:pt x="180" y="1527"/>
                  </a:lnTo>
                  <a:lnTo>
                    <a:pt x="241" y="1489"/>
                  </a:lnTo>
                  <a:lnTo>
                    <a:pt x="207" y="1401"/>
                  </a:lnTo>
                  <a:lnTo>
                    <a:pt x="189" y="1275"/>
                  </a:lnTo>
                  <a:lnTo>
                    <a:pt x="180" y="1140"/>
                  </a:lnTo>
                  <a:lnTo>
                    <a:pt x="129" y="1419"/>
                  </a:lnTo>
                  <a:lnTo>
                    <a:pt x="103" y="1606"/>
                  </a:lnTo>
                  <a:lnTo>
                    <a:pt x="54" y="1289"/>
                  </a:lnTo>
                  <a:lnTo>
                    <a:pt x="0" y="991"/>
                  </a:lnTo>
                  <a:lnTo>
                    <a:pt x="115" y="1014"/>
                  </a:lnTo>
                  <a:lnTo>
                    <a:pt x="207" y="1014"/>
                  </a:lnTo>
                  <a:lnTo>
                    <a:pt x="193" y="949"/>
                  </a:lnTo>
                  <a:lnTo>
                    <a:pt x="207" y="754"/>
                  </a:lnTo>
                  <a:lnTo>
                    <a:pt x="81" y="991"/>
                  </a:lnTo>
                  <a:lnTo>
                    <a:pt x="35" y="885"/>
                  </a:lnTo>
                  <a:lnTo>
                    <a:pt x="138" y="684"/>
                  </a:lnTo>
                  <a:lnTo>
                    <a:pt x="138" y="466"/>
                  </a:lnTo>
                  <a:lnTo>
                    <a:pt x="24" y="731"/>
                  </a:lnTo>
                  <a:lnTo>
                    <a:pt x="115" y="330"/>
                  </a:lnTo>
                  <a:lnTo>
                    <a:pt x="212" y="126"/>
                  </a:lnTo>
                  <a:lnTo>
                    <a:pt x="245" y="65"/>
                  </a:lnTo>
                  <a:close/>
                </a:path>
              </a:pathLst>
            </a:custGeom>
            <a:solidFill>
              <a:srgbClr val="9595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38" name="Freeform 128"/>
            <p:cNvSpPr>
              <a:spLocks/>
            </p:cNvSpPr>
            <p:nvPr/>
          </p:nvSpPr>
          <p:spPr bwMode="auto">
            <a:xfrm>
              <a:off x="3116" y="2533"/>
              <a:ext cx="323" cy="1038"/>
            </a:xfrm>
            <a:custGeom>
              <a:avLst/>
              <a:gdLst>
                <a:gd name="T0" fmla="*/ 638 w 646"/>
                <a:gd name="T1" fmla="*/ 196 h 2077"/>
                <a:gd name="T2" fmla="*/ 577 w 646"/>
                <a:gd name="T3" fmla="*/ 66 h 2077"/>
                <a:gd name="T4" fmla="*/ 433 w 646"/>
                <a:gd name="T5" fmla="*/ 75 h 2077"/>
                <a:gd name="T6" fmla="*/ 470 w 646"/>
                <a:gd name="T7" fmla="*/ 34 h 2077"/>
                <a:gd name="T8" fmla="*/ 419 w 646"/>
                <a:gd name="T9" fmla="*/ 0 h 2077"/>
                <a:gd name="T10" fmla="*/ 267 w 646"/>
                <a:gd name="T11" fmla="*/ 157 h 2077"/>
                <a:gd name="T12" fmla="*/ 181 w 646"/>
                <a:gd name="T13" fmla="*/ 433 h 2077"/>
                <a:gd name="T14" fmla="*/ 112 w 646"/>
                <a:gd name="T15" fmla="*/ 658 h 2077"/>
                <a:gd name="T16" fmla="*/ 96 w 646"/>
                <a:gd name="T17" fmla="*/ 777 h 2077"/>
                <a:gd name="T18" fmla="*/ 181 w 646"/>
                <a:gd name="T19" fmla="*/ 624 h 2077"/>
                <a:gd name="T20" fmla="*/ 226 w 646"/>
                <a:gd name="T21" fmla="*/ 564 h 2077"/>
                <a:gd name="T22" fmla="*/ 186 w 646"/>
                <a:gd name="T23" fmla="*/ 722 h 2077"/>
                <a:gd name="T24" fmla="*/ 87 w 646"/>
                <a:gd name="T25" fmla="*/ 926 h 2077"/>
                <a:gd name="T26" fmla="*/ 0 w 646"/>
                <a:gd name="T27" fmla="*/ 1016 h 2077"/>
                <a:gd name="T28" fmla="*/ 57 w 646"/>
                <a:gd name="T29" fmla="*/ 1123 h 2077"/>
                <a:gd name="T30" fmla="*/ 32 w 646"/>
                <a:gd name="T31" fmla="*/ 1570 h 2077"/>
                <a:gd name="T32" fmla="*/ 154 w 646"/>
                <a:gd name="T33" fmla="*/ 1388 h 2077"/>
                <a:gd name="T34" fmla="*/ 179 w 646"/>
                <a:gd name="T35" fmla="*/ 1718 h 2077"/>
                <a:gd name="T36" fmla="*/ 167 w 646"/>
                <a:gd name="T37" fmla="*/ 1765 h 2077"/>
                <a:gd name="T38" fmla="*/ 170 w 646"/>
                <a:gd name="T39" fmla="*/ 1933 h 2077"/>
                <a:gd name="T40" fmla="*/ 213 w 646"/>
                <a:gd name="T41" fmla="*/ 2059 h 2077"/>
                <a:gd name="T42" fmla="*/ 303 w 646"/>
                <a:gd name="T43" fmla="*/ 2060 h 2077"/>
                <a:gd name="T44" fmla="*/ 419 w 646"/>
                <a:gd name="T45" fmla="*/ 2037 h 2077"/>
                <a:gd name="T46" fmla="*/ 418 w 646"/>
                <a:gd name="T47" fmla="*/ 1916 h 2077"/>
                <a:gd name="T48" fmla="*/ 419 w 646"/>
                <a:gd name="T49" fmla="*/ 1602 h 2077"/>
                <a:gd name="T50" fmla="*/ 470 w 646"/>
                <a:gd name="T51" fmla="*/ 1252 h 2077"/>
                <a:gd name="T52" fmla="*/ 414 w 646"/>
                <a:gd name="T53" fmla="*/ 1123 h 2077"/>
                <a:gd name="T54" fmla="*/ 522 w 646"/>
                <a:gd name="T55" fmla="*/ 811 h 2077"/>
                <a:gd name="T56" fmla="*/ 401 w 646"/>
                <a:gd name="T57" fmla="*/ 336 h 2077"/>
                <a:gd name="T58" fmla="*/ 511 w 646"/>
                <a:gd name="T59" fmla="*/ 135 h 2077"/>
                <a:gd name="T60" fmla="*/ 474 w 646"/>
                <a:gd name="T61" fmla="*/ 369 h 2077"/>
                <a:gd name="T62" fmla="*/ 511 w 646"/>
                <a:gd name="T63" fmla="*/ 438 h 2077"/>
                <a:gd name="T64" fmla="*/ 510 w 646"/>
                <a:gd name="T65" fmla="*/ 618 h 2077"/>
                <a:gd name="T66" fmla="*/ 545 w 646"/>
                <a:gd name="T67" fmla="*/ 653 h 2077"/>
                <a:gd name="T68" fmla="*/ 600 w 646"/>
                <a:gd name="T69" fmla="*/ 369 h 2077"/>
                <a:gd name="T70" fmla="*/ 646 w 646"/>
                <a:gd name="T71" fmla="*/ 243 h 20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6"/>
                <a:gd name="T109" fmla="*/ 0 h 2077"/>
                <a:gd name="T110" fmla="*/ 646 w 646"/>
                <a:gd name="T111" fmla="*/ 2077 h 207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6" h="2077">
                  <a:moveTo>
                    <a:pt x="646" y="243"/>
                  </a:moveTo>
                  <a:lnTo>
                    <a:pt x="638" y="196"/>
                  </a:lnTo>
                  <a:lnTo>
                    <a:pt x="614" y="112"/>
                  </a:lnTo>
                  <a:lnTo>
                    <a:pt x="577" y="66"/>
                  </a:lnTo>
                  <a:lnTo>
                    <a:pt x="525" y="57"/>
                  </a:lnTo>
                  <a:lnTo>
                    <a:pt x="433" y="75"/>
                  </a:lnTo>
                  <a:lnTo>
                    <a:pt x="447" y="61"/>
                  </a:lnTo>
                  <a:lnTo>
                    <a:pt x="470" y="34"/>
                  </a:lnTo>
                  <a:lnTo>
                    <a:pt x="456" y="9"/>
                  </a:lnTo>
                  <a:lnTo>
                    <a:pt x="419" y="0"/>
                  </a:lnTo>
                  <a:lnTo>
                    <a:pt x="330" y="66"/>
                  </a:lnTo>
                  <a:lnTo>
                    <a:pt x="267" y="157"/>
                  </a:lnTo>
                  <a:lnTo>
                    <a:pt x="218" y="247"/>
                  </a:lnTo>
                  <a:lnTo>
                    <a:pt x="181" y="433"/>
                  </a:lnTo>
                  <a:lnTo>
                    <a:pt x="149" y="541"/>
                  </a:lnTo>
                  <a:lnTo>
                    <a:pt x="112" y="658"/>
                  </a:lnTo>
                  <a:lnTo>
                    <a:pt x="75" y="802"/>
                  </a:lnTo>
                  <a:lnTo>
                    <a:pt x="96" y="777"/>
                  </a:lnTo>
                  <a:lnTo>
                    <a:pt x="136" y="707"/>
                  </a:lnTo>
                  <a:lnTo>
                    <a:pt x="181" y="624"/>
                  </a:lnTo>
                  <a:lnTo>
                    <a:pt x="215" y="569"/>
                  </a:lnTo>
                  <a:lnTo>
                    <a:pt x="226" y="564"/>
                  </a:lnTo>
                  <a:lnTo>
                    <a:pt x="220" y="601"/>
                  </a:lnTo>
                  <a:lnTo>
                    <a:pt x="186" y="722"/>
                  </a:lnTo>
                  <a:lnTo>
                    <a:pt x="135" y="871"/>
                  </a:lnTo>
                  <a:lnTo>
                    <a:pt x="87" y="926"/>
                  </a:lnTo>
                  <a:lnTo>
                    <a:pt x="37" y="969"/>
                  </a:lnTo>
                  <a:lnTo>
                    <a:pt x="0" y="1016"/>
                  </a:lnTo>
                  <a:lnTo>
                    <a:pt x="28" y="1085"/>
                  </a:lnTo>
                  <a:lnTo>
                    <a:pt x="57" y="1123"/>
                  </a:lnTo>
                  <a:lnTo>
                    <a:pt x="42" y="1275"/>
                  </a:lnTo>
                  <a:lnTo>
                    <a:pt x="32" y="1570"/>
                  </a:lnTo>
                  <a:lnTo>
                    <a:pt x="80" y="1774"/>
                  </a:lnTo>
                  <a:lnTo>
                    <a:pt x="154" y="1388"/>
                  </a:lnTo>
                  <a:lnTo>
                    <a:pt x="158" y="1635"/>
                  </a:lnTo>
                  <a:lnTo>
                    <a:pt x="179" y="1718"/>
                  </a:lnTo>
                  <a:lnTo>
                    <a:pt x="195" y="1733"/>
                  </a:lnTo>
                  <a:lnTo>
                    <a:pt x="167" y="1765"/>
                  </a:lnTo>
                  <a:lnTo>
                    <a:pt x="154" y="1858"/>
                  </a:lnTo>
                  <a:lnTo>
                    <a:pt x="170" y="1933"/>
                  </a:lnTo>
                  <a:lnTo>
                    <a:pt x="190" y="2007"/>
                  </a:lnTo>
                  <a:lnTo>
                    <a:pt x="213" y="2059"/>
                  </a:lnTo>
                  <a:lnTo>
                    <a:pt x="247" y="2077"/>
                  </a:lnTo>
                  <a:lnTo>
                    <a:pt x="303" y="2060"/>
                  </a:lnTo>
                  <a:lnTo>
                    <a:pt x="367" y="2039"/>
                  </a:lnTo>
                  <a:lnTo>
                    <a:pt x="419" y="2037"/>
                  </a:lnTo>
                  <a:lnTo>
                    <a:pt x="437" y="2007"/>
                  </a:lnTo>
                  <a:lnTo>
                    <a:pt x="418" y="1916"/>
                  </a:lnTo>
                  <a:lnTo>
                    <a:pt x="401" y="1858"/>
                  </a:lnTo>
                  <a:lnTo>
                    <a:pt x="419" y="1602"/>
                  </a:lnTo>
                  <a:lnTo>
                    <a:pt x="474" y="1424"/>
                  </a:lnTo>
                  <a:lnTo>
                    <a:pt x="470" y="1252"/>
                  </a:lnTo>
                  <a:lnTo>
                    <a:pt x="470" y="1215"/>
                  </a:lnTo>
                  <a:lnTo>
                    <a:pt x="414" y="1123"/>
                  </a:lnTo>
                  <a:lnTo>
                    <a:pt x="470" y="1034"/>
                  </a:lnTo>
                  <a:lnTo>
                    <a:pt x="522" y="811"/>
                  </a:lnTo>
                  <a:lnTo>
                    <a:pt x="461" y="644"/>
                  </a:lnTo>
                  <a:lnTo>
                    <a:pt x="401" y="336"/>
                  </a:lnTo>
                  <a:lnTo>
                    <a:pt x="447" y="140"/>
                  </a:lnTo>
                  <a:lnTo>
                    <a:pt x="511" y="135"/>
                  </a:lnTo>
                  <a:lnTo>
                    <a:pt x="470" y="210"/>
                  </a:lnTo>
                  <a:lnTo>
                    <a:pt x="474" y="369"/>
                  </a:lnTo>
                  <a:lnTo>
                    <a:pt x="498" y="418"/>
                  </a:lnTo>
                  <a:lnTo>
                    <a:pt x="511" y="438"/>
                  </a:lnTo>
                  <a:lnTo>
                    <a:pt x="493" y="499"/>
                  </a:lnTo>
                  <a:lnTo>
                    <a:pt x="510" y="618"/>
                  </a:lnTo>
                  <a:lnTo>
                    <a:pt x="525" y="658"/>
                  </a:lnTo>
                  <a:lnTo>
                    <a:pt x="545" y="653"/>
                  </a:lnTo>
                  <a:lnTo>
                    <a:pt x="582" y="492"/>
                  </a:lnTo>
                  <a:lnTo>
                    <a:pt x="600" y="369"/>
                  </a:lnTo>
                  <a:lnTo>
                    <a:pt x="646" y="243"/>
                  </a:lnTo>
                  <a:close/>
                </a:path>
              </a:pathLst>
            </a:custGeom>
            <a:solidFill>
              <a:srgbClr val="AAB9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39" name="Freeform 129"/>
            <p:cNvSpPr>
              <a:spLocks/>
            </p:cNvSpPr>
            <p:nvPr/>
          </p:nvSpPr>
          <p:spPr bwMode="auto">
            <a:xfrm>
              <a:off x="3417" y="2377"/>
              <a:ext cx="145" cy="43"/>
            </a:xfrm>
            <a:custGeom>
              <a:avLst/>
              <a:gdLst>
                <a:gd name="T0" fmla="*/ 0 w 292"/>
                <a:gd name="T1" fmla="*/ 65 h 88"/>
                <a:gd name="T2" fmla="*/ 59 w 292"/>
                <a:gd name="T3" fmla="*/ 34 h 88"/>
                <a:gd name="T4" fmla="*/ 112 w 292"/>
                <a:gd name="T5" fmla="*/ 47 h 88"/>
                <a:gd name="T6" fmla="*/ 175 w 292"/>
                <a:gd name="T7" fmla="*/ 30 h 88"/>
                <a:gd name="T8" fmla="*/ 271 w 292"/>
                <a:gd name="T9" fmla="*/ 0 h 88"/>
                <a:gd name="T10" fmla="*/ 292 w 292"/>
                <a:gd name="T11" fmla="*/ 13 h 88"/>
                <a:gd name="T12" fmla="*/ 270 w 292"/>
                <a:gd name="T13" fmla="*/ 40 h 88"/>
                <a:gd name="T14" fmla="*/ 240 w 292"/>
                <a:gd name="T15" fmla="*/ 58 h 88"/>
                <a:gd name="T16" fmla="*/ 172 w 292"/>
                <a:gd name="T17" fmla="*/ 71 h 88"/>
                <a:gd name="T18" fmla="*/ 113 w 292"/>
                <a:gd name="T19" fmla="*/ 88 h 88"/>
                <a:gd name="T20" fmla="*/ 62 w 292"/>
                <a:gd name="T21" fmla="*/ 80 h 88"/>
                <a:gd name="T22" fmla="*/ 10 w 292"/>
                <a:gd name="T23" fmla="*/ 86 h 88"/>
                <a:gd name="T24" fmla="*/ 0 w 292"/>
                <a:gd name="T25" fmla="*/ 65 h 88"/>
                <a:gd name="T26" fmla="*/ 0 w 292"/>
                <a:gd name="T27" fmla="*/ 65 h 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2"/>
                <a:gd name="T43" fmla="*/ 0 h 88"/>
                <a:gd name="T44" fmla="*/ 292 w 292"/>
                <a:gd name="T45" fmla="*/ 88 h 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2" h="88">
                  <a:moveTo>
                    <a:pt x="0" y="65"/>
                  </a:moveTo>
                  <a:lnTo>
                    <a:pt x="59" y="34"/>
                  </a:lnTo>
                  <a:lnTo>
                    <a:pt x="112" y="47"/>
                  </a:lnTo>
                  <a:lnTo>
                    <a:pt x="175" y="30"/>
                  </a:lnTo>
                  <a:lnTo>
                    <a:pt x="271" y="0"/>
                  </a:lnTo>
                  <a:lnTo>
                    <a:pt x="292" y="13"/>
                  </a:lnTo>
                  <a:lnTo>
                    <a:pt x="270" y="40"/>
                  </a:lnTo>
                  <a:lnTo>
                    <a:pt x="240" y="58"/>
                  </a:lnTo>
                  <a:lnTo>
                    <a:pt x="172" y="71"/>
                  </a:lnTo>
                  <a:lnTo>
                    <a:pt x="113" y="88"/>
                  </a:lnTo>
                  <a:lnTo>
                    <a:pt x="62" y="80"/>
                  </a:lnTo>
                  <a:lnTo>
                    <a:pt x="10" y="86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40" name="Freeform 130"/>
            <p:cNvSpPr>
              <a:spLocks/>
            </p:cNvSpPr>
            <p:nvPr/>
          </p:nvSpPr>
          <p:spPr bwMode="auto">
            <a:xfrm>
              <a:off x="3332" y="2312"/>
              <a:ext cx="224" cy="166"/>
            </a:xfrm>
            <a:custGeom>
              <a:avLst/>
              <a:gdLst>
                <a:gd name="T0" fmla="*/ 47 w 448"/>
                <a:gd name="T1" fmla="*/ 299 h 332"/>
                <a:gd name="T2" fmla="*/ 100 w 448"/>
                <a:gd name="T3" fmla="*/ 319 h 332"/>
                <a:gd name="T4" fmla="*/ 77 w 448"/>
                <a:gd name="T5" fmla="*/ 332 h 332"/>
                <a:gd name="T6" fmla="*/ 21 w 448"/>
                <a:gd name="T7" fmla="*/ 322 h 332"/>
                <a:gd name="T8" fmla="*/ 0 w 448"/>
                <a:gd name="T9" fmla="*/ 242 h 332"/>
                <a:gd name="T10" fmla="*/ 5 w 448"/>
                <a:gd name="T11" fmla="*/ 161 h 332"/>
                <a:gd name="T12" fmla="*/ 38 w 448"/>
                <a:gd name="T13" fmla="*/ 87 h 332"/>
                <a:gd name="T14" fmla="*/ 65 w 448"/>
                <a:gd name="T15" fmla="*/ 56 h 332"/>
                <a:gd name="T16" fmla="*/ 100 w 448"/>
                <a:gd name="T17" fmla="*/ 31 h 332"/>
                <a:gd name="T18" fmla="*/ 173 w 448"/>
                <a:gd name="T19" fmla="*/ 2 h 332"/>
                <a:gd name="T20" fmla="*/ 244 w 448"/>
                <a:gd name="T21" fmla="*/ 0 h 332"/>
                <a:gd name="T22" fmla="*/ 386 w 448"/>
                <a:gd name="T23" fmla="*/ 49 h 332"/>
                <a:gd name="T24" fmla="*/ 416 w 448"/>
                <a:gd name="T25" fmla="*/ 64 h 332"/>
                <a:gd name="T26" fmla="*/ 444 w 448"/>
                <a:gd name="T27" fmla="*/ 79 h 332"/>
                <a:gd name="T28" fmla="*/ 448 w 448"/>
                <a:gd name="T29" fmla="*/ 97 h 332"/>
                <a:gd name="T30" fmla="*/ 431 w 448"/>
                <a:gd name="T31" fmla="*/ 101 h 332"/>
                <a:gd name="T32" fmla="*/ 404 w 448"/>
                <a:gd name="T33" fmla="*/ 87 h 332"/>
                <a:gd name="T34" fmla="*/ 375 w 448"/>
                <a:gd name="T35" fmla="*/ 70 h 332"/>
                <a:gd name="T36" fmla="*/ 311 w 448"/>
                <a:gd name="T37" fmla="*/ 41 h 332"/>
                <a:gd name="T38" fmla="*/ 245 w 448"/>
                <a:gd name="T39" fmla="*/ 24 h 332"/>
                <a:gd name="T40" fmla="*/ 111 w 448"/>
                <a:gd name="T41" fmla="*/ 51 h 332"/>
                <a:gd name="T42" fmla="*/ 59 w 448"/>
                <a:gd name="T43" fmla="*/ 100 h 332"/>
                <a:gd name="T44" fmla="*/ 30 w 448"/>
                <a:gd name="T45" fmla="*/ 161 h 332"/>
                <a:gd name="T46" fmla="*/ 27 w 448"/>
                <a:gd name="T47" fmla="*/ 230 h 332"/>
                <a:gd name="T48" fmla="*/ 47 w 448"/>
                <a:gd name="T49" fmla="*/ 299 h 332"/>
                <a:gd name="T50" fmla="*/ 47 w 448"/>
                <a:gd name="T51" fmla="*/ 299 h 3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48"/>
                <a:gd name="T79" fmla="*/ 0 h 332"/>
                <a:gd name="T80" fmla="*/ 448 w 448"/>
                <a:gd name="T81" fmla="*/ 332 h 33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48" h="332">
                  <a:moveTo>
                    <a:pt x="47" y="299"/>
                  </a:moveTo>
                  <a:lnTo>
                    <a:pt x="100" y="319"/>
                  </a:lnTo>
                  <a:lnTo>
                    <a:pt x="77" y="332"/>
                  </a:lnTo>
                  <a:lnTo>
                    <a:pt x="21" y="322"/>
                  </a:lnTo>
                  <a:lnTo>
                    <a:pt x="0" y="242"/>
                  </a:lnTo>
                  <a:lnTo>
                    <a:pt x="5" y="161"/>
                  </a:lnTo>
                  <a:lnTo>
                    <a:pt x="38" y="87"/>
                  </a:lnTo>
                  <a:lnTo>
                    <a:pt x="65" y="56"/>
                  </a:lnTo>
                  <a:lnTo>
                    <a:pt x="100" y="31"/>
                  </a:lnTo>
                  <a:lnTo>
                    <a:pt x="173" y="2"/>
                  </a:lnTo>
                  <a:lnTo>
                    <a:pt x="244" y="0"/>
                  </a:lnTo>
                  <a:lnTo>
                    <a:pt x="386" y="49"/>
                  </a:lnTo>
                  <a:lnTo>
                    <a:pt x="416" y="64"/>
                  </a:lnTo>
                  <a:lnTo>
                    <a:pt x="444" y="79"/>
                  </a:lnTo>
                  <a:lnTo>
                    <a:pt x="448" y="97"/>
                  </a:lnTo>
                  <a:lnTo>
                    <a:pt x="431" y="101"/>
                  </a:lnTo>
                  <a:lnTo>
                    <a:pt x="404" y="87"/>
                  </a:lnTo>
                  <a:lnTo>
                    <a:pt x="375" y="70"/>
                  </a:lnTo>
                  <a:lnTo>
                    <a:pt x="311" y="41"/>
                  </a:lnTo>
                  <a:lnTo>
                    <a:pt x="245" y="24"/>
                  </a:lnTo>
                  <a:lnTo>
                    <a:pt x="111" y="51"/>
                  </a:lnTo>
                  <a:lnTo>
                    <a:pt x="59" y="100"/>
                  </a:lnTo>
                  <a:lnTo>
                    <a:pt x="30" y="161"/>
                  </a:lnTo>
                  <a:lnTo>
                    <a:pt x="27" y="230"/>
                  </a:lnTo>
                  <a:lnTo>
                    <a:pt x="47" y="2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41" name="Freeform 131"/>
            <p:cNvSpPr>
              <a:spLocks/>
            </p:cNvSpPr>
            <p:nvPr/>
          </p:nvSpPr>
          <p:spPr bwMode="auto">
            <a:xfrm>
              <a:off x="3408" y="2429"/>
              <a:ext cx="37" cy="52"/>
            </a:xfrm>
            <a:custGeom>
              <a:avLst/>
              <a:gdLst>
                <a:gd name="T0" fmla="*/ 0 w 75"/>
                <a:gd name="T1" fmla="*/ 54 h 104"/>
                <a:gd name="T2" fmla="*/ 26 w 75"/>
                <a:gd name="T3" fmla="*/ 7 h 104"/>
                <a:gd name="T4" fmla="*/ 75 w 75"/>
                <a:gd name="T5" fmla="*/ 0 h 104"/>
                <a:gd name="T6" fmla="*/ 75 w 75"/>
                <a:gd name="T7" fmla="*/ 24 h 104"/>
                <a:gd name="T8" fmla="*/ 30 w 75"/>
                <a:gd name="T9" fmla="*/ 56 h 104"/>
                <a:gd name="T10" fmla="*/ 27 w 75"/>
                <a:gd name="T11" fmla="*/ 66 h 104"/>
                <a:gd name="T12" fmla="*/ 34 w 75"/>
                <a:gd name="T13" fmla="*/ 82 h 104"/>
                <a:gd name="T14" fmla="*/ 27 w 75"/>
                <a:gd name="T15" fmla="*/ 104 h 104"/>
                <a:gd name="T16" fmla="*/ 5 w 75"/>
                <a:gd name="T17" fmla="*/ 96 h 104"/>
                <a:gd name="T18" fmla="*/ 0 w 75"/>
                <a:gd name="T19" fmla="*/ 54 h 104"/>
                <a:gd name="T20" fmla="*/ 0 w 75"/>
                <a:gd name="T21" fmla="*/ 54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5"/>
                <a:gd name="T34" fmla="*/ 0 h 104"/>
                <a:gd name="T35" fmla="*/ 75 w 75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5" h="104">
                  <a:moveTo>
                    <a:pt x="0" y="54"/>
                  </a:moveTo>
                  <a:lnTo>
                    <a:pt x="26" y="7"/>
                  </a:lnTo>
                  <a:lnTo>
                    <a:pt x="75" y="0"/>
                  </a:lnTo>
                  <a:lnTo>
                    <a:pt x="75" y="24"/>
                  </a:lnTo>
                  <a:lnTo>
                    <a:pt x="30" y="56"/>
                  </a:lnTo>
                  <a:lnTo>
                    <a:pt x="27" y="66"/>
                  </a:lnTo>
                  <a:lnTo>
                    <a:pt x="34" y="82"/>
                  </a:lnTo>
                  <a:lnTo>
                    <a:pt x="27" y="104"/>
                  </a:lnTo>
                  <a:lnTo>
                    <a:pt x="5" y="9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42" name="Freeform 132"/>
            <p:cNvSpPr>
              <a:spLocks/>
            </p:cNvSpPr>
            <p:nvPr/>
          </p:nvSpPr>
          <p:spPr bwMode="auto">
            <a:xfrm>
              <a:off x="3501" y="2410"/>
              <a:ext cx="45" cy="125"/>
            </a:xfrm>
            <a:custGeom>
              <a:avLst/>
              <a:gdLst>
                <a:gd name="T0" fmla="*/ 68 w 88"/>
                <a:gd name="T1" fmla="*/ 3 h 249"/>
                <a:gd name="T2" fmla="*/ 74 w 88"/>
                <a:gd name="T3" fmla="*/ 99 h 249"/>
                <a:gd name="T4" fmla="*/ 88 w 88"/>
                <a:gd name="T5" fmla="*/ 162 h 249"/>
                <a:gd name="T6" fmla="*/ 49 w 88"/>
                <a:gd name="T7" fmla="*/ 188 h 249"/>
                <a:gd name="T8" fmla="*/ 22 w 88"/>
                <a:gd name="T9" fmla="*/ 249 h 249"/>
                <a:gd name="T10" fmla="*/ 0 w 88"/>
                <a:gd name="T11" fmla="*/ 238 h 249"/>
                <a:gd name="T12" fmla="*/ 32 w 88"/>
                <a:gd name="T13" fmla="*/ 170 h 249"/>
                <a:gd name="T14" fmla="*/ 67 w 88"/>
                <a:gd name="T15" fmla="*/ 152 h 249"/>
                <a:gd name="T16" fmla="*/ 63 w 88"/>
                <a:gd name="T17" fmla="*/ 127 h 249"/>
                <a:gd name="T18" fmla="*/ 50 w 88"/>
                <a:gd name="T19" fmla="*/ 104 h 249"/>
                <a:gd name="T20" fmla="*/ 43 w 88"/>
                <a:gd name="T21" fmla="*/ 0 h 249"/>
                <a:gd name="T22" fmla="*/ 68 w 88"/>
                <a:gd name="T23" fmla="*/ 3 h 249"/>
                <a:gd name="T24" fmla="*/ 68 w 88"/>
                <a:gd name="T25" fmla="*/ 3 h 2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8"/>
                <a:gd name="T40" fmla="*/ 0 h 249"/>
                <a:gd name="T41" fmla="*/ 88 w 88"/>
                <a:gd name="T42" fmla="*/ 249 h 2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8" h="249">
                  <a:moveTo>
                    <a:pt x="68" y="3"/>
                  </a:moveTo>
                  <a:lnTo>
                    <a:pt x="74" y="99"/>
                  </a:lnTo>
                  <a:lnTo>
                    <a:pt x="88" y="162"/>
                  </a:lnTo>
                  <a:lnTo>
                    <a:pt x="49" y="188"/>
                  </a:lnTo>
                  <a:lnTo>
                    <a:pt x="22" y="249"/>
                  </a:lnTo>
                  <a:lnTo>
                    <a:pt x="0" y="238"/>
                  </a:lnTo>
                  <a:lnTo>
                    <a:pt x="32" y="170"/>
                  </a:lnTo>
                  <a:lnTo>
                    <a:pt x="67" y="152"/>
                  </a:lnTo>
                  <a:lnTo>
                    <a:pt x="63" y="127"/>
                  </a:lnTo>
                  <a:lnTo>
                    <a:pt x="50" y="104"/>
                  </a:lnTo>
                  <a:lnTo>
                    <a:pt x="43" y="0"/>
                  </a:lnTo>
                  <a:lnTo>
                    <a:pt x="68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43" name="Freeform 133"/>
            <p:cNvSpPr>
              <a:spLocks/>
            </p:cNvSpPr>
            <p:nvPr/>
          </p:nvSpPr>
          <p:spPr bwMode="auto">
            <a:xfrm>
              <a:off x="3376" y="2506"/>
              <a:ext cx="66" cy="110"/>
            </a:xfrm>
            <a:custGeom>
              <a:avLst/>
              <a:gdLst>
                <a:gd name="T0" fmla="*/ 18 w 131"/>
                <a:gd name="T1" fmla="*/ 0 h 220"/>
                <a:gd name="T2" fmla="*/ 98 w 131"/>
                <a:gd name="T3" fmla="*/ 98 h 220"/>
                <a:gd name="T4" fmla="*/ 131 w 131"/>
                <a:gd name="T5" fmla="*/ 219 h 220"/>
                <a:gd name="T6" fmla="*/ 106 w 131"/>
                <a:gd name="T7" fmla="*/ 220 h 220"/>
                <a:gd name="T8" fmla="*/ 102 w 131"/>
                <a:gd name="T9" fmla="*/ 182 h 220"/>
                <a:gd name="T10" fmla="*/ 82 w 131"/>
                <a:gd name="T11" fmla="*/ 121 h 220"/>
                <a:gd name="T12" fmla="*/ 48 w 131"/>
                <a:gd name="T13" fmla="*/ 67 h 220"/>
                <a:gd name="T14" fmla="*/ 2 w 131"/>
                <a:gd name="T15" fmla="*/ 18 h 220"/>
                <a:gd name="T16" fmla="*/ 0 w 131"/>
                <a:gd name="T17" fmla="*/ 0 h 220"/>
                <a:gd name="T18" fmla="*/ 18 w 131"/>
                <a:gd name="T19" fmla="*/ 0 h 220"/>
                <a:gd name="T20" fmla="*/ 18 w 131"/>
                <a:gd name="T21" fmla="*/ 0 h 2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1"/>
                <a:gd name="T34" fmla="*/ 0 h 220"/>
                <a:gd name="T35" fmla="*/ 131 w 131"/>
                <a:gd name="T36" fmla="*/ 220 h 2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1" h="220">
                  <a:moveTo>
                    <a:pt x="18" y="0"/>
                  </a:moveTo>
                  <a:lnTo>
                    <a:pt x="98" y="98"/>
                  </a:lnTo>
                  <a:lnTo>
                    <a:pt x="131" y="219"/>
                  </a:lnTo>
                  <a:lnTo>
                    <a:pt x="106" y="220"/>
                  </a:lnTo>
                  <a:lnTo>
                    <a:pt x="102" y="182"/>
                  </a:lnTo>
                  <a:lnTo>
                    <a:pt x="82" y="121"/>
                  </a:lnTo>
                  <a:lnTo>
                    <a:pt x="48" y="67"/>
                  </a:lnTo>
                  <a:lnTo>
                    <a:pt x="2" y="18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44" name="Freeform 134"/>
            <p:cNvSpPr>
              <a:spLocks/>
            </p:cNvSpPr>
            <p:nvPr/>
          </p:nvSpPr>
          <p:spPr bwMode="auto">
            <a:xfrm>
              <a:off x="3343" y="2525"/>
              <a:ext cx="92" cy="69"/>
            </a:xfrm>
            <a:custGeom>
              <a:avLst/>
              <a:gdLst>
                <a:gd name="T0" fmla="*/ 14 w 182"/>
                <a:gd name="T1" fmla="*/ 0 h 139"/>
                <a:gd name="T2" fmla="*/ 114 w 182"/>
                <a:gd name="T3" fmla="*/ 39 h 139"/>
                <a:gd name="T4" fmla="*/ 182 w 182"/>
                <a:gd name="T5" fmla="*/ 122 h 139"/>
                <a:gd name="T6" fmla="*/ 177 w 182"/>
                <a:gd name="T7" fmla="*/ 139 h 139"/>
                <a:gd name="T8" fmla="*/ 160 w 182"/>
                <a:gd name="T9" fmla="*/ 132 h 139"/>
                <a:gd name="T10" fmla="*/ 117 w 182"/>
                <a:gd name="T11" fmla="*/ 72 h 139"/>
                <a:gd name="T12" fmla="*/ 50 w 182"/>
                <a:gd name="T13" fmla="*/ 33 h 139"/>
                <a:gd name="T14" fmla="*/ 10 w 182"/>
                <a:gd name="T15" fmla="*/ 23 h 139"/>
                <a:gd name="T16" fmla="*/ 0 w 182"/>
                <a:gd name="T17" fmla="*/ 9 h 139"/>
                <a:gd name="T18" fmla="*/ 14 w 182"/>
                <a:gd name="T19" fmla="*/ 0 h 139"/>
                <a:gd name="T20" fmla="*/ 14 w 182"/>
                <a:gd name="T21" fmla="*/ 0 h 1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2"/>
                <a:gd name="T34" fmla="*/ 0 h 139"/>
                <a:gd name="T35" fmla="*/ 182 w 182"/>
                <a:gd name="T36" fmla="*/ 139 h 1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2" h="139">
                  <a:moveTo>
                    <a:pt x="14" y="0"/>
                  </a:moveTo>
                  <a:lnTo>
                    <a:pt x="114" y="39"/>
                  </a:lnTo>
                  <a:lnTo>
                    <a:pt x="182" y="122"/>
                  </a:lnTo>
                  <a:lnTo>
                    <a:pt x="177" y="139"/>
                  </a:lnTo>
                  <a:lnTo>
                    <a:pt x="160" y="132"/>
                  </a:lnTo>
                  <a:lnTo>
                    <a:pt x="117" y="72"/>
                  </a:lnTo>
                  <a:lnTo>
                    <a:pt x="50" y="33"/>
                  </a:lnTo>
                  <a:lnTo>
                    <a:pt x="10" y="23"/>
                  </a:lnTo>
                  <a:lnTo>
                    <a:pt x="0" y="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45" name="Freeform 135"/>
            <p:cNvSpPr>
              <a:spLocks/>
            </p:cNvSpPr>
            <p:nvPr/>
          </p:nvSpPr>
          <p:spPr bwMode="auto">
            <a:xfrm>
              <a:off x="3718" y="2415"/>
              <a:ext cx="96" cy="146"/>
            </a:xfrm>
            <a:custGeom>
              <a:avLst/>
              <a:gdLst>
                <a:gd name="T0" fmla="*/ 50 w 192"/>
                <a:gd name="T1" fmla="*/ 0 h 293"/>
                <a:gd name="T2" fmla="*/ 163 w 192"/>
                <a:gd name="T3" fmla="*/ 81 h 293"/>
                <a:gd name="T4" fmla="*/ 192 w 192"/>
                <a:gd name="T5" fmla="*/ 140 h 293"/>
                <a:gd name="T6" fmla="*/ 151 w 192"/>
                <a:gd name="T7" fmla="*/ 174 h 293"/>
                <a:gd name="T8" fmla="*/ 123 w 192"/>
                <a:gd name="T9" fmla="*/ 206 h 293"/>
                <a:gd name="T10" fmla="*/ 60 w 192"/>
                <a:gd name="T11" fmla="*/ 266 h 293"/>
                <a:gd name="T12" fmla="*/ 14 w 192"/>
                <a:gd name="T13" fmla="*/ 293 h 293"/>
                <a:gd name="T14" fmla="*/ 0 w 192"/>
                <a:gd name="T15" fmla="*/ 272 h 293"/>
                <a:gd name="T16" fmla="*/ 29 w 192"/>
                <a:gd name="T17" fmla="*/ 240 h 293"/>
                <a:gd name="T18" fmla="*/ 109 w 192"/>
                <a:gd name="T19" fmla="*/ 185 h 293"/>
                <a:gd name="T20" fmla="*/ 137 w 192"/>
                <a:gd name="T21" fmla="*/ 152 h 293"/>
                <a:gd name="T22" fmla="*/ 169 w 192"/>
                <a:gd name="T23" fmla="*/ 134 h 293"/>
                <a:gd name="T24" fmla="*/ 160 w 192"/>
                <a:gd name="T25" fmla="*/ 112 h 293"/>
                <a:gd name="T26" fmla="*/ 141 w 192"/>
                <a:gd name="T27" fmla="*/ 94 h 293"/>
                <a:gd name="T28" fmla="*/ 97 w 192"/>
                <a:gd name="T29" fmla="*/ 49 h 293"/>
                <a:gd name="T30" fmla="*/ 41 w 192"/>
                <a:gd name="T31" fmla="*/ 23 h 293"/>
                <a:gd name="T32" fmla="*/ 33 w 192"/>
                <a:gd name="T33" fmla="*/ 7 h 293"/>
                <a:gd name="T34" fmla="*/ 50 w 192"/>
                <a:gd name="T35" fmla="*/ 0 h 293"/>
                <a:gd name="T36" fmla="*/ 50 w 192"/>
                <a:gd name="T37" fmla="*/ 0 h 2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2"/>
                <a:gd name="T58" fmla="*/ 0 h 293"/>
                <a:gd name="T59" fmla="*/ 192 w 192"/>
                <a:gd name="T60" fmla="*/ 293 h 2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2" h="293">
                  <a:moveTo>
                    <a:pt x="50" y="0"/>
                  </a:moveTo>
                  <a:lnTo>
                    <a:pt x="163" y="81"/>
                  </a:lnTo>
                  <a:lnTo>
                    <a:pt x="192" y="140"/>
                  </a:lnTo>
                  <a:lnTo>
                    <a:pt x="151" y="174"/>
                  </a:lnTo>
                  <a:lnTo>
                    <a:pt x="123" y="206"/>
                  </a:lnTo>
                  <a:lnTo>
                    <a:pt x="60" y="266"/>
                  </a:lnTo>
                  <a:lnTo>
                    <a:pt x="14" y="293"/>
                  </a:lnTo>
                  <a:lnTo>
                    <a:pt x="0" y="272"/>
                  </a:lnTo>
                  <a:lnTo>
                    <a:pt x="29" y="240"/>
                  </a:lnTo>
                  <a:lnTo>
                    <a:pt x="109" y="185"/>
                  </a:lnTo>
                  <a:lnTo>
                    <a:pt x="137" y="152"/>
                  </a:lnTo>
                  <a:lnTo>
                    <a:pt x="169" y="134"/>
                  </a:lnTo>
                  <a:lnTo>
                    <a:pt x="160" y="112"/>
                  </a:lnTo>
                  <a:lnTo>
                    <a:pt x="141" y="94"/>
                  </a:lnTo>
                  <a:lnTo>
                    <a:pt x="97" y="49"/>
                  </a:lnTo>
                  <a:lnTo>
                    <a:pt x="41" y="23"/>
                  </a:lnTo>
                  <a:lnTo>
                    <a:pt x="33" y="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46" name="Freeform 136"/>
            <p:cNvSpPr>
              <a:spLocks/>
            </p:cNvSpPr>
            <p:nvPr/>
          </p:nvSpPr>
          <p:spPr bwMode="auto">
            <a:xfrm>
              <a:off x="3683" y="2483"/>
              <a:ext cx="76" cy="50"/>
            </a:xfrm>
            <a:custGeom>
              <a:avLst/>
              <a:gdLst>
                <a:gd name="T0" fmla="*/ 36 w 152"/>
                <a:gd name="T1" fmla="*/ 100 h 100"/>
                <a:gd name="T2" fmla="*/ 0 w 152"/>
                <a:gd name="T3" fmla="*/ 83 h 100"/>
                <a:gd name="T4" fmla="*/ 18 w 152"/>
                <a:gd name="T5" fmla="*/ 62 h 100"/>
                <a:gd name="T6" fmla="*/ 77 w 152"/>
                <a:gd name="T7" fmla="*/ 32 h 100"/>
                <a:gd name="T8" fmla="*/ 145 w 152"/>
                <a:gd name="T9" fmla="*/ 0 h 100"/>
                <a:gd name="T10" fmla="*/ 152 w 152"/>
                <a:gd name="T11" fmla="*/ 23 h 100"/>
                <a:gd name="T12" fmla="*/ 124 w 152"/>
                <a:gd name="T13" fmla="*/ 34 h 100"/>
                <a:gd name="T14" fmla="*/ 80 w 152"/>
                <a:gd name="T15" fmla="*/ 68 h 100"/>
                <a:gd name="T16" fmla="*/ 36 w 152"/>
                <a:gd name="T17" fmla="*/ 100 h 100"/>
                <a:gd name="T18" fmla="*/ 36 w 152"/>
                <a:gd name="T19" fmla="*/ 100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2"/>
                <a:gd name="T31" fmla="*/ 0 h 100"/>
                <a:gd name="T32" fmla="*/ 152 w 152"/>
                <a:gd name="T33" fmla="*/ 100 h 1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2" h="100">
                  <a:moveTo>
                    <a:pt x="36" y="100"/>
                  </a:moveTo>
                  <a:lnTo>
                    <a:pt x="0" y="83"/>
                  </a:lnTo>
                  <a:lnTo>
                    <a:pt x="18" y="62"/>
                  </a:lnTo>
                  <a:lnTo>
                    <a:pt x="77" y="32"/>
                  </a:lnTo>
                  <a:lnTo>
                    <a:pt x="145" y="0"/>
                  </a:lnTo>
                  <a:lnTo>
                    <a:pt x="152" y="23"/>
                  </a:lnTo>
                  <a:lnTo>
                    <a:pt x="124" y="34"/>
                  </a:lnTo>
                  <a:lnTo>
                    <a:pt x="80" y="68"/>
                  </a:lnTo>
                  <a:lnTo>
                    <a:pt x="36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47" name="Freeform 137"/>
            <p:cNvSpPr>
              <a:spLocks/>
            </p:cNvSpPr>
            <p:nvPr/>
          </p:nvSpPr>
          <p:spPr bwMode="auto">
            <a:xfrm>
              <a:off x="3586" y="2393"/>
              <a:ext cx="149" cy="215"/>
            </a:xfrm>
            <a:custGeom>
              <a:avLst/>
              <a:gdLst>
                <a:gd name="T0" fmla="*/ 66 w 297"/>
                <a:gd name="T1" fmla="*/ 426 h 429"/>
                <a:gd name="T2" fmla="*/ 13 w 297"/>
                <a:gd name="T3" fmla="*/ 344 h 429"/>
                <a:gd name="T4" fmla="*/ 0 w 297"/>
                <a:gd name="T5" fmla="*/ 219 h 429"/>
                <a:gd name="T6" fmla="*/ 11 w 297"/>
                <a:gd name="T7" fmla="*/ 154 h 429"/>
                <a:gd name="T8" fmla="*/ 34 w 297"/>
                <a:gd name="T9" fmla="*/ 94 h 429"/>
                <a:gd name="T10" fmla="*/ 71 w 297"/>
                <a:gd name="T11" fmla="*/ 43 h 429"/>
                <a:gd name="T12" fmla="*/ 125 w 297"/>
                <a:gd name="T13" fmla="*/ 7 h 429"/>
                <a:gd name="T14" fmla="*/ 229 w 297"/>
                <a:gd name="T15" fmla="*/ 0 h 429"/>
                <a:gd name="T16" fmla="*/ 277 w 297"/>
                <a:gd name="T17" fmla="*/ 20 h 429"/>
                <a:gd name="T18" fmla="*/ 297 w 297"/>
                <a:gd name="T19" fmla="*/ 64 h 429"/>
                <a:gd name="T20" fmla="*/ 273 w 297"/>
                <a:gd name="T21" fmla="*/ 68 h 429"/>
                <a:gd name="T22" fmla="*/ 251 w 297"/>
                <a:gd name="T23" fmla="*/ 33 h 429"/>
                <a:gd name="T24" fmla="*/ 215 w 297"/>
                <a:gd name="T25" fmla="*/ 19 h 429"/>
                <a:gd name="T26" fmla="*/ 134 w 297"/>
                <a:gd name="T27" fmla="*/ 31 h 429"/>
                <a:gd name="T28" fmla="*/ 58 w 297"/>
                <a:gd name="T29" fmla="*/ 111 h 429"/>
                <a:gd name="T30" fmla="*/ 36 w 297"/>
                <a:gd name="T31" fmla="*/ 230 h 429"/>
                <a:gd name="T32" fmla="*/ 48 w 297"/>
                <a:gd name="T33" fmla="*/ 339 h 429"/>
                <a:gd name="T34" fmla="*/ 77 w 297"/>
                <a:gd name="T35" fmla="*/ 393 h 429"/>
                <a:gd name="T36" fmla="*/ 131 w 297"/>
                <a:gd name="T37" fmla="*/ 404 h 429"/>
                <a:gd name="T38" fmla="*/ 142 w 297"/>
                <a:gd name="T39" fmla="*/ 417 h 429"/>
                <a:gd name="T40" fmla="*/ 128 w 297"/>
                <a:gd name="T41" fmla="*/ 429 h 429"/>
                <a:gd name="T42" fmla="*/ 66 w 297"/>
                <a:gd name="T43" fmla="*/ 426 h 429"/>
                <a:gd name="T44" fmla="*/ 66 w 297"/>
                <a:gd name="T45" fmla="*/ 426 h 4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97"/>
                <a:gd name="T70" fmla="*/ 0 h 429"/>
                <a:gd name="T71" fmla="*/ 297 w 297"/>
                <a:gd name="T72" fmla="*/ 429 h 4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97" h="429">
                  <a:moveTo>
                    <a:pt x="66" y="426"/>
                  </a:moveTo>
                  <a:lnTo>
                    <a:pt x="13" y="344"/>
                  </a:lnTo>
                  <a:lnTo>
                    <a:pt x="0" y="219"/>
                  </a:lnTo>
                  <a:lnTo>
                    <a:pt x="11" y="154"/>
                  </a:lnTo>
                  <a:lnTo>
                    <a:pt x="34" y="94"/>
                  </a:lnTo>
                  <a:lnTo>
                    <a:pt x="71" y="43"/>
                  </a:lnTo>
                  <a:lnTo>
                    <a:pt x="125" y="7"/>
                  </a:lnTo>
                  <a:lnTo>
                    <a:pt x="229" y="0"/>
                  </a:lnTo>
                  <a:lnTo>
                    <a:pt x="277" y="20"/>
                  </a:lnTo>
                  <a:lnTo>
                    <a:pt x="297" y="64"/>
                  </a:lnTo>
                  <a:lnTo>
                    <a:pt x="273" y="68"/>
                  </a:lnTo>
                  <a:lnTo>
                    <a:pt x="251" y="33"/>
                  </a:lnTo>
                  <a:lnTo>
                    <a:pt x="215" y="19"/>
                  </a:lnTo>
                  <a:lnTo>
                    <a:pt x="134" y="31"/>
                  </a:lnTo>
                  <a:lnTo>
                    <a:pt x="58" y="111"/>
                  </a:lnTo>
                  <a:lnTo>
                    <a:pt x="36" y="230"/>
                  </a:lnTo>
                  <a:lnTo>
                    <a:pt x="48" y="339"/>
                  </a:lnTo>
                  <a:lnTo>
                    <a:pt x="77" y="393"/>
                  </a:lnTo>
                  <a:lnTo>
                    <a:pt x="131" y="404"/>
                  </a:lnTo>
                  <a:lnTo>
                    <a:pt x="142" y="417"/>
                  </a:lnTo>
                  <a:lnTo>
                    <a:pt x="128" y="429"/>
                  </a:lnTo>
                  <a:lnTo>
                    <a:pt x="66" y="4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48" name="Freeform 138"/>
            <p:cNvSpPr>
              <a:spLocks/>
            </p:cNvSpPr>
            <p:nvPr/>
          </p:nvSpPr>
          <p:spPr bwMode="auto">
            <a:xfrm>
              <a:off x="3684" y="2544"/>
              <a:ext cx="38" cy="63"/>
            </a:xfrm>
            <a:custGeom>
              <a:avLst/>
              <a:gdLst>
                <a:gd name="T0" fmla="*/ 51 w 74"/>
                <a:gd name="T1" fmla="*/ 42 h 125"/>
                <a:gd name="T2" fmla="*/ 41 w 74"/>
                <a:gd name="T3" fmla="*/ 23 h 125"/>
                <a:gd name="T4" fmla="*/ 29 w 74"/>
                <a:gd name="T5" fmla="*/ 46 h 125"/>
                <a:gd name="T6" fmla="*/ 36 w 74"/>
                <a:gd name="T7" fmla="*/ 75 h 125"/>
                <a:gd name="T8" fmla="*/ 38 w 74"/>
                <a:gd name="T9" fmla="*/ 110 h 125"/>
                <a:gd name="T10" fmla="*/ 27 w 74"/>
                <a:gd name="T11" fmla="*/ 125 h 125"/>
                <a:gd name="T12" fmla="*/ 11 w 74"/>
                <a:gd name="T13" fmla="*/ 113 h 125"/>
                <a:gd name="T14" fmla="*/ 0 w 74"/>
                <a:gd name="T15" fmla="*/ 83 h 125"/>
                <a:gd name="T16" fmla="*/ 1 w 74"/>
                <a:gd name="T17" fmla="*/ 33 h 125"/>
                <a:gd name="T18" fmla="*/ 33 w 74"/>
                <a:gd name="T19" fmla="*/ 0 h 125"/>
                <a:gd name="T20" fmla="*/ 62 w 74"/>
                <a:gd name="T21" fmla="*/ 9 h 125"/>
                <a:gd name="T22" fmla="*/ 74 w 74"/>
                <a:gd name="T23" fmla="*/ 35 h 125"/>
                <a:gd name="T24" fmla="*/ 67 w 74"/>
                <a:gd name="T25" fmla="*/ 50 h 125"/>
                <a:gd name="T26" fmla="*/ 51 w 74"/>
                <a:gd name="T27" fmla="*/ 42 h 125"/>
                <a:gd name="T28" fmla="*/ 51 w 74"/>
                <a:gd name="T29" fmla="*/ 42 h 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4"/>
                <a:gd name="T46" fmla="*/ 0 h 125"/>
                <a:gd name="T47" fmla="*/ 74 w 74"/>
                <a:gd name="T48" fmla="*/ 125 h 1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4" h="125">
                  <a:moveTo>
                    <a:pt x="51" y="42"/>
                  </a:moveTo>
                  <a:lnTo>
                    <a:pt x="41" y="23"/>
                  </a:lnTo>
                  <a:lnTo>
                    <a:pt x="29" y="46"/>
                  </a:lnTo>
                  <a:lnTo>
                    <a:pt x="36" y="75"/>
                  </a:lnTo>
                  <a:lnTo>
                    <a:pt x="38" y="110"/>
                  </a:lnTo>
                  <a:lnTo>
                    <a:pt x="27" y="125"/>
                  </a:lnTo>
                  <a:lnTo>
                    <a:pt x="11" y="113"/>
                  </a:lnTo>
                  <a:lnTo>
                    <a:pt x="0" y="83"/>
                  </a:lnTo>
                  <a:lnTo>
                    <a:pt x="1" y="33"/>
                  </a:lnTo>
                  <a:lnTo>
                    <a:pt x="33" y="0"/>
                  </a:lnTo>
                  <a:lnTo>
                    <a:pt x="62" y="9"/>
                  </a:lnTo>
                  <a:lnTo>
                    <a:pt x="74" y="35"/>
                  </a:lnTo>
                  <a:lnTo>
                    <a:pt x="67" y="50"/>
                  </a:lnTo>
                  <a:lnTo>
                    <a:pt x="51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49" name="Freeform 139"/>
            <p:cNvSpPr>
              <a:spLocks/>
            </p:cNvSpPr>
            <p:nvPr/>
          </p:nvSpPr>
          <p:spPr bwMode="auto">
            <a:xfrm>
              <a:off x="3733" y="2517"/>
              <a:ext cx="55" cy="159"/>
            </a:xfrm>
            <a:custGeom>
              <a:avLst/>
              <a:gdLst>
                <a:gd name="T0" fmla="*/ 112 w 112"/>
                <a:gd name="T1" fmla="*/ 5 h 317"/>
                <a:gd name="T2" fmla="*/ 108 w 112"/>
                <a:gd name="T3" fmla="*/ 96 h 317"/>
                <a:gd name="T4" fmla="*/ 95 w 112"/>
                <a:gd name="T5" fmla="*/ 118 h 317"/>
                <a:gd name="T6" fmla="*/ 99 w 112"/>
                <a:gd name="T7" fmla="*/ 170 h 317"/>
                <a:gd name="T8" fmla="*/ 67 w 112"/>
                <a:gd name="T9" fmla="*/ 246 h 317"/>
                <a:gd name="T10" fmla="*/ 27 w 112"/>
                <a:gd name="T11" fmla="*/ 317 h 317"/>
                <a:gd name="T12" fmla="*/ 0 w 112"/>
                <a:gd name="T13" fmla="*/ 303 h 317"/>
                <a:gd name="T14" fmla="*/ 40 w 112"/>
                <a:gd name="T15" fmla="*/ 235 h 317"/>
                <a:gd name="T16" fmla="*/ 76 w 112"/>
                <a:gd name="T17" fmla="*/ 163 h 317"/>
                <a:gd name="T18" fmla="*/ 71 w 112"/>
                <a:gd name="T19" fmla="*/ 118 h 317"/>
                <a:gd name="T20" fmla="*/ 85 w 112"/>
                <a:gd name="T21" fmla="*/ 88 h 317"/>
                <a:gd name="T22" fmla="*/ 88 w 112"/>
                <a:gd name="T23" fmla="*/ 0 h 317"/>
                <a:gd name="T24" fmla="*/ 112 w 112"/>
                <a:gd name="T25" fmla="*/ 5 h 317"/>
                <a:gd name="T26" fmla="*/ 112 w 112"/>
                <a:gd name="T27" fmla="*/ 5 h 3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2"/>
                <a:gd name="T43" fmla="*/ 0 h 317"/>
                <a:gd name="T44" fmla="*/ 112 w 112"/>
                <a:gd name="T45" fmla="*/ 317 h 3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2" h="317">
                  <a:moveTo>
                    <a:pt x="112" y="5"/>
                  </a:moveTo>
                  <a:lnTo>
                    <a:pt x="108" y="96"/>
                  </a:lnTo>
                  <a:lnTo>
                    <a:pt x="95" y="118"/>
                  </a:lnTo>
                  <a:lnTo>
                    <a:pt x="99" y="170"/>
                  </a:lnTo>
                  <a:lnTo>
                    <a:pt x="67" y="246"/>
                  </a:lnTo>
                  <a:lnTo>
                    <a:pt x="27" y="317"/>
                  </a:lnTo>
                  <a:lnTo>
                    <a:pt x="0" y="303"/>
                  </a:lnTo>
                  <a:lnTo>
                    <a:pt x="40" y="235"/>
                  </a:lnTo>
                  <a:lnTo>
                    <a:pt x="76" y="163"/>
                  </a:lnTo>
                  <a:lnTo>
                    <a:pt x="71" y="118"/>
                  </a:lnTo>
                  <a:lnTo>
                    <a:pt x="85" y="88"/>
                  </a:lnTo>
                  <a:lnTo>
                    <a:pt x="88" y="0"/>
                  </a:lnTo>
                  <a:lnTo>
                    <a:pt x="11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50" name="Freeform 140"/>
            <p:cNvSpPr>
              <a:spLocks/>
            </p:cNvSpPr>
            <p:nvPr/>
          </p:nvSpPr>
          <p:spPr bwMode="auto">
            <a:xfrm>
              <a:off x="3752" y="2317"/>
              <a:ext cx="96" cy="100"/>
            </a:xfrm>
            <a:custGeom>
              <a:avLst/>
              <a:gdLst>
                <a:gd name="T0" fmla="*/ 192 w 192"/>
                <a:gd name="T1" fmla="*/ 24 h 199"/>
                <a:gd name="T2" fmla="*/ 135 w 192"/>
                <a:gd name="T3" fmla="*/ 44 h 199"/>
                <a:gd name="T4" fmla="*/ 110 w 192"/>
                <a:gd name="T5" fmla="*/ 87 h 199"/>
                <a:gd name="T6" fmla="*/ 55 w 192"/>
                <a:gd name="T7" fmla="*/ 117 h 199"/>
                <a:gd name="T8" fmla="*/ 42 w 192"/>
                <a:gd name="T9" fmla="*/ 163 h 199"/>
                <a:gd name="T10" fmla="*/ 14 w 192"/>
                <a:gd name="T11" fmla="*/ 199 h 199"/>
                <a:gd name="T12" fmla="*/ 0 w 192"/>
                <a:gd name="T13" fmla="*/ 178 h 199"/>
                <a:gd name="T14" fmla="*/ 31 w 192"/>
                <a:gd name="T15" fmla="*/ 110 h 199"/>
                <a:gd name="T16" fmla="*/ 60 w 192"/>
                <a:gd name="T17" fmla="*/ 82 h 199"/>
                <a:gd name="T18" fmla="*/ 100 w 192"/>
                <a:gd name="T19" fmla="*/ 65 h 199"/>
                <a:gd name="T20" fmla="*/ 114 w 192"/>
                <a:gd name="T21" fmla="*/ 30 h 199"/>
                <a:gd name="T22" fmla="*/ 149 w 192"/>
                <a:gd name="T23" fmla="*/ 5 h 199"/>
                <a:gd name="T24" fmla="*/ 192 w 192"/>
                <a:gd name="T25" fmla="*/ 0 h 199"/>
                <a:gd name="T26" fmla="*/ 192 w 192"/>
                <a:gd name="T27" fmla="*/ 24 h 199"/>
                <a:gd name="T28" fmla="*/ 192 w 192"/>
                <a:gd name="T29" fmla="*/ 24 h 1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2"/>
                <a:gd name="T46" fmla="*/ 0 h 199"/>
                <a:gd name="T47" fmla="*/ 192 w 192"/>
                <a:gd name="T48" fmla="*/ 199 h 1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2" h="199">
                  <a:moveTo>
                    <a:pt x="192" y="24"/>
                  </a:moveTo>
                  <a:lnTo>
                    <a:pt x="135" y="44"/>
                  </a:lnTo>
                  <a:lnTo>
                    <a:pt x="110" y="87"/>
                  </a:lnTo>
                  <a:lnTo>
                    <a:pt x="55" y="117"/>
                  </a:lnTo>
                  <a:lnTo>
                    <a:pt x="42" y="163"/>
                  </a:lnTo>
                  <a:lnTo>
                    <a:pt x="14" y="199"/>
                  </a:lnTo>
                  <a:lnTo>
                    <a:pt x="0" y="178"/>
                  </a:lnTo>
                  <a:lnTo>
                    <a:pt x="31" y="110"/>
                  </a:lnTo>
                  <a:lnTo>
                    <a:pt x="60" y="82"/>
                  </a:lnTo>
                  <a:lnTo>
                    <a:pt x="100" y="65"/>
                  </a:lnTo>
                  <a:lnTo>
                    <a:pt x="114" y="30"/>
                  </a:lnTo>
                  <a:lnTo>
                    <a:pt x="149" y="5"/>
                  </a:lnTo>
                  <a:lnTo>
                    <a:pt x="192" y="0"/>
                  </a:lnTo>
                  <a:lnTo>
                    <a:pt x="192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51" name="Freeform 141"/>
            <p:cNvSpPr>
              <a:spLocks/>
            </p:cNvSpPr>
            <p:nvPr/>
          </p:nvSpPr>
          <p:spPr bwMode="auto">
            <a:xfrm>
              <a:off x="3847" y="2323"/>
              <a:ext cx="65" cy="108"/>
            </a:xfrm>
            <a:custGeom>
              <a:avLst/>
              <a:gdLst>
                <a:gd name="T0" fmla="*/ 17 w 131"/>
                <a:gd name="T1" fmla="*/ 0 h 214"/>
                <a:gd name="T2" fmla="*/ 42 w 131"/>
                <a:gd name="T3" fmla="*/ 36 h 214"/>
                <a:gd name="T4" fmla="*/ 56 w 131"/>
                <a:gd name="T5" fmla="*/ 81 h 214"/>
                <a:gd name="T6" fmla="*/ 101 w 131"/>
                <a:gd name="T7" fmla="*/ 92 h 214"/>
                <a:gd name="T8" fmla="*/ 124 w 131"/>
                <a:gd name="T9" fmla="*/ 141 h 214"/>
                <a:gd name="T10" fmla="*/ 131 w 131"/>
                <a:gd name="T11" fmla="*/ 199 h 214"/>
                <a:gd name="T12" fmla="*/ 122 w 131"/>
                <a:gd name="T13" fmla="*/ 214 h 214"/>
                <a:gd name="T14" fmla="*/ 106 w 131"/>
                <a:gd name="T15" fmla="*/ 205 h 214"/>
                <a:gd name="T16" fmla="*/ 85 w 131"/>
                <a:gd name="T17" fmla="*/ 112 h 214"/>
                <a:gd name="T18" fmla="*/ 37 w 131"/>
                <a:gd name="T19" fmla="*/ 96 h 214"/>
                <a:gd name="T20" fmla="*/ 8 w 131"/>
                <a:gd name="T21" fmla="*/ 23 h 214"/>
                <a:gd name="T22" fmla="*/ 0 w 131"/>
                <a:gd name="T23" fmla="*/ 8 h 214"/>
                <a:gd name="T24" fmla="*/ 17 w 131"/>
                <a:gd name="T25" fmla="*/ 0 h 214"/>
                <a:gd name="T26" fmla="*/ 17 w 131"/>
                <a:gd name="T27" fmla="*/ 0 h 2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1"/>
                <a:gd name="T43" fmla="*/ 0 h 214"/>
                <a:gd name="T44" fmla="*/ 131 w 131"/>
                <a:gd name="T45" fmla="*/ 214 h 2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1" h="214">
                  <a:moveTo>
                    <a:pt x="17" y="0"/>
                  </a:moveTo>
                  <a:lnTo>
                    <a:pt x="42" y="36"/>
                  </a:lnTo>
                  <a:lnTo>
                    <a:pt x="56" y="81"/>
                  </a:lnTo>
                  <a:lnTo>
                    <a:pt x="101" y="92"/>
                  </a:lnTo>
                  <a:lnTo>
                    <a:pt x="124" y="141"/>
                  </a:lnTo>
                  <a:lnTo>
                    <a:pt x="131" y="199"/>
                  </a:lnTo>
                  <a:lnTo>
                    <a:pt x="122" y="214"/>
                  </a:lnTo>
                  <a:lnTo>
                    <a:pt x="106" y="205"/>
                  </a:lnTo>
                  <a:lnTo>
                    <a:pt x="85" y="112"/>
                  </a:lnTo>
                  <a:lnTo>
                    <a:pt x="37" y="96"/>
                  </a:lnTo>
                  <a:lnTo>
                    <a:pt x="8" y="23"/>
                  </a:lnTo>
                  <a:lnTo>
                    <a:pt x="0" y="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52" name="Freeform 142"/>
            <p:cNvSpPr>
              <a:spLocks/>
            </p:cNvSpPr>
            <p:nvPr/>
          </p:nvSpPr>
          <p:spPr bwMode="auto">
            <a:xfrm>
              <a:off x="3695" y="2264"/>
              <a:ext cx="152" cy="109"/>
            </a:xfrm>
            <a:custGeom>
              <a:avLst/>
              <a:gdLst>
                <a:gd name="T0" fmla="*/ 281 w 303"/>
                <a:gd name="T1" fmla="*/ 55 h 217"/>
                <a:gd name="T2" fmla="*/ 257 w 303"/>
                <a:gd name="T3" fmla="*/ 29 h 217"/>
                <a:gd name="T4" fmla="*/ 234 w 303"/>
                <a:gd name="T5" fmla="*/ 19 h 217"/>
                <a:gd name="T6" fmla="*/ 190 w 303"/>
                <a:gd name="T7" fmla="*/ 32 h 217"/>
                <a:gd name="T8" fmla="*/ 124 w 303"/>
                <a:gd name="T9" fmla="*/ 95 h 217"/>
                <a:gd name="T10" fmla="*/ 95 w 303"/>
                <a:gd name="T11" fmla="*/ 111 h 217"/>
                <a:gd name="T12" fmla="*/ 20 w 303"/>
                <a:gd name="T13" fmla="*/ 213 h 217"/>
                <a:gd name="T14" fmla="*/ 2 w 303"/>
                <a:gd name="T15" fmla="*/ 217 h 217"/>
                <a:gd name="T16" fmla="*/ 0 w 303"/>
                <a:gd name="T17" fmla="*/ 199 h 217"/>
                <a:gd name="T18" fmla="*/ 34 w 303"/>
                <a:gd name="T19" fmla="*/ 140 h 217"/>
                <a:gd name="T20" fmla="*/ 77 w 303"/>
                <a:gd name="T21" fmla="*/ 88 h 217"/>
                <a:gd name="T22" fmla="*/ 109 w 303"/>
                <a:gd name="T23" fmla="*/ 72 h 217"/>
                <a:gd name="T24" fmla="*/ 151 w 303"/>
                <a:gd name="T25" fmla="*/ 29 h 217"/>
                <a:gd name="T26" fmla="*/ 205 w 303"/>
                <a:gd name="T27" fmla="*/ 0 h 217"/>
                <a:gd name="T28" fmla="*/ 262 w 303"/>
                <a:gd name="T29" fmla="*/ 6 h 217"/>
                <a:gd name="T30" fmla="*/ 303 w 303"/>
                <a:gd name="T31" fmla="*/ 43 h 217"/>
                <a:gd name="T32" fmla="*/ 299 w 303"/>
                <a:gd name="T33" fmla="*/ 60 h 217"/>
                <a:gd name="T34" fmla="*/ 281 w 303"/>
                <a:gd name="T35" fmla="*/ 55 h 217"/>
                <a:gd name="T36" fmla="*/ 281 w 303"/>
                <a:gd name="T37" fmla="*/ 55 h 2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3"/>
                <a:gd name="T58" fmla="*/ 0 h 217"/>
                <a:gd name="T59" fmla="*/ 303 w 303"/>
                <a:gd name="T60" fmla="*/ 217 h 2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3" h="217">
                  <a:moveTo>
                    <a:pt x="281" y="55"/>
                  </a:moveTo>
                  <a:lnTo>
                    <a:pt x="257" y="29"/>
                  </a:lnTo>
                  <a:lnTo>
                    <a:pt x="234" y="19"/>
                  </a:lnTo>
                  <a:lnTo>
                    <a:pt x="190" y="32"/>
                  </a:lnTo>
                  <a:lnTo>
                    <a:pt x="124" y="95"/>
                  </a:lnTo>
                  <a:lnTo>
                    <a:pt x="95" y="111"/>
                  </a:lnTo>
                  <a:lnTo>
                    <a:pt x="20" y="213"/>
                  </a:lnTo>
                  <a:lnTo>
                    <a:pt x="2" y="217"/>
                  </a:lnTo>
                  <a:lnTo>
                    <a:pt x="0" y="199"/>
                  </a:lnTo>
                  <a:lnTo>
                    <a:pt x="34" y="140"/>
                  </a:lnTo>
                  <a:lnTo>
                    <a:pt x="77" y="88"/>
                  </a:lnTo>
                  <a:lnTo>
                    <a:pt x="109" y="72"/>
                  </a:lnTo>
                  <a:lnTo>
                    <a:pt x="151" y="29"/>
                  </a:lnTo>
                  <a:lnTo>
                    <a:pt x="205" y="0"/>
                  </a:lnTo>
                  <a:lnTo>
                    <a:pt x="262" y="6"/>
                  </a:lnTo>
                  <a:lnTo>
                    <a:pt x="303" y="43"/>
                  </a:lnTo>
                  <a:lnTo>
                    <a:pt x="299" y="60"/>
                  </a:lnTo>
                  <a:lnTo>
                    <a:pt x="281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53" name="Freeform 143"/>
            <p:cNvSpPr>
              <a:spLocks/>
            </p:cNvSpPr>
            <p:nvPr/>
          </p:nvSpPr>
          <p:spPr bwMode="auto">
            <a:xfrm>
              <a:off x="3848" y="2277"/>
              <a:ext cx="82" cy="121"/>
            </a:xfrm>
            <a:custGeom>
              <a:avLst/>
              <a:gdLst>
                <a:gd name="T0" fmla="*/ 0 w 165"/>
                <a:gd name="T1" fmla="*/ 3 h 243"/>
                <a:gd name="T2" fmla="*/ 54 w 165"/>
                <a:gd name="T3" fmla="*/ 0 h 243"/>
                <a:gd name="T4" fmla="*/ 90 w 165"/>
                <a:gd name="T5" fmla="*/ 40 h 243"/>
                <a:gd name="T6" fmla="*/ 165 w 165"/>
                <a:gd name="T7" fmla="*/ 117 h 243"/>
                <a:gd name="T8" fmla="*/ 159 w 165"/>
                <a:gd name="T9" fmla="*/ 231 h 243"/>
                <a:gd name="T10" fmla="*/ 144 w 165"/>
                <a:gd name="T11" fmla="*/ 243 h 243"/>
                <a:gd name="T12" fmla="*/ 130 w 165"/>
                <a:gd name="T13" fmla="*/ 123 h 243"/>
                <a:gd name="T14" fmla="*/ 107 w 165"/>
                <a:gd name="T15" fmla="*/ 87 h 243"/>
                <a:gd name="T16" fmla="*/ 75 w 165"/>
                <a:gd name="T17" fmla="*/ 58 h 243"/>
                <a:gd name="T18" fmla="*/ 44 w 165"/>
                <a:gd name="T19" fmla="*/ 22 h 243"/>
                <a:gd name="T20" fmla="*/ 1 w 165"/>
                <a:gd name="T21" fmla="*/ 27 h 243"/>
                <a:gd name="T22" fmla="*/ 0 w 165"/>
                <a:gd name="T23" fmla="*/ 3 h 243"/>
                <a:gd name="T24" fmla="*/ 0 w 165"/>
                <a:gd name="T25" fmla="*/ 3 h 2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5"/>
                <a:gd name="T40" fmla="*/ 0 h 243"/>
                <a:gd name="T41" fmla="*/ 165 w 165"/>
                <a:gd name="T42" fmla="*/ 243 h 2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5" h="243">
                  <a:moveTo>
                    <a:pt x="0" y="3"/>
                  </a:moveTo>
                  <a:lnTo>
                    <a:pt x="54" y="0"/>
                  </a:lnTo>
                  <a:lnTo>
                    <a:pt x="90" y="40"/>
                  </a:lnTo>
                  <a:lnTo>
                    <a:pt x="165" y="117"/>
                  </a:lnTo>
                  <a:lnTo>
                    <a:pt x="159" y="231"/>
                  </a:lnTo>
                  <a:lnTo>
                    <a:pt x="144" y="243"/>
                  </a:lnTo>
                  <a:lnTo>
                    <a:pt x="130" y="123"/>
                  </a:lnTo>
                  <a:lnTo>
                    <a:pt x="107" y="87"/>
                  </a:lnTo>
                  <a:lnTo>
                    <a:pt x="75" y="58"/>
                  </a:lnTo>
                  <a:lnTo>
                    <a:pt x="44" y="22"/>
                  </a:lnTo>
                  <a:lnTo>
                    <a:pt x="1" y="2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54" name="Freeform 144"/>
            <p:cNvSpPr>
              <a:spLocks/>
            </p:cNvSpPr>
            <p:nvPr/>
          </p:nvSpPr>
          <p:spPr bwMode="auto">
            <a:xfrm>
              <a:off x="3805" y="2418"/>
              <a:ext cx="95" cy="106"/>
            </a:xfrm>
            <a:custGeom>
              <a:avLst/>
              <a:gdLst>
                <a:gd name="T0" fmla="*/ 190 w 190"/>
                <a:gd name="T1" fmla="*/ 2 h 213"/>
                <a:gd name="T2" fmla="*/ 167 w 190"/>
                <a:gd name="T3" fmla="*/ 56 h 213"/>
                <a:gd name="T4" fmla="*/ 124 w 190"/>
                <a:gd name="T5" fmla="*/ 152 h 213"/>
                <a:gd name="T6" fmla="*/ 89 w 190"/>
                <a:gd name="T7" fmla="*/ 193 h 213"/>
                <a:gd name="T8" fmla="*/ 41 w 190"/>
                <a:gd name="T9" fmla="*/ 213 h 213"/>
                <a:gd name="T10" fmla="*/ 11 w 190"/>
                <a:gd name="T11" fmla="*/ 211 h 213"/>
                <a:gd name="T12" fmla="*/ 0 w 190"/>
                <a:gd name="T13" fmla="*/ 197 h 213"/>
                <a:gd name="T14" fmla="*/ 16 w 190"/>
                <a:gd name="T15" fmla="*/ 187 h 213"/>
                <a:gd name="T16" fmla="*/ 54 w 190"/>
                <a:gd name="T17" fmla="*/ 187 h 213"/>
                <a:gd name="T18" fmla="*/ 116 w 190"/>
                <a:gd name="T19" fmla="*/ 123 h 213"/>
                <a:gd name="T20" fmla="*/ 151 w 190"/>
                <a:gd name="T21" fmla="*/ 36 h 213"/>
                <a:gd name="T22" fmla="*/ 180 w 190"/>
                <a:gd name="T23" fmla="*/ 0 h 213"/>
                <a:gd name="T24" fmla="*/ 190 w 190"/>
                <a:gd name="T25" fmla="*/ 2 h 213"/>
                <a:gd name="T26" fmla="*/ 190 w 190"/>
                <a:gd name="T27" fmla="*/ 2 h 2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0"/>
                <a:gd name="T43" fmla="*/ 0 h 213"/>
                <a:gd name="T44" fmla="*/ 190 w 190"/>
                <a:gd name="T45" fmla="*/ 213 h 2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0" h="213">
                  <a:moveTo>
                    <a:pt x="190" y="2"/>
                  </a:moveTo>
                  <a:lnTo>
                    <a:pt x="167" y="56"/>
                  </a:lnTo>
                  <a:lnTo>
                    <a:pt x="124" y="152"/>
                  </a:lnTo>
                  <a:lnTo>
                    <a:pt x="89" y="193"/>
                  </a:lnTo>
                  <a:lnTo>
                    <a:pt x="41" y="213"/>
                  </a:lnTo>
                  <a:lnTo>
                    <a:pt x="11" y="211"/>
                  </a:lnTo>
                  <a:lnTo>
                    <a:pt x="0" y="197"/>
                  </a:lnTo>
                  <a:lnTo>
                    <a:pt x="16" y="187"/>
                  </a:lnTo>
                  <a:lnTo>
                    <a:pt x="54" y="187"/>
                  </a:lnTo>
                  <a:lnTo>
                    <a:pt x="116" y="123"/>
                  </a:lnTo>
                  <a:lnTo>
                    <a:pt x="151" y="36"/>
                  </a:lnTo>
                  <a:lnTo>
                    <a:pt x="180" y="0"/>
                  </a:lnTo>
                  <a:lnTo>
                    <a:pt x="19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55" name="Freeform 145"/>
            <p:cNvSpPr>
              <a:spLocks/>
            </p:cNvSpPr>
            <p:nvPr/>
          </p:nvSpPr>
          <p:spPr bwMode="auto">
            <a:xfrm>
              <a:off x="3808" y="2515"/>
              <a:ext cx="40" cy="108"/>
            </a:xfrm>
            <a:custGeom>
              <a:avLst/>
              <a:gdLst>
                <a:gd name="T0" fmla="*/ 79 w 79"/>
                <a:gd name="T1" fmla="*/ 7 h 214"/>
                <a:gd name="T2" fmla="*/ 61 w 79"/>
                <a:gd name="T3" fmla="*/ 67 h 214"/>
                <a:gd name="T4" fmla="*/ 40 w 79"/>
                <a:gd name="T5" fmla="*/ 124 h 214"/>
                <a:gd name="T6" fmla="*/ 24 w 79"/>
                <a:gd name="T7" fmla="*/ 214 h 214"/>
                <a:gd name="T8" fmla="*/ 0 w 79"/>
                <a:gd name="T9" fmla="*/ 213 h 214"/>
                <a:gd name="T10" fmla="*/ 20 w 79"/>
                <a:gd name="T11" fmla="*/ 106 h 214"/>
                <a:gd name="T12" fmla="*/ 56 w 79"/>
                <a:gd name="T13" fmla="*/ 0 h 214"/>
                <a:gd name="T14" fmla="*/ 79 w 79"/>
                <a:gd name="T15" fmla="*/ 7 h 214"/>
                <a:gd name="T16" fmla="*/ 79 w 79"/>
                <a:gd name="T17" fmla="*/ 7 h 2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9"/>
                <a:gd name="T28" fmla="*/ 0 h 214"/>
                <a:gd name="T29" fmla="*/ 79 w 79"/>
                <a:gd name="T30" fmla="*/ 214 h 2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9" h="214">
                  <a:moveTo>
                    <a:pt x="79" y="7"/>
                  </a:moveTo>
                  <a:lnTo>
                    <a:pt x="61" y="67"/>
                  </a:lnTo>
                  <a:lnTo>
                    <a:pt x="40" y="124"/>
                  </a:lnTo>
                  <a:lnTo>
                    <a:pt x="24" y="214"/>
                  </a:lnTo>
                  <a:lnTo>
                    <a:pt x="0" y="213"/>
                  </a:lnTo>
                  <a:lnTo>
                    <a:pt x="20" y="106"/>
                  </a:lnTo>
                  <a:lnTo>
                    <a:pt x="56" y="0"/>
                  </a:lnTo>
                  <a:lnTo>
                    <a:pt x="79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56" name="Freeform 146"/>
            <p:cNvSpPr>
              <a:spLocks/>
            </p:cNvSpPr>
            <p:nvPr/>
          </p:nvSpPr>
          <p:spPr bwMode="auto">
            <a:xfrm>
              <a:off x="3790" y="2577"/>
              <a:ext cx="27" cy="51"/>
            </a:xfrm>
            <a:custGeom>
              <a:avLst/>
              <a:gdLst>
                <a:gd name="T0" fmla="*/ 21 w 55"/>
                <a:gd name="T1" fmla="*/ 6 h 103"/>
                <a:gd name="T2" fmla="*/ 55 w 55"/>
                <a:gd name="T3" fmla="*/ 87 h 103"/>
                <a:gd name="T4" fmla="*/ 46 w 55"/>
                <a:gd name="T5" fmla="*/ 103 h 103"/>
                <a:gd name="T6" fmla="*/ 32 w 55"/>
                <a:gd name="T7" fmla="*/ 95 h 103"/>
                <a:gd name="T8" fmla="*/ 18 w 55"/>
                <a:gd name="T9" fmla="*/ 60 h 103"/>
                <a:gd name="T10" fmla="*/ 0 w 55"/>
                <a:gd name="T11" fmla="*/ 15 h 103"/>
                <a:gd name="T12" fmla="*/ 6 w 55"/>
                <a:gd name="T13" fmla="*/ 0 h 103"/>
                <a:gd name="T14" fmla="*/ 21 w 55"/>
                <a:gd name="T15" fmla="*/ 6 h 103"/>
                <a:gd name="T16" fmla="*/ 21 w 55"/>
                <a:gd name="T17" fmla="*/ 6 h 1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"/>
                <a:gd name="T28" fmla="*/ 0 h 103"/>
                <a:gd name="T29" fmla="*/ 55 w 55"/>
                <a:gd name="T30" fmla="*/ 103 h 1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" h="103">
                  <a:moveTo>
                    <a:pt x="21" y="6"/>
                  </a:moveTo>
                  <a:lnTo>
                    <a:pt x="55" y="87"/>
                  </a:lnTo>
                  <a:lnTo>
                    <a:pt x="46" y="103"/>
                  </a:lnTo>
                  <a:lnTo>
                    <a:pt x="32" y="95"/>
                  </a:lnTo>
                  <a:lnTo>
                    <a:pt x="18" y="60"/>
                  </a:lnTo>
                  <a:lnTo>
                    <a:pt x="0" y="15"/>
                  </a:lnTo>
                  <a:lnTo>
                    <a:pt x="6" y="0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57" name="Freeform 147"/>
            <p:cNvSpPr>
              <a:spLocks/>
            </p:cNvSpPr>
            <p:nvPr/>
          </p:nvSpPr>
          <p:spPr bwMode="auto">
            <a:xfrm>
              <a:off x="3797" y="2391"/>
              <a:ext cx="40" cy="18"/>
            </a:xfrm>
            <a:custGeom>
              <a:avLst/>
              <a:gdLst>
                <a:gd name="T0" fmla="*/ 5 w 81"/>
                <a:gd name="T1" fmla="*/ 0 h 35"/>
                <a:gd name="T2" fmla="*/ 56 w 81"/>
                <a:gd name="T3" fmla="*/ 5 h 35"/>
                <a:gd name="T4" fmla="*/ 73 w 81"/>
                <a:gd name="T5" fmla="*/ 11 h 35"/>
                <a:gd name="T6" fmla="*/ 81 w 81"/>
                <a:gd name="T7" fmla="*/ 15 h 35"/>
                <a:gd name="T8" fmla="*/ 73 w 81"/>
                <a:gd name="T9" fmla="*/ 23 h 35"/>
                <a:gd name="T10" fmla="*/ 54 w 81"/>
                <a:gd name="T11" fmla="*/ 26 h 35"/>
                <a:gd name="T12" fmla="*/ 47 w 81"/>
                <a:gd name="T13" fmla="*/ 35 h 35"/>
                <a:gd name="T14" fmla="*/ 33 w 81"/>
                <a:gd name="T15" fmla="*/ 33 h 35"/>
                <a:gd name="T16" fmla="*/ 22 w 81"/>
                <a:gd name="T17" fmla="*/ 20 h 35"/>
                <a:gd name="T18" fmla="*/ 0 w 81"/>
                <a:gd name="T19" fmla="*/ 8 h 35"/>
                <a:gd name="T20" fmla="*/ 5 w 81"/>
                <a:gd name="T21" fmla="*/ 0 h 35"/>
                <a:gd name="T22" fmla="*/ 5 w 81"/>
                <a:gd name="T23" fmla="*/ 0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35"/>
                <a:gd name="T38" fmla="*/ 81 w 81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35">
                  <a:moveTo>
                    <a:pt x="5" y="0"/>
                  </a:moveTo>
                  <a:lnTo>
                    <a:pt x="56" y="5"/>
                  </a:lnTo>
                  <a:lnTo>
                    <a:pt x="73" y="11"/>
                  </a:lnTo>
                  <a:lnTo>
                    <a:pt x="81" y="15"/>
                  </a:lnTo>
                  <a:lnTo>
                    <a:pt x="73" y="23"/>
                  </a:lnTo>
                  <a:lnTo>
                    <a:pt x="54" y="26"/>
                  </a:lnTo>
                  <a:lnTo>
                    <a:pt x="47" y="35"/>
                  </a:lnTo>
                  <a:lnTo>
                    <a:pt x="33" y="33"/>
                  </a:lnTo>
                  <a:lnTo>
                    <a:pt x="22" y="20"/>
                  </a:lnTo>
                  <a:lnTo>
                    <a:pt x="0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58" name="Freeform 148"/>
            <p:cNvSpPr>
              <a:spLocks/>
            </p:cNvSpPr>
            <p:nvPr/>
          </p:nvSpPr>
          <p:spPr bwMode="auto">
            <a:xfrm>
              <a:off x="3869" y="2383"/>
              <a:ext cx="22" cy="19"/>
            </a:xfrm>
            <a:custGeom>
              <a:avLst/>
              <a:gdLst>
                <a:gd name="T0" fmla="*/ 0 w 43"/>
                <a:gd name="T1" fmla="*/ 0 h 39"/>
                <a:gd name="T2" fmla="*/ 41 w 43"/>
                <a:gd name="T3" fmla="*/ 21 h 39"/>
                <a:gd name="T4" fmla="*/ 43 w 43"/>
                <a:gd name="T5" fmla="*/ 39 h 39"/>
                <a:gd name="T6" fmla="*/ 30 w 43"/>
                <a:gd name="T7" fmla="*/ 36 h 39"/>
                <a:gd name="T8" fmla="*/ 0 w 43"/>
                <a:gd name="T9" fmla="*/ 25 h 39"/>
                <a:gd name="T10" fmla="*/ 0 w 43"/>
                <a:gd name="T11" fmla="*/ 0 h 39"/>
                <a:gd name="T12" fmla="*/ 0 w 43"/>
                <a:gd name="T13" fmla="*/ 0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39"/>
                <a:gd name="T23" fmla="*/ 43 w 43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39">
                  <a:moveTo>
                    <a:pt x="0" y="0"/>
                  </a:moveTo>
                  <a:lnTo>
                    <a:pt x="41" y="21"/>
                  </a:lnTo>
                  <a:lnTo>
                    <a:pt x="43" y="39"/>
                  </a:lnTo>
                  <a:lnTo>
                    <a:pt x="30" y="36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59" name="Freeform 149"/>
            <p:cNvSpPr>
              <a:spLocks/>
            </p:cNvSpPr>
            <p:nvPr/>
          </p:nvSpPr>
          <p:spPr bwMode="auto">
            <a:xfrm>
              <a:off x="3839" y="2385"/>
              <a:ext cx="17" cy="67"/>
            </a:xfrm>
            <a:custGeom>
              <a:avLst/>
              <a:gdLst>
                <a:gd name="T0" fmla="*/ 35 w 35"/>
                <a:gd name="T1" fmla="*/ 12 h 135"/>
                <a:gd name="T2" fmla="*/ 25 w 35"/>
                <a:gd name="T3" fmla="*/ 36 h 135"/>
                <a:gd name="T4" fmla="*/ 34 w 35"/>
                <a:gd name="T5" fmla="*/ 84 h 135"/>
                <a:gd name="T6" fmla="*/ 32 w 35"/>
                <a:gd name="T7" fmla="*/ 127 h 135"/>
                <a:gd name="T8" fmla="*/ 13 w 35"/>
                <a:gd name="T9" fmla="*/ 135 h 135"/>
                <a:gd name="T10" fmla="*/ 0 w 35"/>
                <a:gd name="T11" fmla="*/ 120 h 135"/>
                <a:gd name="T12" fmla="*/ 16 w 35"/>
                <a:gd name="T13" fmla="*/ 113 h 135"/>
                <a:gd name="T14" fmla="*/ 14 w 35"/>
                <a:gd name="T15" fmla="*/ 46 h 135"/>
                <a:gd name="T16" fmla="*/ 18 w 35"/>
                <a:gd name="T17" fmla="*/ 0 h 135"/>
                <a:gd name="T18" fmla="*/ 35 w 35"/>
                <a:gd name="T19" fmla="*/ 12 h 135"/>
                <a:gd name="T20" fmla="*/ 35 w 35"/>
                <a:gd name="T21" fmla="*/ 12 h 1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"/>
                <a:gd name="T34" fmla="*/ 0 h 135"/>
                <a:gd name="T35" fmla="*/ 35 w 35"/>
                <a:gd name="T36" fmla="*/ 135 h 1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" h="135">
                  <a:moveTo>
                    <a:pt x="35" y="12"/>
                  </a:moveTo>
                  <a:lnTo>
                    <a:pt x="25" y="36"/>
                  </a:lnTo>
                  <a:lnTo>
                    <a:pt x="34" y="84"/>
                  </a:lnTo>
                  <a:lnTo>
                    <a:pt x="32" y="127"/>
                  </a:lnTo>
                  <a:lnTo>
                    <a:pt x="13" y="135"/>
                  </a:lnTo>
                  <a:lnTo>
                    <a:pt x="0" y="120"/>
                  </a:lnTo>
                  <a:lnTo>
                    <a:pt x="16" y="113"/>
                  </a:lnTo>
                  <a:lnTo>
                    <a:pt x="14" y="46"/>
                  </a:lnTo>
                  <a:lnTo>
                    <a:pt x="18" y="0"/>
                  </a:lnTo>
                  <a:lnTo>
                    <a:pt x="35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60" name="Freeform 150"/>
            <p:cNvSpPr>
              <a:spLocks/>
            </p:cNvSpPr>
            <p:nvPr/>
          </p:nvSpPr>
          <p:spPr bwMode="auto">
            <a:xfrm>
              <a:off x="3819" y="2466"/>
              <a:ext cx="27" cy="19"/>
            </a:xfrm>
            <a:custGeom>
              <a:avLst/>
              <a:gdLst>
                <a:gd name="T0" fmla="*/ 16 w 56"/>
                <a:gd name="T1" fmla="*/ 2 h 37"/>
                <a:gd name="T2" fmla="*/ 32 w 56"/>
                <a:gd name="T3" fmla="*/ 0 h 37"/>
                <a:gd name="T4" fmla="*/ 41 w 56"/>
                <a:gd name="T5" fmla="*/ 2 h 37"/>
                <a:gd name="T6" fmla="*/ 56 w 56"/>
                <a:gd name="T7" fmla="*/ 10 h 37"/>
                <a:gd name="T8" fmla="*/ 56 w 56"/>
                <a:gd name="T9" fmla="*/ 32 h 37"/>
                <a:gd name="T10" fmla="*/ 36 w 56"/>
                <a:gd name="T11" fmla="*/ 37 h 37"/>
                <a:gd name="T12" fmla="*/ 22 w 56"/>
                <a:gd name="T13" fmla="*/ 35 h 37"/>
                <a:gd name="T14" fmla="*/ 12 w 56"/>
                <a:gd name="T15" fmla="*/ 22 h 37"/>
                <a:gd name="T16" fmla="*/ 0 w 56"/>
                <a:gd name="T17" fmla="*/ 8 h 37"/>
                <a:gd name="T18" fmla="*/ 16 w 56"/>
                <a:gd name="T19" fmla="*/ 2 h 37"/>
                <a:gd name="T20" fmla="*/ 16 w 56"/>
                <a:gd name="T21" fmla="*/ 2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"/>
                <a:gd name="T34" fmla="*/ 0 h 37"/>
                <a:gd name="T35" fmla="*/ 56 w 56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" h="37">
                  <a:moveTo>
                    <a:pt x="16" y="2"/>
                  </a:moveTo>
                  <a:lnTo>
                    <a:pt x="32" y="0"/>
                  </a:lnTo>
                  <a:lnTo>
                    <a:pt x="41" y="2"/>
                  </a:lnTo>
                  <a:lnTo>
                    <a:pt x="56" y="10"/>
                  </a:lnTo>
                  <a:lnTo>
                    <a:pt x="56" y="32"/>
                  </a:lnTo>
                  <a:lnTo>
                    <a:pt x="36" y="37"/>
                  </a:lnTo>
                  <a:lnTo>
                    <a:pt x="22" y="35"/>
                  </a:lnTo>
                  <a:lnTo>
                    <a:pt x="12" y="22"/>
                  </a:lnTo>
                  <a:lnTo>
                    <a:pt x="0" y="8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61" name="Freeform 151"/>
            <p:cNvSpPr>
              <a:spLocks/>
            </p:cNvSpPr>
            <p:nvPr/>
          </p:nvSpPr>
          <p:spPr bwMode="auto">
            <a:xfrm>
              <a:off x="3964" y="2719"/>
              <a:ext cx="368" cy="81"/>
            </a:xfrm>
            <a:custGeom>
              <a:avLst/>
              <a:gdLst>
                <a:gd name="T0" fmla="*/ 0 w 735"/>
                <a:gd name="T1" fmla="*/ 101 h 162"/>
                <a:gd name="T2" fmla="*/ 41 w 735"/>
                <a:gd name="T3" fmla="*/ 77 h 162"/>
                <a:gd name="T4" fmla="*/ 91 w 735"/>
                <a:gd name="T5" fmla="*/ 55 h 162"/>
                <a:gd name="T6" fmla="*/ 212 w 735"/>
                <a:gd name="T7" fmla="*/ 20 h 162"/>
                <a:gd name="T8" fmla="*/ 439 w 735"/>
                <a:gd name="T9" fmla="*/ 0 h 162"/>
                <a:gd name="T10" fmla="*/ 569 w 735"/>
                <a:gd name="T11" fmla="*/ 40 h 162"/>
                <a:gd name="T12" fmla="*/ 688 w 735"/>
                <a:gd name="T13" fmla="*/ 105 h 162"/>
                <a:gd name="T14" fmla="*/ 733 w 735"/>
                <a:gd name="T15" fmla="*/ 144 h 162"/>
                <a:gd name="T16" fmla="*/ 735 w 735"/>
                <a:gd name="T17" fmla="*/ 162 h 162"/>
                <a:gd name="T18" fmla="*/ 718 w 735"/>
                <a:gd name="T19" fmla="*/ 162 h 162"/>
                <a:gd name="T20" fmla="*/ 647 w 735"/>
                <a:gd name="T21" fmla="*/ 128 h 162"/>
                <a:gd name="T22" fmla="*/ 581 w 735"/>
                <a:gd name="T23" fmla="*/ 91 h 162"/>
                <a:gd name="T24" fmla="*/ 511 w 735"/>
                <a:gd name="T25" fmla="*/ 59 h 162"/>
                <a:gd name="T26" fmla="*/ 434 w 735"/>
                <a:gd name="T27" fmla="*/ 41 h 162"/>
                <a:gd name="T28" fmla="*/ 262 w 735"/>
                <a:gd name="T29" fmla="*/ 45 h 162"/>
                <a:gd name="T30" fmla="*/ 94 w 735"/>
                <a:gd name="T31" fmla="*/ 90 h 162"/>
                <a:gd name="T32" fmla="*/ 10 w 735"/>
                <a:gd name="T33" fmla="*/ 124 h 162"/>
                <a:gd name="T34" fmla="*/ 0 w 735"/>
                <a:gd name="T35" fmla="*/ 101 h 162"/>
                <a:gd name="T36" fmla="*/ 0 w 735"/>
                <a:gd name="T37" fmla="*/ 101 h 1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35"/>
                <a:gd name="T58" fmla="*/ 0 h 162"/>
                <a:gd name="T59" fmla="*/ 735 w 735"/>
                <a:gd name="T60" fmla="*/ 162 h 1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35" h="162">
                  <a:moveTo>
                    <a:pt x="0" y="101"/>
                  </a:moveTo>
                  <a:lnTo>
                    <a:pt x="41" y="77"/>
                  </a:lnTo>
                  <a:lnTo>
                    <a:pt x="91" y="55"/>
                  </a:lnTo>
                  <a:lnTo>
                    <a:pt x="212" y="20"/>
                  </a:lnTo>
                  <a:lnTo>
                    <a:pt x="439" y="0"/>
                  </a:lnTo>
                  <a:lnTo>
                    <a:pt x="569" y="40"/>
                  </a:lnTo>
                  <a:lnTo>
                    <a:pt x="688" y="105"/>
                  </a:lnTo>
                  <a:lnTo>
                    <a:pt x="733" y="144"/>
                  </a:lnTo>
                  <a:lnTo>
                    <a:pt x="735" y="162"/>
                  </a:lnTo>
                  <a:lnTo>
                    <a:pt x="718" y="162"/>
                  </a:lnTo>
                  <a:lnTo>
                    <a:pt x="647" y="128"/>
                  </a:lnTo>
                  <a:lnTo>
                    <a:pt x="581" y="91"/>
                  </a:lnTo>
                  <a:lnTo>
                    <a:pt x="511" y="59"/>
                  </a:lnTo>
                  <a:lnTo>
                    <a:pt x="434" y="41"/>
                  </a:lnTo>
                  <a:lnTo>
                    <a:pt x="262" y="45"/>
                  </a:lnTo>
                  <a:lnTo>
                    <a:pt x="94" y="90"/>
                  </a:lnTo>
                  <a:lnTo>
                    <a:pt x="10" y="124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62" name="Freeform 152"/>
            <p:cNvSpPr>
              <a:spLocks/>
            </p:cNvSpPr>
            <p:nvPr/>
          </p:nvSpPr>
          <p:spPr bwMode="auto">
            <a:xfrm>
              <a:off x="4489" y="2589"/>
              <a:ext cx="70" cy="50"/>
            </a:xfrm>
            <a:custGeom>
              <a:avLst/>
              <a:gdLst>
                <a:gd name="T0" fmla="*/ 104 w 140"/>
                <a:gd name="T1" fmla="*/ 81 h 101"/>
                <a:gd name="T2" fmla="*/ 70 w 140"/>
                <a:gd name="T3" fmla="*/ 44 h 101"/>
                <a:gd name="T4" fmla="*/ 3 w 140"/>
                <a:gd name="T5" fmla="*/ 26 h 101"/>
                <a:gd name="T6" fmla="*/ 0 w 140"/>
                <a:gd name="T7" fmla="*/ 8 h 101"/>
                <a:gd name="T8" fmla="*/ 21 w 140"/>
                <a:gd name="T9" fmla="*/ 0 h 101"/>
                <a:gd name="T10" fmla="*/ 95 w 140"/>
                <a:gd name="T11" fmla="*/ 11 h 101"/>
                <a:gd name="T12" fmla="*/ 129 w 140"/>
                <a:gd name="T13" fmla="*/ 50 h 101"/>
                <a:gd name="T14" fmla="*/ 140 w 140"/>
                <a:gd name="T15" fmla="*/ 101 h 101"/>
                <a:gd name="T16" fmla="*/ 104 w 140"/>
                <a:gd name="T17" fmla="*/ 81 h 101"/>
                <a:gd name="T18" fmla="*/ 104 w 140"/>
                <a:gd name="T19" fmla="*/ 81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0"/>
                <a:gd name="T31" fmla="*/ 0 h 101"/>
                <a:gd name="T32" fmla="*/ 140 w 140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0" h="101">
                  <a:moveTo>
                    <a:pt x="104" y="81"/>
                  </a:moveTo>
                  <a:lnTo>
                    <a:pt x="70" y="44"/>
                  </a:lnTo>
                  <a:lnTo>
                    <a:pt x="3" y="26"/>
                  </a:lnTo>
                  <a:lnTo>
                    <a:pt x="0" y="8"/>
                  </a:lnTo>
                  <a:lnTo>
                    <a:pt x="21" y="0"/>
                  </a:lnTo>
                  <a:lnTo>
                    <a:pt x="95" y="11"/>
                  </a:lnTo>
                  <a:lnTo>
                    <a:pt x="129" y="50"/>
                  </a:lnTo>
                  <a:lnTo>
                    <a:pt x="140" y="101"/>
                  </a:lnTo>
                  <a:lnTo>
                    <a:pt x="104" y="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63" name="Freeform 153"/>
            <p:cNvSpPr>
              <a:spLocks/>
            </p:cNvSpPr>
            <p:nvPr/>
          </p:nvSpPr>
          <p:spPr bwMode="auto">
            <a:xfrm>
              <a:off x="4331" y="2561"/>
              <a:ext cx="198" cy="127"/>
            </a:xfrm>
            <a:custGeom>
              <a:avLst/>
              <a:gdLst>
                <a:gd name="T0" fmla="*/ 379 w 397"/>
                <a:gd name="T1" fmla="*/ 87 h 254"/>
                <a:gd name="T2" fmla="*/ 362 w 397"/>
                <a:gd name="T3" fmla="*/ 46 h 254"/>
                <a:gd name="T4" fmla="*/ 325 w 397"/>
                <a:gd name="T5" fmla="*/ 24 h 254"/>
                <a:gd name="T6" fmla="*/ 280 w 397"/>
                <a:gd name="T7" fmla="*/ 27 h 254"/>
                <a:gd name="T8" fmla="*/ 190 w 397"/>
                <a:gd name="T9" fmla="*/ 36 h 254"/>
                <a:gd name="T10" fmla="*/ 114 w 397"/>
                <a:gd name="T11" fmla="*/ 85 h 254"/>
                <a:gd name="T12" fmla="*/ 88 w 397"/>
                <a:gd name="T13" fmla="*/ 145 h 254"/>
                <a:gd name="T14" fmla="*/ 58 w 397"/>
                <a:gd name="T15" fmla="*/ 202 h 254"/>
                <a:gd name="T16" fmla="*/ 22 w 397"/>
                <a:gd name="T17" fmla="*/ 254 h 254"/>
                <a:gd name="T18" fmla="*/ 0 w 397"/>
                <a:gd name="T19" fmla="*/ 243 h 254"/>
                <a:gd name="T20" fmla="*/ 26 w 397"/>
                <a:gd name="T21" fmla="*/ 187 h 254"/>
                <a:gd name="T22" fmla="*/ 53 w 397"/>
                <a:gd name="T23" fmla="*/ 131 h 254"/>
                <a:gd name="T24" fmla="*/ 90 w 397"/>
                <a:gd name="T25" fmla="*/ 64 h 254"/>
                <a:gd name="T26" fmla="*/ 132 w 397"/>
                <a:gd name="T27" fmla="*/ 29 h 254"/>
                <a:gd name="T28" fmla="*/ 179 w 397"/>
                <a:gd name="T29" fmla="*/ 9 h 254"/>
                <a:gd name="T30" fmla="*/ 283 w 397"/>
                <a:gd name="T31" fmla="*/ 2 h 254"/>
                <a:gd name="T32" fmla="*/ 328 w 397"/>
                <a:gd name="T33" fmla="*/ 0 h 254"/>
                <a:gd name="T34" fmla="*/ 378 w 397"/>
                <a:gd name="T35" fmla="*/ 23 h 254"/>
                <a:gd name="T36" fmla="*/ 397 w 397"/>
                <a:gd name="T37" fmla="*/ 68 h 254"/>
                <a:gd name="T38" fmla="*/ 395 w 397"/>
                <a:gd name="T39" fmla="*/ 99 h 254"/>
                <a:gd name="T40" fmla="*/ 379 w 397"/>
                <a:gd name="T41" fmla="*/ 87 h 254"/>
                <a:gd name="T42" fmla="*/ 379 w 397"/>
                <a:gd name="T43" fmla="*/ 87 h 2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97"/>
                <a:gd name="T67" fmla="*/ 0 h 254"/>
                <a:gd name="T68" fmla="*/ 397 w 397"/>
                <a:gd name="T69" fmla="*/ 254 h 25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97" h="254">
                  <a:moveTo>
                    <a:pt x="379" y="87"/>
                  </a:moveTo>
                  <a:lnTo>
                    <a:pt x="362" y="46"/>
                  </a:lnTo>
                  <a:lnTo>
                    <a:pt x="325" y="24"/>
                  </a:lnTo>
                  <a:lnTo>
                    <a:pt x="280" y="27"/>
                  </a:lnTo>
                  <a:lnTo>
                    <a:pt x="190" y="36"/>
                  </a:lnTo>
                  <a:lnTo>
                    <a:pt x="114" y="85"/>
                  </a:lnTo>
                  <a:lnTo>
                    <a:pt x="88" y="145"/>
                  </a:lnTo>
                  <a:lnTo>
                    <a:pt x="58" y="202"/>
                  </a:lnTo>
                  <a:lnTo>
                    <a:pt x="22" y="254"/>
                  </a:lnTo>
                  <a:lnTo>
                    <a:pt x="0" y="243"/>
                  </a:lnTo>
                  <a:lnTo>
                    <a:pt x="26" y="187"/>
                  </a:lnTo>
                  <a:lnTo>
                    <a:pt x="53" y="131"/>
                  </a:lnTo>
                  <a:lnTo>
                    <a:pt x="90" y="64"/>
                  </a:lnTo>
                  <a:lnTo>
                    <a:pt x="132" y="29"/>
                  </a:lnTo>
                  <a:lnTo>
                    <a:pt x="179" y="9"/>
                  </a:lnTo>
                  <a:lnTo>
                    <a:pt x="283" y="2"/>
                  </a:lnTo>
                  <a:lnTo>
                    <a:pt x="328" y="0"/>
                  </a:lnTo>
                  <a:lnTo>
                    <a:pt x="378" y="23"/>
                  </a:lnTo>
                  <a:lnTo>
                    <a:pt x="397" y="68"/>
                  </a:lnTo>
                  <a:lnTo>
                    <a:pt x="395" y="99"/>
                  </a:lnTo>
                  <a:lnTo>
                    <a:pt x="379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64" name="Freeform 154"/>
            <p:cNvSpPr>
              <a:spLocks/>
            </p:cNvSpPr>
            <p:nvPr/>
          </p:nvSpPr>
          <p:spPr bwMode="auto">
            <a:xfrm>
              <a:off x="4287" y="2666"/>
              <a:ext cx="226" cy="107"/>
            </a:xfrm>
            <a:custGeom>
              <a:avLst/>
              <a:gdLst>
                <a:gd name="T0" fmla="*/ 0 w 452"/>
                <a:gd name="T1" fmla="*/ 212 h 215"/>
                <a:gd name="T2" fmla="*/ 2 w 452"/>
                <a:gd name="T3" fmla="*/ 162 h 215"/>
                <a:gd name="T4" fmla="*/ 27 w 452"/>
                <a:gd name="T5" fmla="*/ 111 h 215"/>
                <a:gd name="T6" fmla="*/ 65 w 452"/>
                <a:gd name="T7" fmla="*/ 66 h 215"/>
                <a:gd name="T8" fmla="*/ 110 w 452"/>
                <a:gd name="T9" fmla="*/ 40 h 215"/>
                <a:gd name="T10" fmla="*/ 186 w 452"/>
                <a:gd name="T11" fmla="*/ 12 h 215"/>
                <a:gd name="T12" fmla="*/ 264 w 452"/>
                <a:gd name="T13" fmla="*/ 0 h 215"/>
                <a:gd name="T14" fmla="*/ 361 w 452"/>
                <a:gd name="T15" fmla="*/ 41 h 215"/>
                <a:gd name="T16" fmla="*/ 447 w 452"/>
                <a:gd name="T17" fmla="*/ 103 h 215"/>
                <a:gd name="T18" fmla="*/ 452 w 452"/>
                <a:gd name="T19" fmla="*/ 120 h 215"/>
                <a:gd name="T20" fmla="*/ 435 w 452"/>
                <a:gd name="T21" fmla="*/ 125 h 215"/>
                <a:gd name="T22" fmla="*/ 357 w 452"/>
                <a:gd name="T23" fmla="*/ 75 h 215"/>
                <a:gd name="T24" fmla="*/ 318 w 452"/>
                <a:gd name="T25" fmla="*/ 49 h 215"/>
                <a:gd name="T26" fmla="*/ 267 w 452"/>
                <a:gd name="T27" fmla="*/ 32 h 215"/>
                <a:gd name="T28" fmla="*/ 117 w 452"/>
                <a:gd name="T29" fmla="*/ 64 h 215"/>
                <a:gd name="T30" fmla="*/ 69 w 452"/>
                <a:gd name="T31" fmla="*/ 90 h 215"/>
                <a:gd name="T32" fmla="*/ 50 w 452"/>
                <a:gd name="T33" fmla="*/ 126 h 215"/>
                <a:gd name="T34" fmla="*/ 38 w 452"/>
                <a:gd name="T35" fmla="*/ 215 h 215"/>
                <a:gd name="T36" fmla="*/ 0 w 452"/>
                <a:gd name="T37" fmla="*/ 212 h 215"/>
                <a:gd name="T38" fmla="*/ 0 w 452"/>
                <a:gd name="T39" fmla="*/ 212 h 2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52"/>
                <a:gd name="T61" fmla="*/ 0 h 215"/>
                <a:gd name="T62" fmla="*/ 452 w 452"/>
                <a:gd name="T63" fmla="*/ 215 h 2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52" h="215">
                  <a:moveTo>
                    <a:pt x="0" y="212"/>
                  </a:moveTo>
                  <a:lnTo>
                    <a:pt x="2" y="162"/>
                  </a:lnTo>
                  <a:lnTo>
                    <a:pt x="27" y="111"/>
                  </a:lnTo>
                  <a:lnTo>
                    <a:pt x="65" y="66"/>
                  </a:lnTo>
                  <a:lnTo>
                    <a:pt x="110" y="40"/>
                  </a:lnTo>
                  <a:lnTo>
                    <a:pt x="186" y="12"/>
                  </a:lnTo>
                  <a:lnTo>
                    <a:pt x="264" y="0"/>
                  </a:lnTo>
                  <a:lnTo>
                    <a:pt x="361" y="41"/>
                  </a:lnTo>
                  <a:lnTo>
                    <a:pt x="447" y="103"/>
                  </a:lnTo>
                  <a:lnTo>
                    <a:pt x="452" y="120"/>
                  </a:lnTo>
                  <a:lnTo>
                    <a:pt x="435" y="125"/>
                  </a:lnTo>
                  <a:lnTo>
                    <a:pt x="357" y="75"/>
                  </a:lnTo>
                  <a:lnTo>
                    <a:pt x="318" y="49"/>
                  </a:lnTo>
                  <a:lnTo>
                    <a:pt x="267" y="32"/>
                  </a:lnTo>
                  <a:lnTo>
                    <a:pt x="117" y="64"/>
                  </a:lnTo>
                  <a:lnTo>
                    <a:pt x="69" y="90"/>
                  </a:lnTo>
                  <a:lnTo>
                    <a:pt x="50" y="126"/>
                  </a:lnTo>
                  <a:lnTo>
                    <a:pt x="38" y="215"/>
                  </a:lnTo>
                  <a:lnTo>
                    <a:pt x="0" y="2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65" name="Freeform 155"/>
            <p:cNvSpPr>
              <a:spLocks/>
            </p:cNvSpPr>
            <p:nvPr/>
          </p:nvSpPr>
          <p:spPr bwMode="auto">
            <a:xfrm>
              <a:off x="4323" y="2617"/>
              <a:ext cx="130" cy="86"/>
            </a:xfrm>
            <a:custGeom>
              <a:avLst/>
              <a:gdLst>
                <a:gd name="T0" fmla="*/ 0 w 261"/>
                <a:gd name="T1" fmla="*/ 154 h 171"/>
                <a:gd name="T2" fmla="*/ 52 w 261"/>
                <a:gd name="T3" fmla="*/ 82 h 171"/>
                <a:gd name="T4" fmla="*/ 85 w 261"/>
                <a:gd name="T5" fmla="*/ 50 h 171"/>
                <a:gd name="T6" fmla="*/ 120 w 261"/>
                <a:gd name="T7" fmla="*/ 27 h 171"/>
                <a:gd name="T8" fmla="*/ 253 w 261"/>
                <a:gd name="T9" fmla="*/ 0 h 171"/>
                <a:gd name="T10" fmla="*/ 261 w 261"/>
                <a:gd name="T11" fmla="*/ 23 h 171"/>
                <a:gd name="T12" fmla="*/ 217 w 261"/>
                <a:gd name="T13" fmla="*/ 44 h 171"/>
                <a:gd name="T14" fmla="*/ 137 w 261"/>
                <a:gd name="T15" fmla="*/ 60 h 171"/>
                <a:gd name="T16" fmla="*/ 19 w 261"/>
                <a:gd name="T17" fmla="*/ 169 h 171"/>
                <a:gd name="T18" fmla="*/ 2 w 261"/>
                <a:gd name="T19" fmla="*/ 171 h 171"/>
                <a:gd name="T20" fmla="*/ 0 w 261"/>
                <a:gd name="T21" fmla="*/ 154 h 171"/>
                <a:gd name="T22" fmla="*/ 0 w 261"/>
                <a:gd name="T23" fmla="*/ 154 h 1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1"/>
                <a:gd name="T37" fmla="*/ 0 h 171"/>
                <a:gd name="T38" fmla="*/ 261 w 261"/>
                <a:gd name="T39" fmla="*/ 171 h 17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1" h="171">
                  <a:moveTo>
                    <a:pt x="0" y="154"/>
                  </a:moveTo>
                  <a:lnTo>
                    <a:pt x="52" y="82"/>
                  </a:lnTo>
                  <a:lnTo>
                    <a:pt x="85" y="50"/>
                  </a:lnTo>
                  <a:lnTo>
                    <a:pt x="120" y="27"/>
                  </a:lnTo>
                  <a:lnTo>
                    <a:pt x="253" y="0"/>
                  </a:lnTo>
                  <a:lnTo>
                    <a:pt x="261" y="23"/>
                  </a:lnTo>
                  <a:lnTo>
                    <a:pt x="217" y="44"/>
                  </a:lnTo>
                  <a:lnTo>
                    <a:pt x="137" y="60"/>
                  </a:lnTo>
                  <a:lnTo>
                    <a:pt x="19" y="169"/>
                  </a:lnTo>
                  <a:lnTo>
                    <a:pt x="2" y="171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66" name="Freeform 156"/>
            <p:cNvSpPr>
              <a:spLocks/>
            </p:cNvSpPr>
            <p:nvPr/>
          </p:nvSpPr>
          <p:spPr bwMode="auto">
            <a:xfrm>
              <a:off x="3361" y="2613"/>
              <a:ext cx="454" cy="371"/>
            </a:xfrm>
            <a:custGeom>
              <a:avLst/>
              <a:gdLst>
                <a:gd name="T0" fmla="*/ 150 w 908"/>
                <a:gd name="T1" fmla="*/ 68 h 742"/>
                <a:gd name="T2" fmla="*/ 185 w 908"/>
                <a:gd name="T3" fmla="*/ 40 h 742"/>
                <a:gd name="T4" fmla="*/ 234 w 908"/>
                <a:gd name="T5" fmla="*/ 19 h 742"/>
                <a:gd name="T6" fmla="*/ 317 w 908"/>
                <a:gd name="T7" fmla="*/ 26 h 742"/>
                <a:gd name="T8" fmla="*/ 460 w 908"/>
                <a:gd name="T9" fmla="*/ 0 h 742"/>
                <a:gd name="T10" fmla="*/ 584 w 908"/>
                <a:gd name="T11" fmla="*/ 27 h 742"/>
                <a:gd name="T12" fmla="*/ 735 w 908"/>
                <a:gd name="T13" fmla="*/ 103 h 742"/>
                <a:gd name="T14" fmla="*/ 794 w 908"/>
                <a:gd name="T15" fmla="*/ 142 h 742"/>
                <a:gd name="T16" fmla="*/ 842 w 908"/>
                <a:gd name="T17" fmla="*/ 178 h 742"/>
                <a:gd name="T18" fmla="*/ 907 w 908"/>
                <a:gd name="T19" fmla="*/ 253 h 742"/>
                <a:gd name="T20" fmla="*/ 908 w 908"/>
                <a:gd name="T21" fmla="*/ 272 h 742"/>
                <a:gd name="T22" fmla="*/ 882 w 908"/>
                <a:gd name="T23" fmla="*/ 261 h 742"/>
                <a:gd name="T24" fmla="*/ 832 w 908"/>
                <a:gd name="T25" fmla="*/ 225 h 742"/>
                <a:gd name="T26" fmla="*/ 772 w 908"/>
                <a:gd name="T27" fmla="*/ 171 h 742"/>
                <a:gd name="T28" fmla="*/ 713 w 908"/>
                <a:gd name="T29" fmla="*/ 127 h 742"/>
                <a:gd name="T30" fmla="*/ 610 w 908"/>
                <a:gd name="T31" fmla="*/ 77 h 742"/>
                <a:gd name="T32" fmla="*/ 524 w 908"/>
                <a:gd name="T33" fmla="*/ 46 h 742"/>
                <a:gd name="T34" fmla="*/ 320 w 908"/>
                <a:gd name="T35" fmla="*/ 53 h 742"/>
                <a:gd name="T36" fmla="*/ 209 w 908"/>
                <a:gd name="T37" fmla="*/ 63 h 742"/>
                <a:gd name="T38" fmla="*/ 140 w 908"/>
                <a:gd name="T39" fmla="*/ 178 h 742"/>
                <a:gd name="T40" fmla="*/ 83 w 908"/>
                <a:gd name="T41" fmla="*/ 380 h 742"/>
                <a:gd name="T42" fmla="*/ 24 w 908"/>
                <a:gd name="T43" fmla="*/ 740 h 742"/>
                <a:gd name="T44" fmla="*/ 0 w 908"/>
                <a:gd name="T45" fmla="*/ 742 h 742"/>
                <a:gd name="T46" fmla="*/ 7 w 908"/>
                <a:gd name="T47" fmla="*/ 579 h 742"/>
                <a:gd name="T48" fmla="*/ 37 w 908"/>
                <a:gd name="T49" fmla="*/ 411 h 742"/>
                <a:gd name="T50" fmla="*/ 54 w 908"/>
                <a:gd name="T51" fmla="*/ 326 h 742"/>
                <a:gd name="T52" fmla="*/ 81 w 908"/>
                <a:gd name="T53" fmla="*/ 235 h 742"/>
                <a:gd name="T54" fmla="*/ 114 w 908"/>
                <a:gd name="T55" fmla="*/ 145 h 742"/>
                <a:gd name="T56" fmla="*/ 150 w 908"/>
                <a:gd name="T57" fmla="*/ 68 h 742"/>
                <a:gd name="T58" fmla="*/ 150 w 908"/>
                <a:gd name="T59" fmla="*/ 68 h 74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08"/>
                <a:gd name="T91" fmla="*/ 0 h 742"/>
                <a:gd name="T92" fmla="*/ 908 w 908"/>
                <a:gd name="T93" fmla="*/ 742 h 74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08" h="742">
                  <a:moveTo>
                    <a:pt x="150" y="68"/>
                  </a:moveTo>
                  <a:lnTo>
                    <a:pt x="185" y="40"/>
                  </a:lnTo>
                  <a:lnTo>
                    <a:pt x="234" y="19"/>
                  </a:lnTo>
                  <a:lnTo>
                    <a:pt x="317" y="26"/>
                  </a:lnTo>
                  <a:lnTo>
                    <a:pt x="460" y="0"/>
                  </a:lnTo>
                  <a:lnTo>
                    <a:pt x="584" y="27"/>
                  </a:lnTo>
                  <a:lnTo>
                    <a:pt x="735" y="103"/>
                  </a:lnTo>
                  <a:lnTo>
                    <a:pt x="794" y="142"/>
                  </a:lnTo>
                  <a:lnTo>
                    <a:pt x="842" y="178"/>
                  </a:lnTo>
                  <a:lnTo>
                    <a:pt x="907" y="253"/>
                  </a:lnTo>
                  <a:lnTo>
                    <a:pt x="908" y="272"/>
                  </a:lnTo>
                  <a:lnTo>
                    <a:pt x="882" y="261"/>
                  </a:lnTo>
                  <a:lnTo>
                    <a:pt x="832" y="225"/>
                  </a:lnTo>
                  <a:lnTo>
                    <a:pt x="772" y="171"/>
                  </a:lnTo>
                  <a:lnTo>
                    <a:pt x="713" y="127"/>
                  </a:lnTo>
                  <a:lnTo>
                    <a:pt x="610" y="77"/>
                  </a:lnTo>
                  <a:lnTo>
                    <a:pt x="524" y="46"/>
                  </a:lnTo>
                  <a:lnTo>
                    <a:pt x="320" y="53"/>
                  </a:lnTo>
                  <a:lnTo>
                    <a:pt x="209" y="63"/>
                  </a:lnTo>
                  <a:lnTo>
                    <a:pt x="140" y="178"/>
                  </a:lnTo>
                  <a:lnTo>
                    <a:pt x="83" y="380"/>
                  </a:lnTo>
                  <a:lnTo>
                    <a:pt x="24" y="740"/>
                  </a:lnTo>
                  <a:lnTo>
                    <a:pt x="0" y="742"/>
                  </a:lnTo>
                  <a:lnTo>
                    <a:pt x="7" y="579"/>
                  </a:lnTo>
                  <a:lnTo>
                    <a:pt x="37" y="411"/>
                  </a:lnTo>
                  <a:lnTo>
                    <a:pt x="54" y="326"/>
                  </a:lnTo>
                  <a:lnTo>
                    <a:pt x="81" y="235"/>
                  </a:lnTo>
                  <a:lnTo>
                    <a:pt x="114" y="145"/>
                  </a:lnTo>
                  <a:lnTo>
                    <a:pt x="150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67" name="Freeform 157"/>
            <p:cNvSpPr>
              <a:spLocks/>
            </p:cNvSpPr>
            <p:nvPr/>
          </p:nvSpPr>
          <p:spPr bwMode="auto">
            <a:xfrm>
              <a:off x="3663" y="2762"/>
              <a:ext cx="156" cy="291"/>
            </a:xfrm>
            <a:custGeom>
              <a:avLst/>
              <a:gdLst>
                <a:gd name="T0" fmla="*/ 313 w 313"/>
                <a:gd name="T1" fmla="*/ 9 h 583"/>
                <a:gd name="T2" fmla="*/ 282 w 313"/>
                <a:gd name="T3" fmla="*/ 95 h 583"/>
                <a:gd name="T4" fmla="*/ 256 w 313"/>
                <a:gd name="T5" fmla="*/ 149 h 583"/>
                <a:gd name="T6" fmla="*/ 227 w 313"/>
                <a:gd name="T7" fmla="*/ 205 h 583"/>
                <a:gd name="T8" fmla="*/ 197 w 313"/>
                <a:gd name="T9" fmla="*/ 263 h 583"/>
                <a:gd name="T10" fmla="*/ 167 w 313"/>
                <a:gd name="T11" fmla="*/ 316 h 583"/>
                <a:gd name="T12" fmla="*/ 121 w 313"/>
                <a:gd name="T13" fmla="*/ 403 h 583"/>
                <a:gd name="T14" fmla="*/ 102 w 313"/>
                <a:gd name="T15" fmla="*/ 444 h 583"/>
                <a:gd name="T16" fmla="*/ 60 w 313"/>
                <a:gd name="T17" fmla="*/ 521 h 583"/>
                <a:gd name="T18" fmla="*/ 18 w 313"/>
                <a:gd name="T19" fmla="*/ 583 h 583"/>
                <a:gd name="T20" fmla="*/ 0 w 313"/>
                <a:gd name="T21" fmla="*/ 574 h 583"/>
                <a:gd name="T22" fmla="*/ 16 w 313"/>
                <a:gd name="T23" fmla="*/ 497 h 583"/>
                <a:gd name="T24" fmla="*/ 45 w 313"/>
                <a:gd name="T25" fmla="*/ 439 h 583"/>
                <a:gd name="T26" fmla="*/ 78 w 313"/>
                <a:gd name="T27" fmla="*/ 382 h 583"/>
                <a:gd name="T28" fmla="*/ 123 w 313"/>
                <a:gd name="T29" fmla="*/ 300 h 583"/>
                <a:gd name="T30" fmla="*/ 171 w 313"/>
                <a:gd name="T31" fmla="*/ 219 h 583"/>
                <a:gd name="T32" fmla="*/ 219 w 313"/>
                <a:gd name="T33" fmla="*/ 138 h 583"/>
                <a:gd name="T34" fmla="*/ 264 w 313"/>
                <a:gd name="T35" fmla="*/ 55 h 583"/>
                <a:gd name="T36" fmla="*/ 290 w 313"/>
                <a:gd name="T37" fmla="*/ 0 h 583"/>
                <a:gd name="T38" fmla="*/ 313 w 313"/>
                <a:gd name="T39" fmla="*/ 9 h 583"/>
                <a:gd name="T40" fmla="*/ 313 w 313"/>
                <a:gd name="T41" fmla="*/ 9 h 5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3"/>
                <a:gd name="T64" fmla="*/ 0 h 583"/>
                <a:gd name="T65" fmla="*/ 313 w 313"/>
                <a:gd name="T66" fmla="*/ 583 h 5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3" h="583">
                  <a:moveTo>
                    <a:pt x="313" y="9"/>
                  </a:moveTo>
                  <a:lnTo>
                    <a:pt x="282" y="95"/>
                  </a:lnTo>
                  <a:lnTo>
                    <a:pt x="256" y="149"/>
                  </a:lnTo>
                  <a:lnTo>
                    <a:pt x="227" y="205"/>
                  </a:lnTo>
                  <a:lnTo>
                    <a:pt x="197" y="263"/>
                  </a:lnTo>
                  <a:lnTo>
                    <a:pt x="167" y="316"/>
                  </a:lnTo>
                  <a:lnTo>
                    <a:pt x="121" y="403"/>
                  </a:lnTo>
                  <a:lnTo>
                    <a:pt x="102" y="444"/>
                  </a:lnTo>
                  <a:lnTo>
                    <a:pt x="60" y="521"/>
                  </a:lnTo>
                  <a:lnTo>
                    <a:pt x="18" y="583"/>
                  </a:lnTo>
                  <a:lnTo>
                    <a:pt x="0" y="574"/>
                  </a:lnTo>
                  <a:lnTo>
                    <a:pt x="16" y="497"/>
                  </a:lnTo>
                  <a:lnTo>
                    <a:pt x="45" y="439"/>
                  </a:lnTo>
                  <a:lnTo>
                    <a:pt x="78" y="382"/>
                  </a:lnTo>
                  <a:lnTo>
                    <a:pt x="123" y="300"/>
                  </a:lnTo>
                  <a:lnTo>
                    <a:pt x="171" y="219"/>
                  </a:lnTo>
                  <a:lnTo>
                    <a:pt x="219" y="138"/>
                  </a:lnTo>
                  <a:lnTo>
                    <a:pt x="264" y="55"/>
                  </a:lnTo>
                  <a:lnTo>
                    <a:pt x="290" y="0"/>
                  </a:lnTo>
                  <a:lnTo>
                    <a:pt x="313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68" name="Freeform 158"/>
            <p:cNvSpPr>
              <a:spLocks/>
            </p:cNvSpPr>
            <p:nvPr/>
          </p:nvSpPr>
          <p:spPr bwMode="auto">
            <a:xfrm>
              <a:off x="3570" y="2709"/>
              <a:ext cx="123" cy="344"/>
            </a:xfrm>
            <a:custGeom>
              <a:avLst/>
              <a:gdLst>
                <a:gd name="T0" fmla="*/ 246 w 246"/>
                <a:gd name="T1" fmla="*/ 17 h 690"/>
                <a:gd name="T2" fmla="*/ 125 w 246"/>
                <a:gd name="T3" fmla="*/ 239 h 690"/>
                <a:gd name="T4" fmla="*/ 49 w 246"/>
                <a:gd name="T5" fmla="*/ 522 h 690"/>
                <a:gd name="T6" fmla="*/ 43 w 246"/>
                <a:gd name="T7" fmla="*/ 636 h 690"/>
                <a:gd name="T8" fmla="*/ 35 w 246"/>
                <a:gd name="T9" fmla="*/ 690 h 690"/>
                <a:gd name="T10" fmla="*/ 19 w 246"/>
                <a:gd name="T11" fmla="*/ 687 h 690"/>
                <a:gd name="T12" fmla="*/ 0 w 246"/>
                <a:gd name="T13" fmla="*/ 578 h 690"/>
                <a:gd name="T14" fmla="*/ 19 w 246"/>
                <a:gd name="T15" fmla="*/ 456 h 690"/>
                <a:gd name="T16" fmla="*/ 59 w 246"/>
                <a:gd name="T17" fmla="*/ 335 h 690"/>
                <a:gd name="T18" fmla="*/ 102 w 246"/>
                <a:gd name="T19" fmla="*/ 230 h 690"/>
                <a:gd name="T20" fmla="*/ 125 w 246"/>
                <a:gd name="T21" fmla="*/ 174 h 690"/>
                <a:gd name="T22" fmla="*/ 154 w 246"/>
                <a:gd name="T23" fmla="*/ 107 h 690"/>
                <a:gd name="T24" fmla="*/ 189 w 246"/>
                <a:gd name="T25" fmla="*/ 45 h 690"/>
                <a:gd name="T26" fmla="*/ 228 w 246"/>
                <a:gd name="T27" fmla="*/ 0 h 690"/>
                <a:gd name="T28" fmla="*/ 246 w 246"/>
                <a:gd name="T29" fmla="*/ 17 h 690"/>
                <a:gd name="T30" fmla="*/ 246 w 246"/>
                <a:gd name="T31" fmla="*/ 17 h 69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6"/>
                <a:gd name="T49" fmla="*/ 0 h 690"/>
                <a:gd name="T50" fmla="*/ 246 w 246"/>
                <a:gd name="T51" fmla="*/ 690 h 69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6" h="690">
                  <a:moveTo>
                    <a:pt x="246" y="17"/>
                  </a:moveTo>
                  <a:lnTo>
                    <a:pt x="125" y="239"/>
                  </a:lnTo>
                  <a:lnTo>
                    <a:pt x="49" y="522"/>
                  </a:lnTo>
                  <a:lnTo>
                    <a:pt x="43" y="636"/>
                  </a:lnTo>
                  <a:lnTo>
                    <a:pt x="35" y="690"/>
                  </a:lnTo>
                  <a:lnTo>
                    <a:pt x="19" y="687"/>
                  </a:lnTo>
                  <a:lnTo>
                    <a:pt x="0" y="578"/>
                  </a:lnTo>
                  <a:lnTo>
                    <a:pt x="19" y="456"/>
                  </a:lnTo>
                  <a:lnTo>
                    <a:pt x="59" y="335"/>
                  </a:lnTo>
                  <a:lnTo>
                    <a:pt x="102" y="230"/>
                  </a:lnTo>
                  <a:lnTo>
                    <a:pt x="125" y="174"/>
                  </a:lnTo>
                  <a:lnTo>
                    <a:pt x="154" y="107"/>
                  </a:lnTo>
                  <a:lnTo>
                    <a:pt x="189" y="45"/>
                  </a:lnTo>
                  <a:lnTo>
                    <a:pt x="228" y="0"/>
                  </a:lnTo>
                  <a:lnTo>
                    <a:pt x="24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69" name="Freeform 159"/>
            <p:cNvSpPr>
              <a:spLocks/>
            </p:cNvSpPr>
            <p:nvPr/>
          </p:nvSpPr>
          <p:spPr bwMode="auto">
            <a:xfrm>
              <a:off x="4292" y="2819"/>
              <a:ext cx="43" cy="257"/>
            </a:xfrm>
            <a:custGeom>
              <a:avLst/>
              <a:gdLst>
                <a:gd name="T0" fmla="*/ 85 w 86"/>
                <a:gd name="T1" fmla="*/ 40 h 515"/>
                <a:gd name="T2" fmla="*/ 86 w 86"/>
                <a:gd name="T3" fmla="*/ 252 h 515"/>
                <a:gd name="T4" fmla="*/ 35 w 86"/>
                <a:gd name="T5" fmla="*/ 448 h 515"/>
                <a:gd name="T6" fmla="*/ 23 w 86"/>
                <a:gd name="T7" fmla="*/ 497 h 515"/>
                <a:gd name="T8" fmla="*/ 12 w 86"/>
                <a:gd name="T9" fmla="*/ 515 h 515"/>
                <a:gd name="T10" fmla="*/ 0 w 86"/>
                <a:gd name="T11" fmla="*/ 493 h 515"/>
                <a:gd name="T12" fmla="*/ 3 w 86"/>
                <a:gd name="T13" fmla="*/ 444 h 515"/>
                <a:gd name="T14" fmla="*/ 24 w 86"/>
                <a:gd name="T15" fmla="*/ 298 h 515"/>
                <a:gd name="T16" fmla="*/ 45 w 86"/>
                <a:gd name="T17" fmla="*/ 125 h 515"/>
                <a:gd name="T18" fmla="*/ 76 w 86"/>
                <a:gd name="T19" fmla="*/ 0 h 515"/>
                <a:gd name="T20" fmla="*/ 85 w 86"/>
                <a:gd name="T21" fmla="*/ 40 h 515"/>
                <a:gd name="T22" fmla="*/ 85 w 86"/>
                <a:gd name="T23" fmla="*/ 40 h 5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6"/>
                <a:gd name="T37" fmla="*/ 0 h 515"/>
                <a:gd name="T38" fmla="*/ 86 w 86"/>
                <a:gd name="T39" fmla="*/ 515 h 5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6" h="515">
                  <a:moveTo>
                    <a:pt x="85" y="40"/>
                  </a:moveTo>
                  <a:lnTo>
                    <a:pt x="86" y="252"/>
                  </a:lnTo>
                  <a:lnTo>
                    <a:pt x="35" y="448"/>
                  </a:lnTo>
                  <a:lnTo>
                    <a:pt x="23" y="497"/>
                  </a:lnTo>
                  <a:lnTo>
                    <a:pt x="12" y="515"/>
                  </a:lnTo>
                  <a:lnTo>
                    <a:pt x="0" y="493"/>
                  </a:lnTo>
                  <a:lnTo>
                    <a:pt x="3" y="444"/>
                  </a:lnTo>
                  <a:lnTo>
                    <a:pt x="24" y="298"/>
                  </a:lnTo>
                  <a:lnTo>
                    <a:pt x="45" y="125"/>
                  </a:lnTo>
                  <a:lnTo>
                    <a:pt x="76" y="0"/>
                  </a:lnTo>
                  <a:lnTo>
                    <a:pt x="85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70" name="Freeform 160"/>
            <p:cNvSpPr>
              <a:spLocks/>
            </p:cNvSpPr>
            <p:nvPr/>
          </p:nvSpPr>
          <p:spPr bwMode="auto">
            <a:xfrm>
              <a:off x="4009" y="2747"/>
              <a:ext cx="282" cy="451"/>
            </a:xfrm>
            <a:custGeom>
              <a:avLst/>
              <a:gdLst>
                <a:gd name="T0" fmla="*/ 548 w 563"/>
                <a:gd name="T1" fmla="*/ 42 h 903"/>
                <a:gd name="T2" fmla="*/ 563 w 563"/>
                <a:gd name="T3" fmla="*/ 108 h 903"/>
                <a:gd name="T4" fmla="*/ 542 w 563"/>
                <a:gd name="T5" fmla="*/ 168 h 903"/>
                <a:gd name="T6" fmla="*/ 512 w 563"/>
                <a:gd name="T7" fmla="*/ 239 h 903"/>
                <a:gd name="T8" fmla="*/ 475 w 563"/>
                <a:gd name="T9" fmla="*/ 315 h 903"/>
                <a:gd name="T10" fmla="*/ 434 w 563"/>
                <a:gd name="T11" fmla="*/ 392 h 903"/>
                <a:gd name="T12" fmla="*/ 390 w 563"/>
                <a:gd name="T13" fmla="*/ 467 h 903"/>
                <a:gd name="T14" fmla="*/ 349 w 563"/>
                <a:gd name="T15" fmla="*/ 535 h 903"/>
                <a:gd name="T16" fmla="*/ 313 w 563"/>
                <a:gd name="T17" fmla="*/ 592 h 903"/>
                <a:gd name="T18" fmla="*/ 284 w 563"/>
                <a:gd name="T19" fmla="*/ 633 h 903"/>
                <a:gd name="T20" fmla="*/ 234 w 563"/>
                <a:gd name="T21" fmla="*/ 691 h 903"/>
                <a:gd name="T22" fmla="*/ 195 w 563"/>
                <a:gd name="T23" fmla="*/ 732 h 903"/>
                <a:gd name="T24" fmla="*/ 154 w 563"/>
                <a:gd name="T25" fmla="*/ 774 h 903"/>
                <a:gd name="T26" fmla="*/ 112 w 563"/>
                <a:gd name="T27" fmla="*/ 817 h 903"/>
                <a:gd name="T28" fmla="*/ 72 w 563"/>
                <a:gd name="T29" fmla="*/ 855 h 903"/>
                <a:gd name="T30" fmla="*/ 17 w 563"/>
                <a:gd name="T31" fmla="*/ 903 h 903"/>
                <a:gd name="T32" fmla="*/ 0 w 563"/>
                <a:gd name="T33" fmla="*/ 886 h 903"/>
                <a:gd name="T34" fmla="*/ 24 w 563"/>
                <a:gd name="T35" fmla="*/ 850 h 903"/>
                <a:gd name="T36" fmla="*/ 53 w 563"/>
                <a:gd name="T37" fmla="*/ 815 h 903"/>
                <a:gd name="T38" fmla="*/ 115 w 563"/>
                <a:gd name="T39" fmla="*/ 743 h 903"/>
                <a:gd name="T40" fmla="*/ 182 w 563"/>
                <a:gd name="T41" fmla="*/ 673 h 903"/>
                <a:gd name="T42" fmla="*/ 240 w 563"/>
                <a:gd name="T43" fmla="*/ 601 h 903"/>
                <a:gd name="T44" fmla="*/ 303 w 563"/>
                <a:gd name="T45" fmla="*/ 516 h 903"/>
                <a:gd name="T46" fmla="*/ 366 w 563"/>
                <a:gd name="T47" fmla="*/ 425 h 903"/>
                <a:gd name="T48" fmla="*/ 424 w 563"/>
                <a:gd name="T49" fmla="*/ 330 h 903"/>
                <a:gd name="T50" fmla="*/ 471 w 563"/>
                <a:gd name="T51" fmla="*/ 236 h 903"/>
                <a:gd name="T52" fmla="*/ 523 w 563"/>
                <a:gd name="T53" fmla="*/ 100 h 903"/>
                <a:gd name="T54" fmla="*/ 503 w 563"/>
                <a:gd name="T55" fmla="*/ 50 h 903"/>
                <a:gd name="T56" fmla="*/ 476 w 563"/>
                <a:gd name="T57" fmla="*/ 0 h 903"/>
                <a:gd name="T58" fmla="*/ 511 w 563"/>
                <a:gd name="T59" fmla="*/ 9 h 903"/>
                <a:gd name="T60" fmla="*/ 548 w 563"/>
                <a:gd name="T61" fmla="*/ 42 h 903"/>
                <a:gd name="T62" fmla="*/ 548 w 563"/>
                <a:gd name="T63" fmla="*/ 42 h 9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63"/>
                <a:gd name="T97" fmla="*/ 0 h 903"/>
                <a:gd name="T98" fmla="*/ 563 w 563"/>
                <a:gd name="T99" fmla="*/ 903 h 90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63" h="903">
                  <a:moveTo>
                    <a:pt x="548" y="42"/>
                  </a:moveTo>
                  <a:lnTo>
                    <a:pt x="563" y="108"/>
                  </a:lnTo>
                  <a:lnTo>
                    <a:pt x="542" y="168"/>
                  </a:lnTo>
                  <a:lnTo>
                    <a:pt x="512" y="239"/>
                  </a:lnTo>
                  <a:lnTo>
                    <a:pt x="475" y="315"/>
                  </a:lnTo>
                  <a:lnTo>
                    <a:pt x="434" y="392"/>
                  </a:lnTo>
                  <a:lnTo>
                    <a:pt x="390" y="467"/>
                  </a:lnTo>
                  <a:lnTo>
                    <a:pt x="349" y="535"/>
                  </a:lnTo>
                  <a:lnTo>
                    <a:pt x="313" y="592"/>
                  </a:lnTo>
                  <a:lnTo>
                    <a:pt x="284" y="633"/>
                  </a:lnTo>
                  <a:lnTo>
                    <a:pt x="234" y="691"/>
                  </a:lnTo>
                  <a:lnTo>
                    <a:pt x="195" y="732"/>
                  </a:lnTo>
                  <a:lnTo>
                    <a:pt x="154" y="774"/>
                  </a:lnTo>
                  <a:lnTo>
                    <a:pt x="112" y="817"/>
                  </a:lnTo>
                  <a:lnTo>
                    <a:pt x="72" y="855"/>
                  </a:lnTo>
                  <a:lnTo>
                    <a:pt x="17" y="903"/>
                  </a:lnTo>
                  <a:lnTo>
                    <a:pt x="0" y="886"/>
                  </a:lnTo>
                  <a:lnTo>
                    <a:pt x="24" y="850"/>
                  </a:lnTo>
                  <a:lnTo>
                    <a:pt x="53" y="815"/>
                  </a:lnTo>
                  <a:lnTo>
                    <a:pt x="115" y="743"/>
                  </a:lnTo>
                  <a:lnTo>
                    <a:pt x="182" y="673"/>
                  </a:lnTo>
                  <a:lnTo>
                    <a:pt x="240" y="601"/>
                  </a:lnTo>
                  <a:lnTo>
                    <a:pt x="303" y="516"/>
                  </a:lnTo>
                  <a:lnTo>
                    <a:pt x="366" y="425"/>
                  </a:lnTo>
                  <a:lnTo>
                    <a:pt x="424" y="330"/>
                  </a:lnTo>
                  <a:lnTo>
                    <a:pt x="471" y="236"/>
                  </a:lnTo>
                  <a:lnTo>
                    <a:pt x="523" y="100"/>
                  </a:lnTo>
                  <a:lnTo>
                    <a:pt x="503" y="50"/>
                  </a:lnTo>
                  <a:lnTo>
                    <a:pt x="476" y="0"/>
                  </a:lnTo>
                  <a:lnTo>
                    <a:pt x="511" y="9"/>
                  </a:lnTo>
                  <a:lnTo>
                    <a:pt x="548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71" name="Freeform 161"/>
            <p:cNvSpPr>
              <a:spLocks/>
            </p:cNvSpPr>
            <p:nvPr/>
          </p:nvSpPr>
          <p:spPr bwMode="auto">
            <a:xfrm>
              <a:off x="4271" y="2891"/>
              <a:ext cx="94" cy="381"/>
            </a:xfrm>
            <a:custGeom>
              <a:avLst/>
              <a:gdLst>
                <a:gd name="T0" fmla="*/ 28 w 186"/>
                <a:gd name="T1" fmla="*/ 42 h 761"/>
                <a:gd name="T2" fmla="*/ 44 w 186"/>
                <a:gd name="T3" fmla="*/ 284 h 761"/>
                <a:gd name="T4" fmla="*/ 74 w 186"/>
                <a:gd name="T5" fmla="*/ 422 h 761"/>
                <a:gd name="T6" fmla="*/ 96 w 186"/>
                <a:gd name="T7" fmla="*/ 489 h 761"/>
                <a:gd name="T8" fmla="*/ 123 w 186"/>
                <a:gd name="T9" fmla="*/ 555 h 761"/>
                <a:gd name="T10" fmla="*/ 186 w 186"/>
                <a:gd name="T11" fmla="*/ 718 h 761"/>
                <a:gd name="T12" fmla="*/ 185 w 186"/>
                <a:gd name="T13" fmla="*/ 745 h 761"/>
                <a:gd name="T14" fmla="*/ 164 w 186"/>
                <a:gd name="T15" fmla="*/ 761 h 761"/>
                <a:gd name="T16" fmla="*/ 130 w 186"/>
                <a:gd name="T17" fmla="*/ 745 h 761"/>
                <a:gd name="T18" fmla="*/ 114 w 186"/>
                <a:gd name="T19" fmla="*/ 661 h 761"/>
                <a:gd name="T20" fmla="*/ 82 w 186"/>
                <a:gd name="T21" fmla="*/ 574 h 761"/>
                <a:gd name="T22" fmla="*/ 8 w 186"/>
                <a:gd name="T23" fmla="*/ 309 h 761"/>
                <a:gd name="T24" fmla="*/ 0 w 186"/>
                <a:gd name="T25" fmla="*/ 0 h 761"/>
                <a:gd name="T26" fmla="*/ 28 w 186"/>
                <a:gd name="T27" fmla="*/ 42 h 761"/>
                <a:gd name="T28" fmla="*/ 28 w 186"/>
                <a:gd name="T29" fmla="*/ 42 h 7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6"/>
                <a:gd name="T46" fmla="*/ 0 h 761"/>
                <a:gd name="T47" fmla="*/ 186 w 186"/>
                <a:gd name="T48" fmla="*/ 761 h 76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6" h="761">
                  <a:moveTo>
                    <a:pt x="28" y="42"/>
                  </a:moveTo>
                  <a:lnTo>
                    <a:pt x="44" y="284"/>
                  </a:lnTo>
                  <a:lnTo>
                    <a:pt x="74" y="422"/>
                  </a:lnTo>
                  <a:lnTo>
                    <a:pt x="96" y="489"/>
                  </a:lnTo>
                  <a:lnTo>
                    <a:pt x="123" y="555"/>
                  </a:lnTo>
                  <a:lnTo>
                    <a:pt x="186" y="718"/>
                  </a:lnTo>
                  <a:lnTo>
                    <a:pt x="185" y="745"/>
                  </a:lnTo>
                  <a:lnTo>
                    <a:pt x="164" y="761"/>
                  </a:lnTo>
                  <a:lnTo>
                    <a:pt x="130" y="745"/>
                  </a:lnTo>
                  <a:lnTo>
                    <a:pt x="114" y="661"/>
                  </a:lnTo>
                  <a:lnTo>
                    <a:pt x="82" y="574"/>
                  </a:lnTo>
                  <a:lnTo>
                    <a:pt x="8" y="309"/>
                  </a:lnTo>
                  <a:lnTo>
                    <a:pt x="0" y="0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72" name="Freeform 162"/>
            <p:cNvSpPr>
              <a:spLocks/>
            </p:cNvSpPr>
            <p:nvPr/>
          </p:nvSpPr>
          <p:spPr bwMode="auto">
            <a:xfrm>
              <a:off x="4027" y="3255"/>
              <a:ext cx="333" cy="58"/>
            </a:xfrm>
            <a:custGeom>
              <a:avLst/>
              <a:gdLst>
                <a:gd name="T0" fmla="*/ 16 w 666"/>
                <a:gd name="T1" fmla="*/ 45 h 116"/>
                <a:gd name="T2" fmla="*/ 71 w 666"/>
                <a:gd name="T3" fmla="*/ 67 h 116"/>
                <a:gd name="T4" fmla="*/ 328 w 666"/>
                <a:gd name="T5" fmla="*/ 63 h 116"/>
                <a:gd name="T6" fmla="*/ 628 w 666"/>
                <a:gd name="T7" fmla="*/ 0 h 116"/>
                <a:gd name="T8" fmla="*/ 666 w 666"/>
                <a:gd name="T9" fmla="*/ 23 h 116"/>
                <a:gd name="T10" fmla="*/ 630 w 666"/>
                <a:gd name="T11" fmla="*/ 54 h 116"/>
                <a:gd name="T12" fmla="*/ 589 w 666"/>
                <a:gd name="T13" fmla="*/ 77 h 116"/>
                <a:gd name="T14" fmla="*/ 497 w 666"/>
                <a:gd name="T15" fmla="*/ 104 h 116"/>
                <a:gd name="T16" fmla="*/ 303 w 666"/>
                <a:gd name="T17" fmla="*/ 116 h 116"/>
                <a:gd name="T18" fmla="*/ 3 w 666"/>
                <a:gd name="T19" fmla="*/ 65 h 116"/>
                <a:gd name="T20" fmla="*/ 0 w 666"/>
                <a:gd name="T21" fmla="*/ 49 h 116"/>
                <a:gd name="T22" fmla="*/ 16 w 666"/>
                <a:gd name="T23" fmla="*/ 45 h 116"/>
                <a:gd name="T24" fmla="*/ 16 w 666"/>
                <a:gd name="T25" fmla="*/ 45 h 1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66"/>
                <a:gd name="T40" fmla="*/ 0 h 116"/>
                <a:gd name="T41" fmla="*/ 666 w 666"/>
                <a:gd name="T42" fmla="*/ 116 h 1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66" h="116">
                  <a:moveTo>
                    <a:pt x="16" y="45"/>
                  </a:moveTo>
                  <a:lnTo>
                    <a:pt x="71" y="67"/>
                  </a:lnTo>
                  <a:lnTo>
                    <a:pt x="328" y="63"/>
                  </a:lnTo>
                  <a:lnTo>
                    <a:pt x="628" y="0"/>
                  </a:lnTo>
                  <a:lnTo>
                    <a:pt x="666" y="23"/>
                  </a:lnTo>
                  <a:lnTo>
                    <a:pt x="630" y="54"/>
                  </a:lnTo>
                  <a:lnTo>
                    <a:pt x="589" y="77"/>
                  </a:lnTo>
                  <a:lnTo>
                    <a:pt x="497" y="104"/>
                  </a:lnTo>
                  <a:lnTo>
                    <a:pt x="303" y="116"/>
                  </a:lnTo>
                  <a:lnTo>
                    <a:pt x="3" y="65"/>
                  </a:lnTo>
                  <a:lnTo>
                    <a:pt x="0" y="49"/>
                  </a:lnTo>
                  <a:lnTo>
                    <a:pt x="16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73" name="Freeform 163"/>
            <p:cNvSpPr>
              <a:spLocks/>
            </p:cNvSpPr>
            <p:nvPr/>
          </p:nvSpPr>
          <p:spPr bwMode="auto">
            <a:xfrm>
              <a:off x="3923" y="2785"/>
              <a:ext cx="38" cy="322"/>
            </a:xfrm>
            <a:custGeom>
              <a:avLst/>
              <a:gdLst>
                <a:gd name="T0" fmla="*/ 78 w 78"/>
                <a:gd name="T1" fmla="*/ 21 h 643"/>
                <a:gd name="T2" fmla="*/ 34 w 78"/>
                <a:gd name="T3" fmla="*/ 103 h 643"/>
                <a:gd name="T4" fmla="*/ 36 w 78"/>
                <a:gd name="T5" fmla="*/ 197 h 643"/>
                <a:gd name="T6" fmla="*/ 51 w 78"/>
                <a:gd name="T7" fmla="*/ 334 h 643"/>
                <a:gd name="T8" fmla="*/ 71 w 78"/>
                <a:gd name="T9" fmla="*/ 469 h 643"/>
                <a:gd name="T10" fmla="*/ 57 w 78"/>
                <a:gd name="T11" fmla="*/ 643 h 643"/>
                <a:gd name="T12" fmla="*/ 33 w 78"/>
                <a:gd name="T13" fmla="*/ 642 h 643"/>
                <a:gd name="T14" fmla="*/ 17 w 78"/>
                <a:gd name="T15" fmla="*/ 473 h 643"/>
                <a:gd name="T16" fmla="*/ 0 w 78"/>
                <a:gd name="T17" fmla="*/ 197 h 643"/>
                <a:gd name="T18" fmla="*/ 7 w 78"/>
                <a:gd name="T19" fmla="*/ 87 h 643"/>
                <a:gd name="T20" fmla="*/ 25 w 78"/>
                <a:gd name="T21" fmla="*/ 36 h 643"/>
                <a:gd name="T22" fmla="*/ 63 w 78"/>
                <a:gd name="T23" fmla="*/ 0 h 643"/>
                <a:gd name="T24" fmla="*/ 78 w 78"/>
                <a:gd name="T25" fmla="*/ 21 h 643"/>
                <a:gd name="T26" fmla="*/ 78 w 78"/>
                <a:gd name="T27" fmla="*/ 21 h 6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"/>
                <a:gd name="T43" fmla="*/ 0 h 643"/>
                <a:gd name="T44" fmla="*/ 78 w 78"/>
                <a:gd name="T45" fmla="*/ 643 h 64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" h="643">
                  <a:moveTo>
                    <a:pt x="78" y="21"/>
                  </a:moveTo>
                  <a:lnTo>
                    <a:pt x="34" y="103"/>
                  </a:lnTo>
                  <a:lnTo>
                    <a:pt x="36" y="197"/>
                  </a:lnTo>
                  <a:lnTo>
                    <a:pt x="51" y="334"/>
                  </a:lnTo>
                  <a:lnTo>
                    <a:pt x="71" y="469"/>
                  </a:lnTo>
                  <a:lnTo>
                    <a:pt x="57" y="643"/>
                  </a:lnTo>
                  <a:lnTo>
                    <a:pt x="33" y="642"/>
                  </a:lnTo>
                  <a:lnTo>
                    <a:pt x="17" y="473"/>
                  </a:lnTo>
                  <a:lnTo>
                    <a:pt x="0" y="197"/>
                  </a:lnTo>
                  <a:lnTo>
                    <a:pt x="7" y="87"/>
                  </a:lnTo>
                  <a:lnTo>
                    <a:pt x="25" y="36"/>
                  </a:lnTo>
                  <a:lnTo>
                    <a:pt x="63" y="0"/>
                  </a:lnTo>
                  <a:lnTo>
                    <a:pt x="78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74" name="Freeform 164"/>
            <p:cNvSpPr>
              <a:spLocks/>
            </p:cNvSpPr>
            <p:nvPr/>
          </p:nvSpPr>
          <p:spPr bwMode="auto">
            <a:xfrm>
              <a:off x="4239" y="3279"/>
              <a:ext cx="90" cy="223"/>
            </a:xfrm>
            <a:custGeom>
              <a:avLst/>
              <a:gdLst>
                <a:gd name="T0" fmla="*/ 178 w 178"/>
                <a:gd name="T1" fmla="*/ 0 h 447"/>
                <a:gd name="T2" fmla="*/ 169 w 178"/>
                <a:gd name="T3" fmla="*/ 90 h 447"/>
                <a:gd name="T4" fmla="*/ 146 w 178"/>
                <a:gd name="T5" fmla="*/ 189 h 447"/>
                <a:gd name="T6" fmla="*/ 113 w 178"/>
                <a:gd name="T7" fmla="*/ 286 h 447"/>
                <a:gd name="T8" fmla="*/ 74 w 178"/>
                <a:gd name="T9" fmla="*/ 369 h 447"/>
                <a:gd name="T10" fmla="*/ 50 w 178"/>
                <a:gd name="T11" fmla="*/ 409 h 447"/>
                <a:gd name="T12" fmla="*/ 22 w 178"/>
                <a:gd name="T13" fmla="*/ 447 h 447"/>
                <a:gd name="T14" fmla="*/ 0 w 178"/>
                <a:gd name="T15" fmla="*/ 436 h 447"/>
                <a:gd name="T16" fmla="*/ 25 w 178"/>
                <a:gd name="T17" fmla="*/ 373 h 447"/>
                <a:gd name="T18" fmla="*/ 55 w 178"/>
                <a:gd name="T19" fmla="*/ 312 h 447"/>
                <a:gd name="T20" fmla="*/ 105 w 178"/>
                <a:gd name="T21" fmla="*/ 188 h 447"/>
                <a:gd name="T22" fmla="*/ 155 w 178"/>
                <a:gd name="T23" fmla="*/ 0 h 447"/>
                <a:gd name="T24" fmla="*/ 178 w 178"/>
                <a:gd name="T25" fmla="*/ 0 h 447"/>
                <a:gd name="T26" fmla="*/ 178 w 178"/>
                <a:gd name="T27" fmla="*/ 0 h 4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8"/>
                <a:gd name="T43" fmla="*/ 0 h 447"/>
                <a:gd name="T44" fmla="*/ 178 w 178"/>
                <a:gd name="T45" fmla="*/ 447 h 4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8" h="447">
                  <a:moveTo>
                    <a:pt x="178" y="0"/>
                  </a:moveTo>
                  <a:lnTo>
                    <a:pt x="169" y="90"/>
                  </a:lnTo>
                  <a:lnTo>
                    <a:pt x="146" y="189"/>
                  </a:lnTo>
                  <a:lnTo>
                    <a:pt x="113" y="286"/>
                  </a:lnTo>
                  <a:lnTo>
                    <a:pt x="74" y="369"/>
                  </a:lnTo>
                  <a:lnTo>
                    <a:pt x="50" y="409"/>
                  </a:lnTo>
                  <a:lnTo>
                    <a:pt x="22" y="447"/>
                  </a:lnTo>
                  <a:lnTo>
                    <a:pt x="0" y="436"/>
                  </a:lnTo>
                  <a:lnTo>
                    <a:pt x="25" y="373"/>
                  </a:lnTo>
                  <a:lnTo>
                    <a:pt x="55" y="312"/>
                  </a:lnTo>
                  <a:lnTo>
                    <a:pt x="105" y="188"/>
                  </a:lnTo>
                  <a:lnTo>
                    <a:pt x="155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75" name="Freeform 165"/>
            <p:cNvSpPr>
              <a:spLocks/>
            </p:cNvSpPr>
            <p:nvPr/>
          </p:nvSpPr>
          <p:spPr bwMode="auto">
            <a:xfrm>
              <a:off x="4362" y="3137"/>
              <a:ext cx="35" cy="56"/>
            </a:xfrm>
            <a:custGeom>
              <a:avLst/>
              <a:gdLst>
                <a:gd name="T0" fmla="*/ 69 w 69"/>
                <a:gd name="T1" fmla="*/ 19 h 111"/>
                <a:gd name="T2" fmla="*/ 30 w 69"/>
                <a:gd name="T3" fmla="*/ 93 h 111"/>
                <a:gd name="T4" fmla="*/ 27 w 69"/>
                <a:gd name="T5" fmla="*/ 111 h 111"/>
                <a:gd name="T6" fmla="*/ 10 w 69"/>
                <a:gd name="T7" fmla="*/ 109 h 111"/>
                <a:gd name="T8" fmla="*/ 0 w 69"/>
                <a:gd name="T9" fmla="*/ 81 h 111"/>
                <a:gd name="T10" fmla="*/ 9 w 69"/>
                <a:gd name="T11" fmla="*/ 48 h 111"/>
                <a:gd name="T12" fmla="*/ 31 w 69"/>
                <a:gd name="T13" fmla="*/ 19 h 111"/>
                <a:gd name="T14" fmla="*/ 54 w 69"/>
                <a:gd name="T15" fmla="*/ 0 h 111"/>
                <a:gd name="T16" fmla="*/ 69 w 69"/>
                <a:gd name="T17" fmla="*/ 19 h 111"/>
                <a:gd name="T18" fmla="*/ 69 w 69"/>
                <a:gd name="T19" fmla="*/ 19 h 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111"/>
                <a:gd name="T32" fmla="*/ 69 w 69"/>
                <a:gd name="T33" fmla="*/ 111 h 1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111">
                  <a:moveTo>
                    <a:pt x="69" y="19"/>
                  </a:moveTo>
                  <a:lnTo>
                    <a:pt x="30" y="93"/>
                  </a:lnTo>
                  <a:lnTo>
                    <a:pt x="27" y="111"/>
                  </a:lnTo>
                  <a:lnTo>
                    <a:pt x="10" y="109"/>
                  </a:lnTo>
                  <a:lnTo>
                    <a:pt x="0" y="81"/>
                  </a:lnTo>
                  <a:lnTo>
                    <a:pt x="9" y="48"/>
                  </a:lnTo>
                  <a:lnTo>
                    <a:pt x="31" y="19"/>
                  </a:lnTo>
                  <a:lnTo>
                    <a:pt x="54" y="0"/>
                  </a:lnTo>
                  <a:lnTo>
                    <a:pt x="6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76" name="Freeform 166"/>
            <p:cNvSpPr>
              <a:spLocks/>
            </p:cNvSpPr>
            <p:nvPr/>
          </p:nvSpPr>
          <p:spPr bwMode="auto">
            <a:xfrm>
              <a:off x="4374" y="3175"/>
              <a:ext cx="93" cy="50"/>
            </a:xfrm>
            <a:custGeom>
              <a:avLst/>
              <a:gdLst>
                <a:gd name="T0" fmla="*/ 29 w 184"/>
                <a:gd name="T1" fmla="*/ 12 h 102"/>
                <a:gd name="T2" fmla="*/ 25 w 184"/>
                <a:gd name="T3" fmla="*/ 65 h 102"/>
                <a:gd name="T4" fmla="*/ 77 w 184"/>
                <a:gd name="T5" fmla="*/ 63 h 102"/>
                <a:gd name="T6" fmla="*/ 133 w 184"/>
                <a:gd name="T7" fmla="*/ 77 h 102"/>
                <a:gd name="T8" fmla="*/ 177 w 184"/>
                <a:gd name="T9" fmla="*/ 58 h 102"/>
                <a:gd name="T10" fmla="*/ 184 w 184"/>
                <a:gd name="T11" fmla="*/ 83 h 102"/>
                <a:gd name="T12" fmla="*/ 133 w 184"/>
                <a:gd name="T13" fmla="*/ 102 h 102"/>
                <a:gd name="T14" fmla="*/ 80 w 184"/>
                <a:gd name="T15" fmla="*/ 98 h 102"/>
                <a:gd name="T16" fmla="*/ 19 w 184"/>
                <a:gd name="T17" fmla="*/ 98 h 102"/>
                <a:gd name="T18" fmla="*/ 0 w 184"/>
                <a:gd name="T19" fmla="*/ 61 h 102"/>
                <a:gd name="T20" fmla="*/ 7 w 184"/>
                <a:gd name="T21" fmla="*/ 0 h 102"/>
                <a:gd name="T22" fmla="*/ 29 w 184"/>
                <a:gd name="T23" fmla="*/ 12 h 102"/>
                <a:gd name="T24" fmla="*/ 29 w 184"/>
                <a:gd name="T25" fmla="*/ 12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4"/>
                <a:gd name="T40" fmla="*/ 0 h 102"/>
                <a:gd name="T41" fmla="*/ 184 w 184"/>
                <a:gd name="T42" fmla="*/ 102 h 1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4" h="102">
                  <a:moveTo>
                    <a:pt x="29" y="12"/>
                  </a:moveTo>
                  <a:lnTo>
                    <a:pt x="25" y="65"/>
                  </a:lnTo>
                  <a:lnTo>
                    <a:pt x="77" y="63"/>
                  </a:lnTo>
                  <a:lnTo>
                    <a:pt x="133" y="77"/>
                  </a:lnTo>
                  <a:lnTo>
                    <a:pt x="177" y="58"/>
                  </a:lnTo>
                  <a:lnTo>
                    <a:pt x="184" y="83"/>
                  </a:lnTo>
                  <a:lnTo>
                    <a:pt x="133" y="102"/>
                  </a:lnTo>
                  <a:lnTo>
                    <a:pt x="80" y="98"/>
                  </a:lnTo>
                  <a:lnTo>
                    <a:pt x="19" y="98"/>
                  </a:lnTo>
                  <a:lnTo>
                    <a:pt x="0" y="61"/>
                  </a:lnTo>
                  <a:lnTo>
                    <a:pt x="7" y="0"/>
                  </a:lnTo>
                  <a:lnTo>
                    <a:pt x="29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77" name="Freeform 167"/>
            <p:cNvSpPr>
              <a:spLocks/>
            </p:cNvSpPr>
            <p:nvPr/>
          </p:nvSpPr>
          <p:spPr bwMode="auto">
            <a:xfrm>
              <a:off x="4461" y="3189"/>
              <a:ext cx="24" cy="37"/>
            </a:xfrm>
            <a:custGeom>
              <a:avLst/>
              <a:gdLst>
                <a:gd name="T0" fmla="*/ 18 w 47"/>
                <a:gd name="T1" fmla="*/ 0 h 73"/>
                <a:gd name="T2" fmla="*/ 47 w 47"/>
                <a:gd name="T3" fmla="*/ 23 h 73"/>
                <a:gd name="T4" fmla="*/ 44 w 47"/>
                <a:gd name="T5" fmla="*/ 73 h 73"/>
                <a:gd name="T6" fmla="*/ 19 w 47"/>
                <a:gd name="T7" fmla="*/ 73 h 73"/>
                <a:gd name="T8" fmla="*/ 23 w 47"/>
                <a:gd name="T9" fmla="*/ 39 h 73"/>
                <a:gd name="T10" fmla="*/ 1 w 47"/>
                <a:gd name="T11" fmla="*/ 19 h 73"/>
                <a:gd name="T12" fmla="*/ 0 w 47"/>
                <a:gd name="T13" fmla="*/ 1 h 73"/>
                <a:gd name="T14" fmla="*/ 18 w 47"/>
                <a:gd name="T15" fmla="*/ 0 h 73"/>
                <a:gd name="T16" fmla="*/ 18 w 47"/>
                <a:gd name="T17" fmla="*/ 0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73"/>
                <a:gd name="T29" fmla="*/ 47 w 47"/>
                <a:gd name="T30" fmla="*/ 73 h 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73">
                  <a:moveTo>
                    <a:pt x="18" y="0"/>
                  </a:moveTo>
                  <a:lnTo>
                    <a:pt x="47" y="23"/>
                  </a:lnTo>
                  <a:lnTo>
                    <a:pt x="44" y="73"/>
                  </a:lnTo>
                  <a:lnTo>
                    <a:pt x="19" y="73"/>
                  </a:lnTo>
                  <a:lnTo>
                    <a:pt x="23" y="39"/>
                  </a:lnTo>
                  <a:lnTo>
                    <a:pt x="1" y="19"/>
                  </a:lnTo>
                  <a:lnTo>
                    <a:pt x="0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78" name="Freeform 168"/>
            <p:cNvSpPr>
              <a:spLocks/>
            </p:cNvSpPr>
            <p:nvPr/>
          </p:nvSpPr>
          <p:spPr bwMode="auto">
            <a:xfrm>
              <a:off x="4478" y="3159"/>
              <a:ext cx="35" cy="75"/>
            </a:xfrm>
            <a:custGeom>
              <a:avLst/>
              <a:gdLst>
                <a:gd name="T0" fmla="*/ 16 w 71"/>
                <a:gd name="T1" fmla="*/ 0 h 150"/>
                <a:gd name="T2" fmla="*/ 71 w 71"/>
                <a:gd name="T3" fmla="*/ 41 h 150"/>
                <a:gd name="T4" fmla="*/ 65 w 71"/>
                <a:gd name="T5" fmla="*/ 150 h 150"/>
                <a:gd name="T6" fmla="*/ 41 w 71"/>
                <a:gd name="T7" fmla="*/ 141 h 150"/>
                <a:gd name="T8" fmla="*/ 48 w 71"/>
                <a:gd name="T9" fmla="*/ 45 h 150"/>
                <a:gd name="T10" fmla="*/ 8 w 71"/>
                <a:gd name="T11" fmla="*/ 24 h 150"/>
                <a:gd name="T12" fmla="*/ 0 w 71"/>
                <a:gd name="T13" fmla="*/ 9 h 150"/>
                <a:gd name="T14" fmla="*/ 16 w 71"/>
                <a:gd name="T15" fmla="*/ 0 h 150"/>
                <a:gd name="T16" fmla="*/ 16 w 71"/>
                <a:gd name="T17" fmla="*/ 0 h 1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150"/>
                <a:gd name="T29" fmla="*/ 71 w 71"/>
                <a:gd name="T30" fmla="*/ 150 h 1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150">
                  <a:moveTo>
                    <a:pt x="16" y="0"/>
                  </a:moveTo>
                  <a:lnTo>
                    <a:pt x="71" y="41"/>
                  </a:lnTo>
                  <a:lnTo>
                    <a:pt x="65" y="150"/>
                  </a:lnTo>
                  <a:lnTo>
                    <a:pt x="41" y="141"/>
                  </a:lnTo>
                  <a:lnTo>
                    <a:pt x="48" y="45"/>
                  </a:lnTo>
                  <a:lnTo>
                    <a:pt x="8" y="24"/>
                  </a:lnTo>
                  <a:lnTo>
                    <a:pt x="0" y="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79" name="Freeform 169"/>
            <p:cNvSpPr>
              <a:spLocks/>
            </p:cNvSpPr>
            <p:nvPr/>
          </p:nvSpPr>
          <p:spPr bwMode="auto">
            <a:xfrm>
              <a:off x="4461" y="3157"/>
              <a:ext cx="24" cy="40"/>
            </a:xfrm>
            <a:custGeom>
              <a:avLst/>
              <a:gdLst>
                <a:gd name="T0" fmla="*/ 0 w 47"/>
                <a:gd name="T1" fmla="*/ 78 h 78"/>
                <a:gd name="T2" fmla="*/ 5 w 47"/>
                <a:gd name="T3" fmla="*/ 36 h 78"/>
                <a:gd name="T4" fmla="*/ 29 w 47"/>
                <a:gd name="T5" fmla="*/ 0 h 78"/>
                <a:gd name="T6" fmla="*/ 47 w 47"/>
                <a:gd name="T7" fmla="*/ 16 h 78"/>
                <a:gd name="T8" fmla="*/ 24 w 47"/>
                <a:gd name="T9" fmla="*/ 76 h 78"/>
                <a:gd name="T10" fmla="*/ 0 w 47"/>
                <a:gd name="T11" fmla="*/ 78 h 78"/>
                <a:gd name="T12" fmla="*/ 0 w 47"/>
                <a:gd name="T13" fmla="*/ 78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78"/>
                <a:gd name="T23" fmla="*/ 47 w 47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78">
                  <a:moveTo>
                    <a:pt x="0" y="78"/>
                  </a:moveTo>
                  <a:lnTo>
                    <a:pt x="5" y="36"/>
                  </a:lnTo>
                  <a:lnTo>
                    <a:pt x="29" y="0"/>
                  </a:lnTo>
                  <a:lnTo>
                    <a:pt x="47" y="16"/>
                  </a:lnTo>
                  <a:lnTo>
                    <a:pt x="24" y="76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80" name="Freeform 170"/>
            <p:cNvSpPr>
              <a:spLocks/>
            </p:cNvSpPr>
            <p:nvPr/>
          </p:nvSpPr>
          <p:spPr bwMode="auto">
            <a:xfrm>
              <a:off x="4408" y="3137"/>
              <a:ext cx="87" cy="20"/>
            </a:xfrm>
            <a:custGeom>
              <a:avLst/>
              <a:gdLst>
                <a:gd name="T0" fmla="*/ 16 w 173"/>
                <a:gd name="T1" fmla="*/ 0 h 40"/>
                <a:gd name="T2" fmla="*/ 133 w 173"/>
                <a:gd name="T3" fmla="*/ 9 h 40"/>
                <a:gd name="T4" fmla="*/ 168 w 173"/>
                <a:gd name="T5" fmla="*/ 1 h 40"/>
                <a:gd name="T6" fmla="*/ 173 w 173"/>
                <a:gd name="T7" fmla="*/ 24 h 40"/>
                <a:gd name="T8" fmla="*/ 88 w 173"/>
                <a:gd name="T9" fmla="*/ 40 h 40"/>
                <a:gd name="T10" fmla="*/ 6 w 173"/>
                <a:gd name="T11" fmla="*/ 23 h 40"/>
                <a:gd name="T12" fmla="*/ 0 w 173"/>
                <a:gd name="T13" fmla="*/ 6 h 40"/>
                <a:gd name="T14" fmla="*/ 16 w 173"/>
                <a:gd name="T15" fmla="*/ 0 h 40"/>
                <a:gd name="T16" fmla="*/ 16 w 173"/>
                <a:gd name="T17" fmla="*/ 0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3"/>
                <a:gd name="T28" fmla="*/ 0 h 40"/>
                <a:gd name="T29" fmla="*/ 173 w 173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3" h="40">
                  <a:moveTo>
                    <a:pt x="16" y="0"/>
                  </a:moveTo>
                  <a:lnTo>
                    <a:pt x="133" y="9"/>
                  </a:lnTo>
                  <a:lnTo>
                    <a:pt x="168" y="1"/>
                  </a:lnTo>
                  <a:lnTo>
                    <a:pt x="173" y="24"/>
                  </a:lnTo>
                  <a:lnTo>
                    <a:pt x="88" y="40"/>
                  </a:lnTo>
                  <a:lnTo>
                    <a:pt x="6" y="23"/>
                  </a:lnTo>
                  <a:lnTo>
                    <a:pt x="0" y="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81" name="Freeform 171"/>
            <p:cNvSpPr>
              <a:spLocks/>
            </p:cNvSpPr>
            <p:nvPr/>
          </p:nvSpPr>
          <p:spPr bwMode="auto">
            <a:xfrm>
              <a:off x="4346" y="2729"/>
              <a:ext cx="58" cy="360"/>
            </a:xfrm>
            <a:custGeom>
              <a:avLst/>
              <a:gdLst>
                <a:gd name="T0" fmla="*/ 22 w 116"/>
                <a:gd name="T1" fmla="*/ 9 h 721"/>
                <a:gd name="T2" fmla="*/ 15 w 116"/>
                <a:gd name="T3" fmla="*/ 68 h 721"/>
                <a:gd name="T4" fmla="*/ 22 w 116"/>
                <a:gd name="T5" fmla="*/ 109 h 721"/>
                <a:gd name="T6" fmla="*/ 55 w 116"/>
                <a:gd name="T7" fmla="*/ 204 h 721"/>
                <a:gd name="T8" fmla="*/ 87 w 116"/>
                <a:gd name="T9" fmla="*/ 470 h 721"/>
                <a:gd name="T10" fmla="*/ 107 w 116"/>
                <a:gd name="T11" fmla="*/ 664 h 721"/>
                <a:gd name="T12" fmla="*/ 116 w 116"/>
                <a:gd name="T13" fmla="*/ 704 h 721"/>
                <a:gd name="T14" fmla="*/ 104 w 116"/>
                <a:gd name="T15" fmla="*/ 721 h 721"/>
                <a:gd name="T16" fmla="*/ 87 w 116"/>
                <a:gd name="T17" fmla="*/ 709 h 721"/>
                <a:gd name="T18" fmla="*/ 37 w 116"/>
                <a:gd name="T19" fmla="*/ 335 h 721"/>
                <a:gd name="T20" fmla="*/ 31 w 116"/>
                <a:gd name="T21" fmla="*/ 211 h 721"/>
                <a:gd name="T22" fmla="*/ 1 w 116"/>
                <a:gd name="T23" fmla="*/ 120 h 721"/>
                <a:gd name="T24" fmla="*/ 5 w 116"/>
                <a:gd name="T25" fmla="*/ 32 h 721"/>
                <a:gd name="T26" fmla="*/ 0 w 116"/>
                <a:gd name="T27" fmla="*/ 0 h 721"/>
                <a:gd name="T28" fmla="*/ 22 w 116"/>
                <a:gd name="T29" fmla="*/ 9 h 721"/>
                <a:gd name="T30" fmla="*/ 22 w 116"/>
                <a:gd name="T31" fmla="*/ 9 h 7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6"/>
                <a:gd name="T49" fmla="*/ 0 h 721"/>
                <a:gd name="T50" fmla="*/ 116 w 116"/>
                <a:gd name="T51" fmla="*/ 721 h 7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6" h="721">
                  <a:moveTo>
                    <a:pt x="22" y="9"/>
                  </a:moveTo>
                  <a:lnTo>
                    <a:pt x="15" y="68"/>
                  </a:lnTo>
                  <a:lnTo>
                    <a:pt x="22" y="109"/>
                  </a:lnTo>
                  <a:lnTo>
                    <a:pt x="55" y="204"/>
                  </a:lnTo>
                  <a:lnTo>
                    <a:pt x="87" y="470"/>
                  </a:lnTo>
                  <a:lnTo>
                    <a:pt x="107" y="664"/>
                  </a:lnTo>
                  <a:lnTo>
                    <a:pt x="116" y="704"/>
                  </a:lnTo>
                  <a:lnTo>
                    <a:pt x="104" y="721"/>
                  </a:lnTo>
                  <a:lnTo>
                    <a:pt x="87" y="709"/>
                  </a:lnTo>
                  <a:lnTo>
                    <a:pt x="37" y="335"/>
                  </a:lnTo>
                  <a:lnTo>
                    <a:pt x="31" y="211"/>
                  </a:lnTo>
                  <a:lnTo>
                    <a:pt x="1" y="120"/>
                  </a:lnTo>
                  <a:lnTo>
                    <a:pt x="5" y="32"/>
                  </a:lnTo>
                  <a:lnTo>
                    <a:pt x="0" y="0"/>
                  </a:lnTo>
                  <a:lnTo>
                    <a:pt x="22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82" name="Freeform 172"/>
            <p:cNvSpPr>
              <a:spLocks/>
            </p:cNvSpPr>
            <p:nvPr/>
          </p:nvSpPr>
          <p:spPr bwMode="auto">
            <a:xfrm>
              <a:off x="4400" y="3106"/>
              <a:ext cx="109" cy="27"/>
            </a:xfrm>
            <a:custGeom>
              <a:avLst/>
              <a:gdLst>
                <a:gd name="T0" fmla="*/ 14 w 218"/>
                <a:gd name="T1" fmla="*/ 0 h 54"/>
                <a:gd name="T2" fmla="*/ 137 w 218"/>
                <a:gd name="T3" fmla="*/ 22 h 54"/>
                <a:gd name="T4" fmla="*/ 204 w 218"/>
                <a:gd name="T5" fmla="*/ 8 h 54"/>
                <a:gd name="T6" fmla="*/ 218 w 218"/>
                <a:gd name="T7" fmla="*/ 32 h 54"/>
                <a:gd name="T8" fmla="*/ 112 w 218"/>
                <a:gd name="T9" fmla="*/ 54 h 54"/>
                <a:gd name="T10" fmla="*/ 8 w 218"/>
                <a:gd name="T11" fmla="*/ 24 h 54"/>
                <a:gd name="T12" fmla="*/ 0 w 218"/>
                <a:gd name="T13" fmla="*/ 9 h 54"/>
                <a:gd name="T14" fmla="*/ 14 w 218"/>
                <a:gd name="T15" fmla="*/ 0 h 54"/>
                <a:gd name="T16" fmla="*/ 14 w 218"/>
                <a:gd name="T17" fmla="*/ 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8"/>
                <a:gd name="T28" fmla="*/ 0 h 54"/>
                <a:gd name="T29" fmla="*/ 218 w 218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8" h="54">
                  <a:moveTo>
                    <a:pt x="14" y="0"/>
                  </a:moveTo>
                  <a:lnTo>
                    <a:pt x="137" y="22"/>
                  </a:lnTo>
                  <a:lnTo>
                    <a:pt x="204" y="8"/>
                  </a:lnTo>
                  <a:lnTo>
                    <a:pt x="218" y="32"/>
                  </a:lnTo>
                  <a:lnTo>
                    <a:pt x="112" y="54"/>
                  </a:lnTo>
                  <a:lnTo>
                    <a:pt x="8" y="24"/>
                  </a:lnTo>
                  <a:lnTo>
                    <a:pt x="0" y="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83" name="Freeform 173"/>
            <p:cNvSpPr>
              <a:spLocks/>
            </p:cNvSpPr>
            <p:nvPr/>
          </p:nvSpPr>
          <p:spPr bwMode="auto">
            <a:xfrm>
              <a:off x="4479" y="2738"/>
              <a:ext cx="62" cy="383"/>
            </a:xfrm>
            <a:custGeom>
              <a:avLst/>
              <a:gdLst>
                <a:gd name="T0" fmla="*/ 19 w 123"/>
                <a:gd name="T1" fmla="*/ 3 h 766"/>
                <a:gd name="T2" fmla="*/ 83 w 123"/>
                <a:gd name="T3" fmla="*/ 86 h 766"/>
                <a:gd name="T4" fmla="*/ 116 w 123"/>
                <a:gd name="T5" fmla="*/ 193 h 766"/>
                <a:gd name="T6" fmla="*/ 119 w 123"/>
                <a:gd name="T7" fmla="*/ 410 h 766"/>
                <a:gd name="T8" fmla="*/ 123 w 123"/>
                <a:gd name="T9" fmla="*/ 559 h 766"/>
                <a:gd name="T10" fmla="*/ 108 w 123"/>
                <a:gd name="T11" fmla="*/ 667 h 766"/>
                <a:gd name="T12" fmla="*/ 90 w 123"/>
                <a:gd name="T13" fmla="*/ 723 h 766"/>
                <a:gd name="T14" fmla="*/ 65 w 123"/>
                <a:gd name="T15" fmla="*/ 766 h 766"/>
                <a:gd name="T16" fmla="*/ 44 w 123"/>
                <a:gd name="T17" fmla="*/ 754 h 766"/>
                <a:gd name="T18" fmla="*/ 83 w 123"/>
                <a:gd name="T19" fmla="*/ 559 h 766"/>
                <a:gd name="T20" fmla="*/ 83 w 123"/>
                <a:gd name="T21" fmla="*/ 364 h 766"/>
                <a:gd name="T22" fmla="*/ 86 w 123"/>
                <a:gd name="T23" fmla="*/ 221 h 766"/>
                <a:gd name="T24" fmla="*/ 74 w 123"/>
                <a:gd name="T25" fmla="*/ 154 h 766"/>
                <a:gd name="T26" fmla="*/ 44 w 123"/>
                <a:gd name="T27" fmla="*/ 82 h 766"/>
                <a:gd name="T28" fmla="*/ 0 w 123"/>
                <a:gd name="T29" fmla="*/ 17 h 766"/>
                <a:gd name="T30" fmla="*/ 2 w 123"/>
                <a:gd name="T31" fmla="*/ 0 h 766"/>
                <a:gd name="T32" fmla="*/ 19 w 123"/>
                <a:gd name="T33" fmla="*/ 3 h 766"/>
                <a:gd name="T34" fmla="*/ 19 w 123"/>
                <a:gd name="T35" fmla="*/ 3 h 7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3"/>
                <a:gd name="T55" fmla="*/ 0 h 766"/>
                <a:gd name="T56" fmla="*/ 123 w 123"/>
                <a:gd name="T57" fmla="*/ 766 h 76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3" h="766">
                  <a:moveTo>
                    <a:pt x="19" y="3"/>
                  </a:moveTo>
                  <a:lnTo>
                    <a:pt x="83" y="86"/>
                  </a:lnTo>
                  <a:lnTo>
                    <a:pt x="116" y="193"/>
                  </a:lnTo>
                  <a:lnTo>
                    <a:pt x="119" y="410"/>
                  </a:lnTo>
                  <a:lnTo>
                    <a:pt x="123" y="559"/>
                  </a:lnTo>
                  <a:lnTo>
                    <a:pt x="108" y="667"/>
                  </a:lnTo>
                  <a:lnTo>
                    <a:pt x="90" y="723"/>
                  </a:lnTo>
                  <a:lnTo>
                    <a:pt x="65" y="766"/>
                  </a:lnTo>
                  <a:lnTo>
                    <a:pt x="44" y="754"/>
                  </a:lnTo>
                  <a:lnTo>
                    <a:pt x="83" y="559"/>
                  </a:lnTo>
                  <a:lnTo>
                    <a:pt x="83" y="364"/>
                  </a:lnTo>
                  <a:lnTo>
                    <a:pt x="86" y="221"/>
                  </a:lnTo>
                  <a:lnTo>
                    <a:pt x="74" y="154"/>
                  </a:lnTo>
                  <a:lnTo>
                    <a:pt x="44" y="82"/>
                  </a:lnTo>
                  <a:lnTo>
                    <a:pt x="0" y="17"/>
                  </a:lnTo>
                  <a:lnTo>
                    <a:pt x="2" y="0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84" name="Freeform 174"/>
            <p:cNvSpPr>
              <a:spLocks/>
            </p:cNvSpPr>
            <p:nvPr/>
          </p:nvSpPr>
          <p:spPr bwMode="auto">
            <a:xfrm>
              <a:off x="4527" y="2607"/>
              <a:ext cx="152" cy="790"/>
            </a:xfrm>
            <a:custGeom>
              <a:avLst/>
              <a:gdLst>
                <a:gd name="T0" fmla="*/ 22 w 303"/>
                <a:gd name="T1" fmla="*/ 0 h 1581"/>
                <a:gd name="T2" fmla="*/ 55 w 303"/>
                <a:gd name="T3" fmla="*/ 48 h 1581"/>
                <a:gd name="T4" fmla="*/ 91 w 303"/>
                <a:gd name="T5" fmla="*/ 89 h 1581"/>
                <a:gd name="T6" fmla="*/ 158 w 303"/>
                <a:gd name="T7" fmla="*/ 158 h 1581"/>
                <a:gd name="T8" fmla="*/ 262 w 303"/>
                <a:gd name="T9" fmla="*/ 339 h 1581"/>
                <a:gd name="T10" fmla="*/ 303 w 303"/>
                <a:gd name="T11" fmla="*/ 690 h 1581"/>
                <a:gd name="T12" fmla="*/ 296 w 303"/>
                <a:gd name="T13" fmla="*/ 875 h 1581"/>
                <a:gd name="T14" fmla="*/ 273 w 303"/>
                <a:gd name="T15" fmla="*/ 1041 h 1581"/>
                <a:gd name="T16" fmla="*/ 261 w 303"/>
                <a:gd name="T17" fmla="*/ 1230 h 1581"/>
                <a:gd name="T18" fmla="*/ 271 w 303"/>
                <a:gd name="T19" fmla="*/ 1420 h 1581"/>
                <a:gd name="T20" fmla="*/ 265 w 303"/>
                <a:gd name="T21" fmla="*/ 1556 h 1581"/>
                <a:gd name="T22" fmla="*/ 240 w 303"/>
                <a:gd name="T23" fmla="*/ 1581 h 1581"/>
                <a:gd name="T24" fmla="*/ 216 w 303"/>
                <a:gd name="T25" fmla="*/ 1556 h 1581"/>
                <a:gd name="T26" fmla="*/ 204 w 303"/>
                <a:gd name="T27" fmla="*/ 1365 h 1581"/>
                <a:gd name="T28" fmla="*/ 224 w 303"/>
                <a:gd name="T29" fmla="*/ 344 h 1581"/>
                <a:gd name="T30" fmla="*/ 206 w 303"/>
                <a:gd name="T31" fmla="*/ 288 h 1581"/>
                <a:gd name="T32" fmla="*/ 183 w 303"/>
                <a:gd name="T33" fmla="*/ 241 h 1581"/>
                <a:gd name="T34" fmla="*/ 129 w 303"/>
                <a:gd name="T35" fmla="*/ 168 h 1581"/>
                <a:gd name="T36" fmla="*/ 67 w 303"/>
                <a:gd name="T37" fmla="*/ 100 h 1581"/>
                <a:gd name="T38" fmla="*/ 0 w 303"/>
                <a:gd name="T39" fmla="*/ 13 h 1581"/>
                <a:gd name="T40" fmla="*/ 22 w 303"/>
                <a:gd name="T41" fmla="*/ 0 h 1581"/>
                <a:gd name="T42" fmla="*/ 22 w 303"/>
                <a:gd name="T43" fmla="*/ 0 h 158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3"/>
                <a:gd name="T67" fmla="*/ 0 h 1581"/>
                <a:gd name="T68" fmla="*/ 303 w 303"/>
                <a:gd name="T69" fmla="*/ 1581 h 158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3" h="1581">
                  <a:moveTo>
                    <a:pt x="22" y="0"/>
                  </a:moveTo>
                  <a:lnTo>
                    <a:pt x="55" y="48"/>
                  </a:lnTo>
                  <a:lnTo>
                    <a:pt x="91" y="89"/>
                  </a:lnTo>
                  <a:lnTo>
                    <a:pt x="158" y="158"/>
                  </a:lnTo>
                  <a:lnTo>
                    <a:pt x="262" y="339"/>
                  </a:lnTo>
                  <a:lnTo>
                    <a:pt x="303" y="690"/>
                  </a:lnTo>
                  <a:lnTo>
                    <a:pt x="296" y="875"/>
                  </a:lnTo>
                  <a:lnTo>
                    <a:pt x="273" y="1041"/>
                  </a:lnTo>
                  <a:lnTo>
                    <a:pt x="261" y="1230"/>
                  </a:lnTo>
                  <a:lnTo>
                    <a:pt x="271" y="1420"/>
                  </a:lnTo>
                  <a:lnTo>
                    <a:pt x="265" y="1556"/>
                  </a:lnTo>
                  <a:lnTo>
                    <a:pt x="240" y="1581"/>
                  </a:lnTo>
                  <a:lnTo>
                    <a:pt x="216" y="1556"/>
                  </a:lnTo>
                  <a:lnTo>
                    <a:pt x="204" y="1365"/>
                  </a:lnTo>
                  <a:lnTo>
                    <a:pt x="224" y="344"/>
                  </a:lnTo>
                  <a:lnTo>
                    <a:pt x="206" y="288"/>
                  </a:lnTo>
                  <a:lnTo>
                    <a:pt x="183" y="241"/>
                  </a:lnTo>
                  <a:lnTo>
                    <a:pt x="129" y="168"/>
                  </a:lnTo>
                  <a:lnTo>
                    <a:pt x="67" y="100"/>
                  </a:lnTo>
                  <a:lnTo>
                    <a:pt x="0" y="1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85" name="Freeform 175"/>
            <p:cNvSpPr>
              <a:spLocks/>
            </p:cNvSpPr>
            <p:nvPr/>
          </p:nvSpPr>
          <p:spPr bwMode="auto">
            <a:xfrm>
              <a:off x="4496" y="3247"/>
              <a:ext cx="73" cy="267"/>
            </a:xfrm>
            <a:custGeom>
              <a:avLst/>
              <a:gdLst>
                <a:gd name="T0" fmla="*/ 98 w 147"/>
                <a:gd name="T1" fmla="*/ 31 h 536"/>
                <a:gd name="T2" fmla="*/ 88 w 147"/>
                <a:gd name="T3" fmla="*/ 34 h 536"/>
                <a:gd name="T4" fmla="*/ 54 w 147"/>
                <a:gd name="T5" fmla="*/ 70 h 536"/>
                <a:gd name="T6" fmla="*/ 49 w 147"/>
                <a:gd name="T7" fmla="*/ 120 h 536"/>
                <a:gd name="T8" fmla="*/ 67 w 147"/>
                <a:gd name="T9" fmla="*/ 220 h 536"/>
                <a:gd name="T10" fmla="*/ 52 w 147"/>
                <a:gd name="T11" fmla="*/ 511 h 536"/>
                <a:gd name="T12" fmla="*/ 31 w 147"/>
                <a:gd name="T13" fmla="*/ 536 h 536"/>
                <a:gd name="T14" fmla="*/ 7 w 147"/>
                <a:gd name="T15" fmla="*/ 515 h 536"/>
                <a:gd name="T16" fmla="*/ 0 w 147"/>
                <a:gd name="T17" fmla="*/ 446 h 536"/>
                <a:gd name="T18" fmla="*/ 5 w 147"/>
                <a:gd name="T19" fmla="*/ 380 h 536"/>
                <a:gd name="T20" fmla="*/ 11 w 147"/>
                <a:gd name="T21" fmla="*/ 260 h 536"/>
                <a:gd name="T22" fmla="*/ 0 w 147"/>
                <a:gd name="T23" fmla="*/ 116 h 536"/>
                <a:gd name="T24" fmla="*/ 21 w 147"/>
                <a:gd name="T25" fmla="*/ 46 h 536"/>
                <a:gd name="T26" fmla="*/ 43 w 147"/>
                <a:gd name="T27" fmla="*/ 20 h 536"/>
                <a:gd name="T28" fmla="*/ 75 w 147"/>
                <a:gd name="T29" fmla="*/ 0 h 536"/>
                <a:gd name="T30" fmla="*/ 136 w 147"/>
                <a:gd name="T31" fmla="*/ 17 h 536"/>
                <a:gd name="T32" fmla="*/ 147 w 147"/>
                <a:gd name="T33" fmla="*/ 104 h 536"/>
                <a:gd name="T34" fmla="*/ 129 w 147"/>
                <a:gd name="T35" fmla="*/ 329 h 536"/>
                <a:gd name="T36" fmla="*/ 129 w 147"/>
                <a:gd name="T37" fmla="*/ 427 h 536"/>
                <a:gd name="T38" fmla="*/ 104 w 147"/>
                <a:gd name="T39" fmla="*/ 427 h 536"/>
                <a:gd name="T40" fmla="*/ 98 w 147"/>
                <a:gd name="T41" fmla="*/ 341 h 536"/>
                <a:gd name="T42" fmla="*/ 109 w 147"/>
                <a:gd name="T43" fmla="*/ 112 h 536"/>
                <a:gd name="T44" fmla="*/ 98 w 147"/>
                <a:gd name="T45" fmla="*/ 31 h 536"/>
                <a:gd name="T46" fmla="*/ 98 w 147"/>
                <a:gd name="T47" fmla="*/ 31 h 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7"/>
                <a:gd name="T73" fmla="*/ 0 h 536"/>
                <a:gd name="T74" fmla="*/ 147 w 147"/>
                <a:gd name="T75" fmla="*/ 536 h 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7" h="536">
                  <a:moveTo>
                    <a:pt x="98" y="31"/>
                  </a:moveTo>
                  <a:lnTo>
                    <a:pt x="88" y="34"/>
                  </a:lnTo>
                  <a:lnTo>
                    <a:pt x="54" y="70"/>
                  </a:lnTo>
                  <a:lnTo>
                    <a:pt x="49" y="120"/>
                  </a:lnTo>
                  <a:lnTo>
                    <a:pt x="67" y="220"/>
                  </a:lnTo>
                  <a:lnTo>
                    <a:pt x="52" y="511"/>
                  </a:lnTo>
                  <a:lnTo>
                    <a:pt x="31" y="536"/>
                  </a:lnTo>
                  <a:lnTo>
                    <a:pt x="7" y="515"/>
                  </a:lnTo>
                  <a:lnTo>
                    <a:pt x="0" y="446"/>
                  </a:lnTo>
                  <a:lnTo>
                    <a:pt x="5" y="380"/>
                  </a:lnTo>
                  <a:lnTo>
                    <a:pt x="11" y="260"/>
                  </a:lnTo>
                  <a:lnTo>
                    <a:pt x="0" y="116"/>
                  </a:lnTo>
                  <a:lnTo>
                    <a:pt x="21" y="46"/>
                  </a:lnTo>
                  <a:lnTo>
                    <a:pt x="43" y="20"/>
                  </a:lnTo>
                  <a:lnTo>
                    <a:pt x="75" y="0"/>
                  </a:lnTo>
                  <a:lnTo>
                    <a:pt x="136" y="17"/>
                  </a:lnTo>
                  <a:lnTo>
                    <a:pt x="147" y="104"/>
                  </a:lnTo>
                  <a:lnTo>
                    <a:pt x="129" y="329"/>
                  </a:lnTo>
                  <a:lnTo>
                    <a:pt x="129" y="427"/>
                  </a:lnTo>
                  <a:lnTo>
                    <a:pt x="104" y="427"/>
                  </a:lnTo>
                  <a:lnTo>
                    <a:pt x="98" y="341"/>
                  </a:lnTo>
                  <a:lnTo>
                    <a:pt x="109" y="112"/>
                  </a:lnTo>
                  <a:lnTo>
                    <a:pt x="98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86" name="Freeform 176"/>
            <p:cNvSpPr>
              <a:spLocks/>
            </p:cNvSpPr>
            <p:nvPr/>
          </p:nvSpPr>
          <p:spPr bwMode="auto">
            <a:xfrm>
              <a:off x="4263" y="3459"/>
              <a:ext cx="251" cy="60"/>
            </a:xfrm>
            <a:custGeom>
              <a:avLst/>
              <a:gdLst>
                <a:gd name="T0" fmla="*/ 14 w 503"/>
                <a:gd name="T1" fmla="*/ 0 h 121"/>
                <a:gd name="T2" fmla="*/ 303 w 503"/>
                <a:gd name="T3" fmla="*/ 39 h 121"/>
                <a:gd name="T4" fmla="*/ 398 w 503"/>
                <a:gd name="T5" fmla="*/ 58 h 121"/>
                <a:gd name="T6" fmla="*/ 491 w 503"/>
                <a:gd name="T7" fmla="*/ 82 h 121"/>
                <a:gd name="T8" fmla="*/ 503 w 503"/>
                <a:gd name="T9" fmla="*/ 100 h 121"/>
                <a:gd name="T10" fmla="*/ 477 w 503"/>
                <a:gd name="T11" fmla="*/ 121 h 121"/>
                <a:gd name="T12" fmla="*/ 347 w 503"/>
                <a:gd name="T13" fmla="*/ 95 h 121"/>
                <a:gd name="T14" fmla="*/ 125 w 503"/>
                <a:gd name="T15" fmla="*/ 45 h 121"/>
                <a:gd name="T16" fmla="*/ 11 w 503"/>
                <a:gd name="T17" fmla="*/ 25 h 121"/>
                <a:gd name="T18" fmla="*/ 0 w 503"/>
                <a:gd name="T19" fmla="*/ 12 h 121"/>
                <a:gd name="T20" fmla="*/ 14 w 503"/>
                <a:gd name="T21" fmla="*/ 0 h 121"/>
                <a:gd name="T22" fmla="*/ 14 w 503"/>
                <a:gd name="T23" fmla="*/ 0 h 1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3"/>
                <a:gd name="T37" fmla="*/ 0 h 121"/>
                <a:gd name="T38" fmla="*/ 503 w 503"/>
                <a:gd name="T39" fmla="*/ 121 h 1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3" h="121">
                  <a:moveTo>
                    <a:pt x="14" y="0"/>
                  </a:moveTo>
                  <a:lnTo>
                    <a:pt x="303" y="39"/>
                  </a:lnTo>
                  <a:lnTo>
                    <a:pt x="398" y="58"/>
                  </a:lnTo>
                  <a:lnTo>
                    <a:pt x="491" y="82"/>
                  </a:lnTo>
                  <a:lnTo>
                    <a:pt x="503" y="100"/>
                  </a:lnTo>
                  <a:lnTo>
                    <a:pt x="477" y="121"/>
                  </a:lnTo>
                  <a:lnTo>
                    <a:pt x="347" y="95"/>
                  </a:lnTo>
                  <a:lnTo>
                    <a:pt x="125" y="45"/>
                  </a:lnTo>
                  <a:lnTo>
                    <a:pt x="11" y="25"/>
                  </a:lnTo>
                  <a:lnTo>
                    <a:pt x="0" y="1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87" name="Freeform 177"/>
            <p:cNvSpPr>
              <a:spLocks/>
            </p:cNvSpPr>
            <p:nvPr/>
          </p:nvSpPr>
          <p:spPr bwMode="auto">
            <a:xfrm>
              <a:off x="4391" y="3232"/>
              <a:ext cx="62" cy="140"/>
            </a:xfrm>
            <a:custGeom>
              <a:avLst/>
              <a:gdLst>
                <a:gd name="T0" fmla="*/ 123 w 123"/>
                <a:gd name="T1" fmla="*/ 19 h 280"/>
                <a:gd name="T2" fmla="*/ 99 w 123"/>
                <a:gd name="T3" fmla="*/ 43 h 280"/>
                <a:gd name="T4" fmla="*/ 53 w 123"/>
                <a:gd name="T5" fmla="*/ 131 h 280"/>
                <a:gd name="T6" fmla="*/ 36 w 123"/>
                <a:gd name="T7" fmla="*/ 262 h 280"/>
                <a:gd name="T8" fmla="*/ 15 w 123"/>
                <a:gd name="T9" fmla="*/ 280 h 280"/>
                <a:gd name="T10" fmla="*/ 0 w 123"/>
                <a:gd name="T11" fmla="*/ 273 h 280"/>
                <a:gd name="T12" fmla="*/ 15 w 123"/>
                <a:gd name="T13" fmla="*/ 227 h 280"/>
                <a:gd name="T14" fmla="*/ 32 w 123"/>
                <a:gd name="T15" fmla="*/ 119 h 280"/>
                <a:gd name="T16" fmla="*/ 51 w 123"/>
                <a:gd name="T17" fmla="*/ 70 h 280"/>
                <a:gd name="T18" fmla="*/ 83 w 123"/>
                <a:gd name="T19" fmla="*/ 24 h 280"/>
                <a:gd name="T20" fmla="*/ 107 w 123"/>
                <a:gd name="T21" fmla="*/ 0 h 280"/>
                <a:gd name="T22" fmla="*/ 123 w 123"/>
                <a:gd name="T23" fmla="*/ 19 h 280"/>
                <a:gd name="T24" fmla="*/ 123 w 123"/>
                <a:gd name="T25" fmla="*/ 19 h 2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3"/>
                <a:gd name="T40" fmla="*/ 0 h 280"/>
                <a:gd name="T41" fmla="*/ 123 w 123"/>
                <a:gd name="T42" fmla="*/ 280 h 2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3" h="280">
                  <a:moveTo>
                    <a:pt x="123" y="19"/>
                  </a:moveTo>
                  <a:lnTo>
                    <a:pt x="99" y="43"/>
                  </a:lnTo>
                  <a:lnTo>
                    <a:pt x="53" y="131"/>
                  </a:lnTo>
                  <a:lnTo>
                    <a:pt x="36" y="262"/>
                  </a:lnTo>
                  <a:lnTo>
                    <a:pt x="15" y="280"/>
                  </a:lnTo>
                  <a:lnTo>
                    <a:pt x="0" y="273"/>
                  </a:lnTo>
                  <a:lnTo>
                    <a:pt x="15" y="227"/>
                  </a:lnTo>
                  <a:lnTo>
                    <a:pt x="32" y="119"/>
                  </a:lnTo>
                  <a:lnTo>
                    <a:pt x="51" y="70"/>
                  </a:lnTo>
                  <a:lnTo>
                    <a:pt x="83" y="24"/>
                  </a:lnTo>
                  <a:lnTo>
                    <a:pt x="107" y="0"/>
                  </a:lnTo>
                  <a:lnTo>
                    <a:pt x="12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88" name="Freeform 178"/>
            <p:cNvSpPr>
              <a:spLocks/>
            </p:cNvSpPr>
            <p:nvPr/>
          </p:nvSpPr>
          <p:spPr bwMode="auto">
            <a:xfrm>
              <a:off x="4335" y="3297"/>
              <a:ext cx="46" cy="84"/>
            </a:xfrm>
            <a:custGeom>
              <a:avLst/>
              <a:gdLst>
                <a:gd name="T0" fmla="*/ 27 w 91"/>
                <a:gd name="T1" fmla="*/ 1 h 168"/>
                <a:gd name="T2" fmla="*/ 55 w 91"/>
                <a:gd name="T3" fmla="*/ 128 h 168"/>
                <a:gd name="T4" fmla="*/ 80 w 91"/>
                <a:gd name="T5" fmla="*/ 131 h 168"/>
                <a:gd name="T6" fmla="*/ 91 w 91"/>
                <a:gd name="T7" fmla="*/ 158 h 168"/>
                <a:gd name="T8" fmla="*/ 58 w 91"/>
                <a:gd name="T9" fmla="*/ 168 h 168"/>
                <a:gd name="T10" fmla="*/ 39 w 91"/>
                <a:gd name="T11" fmla="*/ 159 h 168"/>
                <a:gd name="T12" fmla="*/ 4 w 91"/>
                <a:gd name="T13" fmla="*/ 104 h 168"/>
                <a:gd name="T14" fmla="*/ 0 w 91"/>
                <a:gd name="T15" fmla="*/ 36 h 168"/>
                <a:gd name="T16" fmla="*/ 3 w 91"/>
                <a:gd name="T17" fmla="*/ 0 h 168"/>
                <a:gd name="T18" fmla="*/ 27 w 91"/>
                <a:gd name="T19" fmla="*/ 1 h 168"/>
                <a:gd name="T20" fmla="*/ 27 w 91"/>
                <a:gd name="T21" fmla="*/ 1 h 1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1"/>
                <a:gd name="T34" fmla="*/ 0 h 168"/>
                <a:gd name="T35" fmla="*/ 91 w 91"/>
                <a:gd name="T36" fmla="*/ 168 h 1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1" h="168">
                  <a:moveTo>
                    <a:pt x="27" y="1"/>
                  </a:moveTo>
                  <a:lnTo>
                    <a:pt x="55" y="128"/>
                  </a:lnTo>
                  <a:lnTo>
                    <a:pt x="80" y="131"/>
                  </a:lnTo>
                  <a:lnTo>
                    <a:pt x="91" y="158"/>
                  </a:lnTo>
                  <a:lnTo>
                    <a:pt x="58" y="168"/>
                  </a:lnTo>
                  <a:lnTo>
                    <a:pt x="39" y="159"/>
                  </a:lnTo>
                  <a:lnTo>
                    <a:pt x="4" y="104"/>
                  </a:lnTo>
                  <a:lnTo>
                    <a:pt x="0" y="36"/>
                  </a:lnTo>
                  <a:lnTo>
                    <a:pt x="3" y="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89" name="Freeform 179"/>
            <p:cNvSpPr>
              <a:spLocks/>
            </p:cNvSpPr>
            <p:nvPr/>
          </p:nvSpPr>
          <p:spPr bwMode="auto">
            <a:xfrm>
              <a:off x="4501" y="3219"/>
              <a:ext cx="60" cy="24"/>
            </a:xfrm>
            <a:custGeom>
              <a:avLst/>
              <a:gdLst>
                <a:gd name="T0" fmla="*/ 15 w 120"/>
                <a:gd name="T1" fmla="*/ 0 h 48"/>
                <a:gd name="T2" fmla="*/ 96 w 120"/>
                <a:gd name="T3" fmla="*/ 12 h 48"/>
                <a:gd name="T4" fmla="*/ 114 w 120"/>
                <a:gd name="T5" fmla="*/ 26 h 48"/>
                <a:gd name="T6" fmla="*/ 120 w 120"/>
                <a:gd name="T7" fmla="*/ 42 h 48"/>
                <a:gd name="T8" fmla="*/ 104 w 120"/>
                <a:gd name="T9" fmla="*/ 48 h 48"/>
                <a:gd name="T10" fmla="*/ 83 w 120"/>
                <a:gd name="T11" fmla="*/ 41 h 48"/>
                <a:gd name="T12" fmla="*/ 10 w 120"/>
                <a:gd name="T13" fmla="*/ 24 h 48"/>
                <a:gd name="T14" fmla="*/ 0 w 120"/>
                <a:gd name="T15" fmla="*/ 9 h 48"/>
                <a:gd name="T16" fmla="*/ 15 w 120"/>
                <a:gd name="T17" fmla="*/ 0 h 48"/>
                <a:gd name="T18" fmla="*/ 15 w 120"/>
                <a:gd name="T19" fmla="*/ 0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0"/>
                <a:gd name="T31" fmla="*/ 0 h 48"/>
                <a:gd name="T32" fmla="*/ 120 w 120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0" h="48">
                  <a:moveTo>
                    <a:pt x="15" y="0"/>
                  </a:moveTo>
                  <a:lnTo>
                    <a:pt x="96" y="12"/>
                  </a:lnTo>
                  <a:lnTo>
                    <a:pt x="114" y="26"/>
                  </a:lnTo>
                  <a:lnTo>
                    <a:pt x="120" y="42"/>
                  </a:lnTo>
                  <a:lnTo>
                    <a:pt x="104" y="48"/>
                  </a:lnTo>
                  <a:lnTo>
                    <a:pt x="83" y="41"/>
                  </a:lnTo>
                  <a:lnTo>
                    <a:pt x="10" y="24"/>
                  </a:lnTo>
                  <a:lnTo>
                    <a:pt x="0" y="9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90" name="Freeform 180"/>
            <p:cNvSpPr>
              <a:spLocks/>
            </p:cNvSpPr>
            <p:nvPr/>
          </p:nvSpPr>
          <p:spPr bwMode="auto">
            <a:xfrm>
              <a:off x="3379" y="2910"/>
              <a:ext cx="77" cy="254"/>
            </a:xfrm>
            <a:custGeom>
              <a:avLst/>
              <a:gdLst>
                <a:gd name="T0" fmla="*/ 153 w 153"/>
                <a:gd name="T1" fmla="*/ 4 h 510"/>
                <a:gd name="T2" fmla="*/ 146 w 153"/>
                <a:gd name="T3" fmla="*/ 121 h 510"/>
                <a:gd name="T4" fmla="*/ 131 w 153"/>
                <a:gd name="T5" fmla="*/ 236 h 510"/>
                <a:gd name="T6" fmla="*/ 108 w 153"/>
                <a:gd name="T7" fmla="*/ 324 h 510"/>
                <a:gd name="T8" fmla="*/ 78 w 153"/>
                <a:gd name="T9" fmla="*/ 407 h 510"/>
                <a:gd name="T10" fmla="*/ 54 w 153"/>
                <a:gd name="T11" fmla="*/ 460 h 510"/>
                <a:gd name="T12" fmla="*/ 22 w 153"/>
                <a:gd name="T13" fmla="*/ 510 h 510"/>
                <a:gd name="T14" fmla="*/ 0 w 153"/>
                <a:gd name="T15" fmla="*/ 500 h 510"/>
                <a:gd name="T16" fmla="*/ 33 w 153"/>
                <a:gd name="T17" fmla="*/ 389 h 510"/>
                <a:gd name="T18" fmla="*/ 73 w 153"/>
                <a:gd name="T19" fmla="*/ 312 h 510"/>
                <a:gd name="T20" fmla="*/ 106 w 153"/>
                <a:gd name="T21" fmla="*/ 231 h 510"/>
                <a:gd name="T22" fmla="*/ 128 w 153"/>
                <a:gd name="T23" fmla="*/ 0 h 510"/>
                <a:gd name="T24" fmla="*/ 153 w 153"/>
                <a:gd name="T25" fmla="*/ 4 h 510"/>
                <a:gd name="T26" fmla="*/ 153 w 153"/>
                <a:gd name="T27" fmla="*/ 4 h 5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3"/>
                <a:gd name="T43" fmla="*/ 0 h 510"/>
                <a:gd name="T44" fmla="*/ 153 w 153"/>
                <a:gd name="T45" fmla="*/ 510 h 5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3" h="510">
                  <a:moveTo>
                    <a:pt x="153" y="4"/>
                  </a:moveTo>
                  <a:lnTo>
                    <a:pt x="146" y="121"/>
                  </a:lnTo>
                  <a:lnTo>
                    <a:pt x="131" y="236"/>
                  </a:lnTo>
                  <a:lnTo>
                    <a:pt x="108" y="324"/>
                  </a:lnTo>
                  <a:lnTo>
                    <a:pt x="78" y="407"/>
                  </a:lnTo>
                  <a:lnTo>
                    <a:pt x="54" y="460"/>
                  </a:lnTo>
                  <a:lnTo>
                    <a:pt x="22" y="510"/>
                  </a:lnTo>
                  <a:lnTo>
                    <a:pt x="0" y="500"/>
                  </a:lnTo>
                  <a:lnTo>
                    <a:pt x="33" y="389"/>
                  </a:lnTo>
                  <a:lnTo>
                    <a:pt x="73" y="312"/>
                  </a:lnTo>
                  <a:lnTo>
                    <a:pt x="106" y="231"/>
                  </a:lnTo>
                  <a:lnTo>
                    <a:pt x="128" y="0"/>
                  </a:lnTo>
                  <a:lnTo>
                    <a:pt x="153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91" name="Freeform 181"/>
            <p:cNvSpPr>
              <a:spLocks/>
            </p:cNvSpPr>
            <p:nvPr/>
          </p:nvSpPr>
          <p:spPr bwMode="auto">
            <a:xfrm>
              <a:off x="3318" y="2881"/>
              <a:ext cx="93" cy="218"/>
            </a:xfrm>
            <a:custGeom>
              <a:avLst/>
              <a:gdLst>
                <a:gd name="T0" fmla="*/ 187 w 187"/>
                <a:gd name="T1" fmla="*/ 6 h 435"/>
                <a:gd name="T2" fmla="*/ 167 w 187"/>
                <a:gd name="T3" fmla="*/ 84 h 435"/>
                <a:gd name="T4" fmla="*/ 126 w 187"/>
                <a:gd name="T5" fmla="*/ 213 h 435"/>
                <a:gd name="T6" fmla="*/ 80 w 187"/>
                <a:gd name="T7" fmla="*/ 340 h 435"/>
                <a:gd name="T8" fmla="*/ 47 w 187"/>
                <a:gd name="T9" fmla="*/ 414 h 435"/>
                <a:gd name="T10" fmla="*/ 15 w 187"/>
                <a:gd name="T11" fmla="*/ 435 h 435"/>
                <a:gd name="T12" fmla="*/ 0 w 187"/>
                <a:gd name="T13" fmla="*/ 420 h 435"/>
                <a:gd name="T14" fmla="*/ 18 w 187"/>
                <a:gd name="T15" fmla="*/ 371 h 435"/>
                <a:gd name="T16" fmla="*/ 45 w 187"/>
                <a:gd name="T17" fmla="*/ 312 h 435"/>
                <a:gd name="T18" fmla="*/ 97 w 187"/>
                <a:gd name="T19" fmla="*/ 200 h 435"/>
                <a:gd name="T20" fmla="*/ 129 w 187"/>
                <a:gd name="T21" fmla="*/ 95 h 435"/>
                <a:gd name="T22" fmla="*/ 164 w 187"/>
                <a:gd name="T23" fmla="*/ 0 h 435"/>
                <a:gd name="T24" fmla="*/ 187 w 187"/>
                <a:gd name="T25" fmla="*/ 6 h 435"/>
                <a:gd name="T26" fmla="*/ 187 w 187"/>
                <a:gd name="T27" fmla="*/ 6 h 4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7"/>
                <a:gd name="T43" fmla="*/ 0 h 435"/>
                <a:gd name="T44" fmla="*/ 187 w 187"/>
                <a:gd name="T45" fmla="*/ 435 h 4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7" h="435">
                  <a:moveTo>
                    <a:pt x="187" y="6"/>
                  </a:moveTo>
                  <a:lnTo>
                    <a:pt x="167" y="84"/>
                  </a:lnTo>
                  <a:lnTo>
                    <a:pt x="126" y="213"/>
                  </a:lnTo>
                  <a:lnTo>
                    <a:pt x="80" y="340"/>
                  </a:lnTo>
                  <a:lnTo>
                    <a:pt x="47" y="414"/>
                  </a:lnTo>
                  <a:lnTo>
                    <a:pt x="15" y="435"/>
                  </a:lnTo>
                  <a:lnTo>
                    <a:pt x="0" y="420"/>
                  </a:lnTo>
                  <a:lnTo>
                    <a:pt x="18" y="371"/>
                  </a:lnTo>
                  <a:lnTo>
                    <a:pt x="45" y="312"/>
                  </a:lnTo>
                  <a:lnTo>
                    <a:pt x="97" y="200"/>
                  </a:lnTo>
                  <a:lnTo>
                    <a:pt x="129" y="95"/>
                  </a:lnTo>
                  <a:lnTo>
                    <a:pt x="164" y="0"/>
                  </a:lnTo>
                  <a:lnTo>
                    <a:pt x="187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92" name="Freeform 182"/>
            <p:cNvSpPr>
              <a:spLocks/>
            </p:cNvSpPr>
            <p:nvPr/>
          </p:nvSpPr>
          <p:spPr bwMode="auto">
            <a:xfrm>
              <a:off x="3311" y="3103"/>
              <a:ext cx="192" cy="75"/>
            </a:xfrm>
            <a:custGeom>
              <a:avLst/>
              <a:gdLst>
                <a:gd name="T0" fmla="*/ 21 w 386"/>
                <a:gd name="T1" fmla="*/ 5 h 150"/>
                <a:gd name="T2" fmla="*/ 52 w 386"/>
                <a:gd name="T3" fmla="*/ 45 h 150"/>
                <a:gd name="T4" fmla="*/ 106 w 386"/>
                <a:gd name="T5" fmla="*/ 81 h 150"/>
                <a:gd name="T6" fmla="*/ 165 w 386"/>
                <a:gd name="T7" fmla="*/ 97 h 150"/>
                <a:gd name="T8" fmla="*/ 292 w 386"/>
                <a:gd name="T9" fmla="*/ 99 h 150"/>
                <a:gd name="T10" fmla="*/ 365 w 386"/>
                <a:gd name="T11" fmla="*/ 110 h 150"/>
                <a:gd name="T12" fmla="*/ 386 w 386"/>
                <a:gd name="T13" fmla="*/ 131 h 150"/>
                <a:gd name="T14" fmla="*/ 364 w 386"/>
                <a:gd name="T15" fmla="*/ 150 h 150"/>
                <a:gd name="T16" fmla="*/ 283 w 386"/>
                <a:gd name="T17" fmla="*/ 140 h 150"/>
                <a:gd name="T18" fmla="*/ 147 w 386"/>
                <a:gd name="T19" fmla="*/ 133 h 150"/>
                <a:gd name="T20" fmla="*/ 34 w 386"/>
                <a:gd name="T21" fmla="*/ 64 h 150"/>
                <a:gd name="T22" fmla="*/ 0 w 386"/>
                <a:gd name="T23" fmla="*/ 16 h 150"/>
                <a:gd name="T24" fmla="*/ 4 w 386"/>
                <a:gd name="T25" fmla="*/ 0 h 150"/>
                <a:gd name="T26" fmla="*/ 21 w 386"/>
                <a:gd name="T27" fmla="*/ 5 h 150"/>
                <a:gd name="T28" fmla="*/ 21 w 386"/>
                <a:gd name="T29" fmla="*/ 5 h 1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86"/>
                <a:gd name="T46" fmla="*/ 0 h 150"/>
                <a:gd name="T47" fmla="*/ 386 w 386"/>
                <a:gd name="T48" fmla="*/ 150 h 15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86" h="150">
                  <a:moveTo>
                    <a:pt x="21" y="5"/>
                  </a:moveTo>
                  <a:lnTo>
                    <a:pt x="52" y="45"/>
                  </a:lnTo>
                  <a:lnTo>
                    <a:pt x="106" y="81"/>
                  </a:lnTo>
                  <a:lnTo>
                    <a:pt x="165" y="97"/>
                  </a:lnTo>
                  <a:lnTo>
                    <a:pt x="292" y="99"/>
                  </a:lnTo>
                  <a:lnTo>
                    <a:pt x="365" y="110"/>
                  </a:lnTo>
                  <a:lnTo>
                    <a:pt x="386" y="131"/>
                  </a:lnTo>
                  <a:lnTo>
                    <a:pt x="364" y="150"/>
                  </a:lnTo>
                  <a:lnTo>
                    <a:pt x="283" y="140"/>
                  </a:lnTo>
                  <a:lnTo>
                    <a:pt x="147" y="133"/>
                  </a:lnTo>
                  <a:lnTo>
                    <a:pt x="34" y="64"/>
                  </a:lnTo>
                  <a:lnTo>
                    <a:pt x="0" y="16"/>
                  </a:lnTo>
                  <a:lnTo>
                    <a:pt x="4" y="0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93" name="Freeform 183"/>
            <p:cNvSpPr>
              <a:spLocks/>
            </p:cNvSpPr>
            <p:nvPr/>
          </p:nvSpPr>
          <p:spPr bwMode="auto">
            <a:xfrm>
              <a:off x="3497" y="3127"/>
              <a:ext cx="65" cy="34"/>
            </a:xfrm>
            <a:custGeom>
              <a:avLst/>
              <a:gdLst>
                <a:gd name="T0" fmla="*/ 131 w 131"/>
                <a:gd name="T1" fmla="*/ 23 h 69"/>
                <a:gd name="T2" fmla="*/ 69 w 131"/>
                <a:gd name="T3" fmla="*/ 49 h 69"/>
                <a:gd name="T4" fmla="*/ 7 w 131"/>
                <a:gd name="T5" fmla="*/ 69 h 69"/>
                <a:gd name="T6" fmla="*/ 0 w 131"/>
                <a:gd name="T7" fmla="*/ 46 h 69"/>
                <a:gd name="T8" fmla="*/ 43 w 131"/>
                <a:gd name="T9" fmla="*/ 32 h 69"/>
                <a:gd name="T10" fmla="*/ 122 w 131"/>
                <a:gd name="T11" fmla="*/ 0 h 69"/>
                <a:gd name="T12" fmla="*/ 131 w 131"/>
                <a:gd name="T13" fmla="*/ 23 h 69"/>
                <a:gd name="T14" fmla="*/ 131 w 131"/>
                <a:gd name="T15" fmla="*/ 23 h 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1"/>
                <a:gd name="T25" fmla="*/ 0 h 69"/>
                <a:gd name="T26" fmla="*/ 131 w 131"/>
                <a:gd name="T27" fmla="*/ 69 h 6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1" h="69">
                  <a:moveTo>
                    <a:pt x="131" y="23"/>
                  </a:moveTo>
                  <a:lnTo>
                    <a:pt x="69" y="49"/>
                  </a:lnTo>
                  <a:lnTo>
                    <a:pt x="7" y="69"/>
                  </a:lnTo>
                  <a:lnTo>
                    <a:pt x="0" y="46"/>
                  </a:lnTo>
                  <a:lnTo>
                    <a:pt x="43" y="32"/>
                  </a:lnTo>
                  <a:lnTo>
                    <a:pt x="122" y="0"/>
                  </a:lnTo>
                  <a:lnTo>
                    <a:pt x="131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94" name="Freeform 184"/>
            <p:cNvSpPr>
              <a:spLocks/>
            </p:cNvSpPr>
            <p:nvPr/>
          </p:nvSpPr>
          <p:spPr bwMode="auto">
            <a:xfrm>
              <a:off x="3492" y="3155"/>
              <a:ext cx="31" cy="255"/>
            </a:xfrm>
            <a:custGeom>
              <a:avLst/>
              <a:gdLst>
                <a:gd name="T0" fmla="*/ 24 w 60"/>
                <a:gd name="T1" fmla="*/ 0 h 510"/>
                <a:gd name="T2" fmla="*/ 54 w 60"/>
                <a:gd name="T3" fmla="*/ 173 h 510"/>
                <a:gd name="T4" fmla="*/ 60 w 60"/>
                <a:gd name="T5" fmla="*/ 354 h 510"/>
                <a:gd name="T6" fmla="*/ 56 w 60"/>
                <a:gd name="T7" fmla="*/ 510 h 510"/>
                <a:gd name="T8" fmla="*/ 32 w 60"/>
                <a:gd name="T9" fmla="*/ 510 h 510"/>
                <a:gd name="T10" fmla="*/ 29 w 60"/>
                <a:gd name="T11" fmla="*/ 434 h 510"/>
                <a:gd name="T12" fmla="*/ 33 w 60"/>
                <a:gd name="T13" fmla="*/ 353 h 510"/>
                <a:gd name="T14" fmla="*/ 23 w 60"/>
                <a:gd name="T15" fmla="*/ 142 h 510"/>
                <a:gd name="T16" fmla="*/ 10 w 60"/>
                <a:gd name="T17" fmla="*/ 68 h 510"/>
                <a:gd name="T18" fmla="*/ 0 w 60"/>
                <a:gd name="T19" fmla="*/ 4 h 510"/>
                <a:gd name="T20" fmla="*/ 24 w 60"/>
                <a:gd name="T21" fmla="*/ 0 h 510"/>
                <a:gd name="T22" fmla="*/ 24 w 60"/>
                <a:gd name="T23" fmla="*/ 0 h 5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"/>
                <a:gd name="T37" fmla="*/ 0 h 510"/>
                <a:gd name="T38" fmla="*/ 60 w 60"/>
                <a:gd name="T39" fmla="*/ 510 h 5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" h="510">
                  <a:moveTo>
                    <a:pt x="24" y="0"/>
                  </a:moveTo>
                  <a:lnTo>
                    <a:pt x="54" y="173"/>
                  </a:lnTo>
                  <a:lnTo>
                    <a:pt x="60" y="354"/>
                  </a:lnTo>
                  <a:lnTo>
                    <a:pt x="56" y="510"/>
                  </a:lnTo>
                  <a:lnTo>
                    <a:pt x="32" y="510"/>
                  </a:lnTo>
                  <a:lnTo>
                    <a:pt x="29" y="434"/>
                  </a:lnTo>
                  <a:lnTo>
                    <a:pt x="33" y="353"/>
                  </a:lnTo>
                  <a:lnTo>
                    <a:pt x="23" y="142"/>
                  </a:lnTo>
                  <a:lnTo>
                    <a:pt x="10" y="68"/>
                  </a:lnTo>
                  <a:lnTo>
                    <a:pt x="0" y="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95" name="Freeform 185"/>
            <p:cNvSpPr>
              <a:spLocks/>
            </p:cNvSpPr>
            <p:nvPr/>
          </p:nvSpPr>
          <p:spPr bwMode="auto">
            <a:xfrm>
              <a:off x="3508" y="3404"/>
              <a:ext cx="76" cy="44"/>
            </a:xfrm>
            <a:custGeom>
              <a:avLst/>
              <a:gdLst>
                <a:gd name="T0" fmla="*/ 14 w 152"/>
                <a:gd name="T1" fmla="*/ 0 h 87"/>
                <a:gd name="T2" fmla="*/ 129 w 152"/>
                <a:gd name="T3" fmla="*/ 36 h 87"/>
                <a:gd name="T4" fmla="*/ 150 w 152"/>
                <a:gd name="T5" fmla="*/ 64 h 87"/>
                <a:gd name="T6" fmla="*/ 152 w 152"/>
                <a:gd name="T7" fmla="*/ 83 h 87"/>
                <a:gd name="T8" fmla="*/ 133 w 152"/>
                <a:gd name="T9" fmla="*/ 87 h 87"/>
                <a:gd name="T10" fmla="*/ 101 w 152"/>
                <a:gd name="T11" fmla="*/ 76 h 87"/>
                <a:gd name="T12" fmla="*/ 66 w 152"/>
                <a:gd name="T13" fmla="*/ 50 h 87"/>
                <a:gd name="T14" fmla="*/ 11 w 152"/>
                <a:gd name="T15" fmla="*/ 24 h 87"/>
                <a:gd name="T16" fmla="*/ 0 w 152"/>
                <a:gd name="T17" fmla="*/ 10 h 87"/>
                <a:gd name="T18" fmla="*/ 14 w 152"/>
                <a:gd name="T19" fmla="*/ 0 h 87"/>
                <a:gd name="T20" fmla="*/ 14 w 152"/>
                <a:gd name="T21" fmla="*/ 0 h 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2"/>
                <a:gd name="T34" fmla="*/ 0 h 87"/>
                <a:gd name="T35" fmla="*/ 152 w 152"/>
                <a:gd name="T36" fmla="*/ 87 h 8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2" h="87">
                  <a:moveTo>
                    <a:pt x="14" y="0"/>
                  </a:moveTo>
                  <a:lnTo>
                    <a:pt x="129" y="36"/>
                  </a:lnTo>
                  <a:lnTo>
                    <a:pt x="150" y="64"/>
                  </a:lnTo>
                  <a:lnTo>
                    <a:pt x="152" y="83"/>
                  </a:lnTo>
                  <a:lnTo>
                    <a:pt x="133" y="87"/>
                  </a:lnTo>
                  <a:lnTo>
                    <a:pt x="101" y="76"/>
                  </a:lnTo>
                  <a:lnTo>
                    <a:pt x="66" y="50"/>
                  </a:lnTo>
                  <a:lnTo>
                    <a:pt x="11" y="24"/>
                  </a:lnTo>
                  <a:lnTo>
                    <a:pt x="0" y="1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96" name="Freeform 186"/>
            <p:cNvSpPr>
              <a:spLocks/>
            </p:cNvSpPr>
            <p:nvPr/>
          </p:nvSpPr>
          <p:spPr bwMode="auto">
            <a:xfrm>
              <a:off x="3516" y="3162"/>
              <a:ext cx="88" cy="56"/>
            </a:xfrm>
            <a:custGeom>
              <a:avLst/>
              <a:gdLst>
                <a:gd name="T0" fmla="*/ 0 w 176"/>
                <a:gd name="T1" fmla="*/ 0 h 113"/>
                <a:gd name="T2" fmla="*/ 89 w 176"/>
                <a:gd name="T3" fmla="*/ 28 h 113"/>
                <a:gd name="T4" fmla="*/ 171 w 176"/>
                <a:gd name="T5" fmla="*/ 73 h 113"/>
                <a:gd name="T6" fmla="*/ 176 w 176"/>
                <a:gd name="T7" fmla="*/ 99 h 113"/>
                <a:gd name="T8" fmla="*/ 160 w 176"/>
                <a:gd name="T9" fmla="*/ 113 h 113"/>
                <a:gd name="T10" fmla="*/ 80 w 176"/>
                <a:gd name="T11" fmla="*/ 61 h 113"/>
                <a:gd name="T12" fmla="*/ 20 w 176"/>
                <a:gd name="T13" fmla="*/ 38 h 113"/>
                <a:gd name="T14" fmla="*/ 0 w 176"/>
                <a:gd name="T15" fmla="*/ 0 h 113"/>
                <a:gd name="T16" fmla="*/ 0 w 176"/>
                <a:gd name="T17" fmla="*/ 0 h 1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6"/>
                <a:gd name="T28" fmla="*/ 0 h 113"/>
                <a:gd name="T29" fmla="*/ 176 w 176"/>
                <a:gd name="T30" fmla="*/ 113 h 1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6" h="113">
                  <a:moveTo>
                    <a:pt x="0" y="0"/>
                  </a:moveTo>
                  <a:lnTo>
                    <a:pt x="89" y="28"/>
                  </a:lnTo>
                  <a:lnTo>
                    <a:pt x="171" y="73"/>
                  </a:lnTo>
                  <a:lnTo>
                    <a:pt x="176" y="99"/>
                  </a:lnTo>
                  <a:lnTo>
                    <a:pt x="160" y="113"/>
                  </a:lnTo>
                  <a:lnTo>
                    <a:pt x="80" y="61"/>
                  </a:lnTo>
                  <a:lnTo>
                    <a:pt x="2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97" name="Freeform 187"/>
            <p:cNvSpPr>
              <a:spLocks/>
            </p:cNvSpPr>
            <p:nvPr/>
          </p:nvSpPr>
          <p:spPr bwMode="auto">
            <a:xfrm>
              <a:off x="3392" y="3210"/>
              <a:ext cx="43" cy="405"/>
            </a:xfrm>
            <a:custGeom>
              <a:avLst/>
              <a:gdLst>
                <a:gd name="T0" fmla="*/ 86 w 86"/>
                <a:gd name="T1" fmla="*/ 5 h 809"/>
                <a:gd name="T2" fmla="*/ 65 w 86"/>
                <a:gd name="T3" fmla="*/ 111 h 809"/>
                <a:gd name="T4" fmla="*/ 47 w 86"/>
                <a:gd name="T5" fmla="*/ 564 h 809"/>
                <a:gd name="T6" fmla="*/ 79 w 86"/>
                <a:gd name="T7" fmla="*/ 710 h 809"/>
                <a:gd name="T8" fmla="*/ 86 w 86"/>
                <a:gd name="T9" fmla="*/ 751 h 809"/>
                <a:gd name="T10" fmla="*/ 74 w 86"/>
                <a:gd name="T11" fmla="*/ 794 h 809"/>
                <a:gd name="T12" fmla="*/ 62 w 86"/>
                <a:gd name="T13" fmla="*/ 809 h 809"/>
                <a:gd name="T14" fmla="*/ 47 w 86"/>
                <a:gd name="T15" fmla="*/ 800 h 809"/>
                <a:gd name="T16" fmla="*/ 4 w 86"/>
                <a:gd name="T17" fmla="*/ 656 h 809"/>
                <a:gd name="T18" fmla="*/ 0 w 86"/>
                <a:gd name="T19" fmla="*/ 462 h 809"/>
                <a:gd name="T20" fmla="*/ 18 w 86"/>
                <a:gd name="T21" fmla="*/ 263 h 809"/>
                <a:gd name="T22" fmla="*/ 40 w 86"/>
                <a:gd name="T23" fmla="*/ 107 h 809"/>
                <a:gd name="T24" fmla="*/ 62 w 86"/>
                <a:gd name="T25" fmla="*/ 0 h 809"/>
                <a:gd name="T26" fmla="*/ 86 w 86"/>
                <a:gd name="T27" fmla="*/ 5 h 809"/>
                <a:gd name="T28" fmla="*/ 86 w 86"/>
                <a:gd name="T29" fmla="*/ 5 h 8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6"/>
                <a:gd name="T46" fmla="*/ 0 h 809"/>
                <a:gd name="T47" fmla="*/ 86 w 86"/>
                <a:gd name="T48" fmla="*/ 809 h 80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6" h="809">
                  <a:moveTo>
                    <a:pt x="86" y="5"/>
                  </a:moveTo>
                  <a:lnTo>
                    <a:pt x="65" y="111"/>
                  </a:lnTo>
                  <a:lnTo>
                    <a:pt x="47" y="564"/>
                  </a:lnTo>
                  <a:lnTo>
                    <a:pt x="79" y="710"/>
                  </a:lnTo>
                  <a:lnTo>
                    <a:pt x="86" y="751"/>
                  </a:lnTo>
                  <a:lnTo>
                    <a:pt x="74" y="794"/>
                  </a:lnTo>
                  <a:lnTo>
                    <a:pt x="62" y="809"/>
                  </a:lnTo>
                  <a:lnTo>
                    <a:pt x="47" y="800"/>
                  </a:lnTo>
                  <a:lnTo>
                    <a:pt x="4" y="656"/>
                  </a:lnTo>
                  <a:lnTo>
                    <a:pt x="0" y="462"/>
                  </a:lnTo>
                  <a:lnTo>
                    <a:pt x="18" y="263"/>
                  </a:lnTo>
                  <a:lnTo>
                    <a:pt x="40" y="107"/>
                  </a:lnTo>
                  <a:lnTo>
                    <a:pt x="62" y="0"/>
                  </a:lnTo>
                  <a:lnTo>
                    <a:pt x="86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98" name="Freeform 188"/>
            <p:cNvSpPr>
              <a:spLocks/>
            </p:cNvSpPr>
            <p:nvPr/>
          </p:nvSpPr>
          <p:spPr bwMode="auto">
            <a:xfrm>
              <a:off x="3334" y="3141"/>
              <a:ext cx="76" cy="389"/>
            </a:xfrm>
            <a:custGeom>
              <a:avLst/>
              <a:gdLst>
                <a:gd name="T0" fmla="*/ 24 w 150"/>
                <a:gd name="T1" fmla="*/ 0 h 777"/>
                <a:gd name="T2" fmla="*/ 70 w 150"/>
                <a:gd name="T3" fmla="*/ 260 h 777"/>
                <a:gd name="T4" fmla="*/ 96 w 150"/>
                <a:gd name="T5" fmla="*/ 430 h 777"/>
                <a:gd name="T6" fmla="*/ 115 w 150"/>
                <a:gd name="T7" fmla="*/ 545 h 777"/>
                <a:gd name="T8" fmla="*/ 150 w 150"/>
                <a:gd name="T9" fmla="*/ 761 h 777"/>
                <a:gd name="T10" fmla="*/ 141 w 150"/>
                <a:gd name="T11" fmla="*/ 777 h 777"/>
                <a:gd name="T12" fmla="*/ 126 w 150"/>
                <a:gd name="T13" fmla="*/ 766 h 777"/>
                <a:gd name="T14" fmla="*/ 63 w 150"/>
                <a:gd name="T15" fmla="*/ 485 h 777"/>
                <a:gd name="T16" fmla="*/ 27 w 150"/>
                <a:gd name="T17" fmla="*/ 235 h 777"/>
                <a:gd name="T18" fmla="*/ 0 w 150"/>
                <a:gd name="T19" fmla="*/ 2 h 777"/>
                <a:gd name="T20" fmla="*/ 24 w 150"/>
                <a:gd name="T21" fmla="*/ 0 h 777"/>
                <a:gd name="T22" fmla="*/ 24 w 150"/>
                <a:gd name="T23" fmla="*/ 0 h 7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0"/>
                <a:gd name="T37" fmla="*/ 0 h 777"/>
                <a:gd name="T38" fmla="*/ 150 w 150"/>
                <a:gd name="T39" fmla="*/ 777 h 77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0" h="777">
                  <a:moveTo>
                    <a:pt x="24" y="0"/>
                  </a:moveTo>
                  <a:lnTo>
                    <a:pt x="70" y="260"/>
                  </a:lnTo>
                  <a:lnTo>
                    <a:pt x="96" y="430"/>
                  </a:lnTo>
                  <a:lnTo>
                    <a:pt x="115" y="545"/>
                  </a:lnTo>
                  <a:lnTo>
                    <a:pt x="150" y="761"/>
                  </a:lnTo>
                  <a:lnTo>
                    <a:pt x="141" y="777"/>
                  </a:lnTo>
                  <a:lnTo>
                    <a:pt x="126" y="766"/>
                  </a:lnTo>
                  <a:lnTo>
                    <a:pt x="63" y="485"/>
                  </a:lnTo>
                  <a:lnTo>
                    <a:pt x="27" y="235"/>
                  </a:lnTo>
                  <a:lnTo>
                    <a:pt x="0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99" name="Freeform 189"/>
            <p:cNvSpPr>
              <a:spLocks/>
            </p:cNvSpPr>
            <p:nvPr/>
          </p:nvSpPr>
          <p:spPr bwMode="auto">
            <a:xfrm>
              <a:off x="3528" y="3433"/>
              <a:ext cx="46" cy="167"/>
            </a:xfrm>
            <a:custGeom>
              <a:avLst/>
              <a:gdLst>
                <a:gd name="T0" fmla="*/ 91 w 91"/>
                <a:gd name="T1" fmla="*/ 6 h 332"/>
                <a:gd name="T2" fmla="*/ 67 w 91"/>
                <a:gd name="T3" fmla="*/ 124 h 332"/>
                <a:gd name="T4" fmla="*/ 47 w 91"/>
                <a:gd name="T5" fmla="*/ 281 h 332"/>
                <a:gd name="T6" fmla="*/ 37 w 91"/>
                <a:gd name="T7" fmla="*/ 317 h 332"/>
                <a:gd name="T8" fmla="*/ 15 w 91"/>
                <a:gd name="T9" fmla="*/ 332 h 332"/>
                <a:gd name="T10" fmla="*/ 0 w 91"/>
                <a:gd name="T11" fmla="*/ 311 h 332"/>
                <a:gd name="T12" fmla="*/ 25 w 91"/>
                <a:gd name="T13" fmla="*/ 154 h 332"/>
                <a:gd name="T14" fmla="*/ 47 w 91"/>
                <a:gd name="T15" fmla="*/ 63 h 332"/>
                <a:gd name="T16" fmla="*/ 68 w 91"/>
                <a:gd name="T17" fmla="*/ 0 h 332"/>
                <a:gd name="T18" fmla="*/ 91 w 91"/>
                <a:gd name="T19" fmla="*/ 6 h 332"/>
                <a:gd name="T20" fmla="*/ 91 w 91"/>
                <a:gd name="T21" fmla="*/ 6 h 3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1"/>
                <a:gd name="T34" fmla="*/ 0 h 332"/>
                <a:gd name="T35" fmla="*/ 91 w 91"/>
                <a:gd name="T36" fmla="*/ 332 h 3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1" h="332">
                  <a:moveTo>
                    <a:pt x="91" y="6"/>
                  </a:moveTo>
                  <a:lnTo>
                    <a:pt x="67" y="124"/>
                  </a:lnTo>
                  <a:lnTo>
                    <a:pt x="47" y="281"/>
                  </a:lnTo>
                  <a:lnTo>
                    <a:pt x="37" y="317"/>
                  </a:lnTo>
                  <a:lnTo>
                    <a:pt x="15" y="332"/>
                  </a:lnTo>
                  <a:lnTo>
                    <a:pt x="0" y="311"/>
                  </a:lnTo>
                  <a:lnTo>
                    <a:pt x="25" y="154"/>
                  </a:lnTo>
                  <a:lnTo>
                    <a:pt x="47" y="63"/>
                  </a:lnTo>
                  <a:lnTo>
                    <a:pt x="68" y="0"/>
                  </a:lnTo>
                  <a:lnTo>
                    <a:pt x="9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00" name="Freeform 190"/>
            <p:cNvSpPr>
              <a:spLocks/>
            </p:cNvSpPr>
            <p:nvPr/>
          </p:nvSpPr>
          <p:spPr bwMode="auto">
            <a:xfrm>
              <a:off x="3434" y="3575"/>
              <a:ext cx="112" cy="63"/>
            </a:xfrm>
            <a:custGeom>
              <a:avLst/>
              <a:gdLst>
                <a:gd name="T0" fmla="*/ 0 w 225"/>
                <a:gd name="T1" fmla="*/ 108 h 126"/>
                <a:gd name="T2" fmla="*/ 31 w 225"/>
                <a:gd name="T3" fmla="*/ 81 h 126"/>
                <a:gd name="T4" fmla="*/ 72 w 225"/>
                <a:gd name="T5" fmla="*/ 47 h 126"/>
                <a:gd name="T6" fmla="*/ 112 w 225"/>
                <a:gd name="T7" fmla="*/ 22 h 126"/>
                <a:gd name="T8" fmla="*/ 208 w 225"/>
                <a:gd name="T9" fmla="*/ 0 h 126"/>
                <a:gd name="T10" fmla="*/ 225 w 225"/>
                <a:gd name="T11" fmla="*/ 23 h 126"/>
                <a:gd name="T12" fmla="*/ 214 w 225"/>
                <a:gd name="T13" fmla="*/ 40 h 126"/>
                <a:gd name="T14" fmla="*/ 194 w 225"/>
                <a:gd name="T15" fmla="*/ 47 h 126"/>
                <a:gd name="T16" fmla="*/ 121 w 225"/>
                <a:gd name="T17" fmla="*/ 57 h 126"/>
                <a:gd name="T18" fmla="*/ 55 w 225"/>
                <a:gd name="T19" fmla="*/ 95 h 126"/>
                <a:gd name="T20" fmla="*/ 17 w 225"/>
                <a:gd name="T21" fmla="*/ 126 h 126"/>
                <a:gd name="T22" fmla="*/ 0 w 225"/>
                <a:gd name="T23" fmla="*/ 108 h 126"/>
                <a:gd name="T24" fmla="*/ 0 w 225"/>
                <a:gd name="T25" fmla="*/ 108 h 1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5"/>
                <a:gd name="T40" fmla="*/ 0 h 126"/>
                <a:gd name="T41" fmla="*/ 225 w 225"/>
                <a:gd name="T42" fmla="*/ 126 h 1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5" h="126">
                  <a:moveTo>
                    <a:pt x="0" y="108"/>
                  </a:moveTo>
                  <a:lnTo>
                    <a:pt x="31" y="81"/>
                  </a:lnTo>
                  <a:lnTo>
                    <a:pt x="72" y="47"/>
                  </a:lnTo>
                  <a:lnTo>
                    <a:pt x="112" y="22"/>
                  </a:lnTo>
                  <a:lnTo>
                    <a:pt x="208" y="0"/>
                  </a:lnTo>
                  <a:lnTo>
                    <a:pt x="225" y="23"/>
                  </a:lnTo>
                  <a:lnTo>
                    <a:pt x="214" y="40"/>
                  </a:lnTo>
                  <a:lnTo>
                    <a:pt x="194" y="47"/>
                  </a:lnTo>
                  <a:lnTo>
                    <a:pt x="121" y="57"/>
                  </a:lnTo>
                  <a:lnTo>
                    <a:pt x="55" y="95"/>
                  </a:lnTo>
                  <a:lnTo>
                    <a:pt x="17" y="126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01" name="Freeform 191"/>
            <p:cNvSpPr>
              <a:spLocks/>
            </p:cNvSpPr>
            <p:nvPr/>
          </p:nvSpPr>
          <p:spPr bwMode="auto">
            <a:xfrm>
              <a:off x="3501" y="3627"/>
              <a:ext cx="151" cy="28"/>
            </a:xfrm>
            <a:custGeom>
              <a:avLst/>
              <a:gdLst>
                <a:gd name="T0" fmla="*/ 0 w 300"/>
                <a:gd name="T1" fmla="*/ 33 h 57"/>
                <a:gd name="T2" fmla="*/ 270 w 300"/>
                <a:gd name="T3" fmla="*/ 0 h 57"/>
                <a:gd name="T4" fmla="*/ 300 w 300"/>
                <a:gd name="T5" fmla="*/ 6 h 57"/>
                <a:gd name="T6" fmla="*/ 275 w 300"/>
                <a:gd name="T7" fmla="*/ 29 h 57"/>
                <a:gd name="T8" fmla="*/ 139 w 300"/>
                <a:gd name="T9" fmla="*/ 56 h 57"/>
                <a:gd name="T10" fmla="*/ 0 w 300"/>
                <a:gd name="T11" fmla="*/ 57 h 57"/>
                <a:gd name="T12" fmla="*/ 0 w 300"/>
                <a:gd name="T13" fmla="*/ 33 h 57"/>
                <a:gd name="T14" fmla="*/ 0 w 300"/>
                <a:gd name="T15" fmla="*/ 33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0"/>
                <a:gd name="T25" fmla="*/ 0 h 57"/>
                <a:gd name="T26" fmla="*/ 300 w 300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0" h="57">
                  <a:moveTo>
                    <a:pt x="0" y="33"/>
                  </a:moveTo>
                  <a:lnTo>
                    <a:pt x="270" y="0"/>
                  </a:lnTo>
                  <a:lnTo>
                    <a:pt x="300" y="6"/>
                  </a:lnTo>
                  <a:lnTo>
                    <a:pt x="275" y="29"/>
                  </a:lnTo>
                  <a:lnTo>
                    <a:pt x="139" y="56"/>
                  </a:lnTo>
                  <a:lnTo>
                    <a:pt x="0" y="5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02" name="Freeform 192"/>
            <p:cNvSpPr>
              <a:spLocks/>
            </p:cNvSpPr>
            <p:nvPr/>
          </p:nvSpPr>
          <p:spPr bwMode="auto">
            <a:xfrm>
              <a:off x="4370" y="3482"/>
              <a:ext cx="23" cy="66"/>
            </a:xfrm>
            <a:custGeom>
              <a:avLst/>
              <a:gdLst>
                <a:gd name="T0" fmla="*/ 45 w 45"/>
                <a:gd name="T1" fmla="*/ 22 h 132"/>
                <a:gd name="T2" fmla="*/ 36 w 45"/>
                <a:gd name="T3" fmla="*/ 99 h 132"/>
                <a:gd name="T4" fmla="*/ 34 w 45"/>
                <a:gd name="T5" fmla="*/ 132 h 132"/>
                <a:gd name="T6" fmla="*/ 10 w 45"/>
                <a:gd name="T7" fmla="*/ 132 h 132"/>
                <a:gd name="T8" fmla="*/ 0 w 45"/>
                <a:gd name="T9" fmla="*/ 23 h 132"/>
                <a:gd name="T10" fmla="*/ 22 w 45"/>
                <a:gd name="T11" fmla="*/ 0 h 132"/>
                <a:gd name="T12" fmla="*/ 45 w 45"/>
                <a:gd name="T13" fmla="*/ 22 h 132"/>
                <a:gd name="T14" fmla="*/ 45 w 45"/>
                <a:gd name="T15" fmla="*/ 22 h 1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132"/>
                <a:gd name="T26" fmla="*/ 45 w 45"/>
                <a:gd name="T27" fmla="*/ 132 h 1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132">
                  <a:moveTo>
                    <a:pt x="45" y="22"/>
                  </a:moveTo>
                  <a:lnTo>
                    <a:pt x="36" y="99"/>
                  </a:lnTo>
                  <a:lnTo>
                    <a:pt x="34" y="132"/>
                  </a:lnTo>
                  <a:lnTo>
                    <a:pt x="10" y="132"/>
                  </a:lnTo>
                  <a:lnTo>
                    <a:pt x="0" y="23"/>
                  </a:lnTo>
                  <a:lnTo>
                    <a:pt x="22" y="0"/>
                  </a:lnTo>
                  <a:lnTo>
                    <a:pt x="45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03" name="Freeform 193"/>
            <p:cNvSpPr>
              <a:spLocks/>
            </p:cNvSpPr>
            <p:nvPr/>
          </p:nvSpPr>
          <p:spPr bwMode="auto">
            <a:xfrm>
              <a:off x="4338" y="3512"/>
              <a:ext cx="47" cy="74"/>
            </a:xfrm>
            <a:custGeom>
              <a:avLst/>
              <a:gdLst>
                <a:gd name="T0" fmla="*/ 95 w 95"/>
                <a:gd name="T1" fmla="*/ 13 h 148"/>
                <a:gd name="T2" fmla="*/ 61 w 95"/>
                <a:gd name="T3" fmla="*/ 82 h 148"/>
                <a:gd name="T4" fmla="*/ 20 w 95"/>
                <a:gd name="T5" fmla="*/ 145 h 148"/>
                <a:gd name="T6" fmla="*/ 3 w 95"/>
                <a:gd name="T7" fmla="*/ 148 h 148"/>
                <a:gd name="T8" fmla="*/ 0 w 95"/>
                <a:gd name="T9" fmla="*/ 131 h 148"/>
                <a:gd name="T10" fmla="*/ 35 w 95"/>
                <a:gd name="T11" fmla="*/ 77 h 148"/>
                <a:gd name="T12" fmla="*/ 75 w 95"/>
                <a:gd name="T13" fmla="*/ 0 h 148"/>
                <a:gd name="T14" fmla="*/ 95 w 95"/>
                <a:gd name="T15" fmla="*/ 13 h 148"/>
                <a:gd name="T16" fmla="*/ 95 w 95"/>
                <a:gd name="T17" fmla="*/ 13 h 1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5"/>
                <a:gd name="T28" fmla="*/ 0 h 148"/>
                <a:gd name="T29" fmla="*/ 95 w 95"/>
                <a:gd name="T30" fmla="*/ 148 h 1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5" h="148">
                  <a:moveTo>
                    <a:pt x="95" y="13"/>
                  </a:moveTo>
                  <a:lnTo>
                    <a:pt x="61" y="82"/>
                  </a:lnTo>
                  <a:lnTo>
                    <a:pt x="20" y="145"/>
                  </a:lnTo>
                  <a:lnTo>
                    <a:pt x="3" y="148"/>
                  </a:lnTo>
                  <a:lnTo>
                    <a:pt x="0" y="131"/>
                  </a:lnTo>
                  <a:lnTo>
                    <a:pt x="35" y="77"/>
                  </a:lnTo>
                  <a:lnTo>
                    <a:pt x="75" y="0"/>
                  </a:lnTo>
                  <a:lnTo>
                    <a:pt x="9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04" name="Freeform 194"/>
            <p:cNvSpPr>
              <a:spLocks/>
            </p:cNvSpPr>
            <p:nvPr/>
          </p:nvSpPr>
          <p:spPr bwMode="auto">
            <a:xfrm>
              <a:off x="4345" y="3591"/>
              <a:ext cx="135" cy="54"/>
            </a:xfrm>
            <a:custGeom>
              <a:avLst/>
              <a:gdLst>
                <a:gd name="T0" fmla="*/ 17 w 270"/>
                <a:gd name="T1" fmla="*/ 0 h 109"/>
                <a:gd name="T2" fmla="*/ 80 w 270"/>
                <a:gd name="T3" fmla="*/ 14 h 109"/>
                <a:gd name="T4" fmla="*/ 251 w 270"/>
                <a:gd name="T5" fmla="*/ 64 h 109"/>
                <a:gd name="T6" fmla="*/ 270 w 270"/>
                <a:gd name="T7" fmla="*/ 91 h 109"/>
                <a:gd name="T8" fmla="*/ 243 w 270"/>
                <a:gd name="T9" fmla="*/ 109 h 109"/>
                <a:gd name="T10" fmla="*/ 160 w 270"/>
                <a:gd name="T11" fmla="*/ 79 h 109"/>
                <a:gd name="T12" fmla="*/ 75 w 270"/>
                <a:gd name="T13" fmla="*/ 41 h 109"/>
                <a:gd name="T14" fmla="*/ 3 w 270"/>
                <a:gd name="T15" fmla="*/ 20 h 109"/>
                <a:gd name="T16" fmla="*/ 0 w 270"/>
                <a:gd name="T17" fmla="*/ 3 h 109"/>
                <a:gd name="T18" fmla="*/ 17 w 270"/>
                <a:gd name="T19" fmla="*/ 0 h 109"/>
                <a:gd name="T20" fmla="*/ 17 w 270"/>
                <a:gd name="T21" fmla="*/ 0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0"/>
                <a:gd name="T34" fmla="*/ 0 h 109"/>
                <a:gd name="T35" fmla="*/ 270 w 270"/>
                <a:gd name="T36" fmla="*/ 109 h 1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0" h="109">
                  <a:moveTo>
                    <a:pt x="17" y="0"/>
                  </a:moveTo>
                  <a:lnTo>
                    <a:pt x="80" y="14"/>
                  </a:lnTo>
                  <a:lnTo>
                    <a:pt x="251" y="64"/>
                  </a:lnTo>
                  <a:lnTo>
                    <a:pt x="270" y="91"/>
                  </a:lnTo>
                  <a:lnTo>
                    <a:pt x="243" y="109"/>
                  </a:lnTo>
                  <a:lnTo>
                    <a:pt x="160" y="79"/>
                  </a:lnTo>
                  <a:lnTo>
                    <a:pt x="75" y="41"/>
                  </a:lnTo>
                  <a:lnTo>
                    <a:pt x="3" y="20"/>
                  </a:lnTo>
                  <a:lnTo>
                    <a:pt x="0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05" name="Freeform 195"/>
            <p:cNvSpPr>
              <a:spLocks/>
            </p:cNvSpPr>
            <p:nvPr/>
          </p:nvSpPr>
          <p:spPr bwMode="auto">
            <a:xfrm>
              <a:off x="4469" y="3508"/>
              <a:ext cx="42" cy="131"/>
            </a:xfrm>
            <a:custGeom>
              <a:avLst/>
              <a:gdLst>
                <a:gd name="T0" fmla="*/ 85 w 85"/>
                <a:gd name="T1" fmla="*/ 11 h 262"/>
                <a:gd name="T2" fmla="*/ 63 w 85"/>
                <a:gd name="T3" fmla="*/ 160 h 262"/>
                <a:gd name="T4" fmla="*/ 38 w 85"/>
                <a:gd name="T5" fmla="*/ 228 h 262"/>
                <a:gd name="T6" fmla="*/ 23 w 85"/>
                <a:gd name="T7" fmla="*/ 262 h 262"/>
                <a:gd name="T8" fmla="*/ 0 w 85"/>
                <a:gd name="T9" fmla="*/ 253 h 262"/>
                <a:gd name="T10" fmla="*/ 32 w 85"/>
                <a:gd name="T11" fmla="*/ 150 h 262"/>
                <a:gd name="T12" fmla="*/ 41 w 85"/>
                <a:gd name="T13" fmla="*/ 0 h 262"/>
                <a:gd name="T14" fmla="*/ 85 w 85"/>
                <a:gd name="T15" fmla="*/ 11 h 262"/>
                <a:gd name="T16" fmla="*/ 85 w 85"/>
                <a:gd name="T17" fmla="*/ 11 h 2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"/>
                <a:gd name="T28" fmla="*/ 0 h 262"/>
                <a:gd name="T29" fmla="*/ 85 w 85"/>
                <a:gd name="T30" fmla="*/ 262 h 2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" h="262">
                  <a:moveTo>
                    <a:pt x="85" y="11"/>
                  </a:moveTo>
                  <a:lnTo>
                    <a:pt x="63" y="160"/>
                  </a:lnTo>
                  <a:lnTo>
                    <a:pt x="38" y="228"/>
                  </a:lnTo>
                  <a:lnTo>
                    <a:pt x="23" y="262"/>
                  </a:lnTo>
                  <a:lnTo>
                    <a:pt x="0" y="253"/>
                  </a:lnTo>
                  <a:lnTo>
                    <a:pt x="32" y="150"/>
                  </a:lnTo>
                  <a:lnTo>
                    <a:pt x="41" y="0"/>
                  </a:lnTo>
                  <a:lnTo>
                    <a:pt x="85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06" name="Freeform 196"/>
            <p:cNvSpPr>
              <a:spLocks/>
            </p:cNvSpPr>
            <p:nvPr/>
          </p:nvSpPr>
          <p:spPr bwMode="auto">
            <a:xfrm>
              <a:off x="4557" y="3414"/>
              <a:ext cx="47" cy="26"/>
            </a:xfrm>
            <a:custGeom>
              <a:avLst/>
              <a:gdLst>
                <a:gd name="T0" fmla="*/ 0 w 93"/>
                <a:gd name="T1" fmla="*/ 27 h 53"/>
                <a:gd name="T2" fmla="*/ 66 w 93"/>
                <a:gd name="T3" fmla="*/ 0 h 53"/>
                <a:gd name="T4" fmla="*/ 93 w 93"/>
                <a:gd name="T5" fmla="*/ 17 h 53"/>
                <a:gd name="T6" fmla="*/ 65 w 93"/>
                <a:gd name="T7" fmla="*/ 36 h 53"/>
                <a:gd name="T8" fmla="*/ 38 w 93"/>
                <a:gd name="T9" fmla="*/ 53 h 53"/>
                <a:gd name="T10" fmla="*/ 0 w 93"/>
                <a:gd name="T11" fmla="*/ 53 h 53"/>
                <a:gd name="T12" fmla="*/ 0 w 93"/>
                <a:gd name="T13" fmla="*/ 27 h 53"/>
                <a:gd name="T14" fmla="*/ 0 w 93"/>
                <a:gd name="T15" fmla="*/ 27 h 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3"/>
                <a:gd name="T25" fmla="*/ 0 h 53"/>
                <a:gd name="T26" fmla="*/ 93 w 93"/>
                <a:gd name="T27" fmla="*/ 53 h 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3" h="53">
                  <a:moveTo>
                    <a:pt x="0" y="27"/>
                  </a:moveTo>
                  <a:lnTo>
                    <a:pt x="66" y="0"/>
                  </a:lnTo>
                  <a:lnTo>
                    <a:pt x="93" y="17"/>
                  </a:lnTo>
                  <a:lnTo>
                    <a:pt x="65" y="36"/>
                  </a:lnTo>
                  <a:lnTo>
                    <a:pt x="38" y="53"/>
                  </a:lnTo>
                  <a:lnTo>
                    <a:pt x="0" y="53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07" name="Freeform 197"/>
            <p:cNvSpPr>
              <a:spLocks/>
            </p:cNvSpPr>
            <p:nvPr/>
          </p:nvSpPr>
          <p:spPr bwMode="auto">
            <a:xfrm>
              <a:off x="4588" y="3154"/>
              <a:ext cx="28" cy="269"/>
            </a:xfrm>
            <a:custGeom>
              <a:avLst/>
              <a:gdLst>
                <a:gd name="T0" fmla="*/ 56 w 56"/>
                <a:gd name="T1" fmla="*/ 11 h 537"/>
                <a:gd name="T2" fmla="*/ 32 w 56"/>
                <a:gd name="T3" fmla="*/ 95 h 537"/>
                <a:gd name="T4" fmla="*/ 41 w 56"/>
                <a:gd name="T5" fmla="*/ 297 h 537"/>
                <a:gd name="T6" fmla="*/ 45 w 56"/>
                <a:gd name="T7" fmla="*/ 514 h 537"/>
                <a:gd name="T8" fmla="*/ 22 w 56"/>
                <a:gd name="T9" fmla="*/ 537 h 537"/>
                <a:gd name="T10" fmla="*/ 0 w 56"/>
                <a:gd name="T11" fmla="*/ 514 h 537"/>
                <a:gd name="T12" fmla="*/ 17 w 56"/>
                <a:gd name="T13" fmla="*/ 297 h 537"/>
                <a:gd name="T14" fmla="*/ 34 w 56"/>
                <a:gd name="T15" fmla="*/ 0 h 537"/>
                <a:gd name="T16" fmla="*/ 56 w 56"/>
                <a:gd name="T17" fmla="*/ 11 h 537"/>
                <a:gd name="T18" fmla="*/ 56 w 56"/>
                <a:gd name="T19" fmla="*/ 11 h 5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537"/>
                <a:gd name="T32" fmla="*/ 56 w 56"/>
                <a:gd name="T33" fmla="*/ 537 h 5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537">
                  <a:moveTo>
                    <a:pt x="56" y="11"/>
                  </a:moveTo>
                  <a:lnTo>
                    <a:pt x="32" y="95"/>
                  </a:lnTo>
                  <a:lnTo>
                    <a:pt x="41" y="297"/>
                  </a:lnTo>
                  <a:lnTo>
                    <a:pt x="45" y="514"/>
                  </a:lnTo>
                  <a:lnTo>
                    <a:pt x="22" y="537"/>
                  </a:lnTo>
                  <a:lnTo>
                    <a:pt x="0" y="514"/>
                  </a:lnTo>
                  <a:lnTo>
                    <a:pt x="17" y="297"/>
                  </a:lnTo>
                  <a:lnTo>
                    <a:pt x="34" y="0"/>
                  </a:lnTo>
                  <a:lnTo>
                    <a:pt x="5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08" name="Freeform 198"/>
            <p:cNvSpPr>
              <a:spLocks/>
            </p:cNvSpPr>
            <p:nvPr/>
          </p:nvSpPr>
          <p:spPr bwMode="auto">
            <a:xfrm>
              <a:off x="4593" y="3381"/>
              <a:ext cx="62" cy="31"/>
            </a:xfrm>
            <a:custGeom>
              <a:avLst/>
              <a:gdLst>
                <a:gd name="T0" fmla="*/ 7 w 123"/>
                <a:gd name="T1" fmla="*/ 36 h 61"/>
                <a:gd name="T2" fmla="*/ 50 w 123"/>
                <a:gd name="T3" fmla="*/ 5 h 61"/>
                <a:gd name="T4" fmla="*/ 107 w 123"/>
                <a:gd name="T5" fmla="*/ 0 h 61"/>
                <a:gd name="T6" fmla="*/ 123 w 123"/>
                <a:gd name="T7" fmla="*/ 33 h 61"/>
                <a:gd name="T8" fmla="*/ 65 w 123"/>
                <a:gd name="T9" fmla="*/ 47 h 61"/>
                <a:gd name="T10" fmla="*/ 19 w 123"/>
                <a:gd name="T11" fmla="*/ 61 h 61"/>
                <a:gd name="T12" fmla="*/ 0 w 123"/>
                <a:gd name="T13" fmla="*/ 55 h 61"/>
                <a:gd name="T14" fmla="*/ 7 w 123"/>
                <a:gd name="T15" fmla="*/ 36 h 61"/>
                <a:gd name="T16" fmla="*/ 7 w 123"/>
                <a:gd name="T17" fmla="*/ 36 h 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3"/>
                <a:gd name="T28" fmla="*/ 0 h 61"/>
                <a:gd name="T29" fmla="*/ 123 w 123"/>
                <a:gd name="T30" fmla="*/ 61 h 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3" h="61">
                  <a:moveTo>
                    <a:pt x="7" y="36"/>
                  </a:moveTo>
                  <a:lnTo>
                    <a:pt x="50" y="5"/>
                  </a:lnTo>
                  <a:lnTo>
                    <a:pt x="107" y="0"/>
                  </a:lnTo>
                  <a:lnTo>
                    <a:pt x="123" y="33"/>
                  </a:lnTo>
                  <a:lnTo>
                    <a:pt x="65" y="47"/>
                  </a:lnTo>
                  <a:lnTo>
                    <a:pt x="19" y="61"/>
                  </a:lnTo>
                  <a:lnTo>
                    <a:pt x="0" y="55"/>
                  </a:lnTo>
                  <a:lnTo>
                    <a:pt x="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09" name="Freeform 199"/>
            <p:cNvSpPr>
              <a:spLocks/>
            </p:cNvSpPr>
            <p:nvPr/>
          </p:nvSpPr>
          <p:spPr bwMode="auto">
            <a:xfrm>
              <a:off x="4568" y="3430"/>
              <a:ext cx="34" cy="149"/>
            </a:xfrm>
            <a:custGeom>
              <a:avLst/>
              <a:gdLst>
                <a:gd name="T0" fmla="*/ 47 w 69"/>
                <a:gd name="T1" fmla="*/ 9 h 299"/>
                <a:gd name="T2" fmla="*/ 69 w 69"/>
                <a:gd name="T3" fmla="*/ 125 h 299"/>
                <a:gd name="T4" fmla="*/ 49 w 69"/>
                <a:gd name="T5" fmla="*/ 242 h 299"/>
                <a:gd name="T6" fmla="*/ 25 w 69"/>
                <a:gd name="T7" fmla="*/ 299 h 299"/>
                <a:gd name="T8" fmla="*/ 0 w 69"/>
                <a:gd name="T9" fmla="*/ 296 h 299"/>
                <a:gd name="T10" fmla="*/ 16 w 69"/>
                <a:gd name="T11" fmla="*/ 229 h 299"/>
                <a:gd name="T12" fmla="*/ 38 w 69"/>
                <a:gd name="T13" fmla="*/ 121 h 299"/>
                <a:gd name="T14" fmla="*/ 24 w 69"/>
                <a:gd name="T15" fmla="*/ 16 h 299"/>
                <a:gd name="T16" fmla="*/ 31 w 69"/>
                <a:gd name="T17" fmla="*/ 0 h 299"/>
                <a:gd name="T18" fmla="*/ 47 w 69"/>
                <a:gd name="T19" fmla="*/ 9 h 299"/>
                <a:gd name="T20" fmla="*/ 47 w 69"/>
                <a:gd name="T21" fmla="*/ 9 h 2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"/>
                <a:gd name="T34" fmla="*/ 0 h 299"/>
                <a:gd name="T35" fmla="*/ 69 w 69"/>
                <a:gd name="T36" fmla="*/ 299 h 29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" h="299">
                  <a:moveTo>
                    <a:pt x="47" y="9"/>
                  </a:moveTo>
                  <a:lnTo>
                    <a:pt x="69" y="125"/>
                  </a:lnTo>
                  <a:lnTo>
                    <a:pt x="49" y="242"/>
                  </a:lnTo>
                  <a:lnTo>
                    <a:pt x="25" y="299"/>
                  </a:lnTo>
                  <a:lnTo>
                    <a:pt x="0" y="296"/>
                  </a:lnTo>
                  <a:lnTo>
                    <a:pt x="16" y="229"/>
                  </a:lnTo>
                  <a:lnTo>
                    <a:pt x="38" y="121"/>
                  </a:lnTo>
                  <a:lnTo>
                    <a:pt x="24" y="16"/>
                  </a:lnTo>
                  <a:lnTo>
                    <a:pt x="31" y="0"/>
                  </a:lnTo>
                  <a:lnTo>
                    <a:pt x="4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10" name="Freeform 200"/>
            <p:cNvSpPr>
              <a:spLocks/>
            </p:cNvSpPr>
            <p:nvPr/>
          </p:nvSpPr>
          <p:spPr bwMode="auto">
            <a:xfrm>
              <a:off x="4497" y="3600"/>
              <a:ext cx="67" cy="26"/>
            </a:xfrm>
            <a:custGeom>
              <a:avLst/>
              <a:gdLst>
                <a:gd name="T0" fmla="*/ 18 w 135"/>
                <a:gd name="T1" fmla="*/ 6 h 53"/>
                <a:gd name="T2" fmla="*/ 60 w 135"/>
                <a:gd name="T3" fmla="*/ 16 h 53"/>
                <a:gd name="T4" fmla="*/ 103 w 135"/>
                <a:gd name="T5" fmla="*/ 0 h 53"/>
                <a:gd name="T6" fmla="*/ 135 w 135"/>
                <a:gd name="T7" fmla="*/ 12 h 53"/>
                <a:gd name="T8" fmla="*/ 123 w 135"/>
                <a:gd name="T9" fmla="*/ 44 h 53"/>
                <a:gd name="T10" fmla="*/ 60 w 135"/>
                <a:gd name="T11" fmla="*/ 53 h 53"/>
                <a:gd name="T12" fmla="*/ 2 w 135"/>
                <a:gd name="T13" fmla="*/ 25 h 53"/>
                <a:gd name="T14" fmla="*/ 0 w 135"/>
                <a:gd name="T15" fmla="*/ 7 h 53"/>
                <a:gd name="T16" fmla="*/ 18 w 135"/>
                <a:gd name="T17" fmla="*/ 6 h 53"/>
                <a:gd name="T18" fmla="*/ 18 w 135"/>
                <a:gd name="T19" fmla="*/ 6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"/>
                <a:gd name="T31" fmla="*/ 0 h 53"/>
                <a:gd name="T32" fmla="*/ 135 w 135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" h="53">
                  <a:moveTo>
                    <a:pt x="18" y="6"/>
                  </a:moveTo>
                  <a:lnTo>
                    <a:pt x="60" y="16"/>
                  </a:lnTo>
                  <a:lnTo>
                    <a:pt x="103" y="0"/>
                  </a:lnTo>
                  <a:lnTo>
                    <a:pt x="135" y="12"/>
                  </a:lnTo>
                  <a:lnTo>
                    <a:pt x="123" y="44"/>
                  </a:lnTo>
                  <a:lnTo>
                    <a:pt x="60" y="53"/>
                  </a:lnTo>
                  <a:lnTo>
                    <a:pt x="2" y="25"/>
                  </a:lnTo>
                  <a:lnTo>
                    <a:pt x="0" y="7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11" name="Freeform 201"/>
            <p:cNvSpPr>
              <a:spLocks/>
            </p:cNvSpPr>
            <p:nvPr/>
          </p:nvSpPr>
          <p:spPr bwMode="auto">
            <a:xfrm>
              <a:off x="4264" y="3561"/>
              <a:ext cx="91" cy="75"/>
            </a:xfrm>
            <a:custGeom>
              <a:avLst/>
              <a:gdLst>
                <a:gd name="T0" fmla="*/ 169 w 181"/>
                <a:gd name="T1" fmla="*/ 23 h 150"/>
                <a:gd name="T2" fmla="*/ 69 w 181"/>
                <a:gd name="T3" fmla="*/ 63 h 150"/>
                <a:gd name="T4" fmla="*/ 45 w 181"/>
                <a:gd name="T5" fmla="*/ 80 h 150"/>
                <a:gd name="T6" fmla="*/ 26 w 181"/>
                <a:gd name="T7" fmla="*/ 96 h 150"/>
                <a:gd name="T8" fmla="*/ 32 w 181"/>
                <a:gd name="T9" fmla="*/ 136 h 150"/>
                <a:gd name="T10" fmla="*/ 15 w 181"/>
                <a:gd name="T11" fmla="*/ 150 h 150"/>
                <a:gd name="T12" fmla="*/ 0 w 181"/>
                <a:gd name="T13" fmla="*/ 134 h 150"/>
                <a:gd name="T14" fmla="*/ 10 w 181"/>
                <a:gd name="T15" fmla="*/ 71 h 150"/>
                <a:gd name="T16" fmla="*/ 44 w 181"/>
                <a:gd name="T17" fmla="*/ 44 h 150"/>
                <a:gd name="T18" fmla="*/ 82 w 181"/>
                <a:gd name="T19" fmla="*/ 23 h 150"/>
                <a:gd name="T20" fmla="*/ 181 w 181"/>
                <a:gd name="T21" fmla="*/ 0 h 150"/>
                <a:gd name="T22" fmla="*/ 169 w 181"/>
                <a:gd name="T23" fmla="*/ 23 h 150"/>
                <a:gd name="T24" fmla="*/ 169 w 181"/>
                <a:gd name="T25" fmla="*/ 23 h 1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1"/>
                <a:gd name="T40" fmla="*/ 0 h 150"/>
                <a:gd name="T41" fmla="*/ 181 w 181"/>
                <a:gd name="T42" fmla="*/ 150 h 1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1" h="150">
                  <a:moveTo>
                    <a:pt x="169" y="23"/>
                  </a:moveTo>
                  <a:lnTo>
                    <a:pt x="69" y="63"/>
                  </a:lnTo>
                  <a:lnTo>
                    <a:pt x="45" y="80"/>
                  </a:lnTo>
                  <a:lnTo>
                    <a:pt x="26" y="96"/>
                  </a:lnTo>
                  <a:lnTo>
                    <a:pt x="32" y="136"/>
                  </a:lnTo>
                  <a:lnTo>
                    <a:pt x="15" y="150"/>
                  </a:lnTo>
                  <a:lnTo>
                    <a:pt x="0" y="134"/>
                  </a:lnTo>
                  <a:lnTo>
                    <a:pt x="10" y="71"/>
                  </a:lnTo>
                  <a:lnTo>
                    <a:pt x="44" y="44"/>
                  </a:lnTo>
                  <a:lnTo>
                    <a:pt x="82" y="23"/>
                  </a:lnTo>
                  <a:lnTo>
                    <a:pt x="181" y="0"/>
                  </a:lnTo>
                  <a:lnTo>
                    <a:pt x="169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12" name="Freeform 202"/>
            <p:cNvSpPr>
              <a:spLocks/>
            </p:cNvSpPr>
            <p:nvPr/>
          </p:nvSpPr>
          <p:spPr bwMode="auto">
            <a:xfrm>
              <a:off x="4287" y="3626"/>
              <a:ext cx="173" cy="32"/>
            </a:xfrm>
            <a:custGeom>
              <a:avLst/>
              <a:gdLst>
                <a:gd name="T0" fmla="*/ 20 w 345"/>
                <a:gd name="T1" fmla="*/ 0 h 63"/>
                <a:gd name="T2" fmla="*/ 110 w 345"/>
                <a:gd name="T3" fmla="*/ 5 h 63"/>
                <a:gd name="T4" fmla="*/ 218 w 345"/>
                <a:gd name="T5" fmla="*/ 31 h 63"/>
                <a:gd name="T6" fmla="*/ 288 w 345"/>
                <a:gd name="T7" fmla="*/ 25 h 63"/>
                <a:gd name="T8" fmla="*/ 340 w 345"/>
                <a:gd name="T9" fmla="*/ 14 h 63"/>
                <a:gd name="T10" fmla="*/ 345 w 345"/>
                <a:gd name="T11" fmla="*/ 35 h 63"/>
                <a:gd name="T12" fmla="*/ 322 w 345"/>
                <a:gd name="T13" fmla="*/ 57 h 63"/>
                <a:gd name="T14" fmla="*/ 217 w 345"/>
                <a:gd name="T15" fmla="*/ 63 h 63"/>
                <a:gd name="T16" fmla="*/ 148 w 345"/>
                <a:gd name="T17" fmla="*/ 44 h 63"/>
                <a:gd name="T18" fmla="*/ 81 w 345"/>
                <a:gd name="T19" fmla="*/ 30 h 63"/>
                <a:gd name="T20" fmla="*/ 11 w 345"/>
                <a:gd name="T21" fmla="*/ 30 h 63"/>
                <a:gd name="T22" fmla="*/ 0 w 345"/>
                <a:gd name="T23" fmla="*/ 17 h 63"/>
                <a:gd name="T24" fmla="*/ 20 w 345"/>
                <a:gd name="T25" fmla="*/ 0 h 63"/>
                <a:gd name="T26" fmla="*/ 20 w 345"/>
                <a:gd name="T27" fmla="*/ 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45"/>
                <a:gd name="T43" fmla="*/ 0 h 63"/>
                <a:gd name="T44" fmla="*/ 345 w 345"/>
                <a:gd name="T45" fmla="*/ 63 h 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45" h="63">
                  <a:moveTo>
                    <a:pt x="20" y="0"/>
                  </a:moveTo>
                  <a:lnTo>
                    <a:pt x="110" y="5"/>
                  </a:lnTo>
                  <a:lnTo>
                    <a:pt x="218" y="31"/>
                  </a:lnTo>
                  <a:lnTo>
                    <a:pt x="288" y="25"/>
                  </a:lnTo>
                  <a:lnTo>
                    <a:pt x="340" y="14"/>
                  </a:lnTo>
                  <a:lnTo>
                    <a:pt x="345" y="35"/>
                  </a:lnTo>
                  <a:lnTo>
                    <a:pt x="322" y="57"/>
                  </a:lnTo>
                  <a:lnTo>
                    <a:pt x="217" y="63"/>
                  </a:lnTo>
                  <a:lnTo>
                    <a:pt x="148" y="44"/>
                  </a:lnTo>
                  <a:lnTo>
                    <a:pt x="81" y="30"/>
                  </a:lnTo>
                  <a:lnTo>
                    <a:pt x="11" y="30"/>
                  </a:lnTo>
                  <a:lnTo>
                    <a:pt x="0" y="1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13" name="Freeform 203"/>
            <p:cNvSpPr>
              <a:spLocks/>
            </p:cNvSpPr>
            <p:nvPr/>
          </p:nvSpPr>
          <p:spPr bwMode="auto">
            <a:xfrm>
              <a:off x="4111" y="3518"/>
              <a:ext cx="47" cy="127"/>
            </a:xfrm>
            <a:custGeom>
              <a:avLst/>
              <a:gdLst>
                <a:gd name="T0" fmla="*/ 91 w 94"/>
                <a:gd name="T1" fmla="*/ 1 h 254"/>
                <a:gd name="T2" fmla="*/ 94 w 94"/>
                <a:gd name="T3" fmla="*/ 18 h 254"/>
                <a:gd name="T4" fmla="*/ 61 w 94"/>
                <a:gd name="T5" fmla="*/ 150 h 254"/>
                <a:gd name="T6" fmla="*/ 32 w 94"/>
                <a:gd name="T7" fmla="*/ 213 h 254"/>
                <a:gd name="T8" fmla="*/ 15 w 94"/>
                <a:gd name="T9" fmla="*/ 254 h 254"/>
                <a:gd name="T10" fmla="*/ 0 w 94"/>
                <a:gd name="T11" fmla="*/ 226 h 254"/>
                <a:gd name="T12" fmla="*/ 49 w 94"/>
                <a:gd name="T13" fmla="*/ 113 h 254"/>
                <a:gd name="T14" fmla="*/ 63 w 94"/>
                <a:gd name="T15" fmla="*/ 0 h 254"/>
                <a:gd name="T16" fmla="*/ 91 w 94"/>
                <a:gd name="T17" fmla="*/ 1 h 254"/>
                <a:gd name="T18" fmla="*/ 91 w 94"/>
                <a:gd name="T19" fmla="*/ 1 h 2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4"/>
                <a:gd name="T31" fmla="*/ 0 h 254"/>
                <a:gd name="T32" fmla="*/ 94 w 94"/>
                <a:gd name="T33" fmla="*/ 254 h 2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4" h="254">
                  <a:moveTo>
                    <a:pt x="91" y="1"/>
                  </a:moveTo>
                  <a:lnTo>
                    <a:pt x="94" y="18"/>
                  </a:lnTo>
                  <a:lnTo>
                    <a:pt x="61" y="150"/>
                  </a:lnTo>
                  <a:lnTo>
                    <a:pt x="32" y="213"/>
                  </a:lnTo>
                  <a:lnTo>
                    <a:pt x="15" y="254"/>
                  </a:lnTo>
                  <a:lnTo>
                    <a:pt x="0" y="226"/>
                  </a:lnTo>
                  <a:lnTo>
                    <a:pt x="49" y="113"/>
                  </a:lnTo>
                  <a:lnTo>
                    <a:pt x="63" y="0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14" name="Freeform 204"/>
            <p:cNvSpPr>
              <a:spLocks/>
            </p:cNvSpPr>
            <p:nvPr/>
          </p:nvSpPr>
          <p:spPr bwMode="auto">
            <a:xfrm>
              <a:off x="4210" y="3457"/>
              <a:ext cx="61" cy="168"/>
            </a:xfrm>
            <a:custGeom>
              <a:avLst/>
              <a:gdLst>
                <a:gd name="T0" fmla="*/ 119 w 122"/>
                <a:gd name="T1" fmla="*/ 0 h 336"/>
                <a:gd name="T2" fmla="*/ 122 w 122"/>
                <a:gd name="T3" fmla="*/ 103 h 336"/>
                <a:gd name="T4" fmla="*/ 97 w 122"/>
                <a:gd name="T5" fmla="*/ 203 h 336"/>
                <a:gd name="T6" fmla="*/ 66 w 122"/>
                <a:gd name="T7" fmla="*/ 243 h 336"/>
                <a:gd name="T8" fmla="*/ 32 w 122"/>
                <a:gd name="T9" fmla="*/ 336 h 336"/>
                <a:gd name="T10" fmla="*/ 0 w 122"/>
                <a:gd name="T11" fmla="*/ 328 h 336"/>
                <a:gd name="T12" fmla="*/ 39 w 122"/>
                <a:gd name="T13" fmla="*/ 229 h 336"/>
                <a:gd name="T14" fmla="*/ 57 w 122"/>
                <a:gd name="T15" fmla="*/ 207 h 336"/>
                <a:gd name="T16" fmla="*/ 74 w 122"/>
                <a:gd name="T17" fmla="*/ 187 h 336"/>
                <a:gd name="T18" fmla="*/ 88 w 122"/>
                <a:gd name="T19" fmla="*/ 124 h 336"/>
                <a:gd name="T20" fmla="*/ 90 w 122"/>
                <a:gd name="T21" fmla="*/ 57 h 336"/>
                <a:gd name="T22" fmla="*/ 104 w 122"/>
                <a:gd name="T23" fmla="*/ 0 h 336"/>
                <a:gd name="T24" fmla="*/ 119 w 122"/>
                <a:gd name="T25" fmla="*/ 0 h 336"/>
                <a:gd name="T26" fmla="*/ 119 w 122"/>
                <a:gd name="T27" fmla="*/ 0 h 3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2"/>
                <a:gd name="T43" fmla="*/ 0 h 336"/>
                <a:gd name="T44" fmla="*/ 122 w 122"/>
                <a:gd name="T45" fmla="*/ 336 h 3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2" h="336">
                  <a:moveTo>
                    <a:pt x="119" y="0"/>
                  </a:moveTo>
                  <a:lnTo>
                    <a:pt x="122" y="103"/>
                  </a:lnTo>
                  <a:lnTo>
                    <a:pt x="97" y="203"/>
                  </a:lnTo>
                  <a:lnTo>
                    <a:pt x="66" y="243"/>
                  </a:lnTo>
                  <a:lnTo>
                    <a:pt x="32" y="336"/>
                  </a:lnTo>
                  <a:lnTo>
                    <a:pt x="0" y="328"/>
                  </a:lnTo>
                  <a:lnTo>
                    <a:pt x="39" y="229"/>
                  </a:lnTo>
                  <a:lnTo>
                    <a:pt x="57" y="207"/>
                  </a:lnTo>
                  <a:lnTo>
                    <a:pt x="74" y="187"/>
                  </a:lnTo>
                  <a:lnTo>
                    <a:pt x="88" y="124"/>
                  </a:lnTo>
                  <a:lnTo>
                    <a:pt x="90" y="57"/>
                  </a:lnTo>
                  <a:lnTo>
                    <a:pt x="104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15" name="Freeform 205"/>
            <p:cNvSpPr>
              <a:spLocks/>
            </p:cNvSpPr>
            <p:nvPr/>
          </p:nvSpPr>
          <p:spPr bwMode="auto">
            <a:xfrm>
              <a:off x="4178" y="3512"/>
              <a:ext cx="22" cy="119"/>
            </a:xfrm>
            <a:custGeom>
              <a:avLst/>
              <a:gdLst>
                <a:gd name="T0" fmla="*/ 27 w 42"/>
                <a:gd name="T1" fmla="*/ 10 h 237"/>
                <a:gd name="T2" fmla="*/ 27 w 42"/>
                <a:gd name="T3" fmla="*/ 114 h 237"/>
                <a:gd name="T4" fmla="*/ 42 w 42"/>
                <a:gd name="T5" fmla="*/ 222 h 237"/>
                <a:gd name="T6" fmla="*/ 32 w 42"/>
                <a:gd name="T7" fmla="*/ 237 h 237"/>
                <a:gd name="T8" fmla="*/ 19 w 42"/>
                <a:gd name="T9" fmla="*/ 228 h 237"/>
                <a:gd name="T10" fmla="*/ 13 w 42"/>
                <a:gd name="T11" fmla="*/ 205 h 237"/>
                <a:gd name="T12" fmla="*/ 0 w 42"/>
                <a:gd name="T13" fmla="*/ 94 h 237"/>
                <a:gd name="T14" fmla="*/ 2 w 42"/>
                <a:gd name="T15" fmla="*/ 15 h 237"/>
                <a:gd name="T16" fmla="*/ 18 w 42"/>
                <a:gd name="T17" fmla="*/ 0 h 237"/>
                <a:gd name="T18" fmla="*/ 27 w 42"/>
                <a:gd name="T19" fmla="*/ 10 h 237"/>
                <a:gd name="T20" fmla="*/ 27 w 42"/>
                <a:gd name="T21" fmla="*/ 10 h 2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"/>
                <a:gd name="T34" fmla="*/ 0 h 237"/>
                <a:gd name="T35" fmla="*/ 42 w 42"/>
                <a:gd name="T36" fmla="*/ 237 h 2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" h="237">
                  <a:moveTo>
                    <a:pt x="27" y="10"/>
                  </a:moveTo>
                  <a:lnTo>
                    <a:pt x="27" y="114"/>
                  </a:lnTo>
                  <a:lnTo>
                    <a:pt x="42" y="222"/>
                  </a:lnTo>
                  <a:lnTo>
                    <a:pt x="32" y="237"/>
                  </a:lnTo>
                  <a:lnTo>
                    <a:pt x="19" y="228"/>
                  </a:lnTo>
                  <a:lnTo>
                    <a:pt x="13" y="205"/>
                  </a:lnTo>
                  <a:lnTo>
                    <a:pt x="0" y="94"/>
                  </a:lnTo>
                  <a:lnTo>
                    <a:pt x="2" y="15"/>
                  </a:lnTo>
                  <a:lnTo>
                    <a:pt x="18" y="0"/>
                  </a:lnTo>
                  <a:lnTo>
                    <a:pt x="27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16" name="Freeform 206"/>
            <p:cNvSpPr>
              <a:spLocks/>
            </p:cNvSpPr>
            <p:nvPr/>
          </p:nvSpPr>
          <p:spPr bwMode="auto">
            <a:xfrm>
              <a:off x="4098" y="3629"/>
              <a:ext cx="30" cy="85"/>
            </a:xfrm>
            <a:custGeom>
              <a:avLst/>
              <a:gdLst>
                <a:gd name="T0" fmla="*/ 16 w 61"/>
                <a:gd name="T1" fmla="*/ 0 h 171"/>
                <a:gd name="T2" fmla="*/ 53 w 61"/>
                <a:gd name="T3" fmla="*/ 39 h 171"/>
                <a:gd name="T4" fmla="*/ 61 w 61"/>
                <a:gd name="T5" fmla="*/ 94 h 171"/>
                <a:gd name="T6" fmla="*/ 36 w 61"/>
                <a:gd name="T7" fmla="*/ 166 h 171"/>
                <a:gd name="T8" fmla="*/ 14 w 61"/>
                <a:gd name="T9" fmla="*/ 171 h 171"/>
                <a:gd name="T10" fmla="*/ 37 w 61"/>
                <a:gd name="T11" fmla="*/ 80 h 171"/>
                <a:gd name="T12" fmla="*/ 32 w 61"/>
                <a:gd name="T13" fmla="*/ 48 h 171"/>
                <a:gd name="T14" fmla="*/ 5 w 61"/>
                <a:gd name="T15" fmla="*/ 23 h 171"/>
                <a:gd name="T16" fmla="*/ 0 w 61"/>
                <a:gd name="T17" fmla="*/ 7 h 171"/>
                <a:gd name="T18" fmla="*/ 16 w 61"/>
                <a:gd name="T19" fmla="*/ 0 h 171"/>
                <a:gd name="T20" fmla="*/ 16 w 61"/>
                <a:gd name="T21" fmla="*/ 0 h 1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"/>
                <a:gd name="T34" fmla="*/ 0 h 171"/>
                <a:gd name="T35" fmla="*/ 61 w 61"/>
                <a:gd name="T36" fmla="*/ 171 h 1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" h="171">
                  <a:moveTo>
                    <a:pt x="16" y="0"/>
                  </a:moveTo>
                  <a:lnTo>
                    <a:pt x="53" y="39"/>
                  </a:lnTo>
                  <a:lnTo>
                    <a:pt x="61" y="94"/>
                  </a:lnTo>
                  <a:lnTo>
                    <a:pt x="36" y="166"/>
                  </a:lnTo>
                  <a:lnTo>
                    <a:pt x="14" y="171"/>
                  </a:lnTo>
                  <a:lnTo>
                    <a:pt x="37" y="80"/>
                  </a:lnTo>
                  <a:lnTo>
                    <a:pt x="32" y="48"/>
                  </a:lnTo>
                  <a:lnTo>
                    <a:pt x="5" y="23"/>
                  </a:lnTo>
                  <a:lnTo>
                    <a:pt x="0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17" name="Freeform 207"/>
            <p:cNvSpPr>
              <a:spLocks/>
            </p:cNvSpPr>
            <p:nvPr/>
          </p:nvSpPr>
          <p:spPr bwMode="auto">
            <a:xfrm>
              <a:off x="4132" y="3661"/>
              <a:ext cx="64" cy="37"/>
            </a:xfrm>
            <a:custGeom>
              <a:avLst/>
              <a:gdLst>
                <a:gd name="T0" fmla="*/ 16 w 127"/>
                <a:gd name="T1" fmla="*/ 31 h 75"/>
                <a:gd name="T2" fmla="*/ 49 w 127"/>
                <a:gd name="T3" fmla="*/ 48 h 75"/>
                <a:gd name="T4" fmla="*/ 84 w 127"/>
                <a:gd name="T5" fmla="*/ 53 h 75"/>
                <a:gd name="T6" fmla="*/ 127 w 127"/>
                <a:gd name="T7" fmla="*/ 0 h 75"/>
                <a:gd name="T8" fmla="*/ 126 w 127"/>
                <a:gd name="T9" fmla="*/ 35 h 75"/>
                <a:gd name="T10" fmla="*/ 95 w 127"/>
                <a:gd name="T11" fmla="*/ 75 h 75"/>
                <a:gd name="T12" fmla="*/ 8 w 127"/>
                <a:gd name="T13" fmla="*/ 54 h 75"/>
                <a:gd name="T14" fmla="*/ 0 w 127"/>
                <a:gd name="T15" fmla="*/ 39 h 75"/>
                <a:gd name="T16" fmla="*/ 16 w 127"/>
                <a:gd name="T17" fmla="*/ 31 h 75"/>
                <a:gd name="T18" fmla="*/ 16 w 127"/>
                <a:gd name="T19" fmla="*/ 31 h 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"/>
                <a:gd name="T31" fmla="*/ 0 h 75"/>
                <a:gd name="T32" fmla="*/ 127 w 127"/>
                <a:gd name="T33" fmla="*/ 75 h 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" h="75">
                  <a:moveTo>
                    <a:pt x="16" y="31"/>
                  </a:moveTo>
                  <a:lnTo>
                    <a:pt x="49" y="48"/>
                  </a:lnTo>
                  <a:lnTo>
                    <a:pt x="84" y="53"/>
                  </a:lnTo>
                  <a:lnTo>
                    <a:pt x="127" y="0"/>
                  </a:lnTo>
                  <a:lnTo>
                    <a:pt x="126" y="35"/>
                  </a:lnTo>
                  <a:lnTo>
                    <a:pt x="95" y="75"/>
                  </a:lnTo>
                  <a:lnTo>
                    <a:pt x="8" y="54"/>
                  </a:lnTo>
                  <a:lnTo>
                    <a:pt x="0" y="39"/>
                  </a:lnTo>
                  <a:lnTo>
                    <a:pt x="16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18" name="Freeform 208"/>
            <p:cNvSpPr>
              <a:spLocks/>
            </p:cNvSpPr>
            <p:nvPr/>
          </p:nvSpPr>
          <p:spPr bwMode="auto">
            <a:xfrm>
              <a:off x="4210" y="3621"/>
              <a:ext cx="26" cy="78"/>
            </a:xfrm>
            <a:custGeom>
              <a:avLst/>
              <a:gdLst>
                <a:gd name="T0" fmla="*/ 43 w 51"/>
                <a:gd name="T1" fmla="*/ 5 h 157"/>
                <a:gd name="T2" fmla="*/ 51 w 51"/>
                <a:gd name="T3" fmla="*/ 72 h 157"/>
                <a:gd name="T4" fmla="*/ 45 w 51"/>
                <a:gd name="T5" fmla="*/ 140 h 157"/>
                <a:gd name="T6" fmla="*/ 32 w 51"/>
                <a:gd name="T7" fmla="*/ 157 h 157"/>
                <a:gd name="T8" fmla="*/ 21 w 51"/>
                <a:gd name="T9" fmla="*/ 148 h 157"/>
                <a:gd name="T10" fmla="*/ 28 w 51"/>
                <a:gd name="T11" fmla="*/ 31 h 157"/>
                <a:gd name="T12" fmla="*/ 0 w 51"/>
                <a:gd name="T13" fmla="*/ 0 h 157"/>
                <a:gd name="T14" fmla="*/ 43 w 51"/>
                <a:gd name="T15" fmla="*/ 5 h 157"/>
                <a:gd name="T16" fmla="*/ 43 w 51"/>
                <a:gd name="T17" fmla="*/ 5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57"/>
                <a:gd name="T29" fmla="*/ 51 w 51"/>
                <a:gd name="T30" fmla="*/ 157 h 1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57">
                  <a:moveTo>
                    <a:pt x="43" y="5"/>
                  </a:moveTo>
                  <a:lnTo>
                    <a:pt x="51" y="72"/>
                  </a:lnTo>
                  <a:lnTo>
                    <a:pt x="45" y="140"/>
                  </a:lnTo>
                  <a:lnTo>
                    <a:pt x="32" y="157"/>
                  </a:lnTo>
                  <a:lnTo>
                    <a:pt x="21" y="148"/>
                  </a:lnTo>
                  <a:lnTo>
                    <a:pt x="28" y="31"/>
                  </a:lnTo>
                  <a:lnTo>
                    <a:pt x="0" y="0"/>
                  </a:lnTo>
                  <a:lnTo>
                    <a:pt x="43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19" name="Freeform 209"/>
            <p:cNvSpPr>
              <a:spLocks/>
            </p:cNvSpPr>
            <p:nvPr/>
          </p:nvSpPr>
          <p:spPr bwMode="auto">
            <a:xfrm>
              <a:off x="4144" y="3612"/>
              <a:ext cx="82" cy="49"/>
            </a:xfrm>
            <a:custGeom>
              <a:avLst/>
              <a:gdLst>
                <a:gd name="T0" fmla="*/ 165 w 165"/>
                <a:gd name="T1" fmla="*/ 26 h 99"/>
                <a:gd name="T2" fmla="*/ 102 w 165"/>
                <a:gd name="T3" fmla="*/ 38 h 99"/>
                <a:gd name="T4" fmla="*/ 67 w 165"/>
                <a:gd name="T5" fmla="*/ 76 h 99"/>
                <a:gd name="T6" fmla="*/ 32 w 165"/>
                <a:gd name="T7" fmla="*/ 94 h 99"/>
                <a:gd name="T8" fmla="*/ 0 w 165"/>
                <a:gd name="T9" fmla="*/ 99 h 99"/>
                <a:gd name="T10" fmla="*/ 70 w 165"/>
                <a:gd name="T11" fmla="*/ 27 h 99"/>
                <a:gd name="T12" fmla="*/ 95 w 165"/>
                <a:gd name="T13" fmla="*/ 8 h 99"/>
                <a:gd name="T14" fmla="*/ 142 w 165"/>
                <a:gd name="T15" fmla="*/ 0 h 99"/>
                <a:gd name="T16" fmla="*/ 165 w 165"/>
                <a:gd name="T17" fmla="*/ 26 h 99"/>
                <a:gd name="T18" fmla="*/ 165 w 165"/>
                <a:gd name="T19" fmla="*/ 26 h 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5"/>
                <a:gd name="T31" fmla="*/ 0 h 99"/>
                <a:gd name="T32" fmla="*/ 165 w 165"/>
                <a:gd name="T33" fmla="*/ 99 h 9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5" h="99">
                  <a:moveTo>
                    <a:pt x="165" y="26"/>
                  </a:moveTo>
                  <a:lnTo>
                    <a:pt x="102" y="38"/>
                  </a:lnTo>
                  <a:lnTo>
                    <a:pt x="67" y="76"/>
                  </a:lnTo>
                  <a:lnTo>
                    <a:pt x="32" y="94"/>
                  </a:lnTo>
                  <a:lnTo>
                    <a:pt x="0" y="99"/>
                  </a:lnTo>
                  <a:lnTo>
                    <a:pt x="70" y="27"/>
                  </a:lnTo>
                  <a:lnTo>
                    <a:pt x="95" y="8"/>
                  </a:lnTo>
                  <a:lnTo>
                    <a:pt x="142" y="0"/>
                  </a:lnTo>
                  <a:lnTo>
                    <a:pt x="165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20" name="Freeform 210"/>
            <p:cNvSpPr>
              <a:spLocks/>
            </p:cNvSpPr>
            <p:nvPr/>
          </p:nvSpPr>
          <p:spPr bwMode="auto">
            <a:xfrm>
              <a:off x="3152" y="2500"/>
              <a:ext cx="174" cy="387"/>
            </a:xfrm>
            <a:custGeom>
              <a:avLst/>
              <a:gdLst>
                <a:gd name="T0" fmla="*/ 348 w 348"/>
                <a:gd name="T1" fmla="*/ 23 h 774"/>
                <a:gd name="T2" fmla="*/ 263 w 348"/>
                <a:gd name="T3" fmla="*/ 72 h 774"/>
                <a:gd name="T4" fmla="*/ 194 w 348"/>
                <a:gd name="T5" fmla="*/ 140 h 774"/>
                <a:gd name="T6" fmla="*/ 144 w 348"/>
                <a:gd name="T7" fmla="*/ 223 h 774"/>
                <a:gd name="T8" fmla="*/ 85 w 348"/>
                <a:gd name="T9" fmla="*/ 410 h 774"/>
                <a:gd name="T10" fmla="*/ 53 w 348"/>
                <a:gd name="T11" fmla="*/ 671 h 774"/>
                <a:gd name="T12" fmla="*/ 40 w 348"/>
                <a:gd name="T13" fmla="*/ 724 h 774"/>
                <a:gd name="T14" fmla="*/ 24 w 348"/>
                <a:gd name="T15" fmla="*/ 774 h 774"/>
                <a:gd name="T16" fmla="*/ 0 w 348"/>
                <a:gd name="T17" fmla="*/ 769 h 774"/>
                <a:gd name="T18" fmla="*/ 23 w 348"/>
                <a:gd name="T19" fmla="*/ 589 h 774"/>
                <a:gd name="T20" fmla="*/ 54 w 348"/>
                <a:gd name="T21" fmla="*/ 402 h 774"/>
                <a:gd name="T22" fmla="*/ 89 w 348"/>
                <a:gd name="T23" fmla="*/ 285 h 774"/>
                <a:gd name="T24" fmla="*/ 116 w 348"/>
                <a:gd name="T25" fmla="*/ 222 h 774"/>
                <a:gd name="T26" fmla="*/ 146 w 348"/>
                <a:gd name="T27" fmla="*/ 160 h 774"/>
                <a:gd name="T28" fmla="*/ 185 w 348"/>
                <a:gd name="T29" fmla="*/ 105 h 774"/>
                <a:gd name="T30" fmla="*/ 230 w 348"/>
                <a:gd name="T31" fmla="*/ 58 h 774"/>
                <a:gd name="T32" fmla="*/ 281 w 348"/>
                <a:gd name="T33" fmla="*/ 20 h 774"/>
                <a:gd name="T34" fmla="*/ 339 w 348"/>
                <a:gd name="T35" fmla="*/ 0 h 774"/>
                <a:gd name="T36" fmla="*/ 348 w 348"/>
                <a:gd name="T37" fmla="*/ 23 h 774"/>
                <a:gd name="T38" fmla="*/ 348 w 348"/>
                <a:gd name="T39" fmla="*/ 23 h 77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48"/>
                <a:gd name="T61" fmla="*/ 0 h 774"/>
                <a:gd name="T62" fmla="*/ 348 w 348"/>
                <a:gd name="T63" fmla="*/ 774 h 77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48" h="774">
                  <a:moveTo>
                    <a:pt x="348" y="23"/>
                  </a:moveTo>
                  <a:lnTo>
                    <a:pt x="263" y="72"/>
                  </a:lnTo>
                  <a:lnTo>
                    <a:pt x="194" y="140"/>
                  </a:lnTo>
                  <a:lnTo>
                    <a:pt x="144" y="223"/>
                  </a:lnTo>
                  <a:lnTo>
                    <a:pt x="85" y="410"/>
                  </a:lnTo>
                  <a:lnTo>
                    <a:pt x="53" y="671"/>
                  </a:lnTo>
                  <a:lnTo>
                    <a:pt x="40" y="724"/>
                  </a:lnTo>
                  <a:lnTo>
                    <a:pt x="24" y="774"/>
                  </a:lnTo>
                  <a:lnTo>
                    <a:pt x="0" y="769"/>
                  </a:lnTo>
                  <a:lnTo>
                    <a:pt x="23" y="589"/>
                  </a:lnTo>
                  <a:lnTo>
                    <a:pt x="54" y="402"/>
                  </a:lnTo>
                  <a:lnTo>
                    <a:pt x="89" y="285"/>
                  </a:lnTo>
                  <a:lnTo>
                    <a:pt x="116" y="222"/>
                  </a:lnTo>
                  <a:lnTo>
                    <a:pt x="146" y="160"/>
                  </a:lnTo>
                  <a:lnTo>
                    <a:pt x="185" y="105"/>
                  </a:lnTo>
                  <a:lnTo>
                    <a:pt x="230" y="58"/>
                  </a:lnTo>
                  <a:lnTo>
                    <a:pt x="281" y="20"/>
                  </a:lnTo>
                  <a:lnTo>
                    <a:pt x="339" y="0"/>
                  </a:lnTo>
                  <a:lnTo>
                    <a:pt x="348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21" name="Freeform 211"/>
            <p:cNvSpPr>
              <a:spLocks/>
            </p:cNvSpPr>
            <p:nvPr/>
          </p:nvSpPr>
          <p:spPr bwMode="auto">
            <a:xfrm>
              <a:off x="3297" y="2596"/>
              <a:ext cx="73" cy="357"/>
            </a:xfrm>
            <a:custGeom>
              <a:avLst/>
              <a:gdLst>
                <a:gd name="T0" fmla="*/ 95 w 145"/>
                <a:gd name="T1" fmla="*/ 12 h 712"/>
                <a:gd name="T2" fmla="*/ 61 w 145"/>
                <a:gd name="T3" fmla="*/ 93 h 712"/>
                <a:gd name="T4" fmla="*/ 47 w 145"/>
                <a:gd name="T5" fmla="*/ 192 h 712"/>
                <a:gd name="T6" fmla="*/ 58 w 145"/>
                <a:gd name="T7" fmla="*/ 291 h 712"/>
                <a:gd name="T8" fmla="*/ 81 w 145"/>
                <a:gd name="T9" fmla="*/ 390 h 712"/>
                <a:gd name="T10" fmla="*/ 108 w 145"/>
                <a:gd name="T11" fmla="*/ 487 h 712"/>
                <a:gd name="T12" fmla="*/ 136 w 145"/>
                <a:gd name="T13" fmla="*/ 622 h 712"/>
                <a:gd name="T14" fmla="*/ 145 w 145"/>
                <a:gd name="T15" fmla="*/ 697 h 712"/>
                <a:gd name="T16" fmla="*/ 142 w 145"/>
                <a:gd name="T17" fmla="*/ 712 h 712"/>
                <a:gd name="T18" fmla="*/ 130 w 145"/>
                <a:gd name="T19" fmla="*/ 703 h 712"/>
                <a:gd name="T20" fmla="*/ 54 w 145"/>
                <a:gd name="T21" fmla="*/ 549 h 712"/>
                <a:gd name="T22" fmla="*/ 7 w 145"/>
                <a:gd name="T23" fmla="*/ 353 h 712"/>
                <a:gd name="T24" fmla="*/ 0 w 145"/>
                <a:gd name="T25" fmla="*/ 252 h 712"/>
                <a:gd name="T26" fmla="*/ 7 w 145"/>
                <a:gd name="T27" fmla="*/ 156 h 712"/>
                <a:gd name="T28" fmla="*/ 31 w 145"/>
                <a:gd name="T29" fmla="*/ 70 h 712"/>
                <a:gd name="T30" fmla="*/ 75 w 145"/>
                <a:gd name="T31" fmla="*/ 0 h 712"/>
                <a:gd name="T32" fmla="*/ 95 w 145"/>
                <a:gd name="T33" fmla="*/ 12 h 712"/>
                <a:gd name="T34" fmla="*/ 95 w 145"/>
                <a:gd name="T35" fmla="*/ 12 h 7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5"/>
                <a:gd name="T55" fmla="*/ 0 h 712"/>
                <a:gd name="T56" fmla="*/ 145 w 145"/>
                <a:gd name="T57" fmla="*/ 712 h 7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5" h="712">
                  <a:moveTo>
                    <a:pt x="95" y="12"/>
                  </a:moveTo>
                  <a:lnTo>
                    <a:pt x="61" y="93"/>
                  </a:lnTo>
                  <a:lnTo>
                    <a:pt x="47" y="192"/>
                  </a:lnTo>
                  <a:lnTo>
                    <a:pt x="58" y="291"/>
                  </a:lnTo>
                  <a:lnTo>
                    <a:pt x="81" y="390"/>
                  </a:lnTo>
                  <a:lnTo>
                    <a:pt x="108" y="487"/>
                  </a:lnTo>
                  <a:lnTo>
                    <a:pt x="136" y="622"/>
                  </a:lnTo>
                  <a:lnTo>
                    <a:pt x="145" y="697"/>
                  </a:lnTo>
                  <a:lnTo>
                    <a:pt x="142" y="712"/>
                  </a:lnTo>
                  <a:lnTo>
                    <a:pt x="130" y="703"/>
                  </a:lnTo>
                  <a:lnTo>
                    <a:pt x="54" y="549"/>
                  </a:lnTo>
                  <a:lnTo>
                    <a:pt x="7" y="353"/>
                  </a:lnTo>
                  <a:lnTo>
                    <a:pt x="0" y="252"/>
                  </a:lnTo>
                  <a:lnTo>
                    <a:pt x="7" y="156"/>
                  </a:lnTo>
                  <a:lnTo>
                    <a:pt x="31" y="70"/>
                  </a:lnTo>
                  <a:lnTo>
                    <a:pt x="75" y="0"/>
                  </a:lnTo>
                  <a:lnTo>
                    <a:pt x="95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22" name="Freeform 212"/>
            <p:cNvSpPr>
              <a:spLocks/>
            </p:cNvSpPr>
            <p:nvPr/>
          </p:nvSpPr>
          <p:spPr bwMode="auto">
            <a:xfrm>
              <a:off x="3090" y="2697"/>
              <a:ext cx="156" cy="331"/>
            </a:xfrm>
            <a:custGeom>
              <a:avLst/>
              <a:gdLst>
                <a:gd name="T0" fmla="*/ 313 w 313"/>
                <a:gd name="T1" fmla="*/ 4 h 663"/>
                <a:gd name="T2" fmla="*/ 295 w 313"/>
                <a:gd name="T3" fmla="*/ 144 h 663"/>
                <a:gd name="T4" fmla="*/ 273 w 313"/>
                <a:gd name="T5" fmla="*/ 221 h 663"/>
                <a:gd name="T6" fmla="*/ 243 w 313"/>
                <a:gd name="T7" fmla="*/ 298 h 663"/>
                <a:gd name="T8" fmla="*/ 210 w 313"/>
                <a:gd name="T9" fmla="*/ 375 h 663"/>
                <a:gd name="T10" fmla="*/ 173 w 313"/>
                <a:gd name="T11" fmla="*/ 447 h 663"/>
                <a:gd name="T12" fmla="*/ 135 w 313"/>
                <a:gd name="T13" fmla="*/ 512 h 663"/>
                <a:gd name="T14" fmla="*/ 99 w 313"/>
                <a:gd name="T15" fmla="*/ 569 h 663"/>
                <a:gd name="T16" fmla="*/ 62 w 313"/>
                <a:gd name="T17" fmla="*/ 618 h 663"/>
                <a:gd name="T18" fmla="*/ 22 w 313"/>
                <a:gd name="T19" fmla="*/ 663 h 663"/>
                <a:gd name="T20" fmla="*/ 0 w 313"/>
                <a:gd name="T21" fmla="*/ 651 h 663"/>
                <a:gd name="T22" fmla="*/ 27 w 313"/>
                <a:gd name="T23" fmla="*/ 597 h 663"/>
                <a:gd name="T24" fmla="*/ 58 w 313"/>
                <a:gd name="T25" fmla="*/ 542 h 663"/>
                <a:gd name="T26" fmla="*/ 112 w 313"/>
                <a:gd name="T27" fmla="*/ 459 h 663"/>
                <a:gd name="T28" fmla="*/ 164 w 313"/>
                <a:gd name="T29" fmla="*/ 375 h 663"/>
                <a:gd name="T30" fmla="*/ 244 w 313"/>
                <a:gd name="T31" fmla="*/ 195 h 663"/>
                <a:gd name="T32" fmla="*/ 288 w 313"/>
                <a:gd name="T33" fmla="*/ 0 h 663"/>
                <a:gd name="T34" fmla="*/ 313 w 313"/>
                <a:gd name="T35" fmla="*/ 4 h 663"/>
                <a:gd name="T36" fmla="*/ 313 w 313"/>
                <a:gd name="T37" fmla="*/ 4 h 6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3"/>
                <a:gd name="T58" fmla="*/ 0 h 663"/>
                <a:gd name="T59" fmla="*/ 313 w 313"/>
                <a:gd name="T60" fmla="*/ 663 h 6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3" h="663">
                  <a:moveTo>
                    <a:pt x="313" y="4"/>
                  </a:moveTo>
                  <a:lnTo>
                    <a:pt x="295" y="144"/>
                  </a:lnTo>
                  <a:lnTo>
                    <a:pt x="273" y="221"/>
                  </a:lnTo>
                  <a:lnTo>
                    <a:pt x="243" y="298"/>
                  </a:lnTo>
                  <a:lnTo>
                    <a:pt x="210" y="375"/>
                  </a:lnTo>
                  <a:lnTo>
                    <a:pt x="173" y="447"/>
                  </a:lnTo>
                  <a:lnTo>
                    <a:pt x="135" y="512"/>
                  </a:lnTo>
                  <a:lnTo>
                    <a:pt x="99" y="569"/>
                  </a:lnTo>
                  <a:lnTo>
                    <a:pt x="62" y="618"/>
                  </a:lnTo>
                  <a:lnTo>
                    <a:pt x="22" y="663"/>
                  </a:lnTo>
                  <a:lnTo>
                    <a:pt x="0" y="651"/>
                  </a:lnTo>
                  <a:lnTo>
                    <a:pt x="27" y="597"/>
                  </a:lnTo>
                  <a:lnTo>
                    <a:pt x="58" y="542"/>
                  </a:lnTo>
                  <a:lnTo>
                    <a:pt x="112" y="459"/>
                  </a:lnTo>
                  <a:lnTo>
                    <a:pt x="164" y="375"/>
                  </a:lnTo>
                  <a:lnTo>
                    <a:pt x="244" y="195"/>
                  </a:lnTo>
                  <a:lnTo>
                    <a:pt x="288" y="0"/>
                  </a:lnTo>
                  <a:lnTo>
                    <a:pt x="313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23" name="Freeform 213"/>
            <p:cNvSpPr>
              <a:spLocks/>
            </p:cNvSpPr>
            <p:nvPr/>
          </p:nvSpPr>
          <p:spPr bwMode="auto">
            <a:xfrm>
              <a:off x="3082" y="3042"/>
              <a:ext cx="252" cy="135"/>
            </a:xfrm>
            <a:custGeom>
              <a:avLst/>
              <a:gdLst>
                <a:gd name="T0" fmla="*/ 22 w 504"/>
                <a:gd name="T1" fmla="*/ 5 h 270"/>
                <a:gd name="T2" fmla="*/ 73 w 504"/>
                <a:gd name="T3" fmla="*/ 56 h 270"/>
                <a:gd name="T4" fmla="*/ 117 w 504"/>
                <a:gd name="T5" fmla="*/ 80 h 270"/>
                <a:gd name="T6" fmla="*/ 227 w 504"/>
                <a:gd name="T7" fmla="*/ 119 h 270"/>
                <a:gd name="T8" fmla="*/ 335 w 504"/>
                <a:gd name="T9" fmla="*/ 171 h 270"/>
                <a:gd name="T10" fmla="*/ 392 w 504"/>
                <a:gd name="T11" fmla="*/ 202 h 270"/>
                <a:gd name="T12" fmla="*/ 450 w 504"/>
                <a:gd name="T13" fmla="*/ 229 h 270"/>
                <a:gd name="T14" fmla="*/ 504 w 504"/>
                <a:gd name="T15" fmla="*/ 223 h 270"/>
                <a:gd name="T16" fmla="*/ 502 w 504"/>
                <a:gd name="T17" fmla="*/ 270 h 270"/>
                <a:gd name="T18" fmla="*/ 349 w 504"/>
                <a:gd name="T19" fmla="*/ 236 h 270"/>
                <a:gd name="T20" fmla="*/ 277 w 504"/>
                <a:gd name="T21" fmla="*/ 198 h 270"/>
                <a:gd name="T22" fmla="*/ 207 w 504"/>
                <a:gd name="T23" fmla="*/ 160 h 270"/>
                <a:gd name="T24" fmla="*/ 89 w 504"/>
                <a:gd name="T25" fmla="*/ 105 h 270"/>
                <a:gd name="T26" fmla="*/ 0 w 504"/>
                <a:gd name="T27" fmla="*/ 17 h 270"/>
                <a:gd name="T28" fmla="*/ 5 w 504"/>
                <a:gd name="T29" fmla="*/ 0 h 270"/>
                <a:gd name="T30" fmla="*/ 22 w 504"/>
                <a:gd name="T31" fmla="*/ 5 h 270"/>
                <a:gd name="T32" fmla="*/ 22 w 504"/>
                <a:gd name="T33" fmla="*/ 5 h 2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4"/>
                <a:gd name="T52" fmla="*/ 0 h 270"/>
                <a:gd name="T53" fmla="*/ 504 w 504"/>
                <a:gd name="T54" fmla="*/ 270 h 2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4" h="270">
                  <a:moveTo>
                    <a:pt x="22" y="5"/>
                  </a:moveTo>
                  <a:lnTo>
                    <a:pt x="73" y="56"/>
                  </a:lnTo>
                  <a:lnTo>
                    <a:pt x="117" y="80"/>
                  </a:lnTo>
                  <a:lnTo>
                    <a:pt x="227" y="119"/>
                  </a:lnTo>
                  <a:lnTo>
                    <a:pt x="335" y="171"/>
                  </a:lnTo>
                  <a:lnTo>
                    <a:pt x="392" y="202"/>
                  </a:lnTo>
                  <a:lnTo>
                    <a:pt x="450" y="229"/>
                  </a:lnTo>
                  <a:lnTo>
                    <a:pt x="504" y="223"/>
                  </a:lnTo>
                  <a:lnTo>
                    <a:pt x="502" y="270"/>
                  </a:lnTo>
                  <a:lnTo>
                    <a:pt x="349" y="236"/>
                  </a:lnTo>
                  <a:lnTo>
                    <a:pt x="277" y="198"/>
                  </a:lnTo>
                  <a:lnTo>
                    <a:pt x="207" y="160"/>
                  </a:lnTo>
                  <a:lnTo>
                    <a:pt x="89" y="105"/>
                  </a:lnTo>
                  <a:lnTo>
                    <a:pt x="0" y="17"/>
                  </a:lnTo>
                  <a:lnTo>
                    <a:pt x="5" y="0"/>
                  </a:lnTo>
                  <a:lnTo>
                    <a:pt x="2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24" name="Freeform 214"/>
            <p:cNvSpPr>
              <a:spLocks/>
            </p:cNvSpPr>
            <p:nvPr/>
          </p:nvSpPr>
          <p:spPr bwMode="auto">
            <a:xfrm>
              <a:off x="3146" y="3105"/>
              <a:ext cx="56" cy="476"/>
            </a:xfrm>
            <a:custGeom>
              <a:avLst/>
              <a:gdLst>
                <a:gd name="T0" fmla="*/ 92 w 112"/>
                <a:gd name="T1" fmla="*/ 22 h 951"/>
                <a:gd name="T2" fmla="*/ 103 w 112"/>
                <a:gd name="T3" fmla="*/ 192 h 951"/>
                <a:gd name="T4" fmla="*/ 84 w 112"/>
                <a:gd name="T5" fmla="*/ 330 h 951"/>
                <a:gd name="T6" fmla="*/ 62 w 112"/>
                <a:gd name="T7" fmla="*/ 459 h 951"/>
                <a:gd name="T8" fmla="*/ 51 w 112"/>
                <a:gd name="T9" fmla="*/ 650 h 951"/>
                <a:gd name="T10" fmla="*/ 67 w 112"/>
                <a:gd name="T11" fmla="*/ 840 h 951"/>
                <a:gd name="T12" fmla="*/ 92 w 112"/>
                <a:gd name="T13" fmla="*/ 884 h 951"/>
                <a:gd name="T14" fmla="*/ 112 w 112"/>
                <a:gd name="T15" fmla="*/ 936 h 951"/>
                <a:gd name="T16" fmla="*/ 88 w 112"/>
                <a:gd name="T17" fmla="*/ 951 h 951"/>
                <a:gd name="T18" fmla="*/ 61 w 112"/>
                <a:gd name="T19" fmla="*/ 928 h 951"/>
                <a:gd name="T20" fmla="*/ 0 w 112"/>
                <a:gd name="T21" fmla="*/ 714 h 951"/>
                <a:gd name="T22" fmla="*/ 11 w 112"/>
                <a:gd name="T23" fmla="*/ 575 h 951"/>
                <a:gd name="T24" fmla="*/ 36 w 112"/>
                <a:gd name="T25" fmla="*/ 438 h 951"/>
                <a:gd name="T26" fmla="*/ 65 w 112"/>
                <a:gd name="T27" fmla="*/ 190 h 951"/>
                <a:gd name="T28" fmla="*/ 49 w 112"/>
                <a:gd name="T29" fmla="*/ 88 h 951"/>
                <a:gd name="T30" fmla="*/ 38 w 112"/>
                <a:gd name="T31" fmla="*/ 0 h 951"/>
                <a:gd name="T32" fmla="*/ 92 w 112"/>
                <a:gd name="T33" fmla="*/ 22 h 951"/>
                <a:gd name="T34" fmla="*/ 92 w 112"/>
                <a:gd name="T35" fmla="*/ 22 h 95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951"/>
                <a:gd name="T56" fmla="*/ 112 w 112"/>
                <a:gd name="T57" fmla="*/ 951 h 95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951">
                  <a:moveTo>
                    <a:pt x="92" y="22"/>
                  </a:moveTo>
                  <a:lnTo>
                    <a:pt x="103" y="192"/>
                  </a:lnTo>
                  <a:lnTo>
                    <a:pt x="84" y="330"/>
                  </a:lnTo>
                  <a:lnTo>
                    <a:pt x="62" y="459"/>
                  </a:lnTo>
                  <a:lnTo>
                    <a:pt x="51" y="650"/>
                  </a:lnTo>
                  <a:lnTo>
                    <a:pt x="67" y="840"/>
                  </a:lnTo>
                  <a:lnTo>
                    <a:pt x="92" y="884"/>
                  </a:lnTo>
                  <a:lnTo>
                    <a:pt x="112" y="936"/>
                  </a:lnTo>
                  <a:lnTo>
                    <a:pt x="88" y="951"/>
                  </a:lnTo>
                  <a:lnTo>
                    <a:pt x="61" y="928"/>
                  </a:lnTo>
                  <a:lnTo>
                    <a:pt x="0" y="714"/>
                  </a:lnTo>
                  <a:lnTo>
                    <a:pt x="11" y="575"/>
                  </a:lnTo>
                  <a:lnTo>
                    <a:pt x="36" y="438"/>
                  </a:lnTo>
                  <a:lnTo>
                    <a:pt x="65" y="190"/>
                  </a:lnTo>
                  <a:lnTo>
                    <a:pt x="49" y="88"/>
                  </a:lnTo>
                  <a:lnTo>
                    <a:pt x="38" y="0"/>
                  </a:lnTo>
                  <a:lnTo>
                    <a:pt x="92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25" name="Freeform 215"/>
            <p:cNvSpPr>
              <a:spLocks/>
            </p:cNvSpPr>
            <p:nvPr/>
          </p:nvSpPr>
          <p:spPr bwMode="auto">
            <a:xfrm>
              <a:off x="3291" y="3201"/>
              <a:ext cx="65" cy="197"/>
            </a:xfrm>
            <a:custGeom>
              <a:avLst/>
              <a:gdLst>
                <a:gd name="T0" fmla="*/ 129 w 129"/>
                <a:gd name="T1" fmla="*/ 57 h 394"/>
                <a:gd name="T2" fmla="*/ 120 w 129"/>
                <a:gd name="T3" fmla="*/ 134 h 394"/>
                <a:gd name="T4" fmla="*/ 97 w 129"/>
                <a:gd name="T5" fmla="*/ 203 h 394"/>
                <a:gd name="T6" fmla="*/ 40 w 129"/>
                <a:gd name="T7" fmla="*/ 342 h 394"/>
                <a:gd name="T8" fmla="*/ 24 w 129"/>
                <a:gd name="T9" fmla="*/ 394 h 394"/>
                <a:gd name="T10" fmla="*/ 0 w 129"/>
                <a:gd name="T11" fmla="*/ 387 h 394"/>
                <a:gd name="T12" fmla="*/ 16 w 129"/>
                <a:gd name="T13" fmla="*/ 335 h 394"/>
                <a:gd name="T14" fmla="*/ 36 w 129"/>
                <a:gd name="T15" fmla="*/ 279 h 394"/>
                <a:gd name="T16" fmla="*/ 78 w 129"/>
                <a:gd name="T17" fmla="*/ 141 h 394"/>
                <a:gd name="T18" fmla="*/ 101 w 129"/>
                <a:gd name="T19" fmla="*/ 0 h 394"/>
                <a:gd name="T20" fmla="*/ 115 w 129"/>
                <a:gd name="T21" fmla="*/ 17 h 394"/>
                <a:gd name="T22" fmla="*/ 129 w 129"/>
                <a:gd name="T23" fmla="*/ 57 h 394"/>
                <a:gd name="T24" fmla="*/ 129 w 129"/>
                <a:gd name="T25" fmla="*/ 57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9"/>
                <a:gd name="T40" fmla="*/ 0 h 394"/>
                <a:gd name="T41" fmla="*/ 129 w 129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9" h="394">
                  <a:moveTo>
                    <a:pt x="129" y="57"/>
                  </a:moveTo>
                  <a:lnTo>
                    <a:pt x="120" y="134"/>
                  </a:lnTo>
                  <a:lnTo>
                    <a:pt x="97" y="203"/>
                  </a:lnTo>
                  <a:lnTo>
                    <a:pt x="40" y="342"/>
                  </a:lnTo>
                  <a:lnTo>
                    <a:pt x="24" y="394"/>
                  </a:lnTo>
                  <a:lnTo>
                    <a:pt x="0" y="387"/>
                  </a:lnTo>
                  <a:lnTo>
                    <a:pt x="16" y="335"/>
                  </a:lnTo>
                  <a:lnTo>
                    <a:pt x="36" y="279"/>
                  </a:lnTo>
                  <a:lnTo>
                    <a:pt x="78" y="141"/>
                  </a:lnTo>
                  <a:lnTo>
                    <a:pt x="101" y="0"/>
                  </a:lnTo>
                  <a:lnTo>
                    <a:pt x="115" y="17"/>
                  </a:lnTo>
                  <a:lnTo>
                    <a:pt x="129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26" name="Freeform 216"/>
            <p:cNvSpPr>
              <a:spLocks/>
            </p:cNvSpPr>
            <p:nvPr/>
          </p:nvSpPr>
          <p:spPr bwMode="auto">
            <a:xfrm>
              <a:off x="3306" y="3330"/>
              <a:ext cx="39" cy="211"/>
            </a:xfrm>
            <a:custGeom>
              <a:avLst/>
              <a:gdLst>
                <a:gd name="T0" fmla="*/ 44 w 77"/>
                <a:gd name="T1" fmla="*/ 0 h 423"/>
                <a:gd name="T2" fmla="*/ 35 w 77"/>
                <a:gd name="T3" fmla="*/ 179 h 423"/>
                <a:gd name="T4" fmla="*/ 49 w 77"/>
                <a:gd name="T5" fmla="*/ 334 h 423"/>
                <a:gd name="T6" fmla="*/ 77 w 77"/>
                <a:gd name="T7" fmla="*/ 397 h 423"/>
                <a:gd name="T8" fmla="*/ 62 w 77"/>
                <a:gd name="T9" fmla="*/ 423 h 423"/>
                <a:gd name="T10" fmla="*/ 39 w 77"/>
                <a:gd name="T11" fmla="*/ 403 h 423"/>
                <a:gd name="T12" fmla="*/ 9 w 77"/>
                <a:gd name="T13" fmla="*/ 320 h 423"/>
                <a:gd name="T14" fmla="*/ 0 w 77"/>
                <a:gd name="T15" fmla="*/ 194 h 423"/>
                <a:gd name="T16" fmla="*/ 7 w 77"/>
                <a:gd name="T17" fmla="*/ 54 h 423"/>
                <a:gd name="T18" fmla="*/ 29 w 77"/>
                <a:gd name="T19" fmla="*/ 14 h 423"/>
                <a:gd name="T20" fmla="*/ 44 w 77"/>
                <a:gd name="T21" fmla="*/ 0 h 423"/>
                <a:gd name="T22" fmla="*/ 44 w 77"/>
                <a:gd name="T23" fmla="*/ 0 h 4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7"/>
                <a:gd name="T37" fmla="*/ 0 h 423"/>
                <a:gd name="T38" fmla="*/ 77 w 77"/>
                <a:gd name="T39" fmla="*/ 423 h 4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7" h="423">
                  <a:moveTo>
                    <a:pt x="44" y="0"/>
                  </a:moveTo>
                  <a:lnTo>
                    <a:pt x="35" y="179"/>
                  </a:lnTo>
                  <a:lnTo>
                    <a:pt x="49" y="334"/>
                  </a:lnTo>
                  <a:lnTo>
                    <a:pt x="77" y="397"/>
                  </a:lnTo>
                  <a:lnTo>
                    <a:pt x="62" y="423"/>
                  </a:lnTo>
                  <a:lnTo>
                    <a:pt x="39" y="403"/>
                  </a:lnTo>
                  <a:lnTo>
                    <a:pt x="9" y="320"/>
                  </a:lnTo>
                  <a:lnTo>
                    <a:pt x="0" y="194"/>
                  </a:lnTo>
                  <a:lnTo>
                    <a:pt x="7" y="54"/>
                  </a:lnTo>
                  <a:lnTo>
                    <a:pt x="29" y="1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27" name="Freeform 217"/>
            <p:cNvSpPr>
              <a:spLocks/>
            </p:cNvSpPr>
            <p:nvPr/>
          </p:nvSpPr>
          <p:spPr bwMode="auto">
            <a:xfrm>
              <a:off x="3216" y="3530"/>
              <a:ext cx="118" cy="55"/>
            </a:xfrm>
            <a:custGeom>
              <a:avLst/>
              <a:gdLst>
                <a:gd name="T0" fmla="*/ 0 w 237"/>
                <a:gd name="T1" fmla="*/ 86 h 110"/>
                <a:gd name="T2" fmla="*/ 66 w 237"/>
                <a:gd name="T3" fmla="*/ 70 h 110"/>
                <a:gd name="T4" fmla="*/ 149 w 237"/>
                <a:gd name="T5" fmla="*/ 26 h 110"/>
                <a:gd name="T6" fmla="*/ 234 w 237"/>
                <a:gd name="T7" fmla="*/ 0 h 110"/>
                <a:gd name="T8" fmla="*/ 237 w 237"/>
                <a:gd name="T9" fmla="*/ 24 h 110"/>
                <a:gd name="T10" fmla="*/ 170 w 237"/>
                <a:gd name="T11" fmla="*/ 43 h 110"/>
                <a:gd name="T12" fmla="*/ 87 w 237"/>
                <a:gd name="T13" fmla="*/ 86 h 110"/>
                <a:gd name="T14" fmla="*/ 1 w 237"/>
                <a:gd name="T15" fmla="*/ 110 h 110"/>
                <a:gd name="T16" fmla="*/ 0 w 237"/>
                <a:gd name="T17" fmla="*/ 86 h 110"/>
                <a:gd name="T18" fmla="*/ 0 w 237"/>
                <a:gd name="T19" fmla="*/ 86 h 1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7"/>
                <a:gd name="T31" fmla="*/ 0 h 110"/>
                <a:gd name="T32" fmla="*/ 237 w 237"/>
                <a:gd name="T33" fmla="*/ 110 h 1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7" h="110">
                  <a:moveTo>
                    <a:pt x="0" y="86"/>
                  </a:moveTo>
                  <a:lnTo>
                    <a:pt x="66" y="70"/>
                  </a:lnTo>
                  <a:lnTo>
                    <a:pt x="149" y="26"/>
                  </a:lnTo>
                  <a:lnTo>
                    <a:pt x="234" y="0"/>
                  </a:lnTo>
                  <a:lnTo>
                    <a:pt x="237" y="24"/>
                  </a:lnTo>
                  <a:lnTo>
                    <a:pt x="170" y="43"/>
                  </a:lnTo>
                  <a:lnTo>
                    <a:pt x="87" y="86"/>
                  </a:lnTo>
                  <a:lnTo>
                    <a:pt x="1" y="11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28" name="Freeform 218"/>
            <p:cNvSpPr>
              <a:spLocks/>
            </p:cNvSpPr>
            <p:nvPr/>
          </p:nvSpPr>
          <p:spPr bwMode="auto">
            <a:xfrm>
              <a:off x="3306" y="3539"/>
              <a:ext cx="89" cy="38"/>
            </a:xfrm>
            <a:custGeom>
              <a:avLst/>
              <a:gdLst>
                <a:gd name="T0" fmla="*/ 14 w 179"/>
                <a:gd name="T1" fmla="*/ 0 h 77"/>
                <a:gd name="T2" fmla="*/ 117 w 179"/>
                <a:gd name="T3" fmla="*/ 37 h 77"/>
                <a:gd name="T4" fmla="*/ 169 w 179"/>
                <a:gd name="T5" fmla="*/ 53 h 77"/>
                <a:gd name="T6" fmla="*/ 179 w 179"/>
                <a:gd name="T7" fmla="*/ 68 h 77"/>
                <a:gd name="T8" fmla="*/ 163 w 179"/>
                <a:gd name="T9" fmla="*/ 77 h 77"/>
                <a:gd name="T10" fmla="*/ 11 w 179"/>
                <a:gd name="T11" fmla="*/ 24 h 77"/>
                <a:gd name="T12" fmla="*/ 0 w 179"/>
                <a:gd name="T13" fmla="*/ 10 h 77"/>
                <a:gd name="T14" fmla="*/ 14 w 179"/>
                <a:gd name="T15" fmla="*/ 0 h 77"/>
                <a:gd name="T16" fmla="*/ 14 w 179"/>
                <a:gd name="T17" fmla="*/ 0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77"/>
                <a:gd name="T29" fmla="*/ 179 w 179"/>
                <a:gd name="T30" fmla="*/ 77 h 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77">
                  <a:moveTo>
                    <a:pt x="14" y="0"/>
                  </a:moveTo>
                  <a:lnTo>
                    <a:pt x="117" y="37"/>
                  </a:lnTo>
                  <a:lnTo>
                    <a:pt x="169" y="53"/>
                  </a:lnTo>
                  <a:lnTo>
                    <a:pt x="179" y="68"/>
                  </a:lnTo>
                  <a:lnTo>
                    <a:pt x="163" y="77"/>
                  </a:lnTo>
                  <a:lnTo>
                    <a:pt x="11" y="24"/>
                  </a:lnTo>
                  <a:lnTo>
                    <a:pt x="0" y="1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29" name="Freeform 219"/>
            <p:cNvSpPr>
              <a:spLocks/>
            </p:cNvSpPr>
            <p:nvPr/>
          </p:nvSpPr>
          <p:spPr bwMode="auto">
            <a:xfrm>
              <a:off x="3209" y="3592"/>
              <a:ext cx="193" cy="34"/>
            </a:xfrm>
            <a:custGeom>
              <a:avLst/>
              <a:gdLst>
                <a:gd name="T0" fmla="*/ 18 w 387"/>
                <a:gd name="T1" fmla="*/ 4 h 68"/>
                <a:gd name="T2" fmla="*/ 59 w 387"/>
                <a:gd name="T3" fmla="*/ 44 h 68"/>
                <a:gd name="T4" fmla="*/ 139 w 387"/>
                <a:gd name="T5" fmla="*/ 23 h 68"/>
                <a:gd name="T6" fmla="*/ 359 w 387"/>
                <a:gd name="T7" fmla="*/ 3 h 68"/>
                <a:gd name="T8" fmla="*/ 387 w 387"/>
                <a:gd name="T9" fmla="*/ 12 h 68"/>
                <a:gd name="T10" fmla="*/ 368 w 387"/>
                <a:gd name="T11" fmla="*/ 32 h 68"/>
                <a:gd name="T12" fmla="*/ 253 w 387"/>
                <a:gd name="T13" fmla="*/ 51 h 68"/>
                <a:gd name="T14" fmla="*/ 138 w 387"/>
                <a:gd name="T15" fmla="*/ 49 h 68"/>
                <a:gd name="T16" fmla="*/ 56 w 387"/>
                <a:gd name="T17" fmla="*/ 68 h 68"/>
                <a:gd name="T18" fmla="*/ 4 w 387"/>
                <a:gd name="T19" fmla="*/ 22 h 68"/>
                <a:gd name="T20" fmla="*/ 0 w 387"/>
                <a:gd name="T21" fmla="*/ 0 h 68"/>
                <a:gd name="T22" fmla="*/ 18 w 387"/>
                <a:gd name="T23" fmla="*/ 4 h 68"/>
                <a:gd name="T24" fmla="*/ 18 w 387"/>
                <a:gd name="T25" fmla="*/ 4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7"/>
                <a:gd name="T40" fmla="*/ 0 h 68"/>
                <a:gd name="T41" fmla="*/ 387 w 387"/>
                <a:gd name="T42" fmla="*/ 68 h 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7" h="68">
                  <a:moveTo>
                    <a:pt x="18" y="4"/>
                  </a:moveTo>
                  <a:lnTo>
                    <a:pt x="59" y="44"/>
                  </a:lnTo>
                  <a:lnTo>
                    <a:pt x="139" y="23"/>
                  </a:lnTo>
                  <a:lnTo>
                    <a:pt x="359" y="3"/>
                  </a:lnTo>
                  <a:lnTo>
                    <a:pt x="387" y="12"/>
                  </a:lnTo>
                  <a:lnTo>
                    <a:pt x="368" y="32"/>
                  </a:lnTo>
                  <a:lnTo>
                    <a:pt x="253" y="51"/>
                  </a:lnTo>
                  <a:lnTo>
                    <a:pt x="138" y="49"/>
                  </a:lnTo>
                  <a:lnTo>
                    <a:pt x="56" y="68"/>
                  </a:lnTo>
                  <a:lnTo>
                    <a:pt x="4" y="22"/>
                  </a:lnTo>
                  <a:lnTo>
                    <a:pt x="0" y="0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30" name="Freeform 220"/>
            <p:cNvSpPr>
              <a:spLocks/>
            </p:cNvSpPr>
            <p:nvPr/>
          </p:nvSpPr>
          <p:spPr bwMode="auto">
            <a:xfrm>
              <a:off x="3118" y="3095"/>
              <a:ext cx="26" cy="274"/>
            </a:xfrm>
            <a:custGeom>
              <a:avLst/>
              <a:gdLst>
                <a:gd name="T0" fmla="*/ 50 w 51"/>
                <a:gd name="T1" fmla="*/ 0 h 549"/>
                <a:gd name="T2" fmla="*/ 47 w 51"/>
                <a:gd name="T3" fmla="*/ 156 h 549"/>
                <a:gd name="T4" fmla="*/ 46 w 51"/>
                <a:gd name="T5" fmla="*/ 234 h 549"/>
                <a:gd name="T6" fmla="*/ 46 w 51"/>
                <a:gd name="T7" fmla="*/ 244 h 549"/>
                <a:gd name="T8" fmla="*/ 46 w 51"/>
                <a:gd name="T9" fmla="*/ 248 h 549"/>
                <a:gd name="T10" fmla="*/ 46 w 51"/>
                <a:gd name="T11" fmla="*/ 253 h 549"/>
                <a:gd name="T12" fmla="*/ 45 w 51"/>
                <a:gd name="T13" fmla="*/ 272 h 549"/>
                <a:gd name="T14" fmla="*/ 45 w 51"/>
                <a:gd name="T15" fmla="*/ 293 h 549"/>
                <a:gd name="T16" fmla="*/ 45 w 51"/>
                <a:gd name="T17" fmla="*/ 311 h 549"/>
                <a:gd name="T18" fmla="*/ 50 w 51"/>
                <a:gd name="T19" fmla="*/ 434 h 549"/>
                <a:gd name="T20" fmla="*/ 51 w 51"/>
                <a:gd name="T21" fmla="*/ 502 h 549"/>
                <a:gd name="T22" fmla="*/ 49 w 51"/>
                <a:gd name="T23" fmla="*/ 547 h 549"/>
                <a:gd name="T24" fmla="*/ 24 w 51"/>
                <a:gd name="T25" fmla="*/ 549 h 549"/>
                <a:gd name="T26" fmla="*/ 0 w 51"/>
                <a:gd name="T27" fmla="*/ 221 h 549"/>
                <a:gd name="T28" fmla="*/ 22 w 51"/>
                <a:gd name="T29" fmla="*/ 0 h 549"/>
                <a:gd name="T30" fmla="*/ 50 w 51"/>
                <a:gd name="T31" fmla="*/ 0 h 549"/>
                <a:gd name="T32" fmla="*/ 50 w 51"/>
                <a:gd name="T33" fmla="*/ 0 h 5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549"/>
                <a:gd name="T53" fmla="*/ 51 w 51"/>
                <a:gd name="T54" fmla="*/ 549 h 5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549">
                  <a:moveTo>
                    <a:pt x="50" y="0"/>
                  </a:moveTo>
                  <a:lnTo>
                    <a:pt x="47" y="156"/>
                  </a:lnTo>
                  <a:lnTo>
                    <a:pt x="46" y="234"/>
                  </a:lnTo>
                  <a:lnTo>
                    <a:pt x="46" y="244"/>
                  </a:lnTo>
                  <a:lnTo>
                    <a:pt x="46" y="248"/>
                  </a:lnTo>
                  <a:lnTo>
                    <a:pt x="46" y="253"/>
                  </a:lnTo>
                  <a:lnTo>
                    <a:pt x="45" y="272"/>
                  </a:lnTo>
                  <a:lnTo>
                    <a:pt x="45" y="293"/>
                  </a:lnTo>
                  <a:lnTo>
                    <a:pt x="45" y="311"/>
                  </a:lnTo>
                  <a:lnTo>
                    <a:pt x="50" y="434"/>
                  </a:lnTo>
                  <a:lnTo>
                    <a:pt x="51" y="502"/>
                  </a:lnTo>
                  <a:lnTo>
                    <a:pt x="49" y="547"/>
                  </a:lnTo>
                  <a:lnTo>
                    <a:pt x="24" y="549"/>
                  </a:lnTo>
                  <a:lnTo>
                    <a:pt x="0" y="221"/>
                  </a:lnTo>
                  <a:lnTo>
                    <a:pt x="22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31" name="Freeform 221"/>
            <p:cNvSpPr>
              <a:spLocks/>
            </p:cNvSpPr>
            <p:nvPr/>
          </p:nvSpPr>
          <p:spPr bwMode="auto">
            <a:xfrm>
              <a:off x="3957" y="2395"/>
              <a:ext cx="73" cy="29"/>
            </a:xfrm>
            <a:custGeom>
              <a:avLst/>
              <a:gdLst>
                <a:gd name="T0" fmla="*/ 17 w 145"/>
                <a:gd name="T1" fmla="*/ 0 h 59"/>
                <a:gd name="T2" fmla="*/ 104 w 145"/>
                <a:gd name="T3" fmla="*/ 32 h 59"/>
                <a:gd name="T4" fmla="*/ 133 w 145"/>
                <a:gd name="T5" fmla="*/ 35 h 59"/>
                <a:gd name="T6" fmla="*/ 145 w 145"/>
                <a:gd name="T7" fmla="*/ 48 h 59"/>
                <a:gd name="T8" fmla="*/ 132 w 145"/>
                <a:gd name="T9" fmla="*/ 59 h 59"/>
                <a:gd name="T10" fmla="*/ 2 w 145"/>
                <a:gd name="T11" fmla="*/ 20 h 59"/>
                <a:gd name="T12" fmla="*/ 0 w 145"/>
                <a:gd name="T13" fmla="*/ 3 h 59"/>
                <a:gd name="T14" fmla="*/ 17 w 145"/>
                <a:gd name="T15" fmla="*/ 0 h 59"/>
                <a:gd name="T16" fmla="*/ 17 w 145"/>
                <a:gd name="T17" fmla="*/ 0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5"/>
                <a:gd name="T28" fmla="*/ 0 h 59"/>
                <a:gd name="T29" fmla="*/ 145 w 145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5" h="59">
                  <a:moveTo>
                    <a:pt x="17" y="0"/>
                  </a:moveTo>
                  <a:lnTo>
                    <a:pt x="104" y="32"/>
                  </a:lnTo>
                  <a:lnTo>
                    <a:pt x="133" y="35"/>
                  </a:lnTo>
                  <a:lnTo>
                    <a:pt x="145" y="48"/>
                  </a:lnTo>
                  <a:lnTo>
                    <a:pt x="132" y="59"/>
                  </a:lnTo>
                  <a:lnTo>
                    <a:pt x="2" y="20"/>
                  </a:lnTo>
                  <a:lnTo>
                    <a:pt x="0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32" name="Freeform 222"/>
            <p:cNvSpPr>
              <a:spLocks/>
            </p:cNvSpPr>
            <p:nvPr/>
          </p:nvSpPr>
          <p:spPr bwMode="auto">
            <a:xfrm>
              <a:off x="4017" y="2354"/>
              <a:ext cx="47" cy="66"/>
            </a:xfrm>
            <a:custGeom>
              <a:avLst/>
              <a:gdLst>
                <a:gd name="T0" fmla="*/ 0 w 94"/>
                <a:gd name="T1" fmla="*/ 121 h 134"/>
                <a:gd name="T2" fmla="*/ 35 w 94"/>
                <a:gd name="T3" fmla="*/ 59 h 134"/>
                <a:gd name="T4" fmla="*/ 75 w 94"/>
                <a:gd name="T5" fmla="*/ 3 h 134"/>
                <a:gd name="T6" fmla="*/ 91 w 94"/>
                <a:gd name="T7" fmla="*/ 0 h 134"/>
                <a:gd name="T8" fmla="*/ 94 w 94"/>
                <a:gd name="T9" fmla="*/ 17 h 134"/>
                <a:gd name="T10" fmla="*/ 65 w 94"/>
                <a:gd name="T11" fmla="*/ 61 h 134"/>
                <a:gd name="T12" fmla="*/ 21 w 94"/>
                <a:gd name="T13" fmla="*/ 134 h 134"/>
                <a:gd name="T14" fmla="*/ 0 w 94"/>
                <a:gd name="T15" fmla="*/ 121 h 134"/>
                <a:gd name="T16" fmla="*/ 0 w 94"/>
                <a:gd name="T17" fmla="*/ 121 h 1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"/>
                <a:gd name="T28" fmla="*/ 0 h 134"/>
                <a:gd name="T29" fmla="*/ 94 w 94"/>
                <a:gd name="T30" fmla="*/ 134 h 1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" h="134">
                  <a:moveTo>
                    <a:pt x="0" y="121"/>
                  </a:moveTo>
                  <a:lnTo>
                    <a:pt x="35" y="59"/>
                  </a:lnTo>
                  <a:lnTo>
                    <a:pt x="75" y="3"/>
                  </a:lnTo>
                  <a:lnTo>
                    <a:pt x="91" y="0"/>
                  </a:lnTo>
                  <a:lnTo>
                    <a:pt x="94" y="17"/>
                  </a:lnTo>
                  <a:lnTo>
                    <a:pt x="65" y="61"/>
                  </a:lnTo>
                  <a:lnTo>
                    <a:pt x="21" y="134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33" name="Freeform 223"/>
            <p:cNvSpPr>
              <a:spLocks/>
            </p:cNvSpPr>
            <p:nvPr/>
          </p:nvSpPr>
          <p:spPr bwMode="auto">
            <a:xfrm>
              <a:off x="4049" y="2357"/>
              <a:ext cx="29" cy="74"/>
            </a:xfrm>
            <a:custGeom>
              <a:avLst/>
              <a:gdLst>
                <a:gd name="T0" fmla="*/ 32 w 58"/>
                <a:gd name="T1" fmla="*/ 0 h 148"/>
                <a:gd name="T2" fmla="*/ 35 w 58"/>
                <a:gd name="T3" fmla="*/ 60 h 148"/>
                <a:gd name="T4" fmla="*/ 58 w 58"/>
                <a:gd name="T5" fmla="*/ 131 h 148"/>
                <a:gd name="T6" fmla="*/ 50 w 58"/>
                <a:gd name="T7" fmla="*/ 148 h 148"/>
                <a:gd name="T8" fmla="*/ 35 w 58"/>
                <a:gd name="T9" fmla="*/ 141 h 148"/>
                <a:gd name="T10" fmla="*/ 0 w 58"/>
                <a:gd name="T11" fmla="*/ 56 h 148"/>
                <a:gd name="T12" fmla="*/ 8 w 58"/>
                <a:gd name="T13" fmla="*/ 2 h 148"/>
                <a:gd name="T14" fmla="*/ 32 w 58"/>
                <a:gd name="T15" fmla="*/ 0 h 148"/>
                <a:gd name="T16" fmla="*/ 32 w 58"/>
                <a:gd name="T17" fmla="*/ 0 h 1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148"/>
                <a:gd name="T29" fmla="*/ 58 w 58"/>
                <a:gd name="T30" fmla="*/ 148 h 1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148">
                  <a:moveTo>
                    <a:pt x="32" y="0"/>
                  </a:moveTo>
                  <a:lnTo>
                    <a:pt x="35" y="60"/>
                  </a:lnTo>
                  <a:lnTo>
                    <a:pt x="58" y="131"/>
                  </a:lnTo>
                  <a:lnTo>
                    <a:pt x="50" y="148"/>
                  </a:lnTo>
                  <a:lnTo>
                    <a:pt x="35" y="141"/>
                  </a:lnTo>
                  <a:lnTo>
                    <a:pt x="0" y="56"/>
                  </a:lnTo>
                  <a:lnTo>
                    <a:pt x="8" y="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34" name="Freeform 224"/>
            <p:cNvSpPr>
              <a:spLocks/>
            </p:cNvSpPr>
            <p:nvPr/>
          </p:nvSpPr>
          <p:spPr bwMode="auto">
            <a:xfrm>
              <a:off x="3957" y="2287"/>
              <a:ext cx="250" cy="205"/>
            </a:xfrm>
            <a:custGeom>
              <a:avLst/>
              <a:gdLst>
                <a:gd name="T0" fmla="*/ 0 w 498"/>
                <a:gd name="T1" fmla="*/ 223 h 409"/>
                <a:gd name="T2" fmla="*/ 10 w 498"/>
                <a:gd name="T3" fmla="*/ 172 h 409"/>
                <a:gd name="T4" fmla="*/ 36 w 498"/>
                <a:gd name="T5" fmla="*/ 132 h 409"/>
                <a:gd name="T6" fmla="*/ 70 w 498"/>
                <a:gd name="T7" fmla="*/ 95 h 409"/>
                <a:gd name="T8" fmla="*/ 114 w 498"/>
                <a:gd name="T9" fmla="*/ 60 h 409"/>
                <a:gd name="T10" fmla="*/ 160 w 498"/>
                <a:gd name="T11" fmla="*/ 33 h 409"/>
                <a:gd name="T12" fmla="*/ 208 w 498"/>
                <a:gd name="T13" fmla="*/ 11 h 409"/>
                <a:gd name="T14" fmla="*/ 291 w 498"/>
                <a:gd name="T15" fmla="*/ 0 h 409"/>
                <a:gd name="T16" fmla="*/ 353 w 498"/>
                <a:gd name="T17" fmla="*/ 30 h 409"/>
                <a:gd name="T18" fmla="*/ 415 w 498"/>
                <a:gd name="T19" fmla="*/ 92 h 409"/>
                <a:gd name="T20" fmla="*/ 466 w 498"/>
                <a:gd name="T21" fmla="*/ 164 h 409"/>
                <a:gd name="T22" fmla="*/ 494 w 498"/>
                <a:gd name="T23" fmla="*/ 228 h 409"/>
                <a:gd name="T24" fmla="*/ 498 w 498"/>
                <a:gd name="T25" fmla="*/ 340 h 409"/>
                <a:gd name="T26" fmla="*/ 488 w 498"/>
                <a:gd name="T27" fmla="*/ 409 h 409"/>
                <a:gd name="T28" fmla="*/ 467 w 498"/>
                <a:gd name="T29" fmla="*/ 235 h 409"/>
                <a:gd name="T30" fmla="*/ 442 w 498"/>
                <a:gd name="T31" fmla="*/ 176 h 409"/>
                <a:gd name="T32" fmla="*/ 398 w 498"/>
                <a:gd name="T33" fmla="*/ 109 h 409"/>
                <a:gd name="T34" fmla="*/ 343 w 498"/>
                <a:gd name="T35" fmla="*/ 52 h 409"/>
                <a:gd name="T36" fmla="*/ 288 w 498"/>
                <a:gd name="T37" fmla="*/ 24 h 409"/>
                <a:gd name="T38" fmla="*/ 177 w 498"/>
                <a:gd name="T39" fmla="*/ 56 h 409"/>
                <a:gd name="T40" fmla="*/ 79 w 498"/>
                <a:gd name="T41" fmla="*/ 119 h 409"/>
                <a:gd name="T42" fmla="*/ 23 w 498"/>
                <a:gd name="T43" fmla="*/ 218 h 409"/>
                <a:gd name="T44" fmla="*/ 0 w 498"/>
                <a:gd name="T45" fmla="*/ 223 h 409"/>
                <a:gd name="T46" fmla="*/ 0 w 498"/>
                <a:gd name="T47" fmla="*/ 223 h 40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98"/>
                <a:gd name="T73" fmla="*/ 0 h 409"/>
                <a:gd name="T74" fmla="*/ 498 w 498"/>
                <a:gd name="T75" fmla="*/ 409 h 40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98" h="409">
                  <a:moveTo>
                    <a:pt x="0" y="223"/>
                  </a:moveTo>
                  <a:lnTo>
                    <a:pt x="10" y="172"/>
                  </a:lnTo>
                  <a:lnTo>
                    <a:pt x="36" y="132"/>
                  </a:lnTo>
                  <a:lnTo>
                    <a:pt x="70" y="95"/>
                  </a:lnTo>
                  <a:lnTo>
                    <a:pt x="114" y="60"/>
                  </a:lnTo>
                  <a:lnTo>
                    <a:pt x="160" y="33"/>
                  </a:lnTo>
                  <a:lnTo>
                    <a:pt x="208" y="11"/>
                  </a:lnTo>
                  <a:lnTo>
                    <a:pt x="291" y="0"/>
                  </a:lnTo>
                  <a:lnTo>
                    <a:pt x="353" y="30"/>
                  </a:lnTo>
                  <a:lnTo>
                    <a:pt x="415" y="92"/>
                  </a:lnTo>
                  <a:lnTo>
                    <a:pt x="466" y="164"/>
                  </a:lnTo>
                  <a:lnTo>
                    <a:pt x="494" y="228"/>
                  </a:lnTo>
                  <a:lnTo>
                    <a:pt x="498" y="340"/>
                  </a:lnTo>
                  <a:lnTo>
                    <a:pt x="488" y="409"/>
                  </a:lnTo>
                  <a:lnTo>
                    <a:pt x="467" y="235"/>
                  </a:lnTo>
                  <a:lnTo>
                    <a:pt x="442" y="176"/>
                  </a:lnTo>
                  <a:lnTo>
                    <a:pt x="398" y="109"/>
                  </a:lnTo>
                  <a:lnTo>
                    <a:pt x="343" y="52"/>
                  </a:lnTo>
                  <a:lnTo>
                    <a:pt x="288" y="24"/>
                  </a:lnTo>
                  <a:lnTo>
                    <a:pt x="177" y="56"/>
                  </a:lnTo>
                  <a:lnTo>
                    <a:pt x="79" y="119"/>
                  </a:lnTo>
                  <a:lnTo>
                    <a:pt x="23" y="218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35" name="Freeform 225"/>
            <p:cNvSpPr>
              <a:spLocks/>
            </p:cNvSpPr>
            <p:nvPr/>
          </p:nvSpPr>
          <p:spPr bwMode="auto">
            <a:xfrm>
              <a:off x="4085" y="2424"/>
              <a:ext cx="55" cy="27"/>
            </a:xfrm>
            <a:custGeom>
              <a:avLst/>
              <a:gdLst>
                <a:gd name="T0" fmla="*/ 17 w 110"/>
                <a:gd name="T1" fmla="*/ 0 h 55"/>
                <a:gd name="T2" fmla="*/ 106 w 110"/>
                <a:gd name="T3" fmla="*/ 36 h 55"/>
                <a:gd name="T4" fmla="*/ 110 w 110"/>
                <a:gd name="T5" fmla="*/ 55 h 55"/>
                <a:gd name="T6" fmla="*/ 7 w 110"/>
                <a:gd name="T7" fmla="*/ 23 h 55"/>
                <a:gd name="T8" fmla="*/ 0 w 110"/>
                <a:gd name="T9" fmla="*/ 7 h 55"/>
                <a:gd name="T10" fmla="*/ 17 w 110"/>
                <a:gd name="T11" fmla="*/ 0 h 55"/>
                <a:gd name="T12" fmla="*/ 17 w 110"/>
                <a:gd name="T13" fmla="*/ 0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"/>
                <a:gd name="T22" fmla="*/ 0 h 55"/>
                <a:gd name="T23" fmla="*/ 110 w 110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" h="55">
                  <a:moveTo>
                    <a:pt x="17" y="0"/>
                  </a:moveTo>
                  <a:lnTo>
                    <a:pt x="106" y="36"/>
                  </a:lnTo>
                  <a:lnTo>
                    <a:pt x="110" y="55"/>
                  </a:lnTo>
                  <a:lnTo>
                    <a:pt x="7" y="23"/>
                  </a:lnTo>
                  <a:lnTo>
                    <a:pt x="0" y="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36" name="Freeform 226"/>
            <p:cNvSpPr>
              <a:spLocks/>
            </p:cNvSpPr>
            <p:nvPr/>
          </p:nvSpPr>
          <p:spPr bwMode="auto">
            <a:xfrm>
              <a:off x="4131" y="2421"/>
              <a:ext cx="42" cy="110"/>
            </a:xfrm>
            <a:custGeom>
              <a:avLst/>
              <a:gdLst>
                <a:gd name="T0" fmla="*/ 23 w 83"/>
                <a:gd name="T1" fmla="*/ 9 h 221"/>
                <a:gd name="T2" fmla="*/ 46 w 83"/>
                <a:gd name="T3" fmla="*/ 118 h 221"/>
                <a:gd name="T4" fmla="*/ 83 w 83"/>
                <a:gd name="T5" fmla="*/ 221 h 221"/>
                <a:gd name="T6" fmla="*/ 41 w 83"/>
                <a:gd name="T7" fmla="*/ 177 h 221"/>
                <a:gd name="T8" fmla="*/ 19 w 83"/>
                <a:gd name="T9" fmla="*/ 145 h 221"/>
                <a:gd name="T10" fmla="*/ 9 w 83"/>
                <a:gd name="T11" fmla="*/ 60 h 221"/>
                <a:gd name="T12" fmla="*/ 0 w 83"/>
                <a:gd name="T13" fmla="*/ 15 h 221"/>
                <a:gd name="T14" fmla="*/ 9 w 83"/>
                <a:gd name="T15" fmla="*/ 0 h 221"/>
                <a:gd name="T16" fmla="*/ 23 w 83"/>
                <a:gd name="T17" fmla="*/ 9 h 221"/>
                <a:gd name="T18" fmla="*/ 23 w 83"/>
                <a:gd name="T19" fmla="*/ 9 h 2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3"/>
                <a:gd name="T31" fmla="*/ 0 h 221"/>
                <a:gd name="T32" fmla="*/ 83 w 83"/>
                <a:gd name="T33" fmla="*/ 221 h 2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3" h="221">
                  <a:moveTo>
                    <a:pt x="23" y="9"/>
                  </a:moveTo>
                  <a:lnTo>
                    <a:pt x="46" y="118"/>
                  </a:lnTo>
                  <a:lnTo>
                    <a:pt x="83" y="221"/>
                  </a:lnTo>
                  <a:lnTo>
                    <a:pt x="41" y="177"/>
                  </a:lnTo>
                  <a:lnTo>
                    <a:pt x="19" y="145"/>
                  </a:lnTo>
                  <a:lnTo>
                    <a:pt x="9" y="60"/>
                  </a:lnTo>
                  <a:lnTo>
                    <a:pt x="0" y="15"/>
                  </a:lnTo>
                  <a:lnTo>
                    <a:pt x="9" y="0"/>
                  </a:lnTo>
                  <a:lnTo>
                    <a:pt x="23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37" name="Freeform 227"/>
            <p:cNvSpPr>
              <a:spLocks/>
            </p:cNvSpPr>
            <p:nvPr/>
          </p:nvSpPr>
          <p:spPr bwMode="auto">
            <a:xfrm>
              <a:off x="3984" y="2419"/>
              <a:ext cx="35" cy="101"/>
            </a:xfrm>
            <a:custGeom>
              <a:avLst/>
              <a:gdLst>
                <a:gd name="T0" fmla="*/ 25 w 71"/>
                <a:gd name="T1" fmla="*/ 0 h 202"/>
                <a:gd name="T2" fmla="*/ 33 w 71"/>
                <a:gd name="T3" fmla="*/ 86 h 202"/>
                <a:gd name="T4" fmla="*/ 71 w 71"/>
                <a:gd name="T5" fmla="*/ 184 h 202"/>
                <a:gd name="T6" fmla="*/ 67 w 71"/>
                <a:gd name="T7" fmla="*/ 202 h 202"/>
                <a:gd name="T8" fmla="*/ 51 w 71"/>
                <a:gd name="T9" fmla="*/ 198 h 202"/>
                <a:gd name="T10" fmla="*/ 11 w 71"/>
                <a:gd name="T11" fmla="*/ 103 h 202"/>
                <a:gd name="T12" fmla="*/ 0 w 71"/>
                <a:gd name="T13" fmla="*/ 0 h 202"/>
                <a:gd name="T14" fmla="*/ 25 w 71"/>
                <a:gd name="T15" fmla="*/ 0 h 202"/>
                <a:gd name="T16" fmla="*/ 25 w 71"/>
                <a:gd name="T17" fmla="*/ 0 h 2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202"/>
                <a:gd name="T29" fmla="*/ 71 w 71"/>
                <a:gd name="T30" fmla="*/ 202 h 2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202">
                  <a:moveTo>
                    <a:pt x="25" y="0"/>
                  </a:moveTo>
                  <a:lnTo>
                    <a:pt x="33" y="86"/>
                  </a:lnTo>
                  <a:lnTo>
                    <a:pt x="71" y="184"/>
                  </a:lnTo>
                  <a:lnTo>
                    <a:pt x="67" y="202"/>
                  </a:lnTo>
                  <a:lnTo>
                    <a:pt x="51" y="198"/>
                  </a:lnTo>
                  <a:lnTo>
                    <a:pt x="11" y="103"/>
                  </a:lnTo>
                  <a:lnTo>
                    <a:pt x="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38" name="Freeform 228"/>
            <p:cNvSpPr>
              <a:spLocks/>
            </p:cNvSpPr>
            <p:nvPr/>
          </p:nvSpPr>
          <p:spPr bwMode="auto">
            <a:xfrm>
              <a:off x="4028" y="2436"/>
              <a:ext cx="31" cy="72"/>
            </a:xfrm>
            <a:custGeom>
              <a:avLst/>
              <a:gdLst>
                <a:gd name="T0" fmla="*/ 49 w 62"/>
                <a:gd name="T1" fmla="*/ 20 h 144"/>
                <a:gd name="T2" fmla="*/ 27 w 62"/>
                <a:gd name="T3" fmla="*/ 115 h 144"/>
                <a:gd name="T4" fmla="*/ 58 w 62"/>
                <a:gd name="T5" fmla="*/ 115 h 144"/>
                <a:gd name="T6" fmla="*/ 62 w 62"/>
                <a:gd name="T7" fmla="*/ 133 h 144"/>
                <a:gd name="T8" fmla="*/ 43 w 62"/>
                <a:gd name="T9" fmla="*/ 144 h 144"/>
                <a:gd name="T10" fmla="*/ 0 w 62"/>
                <a:gd name="T11" fmla="*/ 123 h 144"/>
                <a:gd name="T12" fmla="*/ 5 w 62"/>
                <a:gd name="T13" fmla="*/ 77 h 144"/>
                <a:gd name="T14" fmla="*/ 19 w 62"/>
                <a:gd name="T15" fmla="*/ 34 h 144"/>
                <a:gd name="T16" fmla="*/ 30 w 62"/>
                <a:gd name="T17" fmla="*/ 4 h 144"/>
                <a:gd name="T18" fmla="*/ 41 w 62"/>
                <a:gd name="T19" fmla="*/ 0 h 144"/>
                <a:gd name="T20" fmla="*/ 49 w 62"/>
                <a:gd name="T21" fmla="*/ 20 h 144"/>
                <a:gd name="T22" fmla="*/ 49 w 62"/>
                <a:gd name="T23" fmla="*/ 20 h 1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2"/>
                <a:gd name="T37" fmla="*/ 0 h 144"/>
                <a:gd name="T38" fmla="*/ 62 w 62"/>
                <a:gd name="T39" fmla="*/ 144 h 1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2" h="144">
                  <a:moveTo>
                    <a:pt x="49" y="20"/>
                  </a:moveTo>
                  <a:lnTo>
                    <a:pt x="27" y="115"/>
                  </a:lnTo>
                  <a:lnTo>
                    <a:pt x="58" y="115"/>
                  </a:lnTo>
                  <a:lnTo>
                    <a:pt x="62" y="133"/>
                  </a:lnTo>
                  <a:lnTo>
                    <a:pt x="43" y="144"/>
                  </a:lnTo>
                  <a:lnTo>
                    <a:pt x="0" y="123"/>
                  </a:lnTo>
                  <a:lnTo>
                    <a:pt x="5" y="77"/>
                  </a:lnTo>
                  <a:lnTo>
                    <a:pt x="19" y="34"/>
                  </a:lnTo>
                  <a:lnTo>
                    <a:pt x="30" y="4"/>
                  </a:lnTo>
                  <a:lnTo>
                    <a:pt x="41" y="0"/>
                  </a:lnTo>
                  <a:lnTo>
                    <a:pt x="4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39" name="Freeform 229"/>
            <p:cNvSpPr>
              <a:spLocks/>
            </p:cNvSpPr>
            <p:nvPr/>
          </p:nvSpPr>
          <p:spPr bwMode="auto">
            <a:xfrm>
              <a:off x="4000" y="2431"/>
              <a:ext cx="28" cy="19"/>
            </a:xfrm>
            <a:custGeom>
              <a:avLst/>
              <a:gdLst>
                <a:gd name="T0" fmla="*/ 14 w 55"/>
                <a:gd name="T1" fmla="*/ 0 h 37"/>
                <a:gd name="T2" fmla="*/ 47 w 55"/>
                <a:gd name="T3" fmla="*/ 14 h 37"/>
                <a:gd name="T4" fmla="*/ 55 w 55"/>
                <a:gd name="T5" fmla="*/ 30 h 37"/>
                <a:gd name="T6" fmla="*/ 38 w 55"/>
                <a:gd name="T7" fmla="*/ 37 h 37"/>
                <a:gd name="T8" fmla="*/ 17 w 55"/>
                <a:gd name="T9" fmla="*/ 18 h 37"/>
                <a:gd name="T10" fmla="*/ 0 w 55"/>
                <a:gd name="T11" fmla="*/ 7 h 37"/>
                <a:gd name="T12" fmla="*/ 14 w 55"/>
                <a:gd name="T13" fmla="*/ 0 h 37"/>
                <a:gd name="T14" fmla="*/ 14 w 55"/>
                <a:gd name="T15" fmla="*/ 0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37"/>
                <a:gd name="T26" fmla="*/ 55 w 55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37">
                  <a:moveTo>
                    <a:pt x="14" y="0"/>
                  </a:moveTo>
                  <a:lnTo>
                    <a:pt x="47" y="14"/>
                  </a:lnTo>
                  <a:lnTo>
                    <a:pt x="55" y="30"/>
                  </a:lnTo>
                  <a:lnTo>
                    <a:pt x="38" y="37"/>
                  </a:lnTo>
                  <a:lnTo>
                    <a:pt x="17" y="18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40" name="Freeform 230"/>
            <p:cNvSpPr>
              <a:spLocks/>
            </p:cNvSpPr>
            <p:nvPr/>
          </p:nvSpPr>
          <p:spPr bwMode="auto">
            <a:xfrm>
              <a:off x="4058" y="2447"/>
              <a:ext cx="41" cy="15"/>
            </a:xfrm>
            <a:custGeom>
              <a:avLst/>
              <a:gdLst>
                <a:gd name="T0" fmla="*/ 14 w 84"/>
                <a:gd name="T1" fmla="*/ 0 h 29"/>
                <a:gd name="T2" fmla="*/ 71 w 84"/>
                <a:gd name="T3" fmla="*/ 16 h 29"/>
                <a:gd name="T4" fmla="*/ 84 w 84"/>
                <a:gd name="T5" fmla="*/ 29 h 29"/>
                <a:gd name="T6" fmla="*/ 59 w 84"/>
                <a:gd name="T7" fmla="*/ 29 h 29"/>
                <a:gd name="T8" fmla="*/ 18 w 84"/>
                <a:gd name="T9" fmla="*/ 27 h 29"/>
                <a:gd name="T10" fmla="*/ 0 w 84"/>
                <a:gd name="T11" fmla="*/ 10 h 29"/>
                <a:gd name="T12" fmla="*/ 14 w 84"/>
                <a:gd name="T13" fmla="*/ 0 h 29"/>
                <a:gd name="T14" fmla="*/ 14 w 84"/>
                <a:gd name="T15" fmla="*/ 0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"/>
                <a:gd name="T25" fmla="*/ 0 h 29"/>
                <a:gd name="T26" fmla="*/ 84 w 84"/>
                <a:gd name="T27" fmla="*/ 29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" h="29">
                  <a:moveTo>
                    <a:pt x="14" y="0"/>
                  </a:moveTo>
                  <a:lnTo>
                    <a:pt x="71" y="16"/>
                  </a:lnTo>
                  <a:lnTo>
                    <a:pt x="84" y="29"/>
                  </a:lnTo>
                  <a:lnTo>
                    <a:pt x="59" y="29"/>
                  </a:lnTo>
                  <a:lnTo>
                    <a:pt x="18" y="27"/>
                  </a:lnTo>
                  <a:lnTo>
                    <a:pt x="0" y="1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41" name="Freeform 231"/>
            <p:cNvSpPr>
              <a:spLocks/>
            </p:cNvSpPr>
            <p:nvPr/>
          </p:nvSpPr>
          <p:spPr bwMode="auto">
            <a:xfrm>
              <a:off x="4343" y="2451"/>
              <a:ext cx="140" cy="105"/>
            </a:xfrm>
            <a:custGeom>
              <a:avLst/>
              <a:gdLst>
                <a:gd name="T0" fmla="*/ 9 w 279"/>
                <a:gd name="T1" fmla="*/ 0 h 212"/>
                <a:gd name="T2" fmla="*/ 140 w 279"/>
                <a:gd name="T3" fmla="*/ 15 h 212"/>
                <a:gd name="T4" fmla="*/ 205 w 279"/>
                <a:gd name="T5" fmla="*/ 5 h 212"/>
                <a:gd name="T6" fmla="*/ 253 w 279"/>
                <a:gd name="T7" fmla="*/ 33 h 212"/>
                <a:gd name="T8" fmla="*/ 279 w 279"/>
                <a:gd name="T9" fmla="*/ 85 h 212"/>
                <a:gd name="T10" fmla="*/ 268 w 279"/>
                <a:gd name="T11" fmla="*/ 122 h 212"/>
                <a:gd name="T12" fmla="*/ 252 w 279"/>
                <a:gd name="T13" fmla="*/ 157 h 212"/>
                <a:gd name="T14" fmla="*/ 254 w 279"/>
                <a:gd name="T15" fmla="*/ 212 h 212"/>
                <a:gd name="T16" fmla="*/ 214 w 279"/>
                <a:gd name="T17" fmla="*/ 197 h 212"/>
                <a:gd name="T18" fmla="*/ 231 w 279"/>
                <a:gd name="T19" fmla="*/ 141 h 212"/>
                <a:gd name="T20" fmla="*/ 243 w 279"/>
                <a:gd name="T21" fmla="*/ 86 h 212"/>
                <a:gd name="T22" fmla="*/ 231 w 279"/>
                <a:gd name="T23" fmla="*/ 51 h 212"/>
                <a:gd name="T24" fmla="*/ 204 w 279"/>
                <a:gd name="T25" fmla="*/ 31 h 212"/>
                <a:gd name="T26" fmla="*/ 137 w 279"/>
                <a:gd name="T27" fmla="*/ 41 h 212"/>
                <a:gd name="T28" fmla="*/ 15 w 279"/>
                <a:gd name="T29" fmla="*/ 24 h 212"/>
                <a:gd name="T30" fmla="*/ 0 w 279"/>
                <a:gd name="T31" fmla="*/ 14 h 212"/>
                <a:gd name="T32" fmla="*/ 9 w 279"/>
                <a:gd name="T33" fmla="*/ 0 h 212"/>
                <a:gd name="T34" fmla="*/ 9 w 279"/>
                <a:gd name="T35" fmla="*/ 0 h 2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79"/>
                <a:gd name="T55" fmla="*/ 0 h 212"/>
                <a:gd name="T56" fmla="*/ 279 w 279"/>
                <a:gd name="T57" fmla="*/ 212 h 2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79" h="212">
                  <a:moveTo>
                    <a:pt x="9" y="0"/>
                  </a:moveTo>
                  <a:lnTo>
                    <a:pt x="140" y="15"/>
                  </a:lnTo>
                  <a:lnTo>
                    <a:pt x="205" y="5"/>
                  </a:lnTo>
                  <a:lnTo>
                    <a:pt x="253" y="33"/>
                  </a:lnTo>
                  <a:lnTo>
                    <a:pt x="279" y="85"/>
                  </a:lnTo>
                  <a:lnTo>
                    <a:pt x="268" y="122"/>
                  </a:lnTo>
                  <a:lnTo>
                    <a:pt x="252" y="157"/>
                  </a:lnTo>
                  <a:lnTo>
                    <a:pt x="254" y="212"/>
                  </a:lnTo>
                  <a:lnTo>
                    <a:pt x="214" y="197"/>
                  </a:lnTo>
                  <a:lnTo>
                    <a:pt x="231" y="141"/>
                  </a:lnTo>
                  <a:lnTo>
                    <a:pt x="243" y="86"/>
                  </a:lnTo>
                  <a:lnTo>
                    <a:pt x="231" y="51"/>
                  </a:lnTo>
                  <a:lnTo>
                    <a:pt x="204" y="31"/>
                  </a:lnTo>
                  <a:lnTo>
                    <a:pt x="137" y="41"/>
                  </a:lnTo>
                  <a:lnTo>
                    <a:pt x="15" y="24"/>
                  </a:lnTo>
                  <a:lnTo>
                    <a:pt x="0" y="1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42" name="Freeform 232"/>
            <p:cNvSpPr>
              <a:spLocks/>
            </p:cNvSpPr>
            <p:nvPr/>
          </p:nvSpPr>
          <p:spPr bwMode="auto">
            <a:xfrm>
              <a:off x="4333" y="2489"/>
              <a:ext cx="45" cy="63"/>
            </a:xfrm>
            <a:custGeom>
              <a:avLst/>
              <a:gdLst>
                <a:gd name="T0" fmla="*/ 0 w 91"/>
                <a:gd name="T1" fmla="*/ 25 h 126"/>
                <a:gd name="T2" fmla="*/ 32 w 91"/>
                <a:gd name="T3" fmla="*/ 0 h 126"/>
                <a:gd name="T4" fmla="*/ 71 w 91"/>
                <a:gd name="T5" fmla="*/ 9 h 126"/>
                <a:gd name="T6" fmla="*/ 91 w 91"/>
                <a:gd name="T7" fmla="*/ 69 h 126"/>
                <a:gd name="T8" fmla="*/ 84 w 91"/>
                <a:gd name="T9" fmla="*/ 102 h 126"/>
                <a:gd name="T10" fmla="*/ 63 w 91"/>
                <a:gd name="T11" fmla="*/ 126 h 126"/>
                <a:gd name="T12" fmla="*/ 45 w 91"/>
                <a:gd name="T13" fmla="*/ 125 h 126"/>
                <a:gd name="T14" fmla="*/ 46 w 91"/>
                <a:gd name="T15" fmla="*/ 105 h 126"/>
                <a:gd name="T16" fmla="*/ 66 w 91"/>
                <a:gd name="T17" fmla="*/ 67 h 126"/>
                <a:gd name="T18" fmla="*/ 51 w 91"/>
                <a:gd name="T19" fmla="*/ 26 h 126"/>
                <a:gd name="T20" fmla="*/ 22 w 91"/>
                <a:gd name="T21" fmla="*/ 39 h 126"/>
                <a:gd name="T22" fmla="*/ 3 w 91"/>
                <a:gd name="T23" fmla="*/ 42 h 126"/>
                <a:gd name="T24" fmla="*/ 0 w 91"/>
                <a:gd name="T25" fmla="*/ 25 h 126"/>
                <a:gd name="T26" fmla="*/ 0 w 91"/>
                <a:gd name="T27" fmla="*/ 25 h 1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1"/>
                <a:gd name="T43" fmla="*/ 0 h 126"/>
                <a:gd name="T44" fmla="*/ 91 w 91"/>
                <a:gd name="T45" fmla="*/ 126 h 1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1" h="126">
                  <a:moveTo>
                    <a:pt x="0" y="25"/>
                  </a:moveTo>
                  <a:lnTo>
                    <a:pt x="32" y="0"/>
                  </a:lnTo>
                  <a:lnTo>
                    <a:pt x="71" y="9"/>
                  </a:lnTo>
                  <a:lnTo>
                    <a:pt x="91" y="69"/>
                  </a:lnTo>
                  <a:lnTo>
                    <a:pt x="84" y="102"/>
                  </a:lnTo>
                  <a:lnTo>
                    <a:pt x="63" y="126"/>
                  </a:lnTo>
                  <a:lnTo>
                    <a:pt x="45" y="125"/>
                  </a:lnTo>
                  <a:lnTo>
                    <a:pt x="46" y="105"/>
                  </a:lnTo>
                  <a:lnTo>
                    <a:pt x="66" y="67"/>
                  </a:lnTo>
                  <a:lnTo>
                    <a:pt x="51" y="26"/>
                  </a:lnTo>
                  <a:lnTo>
                    <a:pt x="22" y="39"/>
                  </a:lnTo>
                  <a:lnTo>
                    <a:pt x="3" y="42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43" name="Freeform 233"/>
            <p:cNvSpPr>
              <a:spLocks/>
            </p:cNvSpPr>
            <p:nvPr/>
          </p:nvSpPr>
          <p:spPr bwMode="auto">
            <a:xfrm>
              <a:off x="4268" y="2384"/>
              <a:ext cx="188" cy="80"/>
            </a:xfrm>
            <a:custGeom>
              <a:avLst/>
              <a:gdLst>
                <a:gd name="T0" fmla="*/ 356 w 378"/>
                <a:gd name="T1" fmla="*/ 147 h 159"/>
                <a:gd name="T2" fmla="*/ 320 w 378"/>
                <a:gd name="T3" fmla="*/ 103 h 159"/>
                <a:gd name="T4" fmla="*/ 289 w 378"/>
                <a:gd name="T5" fmla="*/ 64 h 159"/>
                <a:gd name="T6" fmla="*/ 248 w 378"/>
                <a:gd name="T7" fmla="*/ 37 h 159"/>
                <a:gd name="T8" fmla="*/ 185 w 378"/>
                <a:gd name="T9" fmla="*/ 27 h 159"/>
                <a:gd name="T10" fmla="*/ 100 w 378"/>
                <a:gd name="T11" fmla="*/ 49 h 159"/>
                <a:gd name="T12" fmla="*/ 40 w 378"/>
                <a:gd name="T13" fmla="*/ 114 h 159"/>
                <a:gd name="T14" fmla="*/ 25 w 378"/>
                <a:gd name="T15" fmla="*/ 159 h 159"/>
                <a:gd name="T16" fmla="*/ 0 w 378"/>
                <a:gd name="T17" fmla="*/ 154 h 159"/>
                <a:gd name="T18" fmla="*/ 11 w 378"/>
                <a:gd name="T19" fmla="*/ 119 h 159"/>
                <a:gd name="T20" fmla="*/ 39 w 378"/>
                <a:gd name="T21" fmla="*/ 69 h 159"/>
                <a:gd name="T22" fmla="*/ 79 w 378"/>
                <a:gd name="T23" fmla="*/ 32 h 159"/>
                <a:gd name="T24" fmla="*/ 129 w 378"/>
                <a:gd name="T25" fmla="*/ 9 h 159"/>
                <a:gd name="T26" fmla="*/ 185 w 378"/>
                <a:gd name="T27" fmla="*/ 0 h 159"/>
                <a:gd name="T28" fmla="*/ 301 w 378"/>
                <a:gd name="T29" fmla="*/ 40 h 159"/>
                <a:gd name="T30" fmla="*/ 378 w 378"/>
                <a:gd name="T31" fmla="*/ 135 h 159"/>
                <a:gd name="T32" fmla="*/ 374 w 378"/>
                <a:gd name="T33" fmla="*/ 153 h 159"/>
                <a:gd name="T34" fmla="*/ 356 w 378"/>
                <a:gd name="T35" fmla="*/ 147 h 159"/>
                <a:gd name="T36" fmla="*/ 356 w 378"/>
                <a:gd name="T37" fmla="*/ 147 h 1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8"/>
                <a:gd name="T58" fmla="*/ 0 h 159"/>
                <a:gd name="T59" fmla="*/ 378 w 378"/>
                <a:gd name="T60" fmla="*/ 159 h 1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8" h="159">
                  <a:moveTo>
                    <a:pt x="356" y="147"/>
                  </a:moveTo>
                  <a:lnTo>
                    <a:pt x="320" y="103"/>
                  </a:lnTo>
                  <a:lnTo>
                    <a:pt x="289" y="64"/>
                  </a:lnTo>
                  <a:lnTo>
                    <a:pt x="248" y="37"/>
                  </a:lnTo>
                  <a:lnTo>
                    <a:pt x="185" y="27"/>
                  </a:lnTo>
                  <a:lnTo>
                    <a:pt x="100" y="49"/>
                  </a:lnTo>
                  <a:lnTo>
                    <a:pt x="40" y="114"/>
                  </a:lnTo>
                  <a:lnTo>
                    <a:pt x="25" y="159"/>
                  </a:lnTo>
                  <a:lnTo>
                    <a:pt x="0" y="154"/>
                  </a:lnTo>
                  <a:lnTo>
                    <a:pt x="11" y="119"/>
                  </a:lnTo>
                  <a:lnTo>
                    <a:pt x="39" y="69"/>
                  </a:lnTo>
                  <a:lnTo>
                    <a:pt x="79" y="32"/>
                  </a:lnTo>
                  <a:lnTo>
                    <a:pt x="129" y="9"/>
                  </a:lnTo>
                  <a:lnTo>
                    <a:pt x="185" y="0"/>
                  </a:lnTo>
                  <a:lnTo>
                    <a:pt x="301" y="40"/>
                  </a:lnTo>
                  <a:lnTo>
                    <a:pt x="378" y="135"/>
                  </a:lnTo>
                  <a:lnTo>
                    <a:pt x="374" y="153"/>
                  </a:lnTo>
                  <a:lnTo>
                    <a:pt x="356" y="1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44" name="Freeform 234"/>
            <p:cNvSpPr>
              <a:spLocks/>
            </p:cNvSpPr>
            <p:nvPr/>
          </p:nvSpPr>
          <p:spPr bwMode="auto">
            <a:xfrm>
              <a:off x="4239" y="2479"/>
              <a:ext cx="38" cy="82"/>
            </a:xfrm>
            <a:custGeom>
              <a:avLst/>
              <a:gdLst>
                <a:gd name="T0" fmla="*/ 78 w 78"/>
                <a:gd name="T1" fmla="*/ 18 h 164"/>
                <a:gd name="T2" fmla="*/ 45 w 78"/>
                <a:gd name="T3" fmla="*/ 73 h 164"/>
                <a:gd name="T4" fmla="*/ 25 w 78"/>
                <a:gd name="T5" fmla="*/ 102 h 164"/>
                <a:gd name="T6" fmla="*/ 70 w 78"/>
                <a:gd name="T7" fmla="*/ 163 h 164"/>
                <a:gd name="T8" fmla="*/ 44 w 78"/>
                <a:gd name="T9" fmla="*/ 164 h 164"/>
                <a:gd name="T10" fmla="*/ 0 w 78"/>
                <a:gd name="T11" fmla="*/ 109 h 164"/>
                <a:gd name="T12" fmla="*/ 21 w 78"/>
                <a:gd name="T13" fmla="*/ 62 h 164"/>
                <a:gd name="T14" fmla="*/ 57 w 78"/>
                <a:gd name="T15" fmla="*/ 3 h 164"/>
                <a:gd name="T16" fmla="*/ 75 w 78"/>
                <a:gd name="T17" fmla="*/ 0 h 164"/>
                <a:gd name="T18" fmla="*/ 78 w 78"/>
                <a:gd name="T19" fmla="*/ 18 h 164"/>
                <a:gd name="T20" fmla="*/ 78 w 78"/>
                <a:gd name="T21" fmla="*/ 18 h 1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"/>
                <a:gd name="T34" fmla="*/ 0 h 164"/>
                <a:gd name="T35" fmla="*/ 78 w 78"/>
                <a:gd name="T36" fmla="*/ 164 h 1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" h="164">
                  <a:moveTo>
                    <a:pt x="78" y="18"/>
                  </a:moveTo>
                  <a:lnTo>
                    <a:pt x="45" y="73"/>
                  </a:lnTo>
                  <a:lnTo>
                    <a:pt x="25" y="102"/>
                  </a:lnTo>
                  <a:lnTo>
                    <a:pt x="70" y="163"/>
                  </a:lnTo>
                  <a:lnTo>
                    <a:pt x="44" y="164"/>
                  </a:lnTo>
                  <a:lnTo>
                    <a:pt x="0" y="109"/>
                  </a:lnTo>
                  <a:lnTo>
                    <a:pt x="21" y="62"/>
                  </a:lnTo>
                  <a:lnTo>
                    <a:pt x="57" y="3"/>
                  </a:lnTo>
                  <a:lnTo>
                    <a:pt x="75" y="0"/>
                  </a:lnTo>
                  <a:lnTo>
                    <a:pt x="7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45" name="Freeform 235"/>
            <p:cNvSpPr>
              <a:spLocks/>
            </p:cNvSpPr>
            <p:nvPr/>
          </p:nvSpPr>
          <p:spPr bwMode="auto">
            <a:xfrm>
              <a:off x="4246" y="2547"/>
              <a:ext cx="70" cy="59"/>
            </a:xfrm>
            <a:custGeom>
              <a:avLst/>
              <a:gdLst>
                <a:gd name="T0" fmla="*/ 34 w 140"/>
                <a:gd name="T1" fmla="*/ 23 h 117"/>
                <a:gd name="T2" fmla="*/ 18 w 140"/>
                <a:gd name="T3" fmla="*/ 63 h 117"/>
                <a:gd name="T4" fmla="*/ 37 w 140"/>
                <a:gd name="T5" fmla="*/ 69 h 117"/>
                <a:gd name="T6" fmla="*/ 63 w 140"/>
                <a:gd name="T7" fmla="*/ 81 h 117"/>
                <a:gd name="T8" fmla="*/ 79 w 140"/>
                <a:gd name="T9" fmla="*/ 78 h 117"/>
                <a:gd name="T10" fmla="*/ 129 w 140"/>
                <a:gd name="T11" fmla="*/ 95 h 117"/>
                <a:gd name="T12" fmla="*/ 140 w 140"/>
                <a:gd name="T13" fmla="*/ 110 h 117"/>
                <a:gd name="T14" fmla="*/ 124 w 140"/>
                <a:gd name="T15" fmla="*/ 117 h 117"/>
                <a:gd name="T16" fmla="*/ 75 w 140"/>
                <a:gd name="T17" fmla="*/ 101 h 117"/>
                <a:gd name="T18" fmla="*/ 68 w 140"/>
                <a:gd name="T19" fmla="*/ 101 h 117"/>
                <a:gd name="T20" fmla="*/ 28 w 140"/>
                <a:gd name="T21" fmla="*/ 100 h 117"/>
                <a:gd name="T22" fmla="*/ 0 w 140"/>
                <a:gd name="T23" fmla="*/ 55 h 117"/>
                <a:gd name="T24" fmla="*/ 3 w 140"/>
                <a:gd name="T25" fmla="*/ 22 h 117"/>
                <a:gd name="T26" fmla="*/ 23 w 140"/>
                <a:gd name="T27" fmla="*/ 0 h 117"/>
                <a:gd name="T28" fmla="*/ 34 w 140"/>
                <a:gd name="T29" fmla="*/ 23 h 117"/>
                <a:gd name="T30" fmla="*/ 34 w 140"/>
                <a:gd name="T31" fmla="*/ 23 h 1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0"/>
                <a:gd name="T49" fmla="*/ 0 h 117"/>
                <a:gd name="T50" fmla="*/ 140 w 140"/>
                <a:gd name="T51" fmla="*/ 117 h 1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0" h="117">
                  <a:moveTo>
                    <a:pt x="34" y="23"/>
                  </a:moveTo>
                  <a:lnTo>
                    <a:pt x="18" y="63"/>
                  </a:lnTo>
                  <a:lnTo>
                    <a:pt x="37" y="69"/>
                  </a:lnTo>
                  <a:lnTo>
                    <a:pt x="63" y="81"/>
                  </a:lnTo>
                  <a:lnTo>
                    <a:pt x="79" y="78"/>
                  </a:lnTo>
                  <a:lnTo>
                    <a:pt x="129" y="95"/>
                  </a:lnTo>
                  <a:lnTo>
                    <a:pt x="140" y="110"/>
                  </a:lnTo>
                  <a:lnTo>
                    <a:pt x="124" y="117"/>
                  </a:lnTo>
                  <a:lnTo>
                    <a:pt x="75" y="101"/>
                  </a:lnTo>
                  <a:lnTo>
                    <a:pt x="68" y="101"/>
                  </a:lnTo>
                  <a:lnTo>
                    <a:pt x="28" y="100"/>
                  </a:lnTo>
                  <a:lnTo>
                    <a:pt x="0" y="55"/>
                  </a:lnTo>
                  <a:lnTo>
                    <a:pt x="3" y="22"/>
                  </a:lnTo>
                  <a:lnTo>
                    <a:pt x="23" y="0"/>
                  </a:lnTo>
                  <a:lnTo>
                    <a:pt x="34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46" name="Freeform 236"/>
            <p:cNvSpPr>
              <a:spLocks/>
            </p:cNvSpPr>
            <p:nvPr/>
          </p:nvSpPr>
          <p:spPr bwMode="auto">
            <a:xfrm>
              <a:off x="4264" y="2590"/>
              <a:ext cx="80" cy="72"/>
            </a:xfrm>
            <a:custGeom>
              <a:avLst/>
              <a:gdLst>
                <a:gd name="T0" fmla="*/ 26 w 159"/>
                <a:gd name="T1" fmla="*/ 10 h 144"/>
                <a:gd name="T2" fmla="*/ 31 w 159"/>
                <a:gd name="T3" fmla="*/ 65 h 144"/>
                <a:gd name="T4" fmla="*/ 62 w 159"/>
                <a:gd name="T5" fmla="*/ 108 h 144"/>
                <a:gd name="T6" fmla="*/ 159 w 159"/>
                <a:gd name="T7" fmla="*/ 118 h 144"/>
                <a:gd name="T8" fmla="*/ 159 w 159"/>
                <a:gd name="T9" fmla="*/ 144 h 144"/>
                <a:gd name="T10" fmla="*/ 51 w 159"/>
                <a:gd name="T11" fmla="*/ 132 h 144"/>
                <a:gd name="T12" fmla="*/ 10 w 159"/>
                <a:gd name="T13" fmla="*/ 82 h 144"/>
                <a:gd name="T14" fmla="*/ 0 w 159"/>
                <a:gd name="T15" fmla="*/ 15 h 144"/>
                <a:gd name="T16" fmla="*/ 10 w 159"/>
                <a:gd name="T17" fmla="*/ 0 h 144"/>
                <a:gd name="T18" fmla="*/ 26 w 159"/>
                <a:gd name="T19" fmla="*/ 10 h 144"/>
                <a:gd name="T20" fmla="*/ 26 w 159"/>
                <a:gd name="T21" fmla="*/ 10 h 1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9"/>
                <a:gd name="T34" fmla="*/ 0 h 144"/>
                <a:gd name="T35" fmla="*/ 159 w 159"/>
                <a:gd name="T36" fmla="*/ 144 h 1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9" h="144">
                  <a:moveTo>
                    <a:pt x="26" y="10"/>
                  </a:moveTo>
                  <a:lnTo>
                    <a:pt x="31" y="65"/>
                  </a:lnTo>
                  <a:lnTo>
                    <a:pt x="62" y="108"/>
                  </a:lnTo>
                  <a:lnTo>
                    <a:pt x="159" y="118"/>
                  </a:lnTo>
                  <a:lnTo>
                    <a:pt x="159" y="144"/>
                  </a:lnTo>
                  <a:lnTo>
                    <a:pt x="51" y="132"/>
                  </a:lnTo>
                  <a:lnTo>
                    <a:pt x="10" y="82"/>
                  </a:lnTo>
                  <a:lnTo>
                    <a:pt x="0" y="15"/>
                  </a:lnTo>
                  <a:lnTo>
                    <a:pt x="10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47" name="Freeform 237"/>
            <p:cNvSpPr>
              <a:spLocks/>
            </p:cNvSpPr>
            <p:nvPr/>
          </p:nvSpPr>
          <p:spPr bwMode="auto">
            <a:xfrm>
              <a:off x="4358" y="3294"/>
              <a:ext cx="36" cy="14"/>
            </a:xfrm>
            <a:custGeom>
              <a:avLst/>
              <a:gdLst>
                <a:gd name="T0" fmla="*/ 13 w 72"/>
                <a:gd name="T1" fmla="*/ 0 h 27"/>
                <a:gd name="T2" fmla="*/ 65 w 72"/>
                <a:gd name="T3" fmla="*/ 4 h 27"/>
                <a:gd name="T4" fmla="*/ 72 w 72"/>
                <a:gd name="T5" fmla="*/ 20 h 27"/>
                <a:gd name="T6" fmla="*/ 57 w 72"/>
                <a:gd name="T7" fmla="*/ 27 h 27"/>
                <a:gd name="T8" fmla="*/ 12 w 72"/>
                <a:gd name="T9" fmla="*/ 25 h 27"/>
                <a:gd name="T10" fmla="*/ 0 w 72"/>
                <a:gd name="T11" fmla="*/ 12 h 27"/>
                <a:gd name="T12" fmla="*/ 13 w 72"/>
                <a:gd name="T13" fmla="*/ 0 h 27"/>
                <a:gd name="T14" fmla="*/ 13 w 72"/>
                <a:gd name="T15" fmla="*/ 0 h 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2"/>
                <a:gd name="T25" fmla="*/ 0 h 27"/>
                <a:gd name="T26" fmla="*/ 72 w 72"/>
                <a:gd name="T27" fmla="*/ 27 h 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2" h="27">
                  <a:moveTo>
                    <a:pt x="13" y="0"/>
                  </a:moveTo>
                  <a:lnTo>
                    <a:pt x="65" y="4"/>
                  </a:lnTo>
                  <a:lnTo>
                    <a:pt x="72" y="20"/>
                  </a:lnTo>
                  <a:lnTo>
                    <a:pt x="57" y="27"/>
                  </a:lnTo>
                  <a:lnTo>
                    <a:pt x="12" y="25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48" name="Freeform 238"/>
            <p:cNvSpPr>
              <a:spLocks/>
            </p:cNvSpPr>
            <p:nvPr/>
          </p:nvSpPr>
          <p:spPr bwMode="auto">
            <a:xfrm>
              <a:off x="4356" y="3313"/>
              <a:ext cx="36" cy="17"/>
            </a:xfrm>
            <a:custGeom>
              <a:avLst/>
              <a:gdLst>
                <a:gd name="T0" fmla="*/ 15 w 70"/>
                <a:gd name="T1" fmla="*/ 0 h 33"/>
                <a:gd name="T2" fmla="*/ 62 w 70"/>
                <a:gd name="T3" fmla="*/ 10 h 33"/>
                <a:gd name="T4" fmla="*/ 70 w 70"/>
                <a:gd name="T5" fmla="*/ 25 h 33"/>
                <a:gd name="T6" fmla="*/ 56 w 70"/>
                <a:gd name="T7" fmla="*/ 33 h 33"/>
                <a:gd name="T8" fmla="*/ 7 w 70"/>
                <a:gd name="T9" fmla="*/ 23 h 33"/>
                <a:gd name="T10" fmla="*/ 0 w 70"/>
                <a:gd name="T11" fmla="*/ 8 h 33"/>
                <a:gd name="T12" fmla="*/ 15 w 70"/>
                <a:gd name="T13" fmla="*/ 0 h 33"/>
                <a:gd name="T14" fmla="*/ 15 w 70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0"/>
                <a:gd name="T25" fmla="*/ 0 h 33"/>
                <a:gd name="T26" fmla="*/ 70 w 70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0" h="33">
                  <a:moveTo>
                    <a:pt x="15" y="0"/>
                  </a:moveTo>
                  <a:lnTo>
                    <a:pt x="62" y="10"/>
                  </a:lnTo>
                  <a:lnTo>
                    <a:pt x="70" y="25"/>
                  </a:lnTo>
                  <a:lnTo>
                    <a:pt x="56" y="33"/>
                  </a:lnTo>
                  <a:lnTo>
                    <a:pt x="7" y="23"/>
                  </a:lnTo>
                  <a:lnTo>
                    <a:pt x="0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49" name="Freeform 239"/>
            <p:cNvSpPr>
              <a:spLocks/>
            </p:cNvSpPr>
            <p:nvPr/>
          </p:nvSpPr>
          <p:spPr bwMode="auto">
            <a:xfrm>
              <a:off x="4353" y="3335"/>
              <a:ext cx="36" cy="16"/>
            </a:xfrm>
            <a:custGeom>
              <a:avLst/>
              <a:gdLst>
                <a:gd name="T0" fmla="*/ 16 w 72"/>
                <a:gd name="T1" fmla="*/ 0 h 33"/>
                <a:gd name="T2" fmla="*/ 60 w 72"/>
                <a:gd name="T3" fmla="*/ 8 h 33"/>
                <a:gd name="T4" fmla="*/ 72 w 72"/>
                <a:gd name="T5" fmla="*/ 22 h 33"/>
                <a:gd name="T6" fmla="*/ 58 w 72"/>
                <a:gd name="T7" fmla="*/ 33 h 33"/>
                <a:gd name="T8" fmla="*/ 10 w 72"/>
                <a:gd name="T9" fmla="*/ 25 h 33"/>
                <a:gd name="T10" fmla="*/ 0 w 72"/>
                <a:gd name="T11" fmla="*/ 9 h 33"/>
                <a:gd name="T12" fmla="*/ 16 w 72"/>
                <a:gd name="T13" fmla="*/ 0 h 33"/>
                <a:gd name="T14" fmla="*/ 16 w 72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2"/>
                <a:gd name="T25" fmla="*/ 0 h 33"/>
                <a:gd name="T26" fmla="*/ 72 w 72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2" h="33">
                  <a:moveTo>
                    <a:pt x="16" y="0"/>
                  </a:moveTo>
                  <a:lnTo>
                    <a:pt x="60" y="8"/>
                  </a:lnTo>
                  <a:lnTo>
                    <a:pt x="72" y="22"/>
                  </a:lnTo>
                  <a:lnTo>
                    <a:pt x="58" y="33"/>
                  </a:lnTo>
                  <a:lnTo>
                    <a:pt x="10" y="25"/>
                  </a:lnTo>
                  <a:lnTo>
                    <a:pt x="0" y="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50" name="Freeform 240"/>
            <p:cNvSpPr>
              <a:spLocks/>
            </p:cNvSpPr>
            <p:nvPr/>
          </p:nvSpPr>
          <p:spPr bwMode="auto">
            <a:xfrm>
              <a:off x="3485" y="2428"/>
              <a:ext cx="29" cy="14"/>
            </a:xfrm>
            <a:custGeom>
              <a:avLst/>
              <a:gdLst>
                <a:gd name="T0" fmla="*/ 0 w 59"/>
                <a:gd name="T1" fmla="*/ 19 h 27"/>
                <a:gd name="T2" fmla="*/ 58 w 59"/>
                <a:gd name="T3" fmla="*/ 0 h 27"/>
                <a:gd name="T4" fmla="*/ 59 w 59"/>
                <a:gd name="T5" fmla="*/ 25 h 27"/>
                <a:gd name="T6" fmla="*/ 20 w 59"/>
                <a:gd name="T7" fmla="*/ 27 h 27"/>
                <a:gd name="T8" fmla="*/ 0 w 59"/>
                <a:gd name="T9" fmla="*/ 19 h 27"/>
                <a:gd name="T10" fmla="*/ 0 w 59"/>
                <a:gd name="T11" fmla="*/ 19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"/>
                <a:gd name="T19" fmla="*/ 0 h 27"/>
                <a:gd name="T20" fmla="*/ 59 w 59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" h="27">
                  <a:moveTo>
                    <a:pt x="0" y="19"/>
                  </a:moveTo>
                  <a:lnTo>
                    <a:pt x="58" y="0"/>
                  </a:lnTo>
                  <a:lnTo>
                    <a:pt x="59" y="25"/>
                  </a:lnTo>
                  <a:lnTo>
                    <a:pt x="20" y="27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51" name="Freeform 241"/>
            <p:cNvSpPr>
              <a:spLocks/>
            </p:cNvSpPr>
            <p:nvPr/>
          </p:nvSpPr>
          <p:spPr bwMode="auto">
            <a:xfrm>
              <a:off x="3476" y="2517"/>
              <a:ext cx="36" cy="16"/>
            </a:xfrm>
            <a:custGeom>
              <a:avLst/>
              <a:gdLst>
                <a:gd name="T0" fmla="*/ 72 w 72"/>
                <a:gd name="T1" fmla="*/ 25 h 30"/>
                <a:gd name="T2" fmla="*/ 35 w 72"/>
                <a:gd name="T3" fmla="*/ 30 h 30"/>
                <a:gd name="T4" fmla="*/ 0 w 72"/>
                <a:gd name="T5" fmla="*/ 0 h 30"/>
                <a:gd name="T6" fmla="*/ 43 w 72"/>
                <a:gd name="T7" fmla="*/ 2 h 30"/>
                <a:gd name="T8" fmla="*/ 72 w 72"/>
                <a:gd name="T9" fmla="*/ 25 h 30"/>
                <a:gd name="T10" fmla="*/ 72 w 72"/>
                <a:gd name="T11" fmla="*/ 25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30"/>
                <a:gd name="T20" fmla="*/ 72 w 72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30">
                  <a:moveTo>
                    <a:pt x="72" y="25"/>
                  </a:moveTo>
                  <a:lnTo>
                    <a:pt x="35" y="30"/>
                  </a:lnTo>
                  <a:lnTo>
                    <a:pt x="0" y="0"/>
                  </a:lnTo>
                  <a:lnTo>
                    <a:pt x="43" y="2"/>
                  </a:lnTo>
                  <a:lnTo>
                    <a:pt x="72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52" name="Freeform 242"/>
            <p:cNvSpPr>
              <a:spLocks/>
            </p:cNvSpPr>
            <p:nvPr/>
          </p:nvSpPr>
          <p:spPr bwMode="auto">
            <a:xfrm>
              <a:off x="4280" y="2489"/>
              <a:ext cx="33" cy="31"/>
            </a:xfrm>
            <a:custGeom>
              <a:avLst/>
              <a:gdLst>
                <a:gd name="T0" fmla="*/ 15 w 65"/>
                <a:gd name="T1" fmla="*/ 0 h 62"/>
                <a:gd name="T2" fmla="*/ 63 w 65"/>
                <a:gd name="T3" fmla="*/ 42 h 62"/>
                <a:gd name="T4" fmla="*/ 65 w 65"/>
                <a:gd name="T5" fmla="*/ 59 h 62"/>
                <a:gd name="T6" fmla="*/ 47 w 65"/>
                <a:gd name="T7" fmla="*/ 62 h 62"/>
                <a:gd name="T8" fmla="*/ 7 w 65"/>
                <a:gd name="T9" fmla="*/ 23 h 62"/>
                <a:gd name="T10" fmla="*/ 0 w 65"/>
                <a:gd name="T11" fmla="*/ 8 h 62"/>
                <a:gd name="T12" fmla="*/ 15 w 65"/>
                <a:gd name="T13" fmla="*/ 0 h 62"/>
                <a:gd name="T14" fmla="*/ 15 w 65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62"/>
                <a:gd name="T26" fmla="*/ 65 w 65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62">
                  <a:moveTo>
                    <a:pt x="15" y="0"/>
                  </a:moveTo>
                  <a:lnTo>
                    <a:pt x="63" y="42"/>
                  </a:lnTo>
                  <a:lnTo>
                    <a:pt x="65" y="59"/>
                  </a:lnTo>
                  <a:lnTo>
                    <a:pt x="47" y="62"/>
                  </a:lnTo>
                  <a:lnTo>
                    <a:pt x="7" y="23"/>
                  </a:lnTo>
                  <a:lnTo>
                    <a:pt x="0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53" name="Freeform 243"/>
            <p:cNvSpPr>
              <a:spLocks/>
            </p:cNvSpPr>
            <p:nvPr/>
          </p:nvSpPr>
          <p:spPr bwMode="auto">
            <a:xfrm>
              <a:off x="4286" y="2508"/>
              <a:ext cx="17" cy="16"/>
            </a:xfrm>
            <a:custGeom>
              <a:avLst/>
              <a:gdLst>
                <a:gd name="T0" fmla="*/ 0 w 35"/>
                <a:gd name="T1" fmla="*/ 2 h 32"/>
                <a:gd name="T2" fmla="*/ 13 w 35"/>
                <a:gd name="T3" fmla="*/ 0 h 32"/>
                <a:gd name="T4" fmla="*/ 35 w 35"/>
                <a:gd name="T5" fmla="*/ 11 h 32"/>
                <a:gd name="T6" fmla="*/ 23 w 35"/>
                <a:gd name="T7" fmla="*/ 23 h 32"/>
                <a:gd name="T8" fmla="*/ 4 w 35"/>
                <a:gd name="T9" fmla="*/ 32 h 32"/>
                <a:gd name="T10" fmla="*/ 0 w 35"/>
                <a:gd name="T11" fmla="*/ 2 h 32"/>
                <a:gd name="T12" fmla="*/ 0 w 35"/>
                <a:gd name="T13" fmla="*/ 2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32"/>
                <a:gd name="T23" fmla="*/ 35 w 35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32">
                  <a:moveTo>
                    <a:pt x="0" y="2"/>
                  </a:moveTo>
                  <a:lnTo>
                    <a:pt x="13" y="0"/>
                  </a:lnTo>
                  <a:lnTo>
                    <a:pt x="35" y="11"/>
                  </a:lnTo>
                  <a:lnTo>
                    <a:pt x="23" y="23"/>
                  </a:lnTo>
                  <a:lnTo>
                    <a:pt x="4" y="3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54" name="Freeform 244"/>
            <p:cNvSpPr>
              <a:spLocks/>
            </p:cNvSpPr>
            <p:nvPr/>
          </p:nvSpPr>
          <p:spPr bwMode="auto">
            <a:xfrm>
              <a:off x="4083" y="2516"/>
              <a:ext cx="150" cy="224"/>
            </a:xfrm>
            <a:custGeom>
              <a:avLst/>
              <a:gdLst>
                <a:gd name="T0" fmla="*/ 38 w 299"/>
                <a:gd name="T1" fmla="*/ 4 h 448"/>
                <a:gd name="T2" fmla="*/ 115 w 299"/>
                <a:gd name="T3" fmla="*/ 0 h 448"/>
                <a:gd name="T4" fmla="*/ 192 w 299"/>
                <a:gd name="T5" fmla="*/ 77 h 448"/>
                <a:gd name="T6" fmla="*/ 272 w 299"/>
                <a:gd name="T7" fmla="*/ 289 h 448"/>
                <a:gd name="T8" fmla="*/ 299 w 299"/>
                <a:gd name="T9" fmla="*/ 419 h 448"/>
                <a:gd name="T10" fmla="*/ 277 w 299"/>
                <a:gd name="T11" fmla="*/ 448 h 448"/>
                <a:gd name="T12" fmla="*/ 253 w 299"/>
                <a:gd name="T13" fmla="*/ 442 h 448"/>
                <a:gd name="T14" fmla="*/ 246 w 299"/>
                <a:gd name="T15" fmla="*/ 412 h 448"/>
                <a:gd name="T16" fmla="*/ 226 w 299"/>
                <a:gd name="T17" fmla="*/ 316 h 448"/>
                <a:gd name="T18" fmla="*/ 190 w 299"/>
                <a:gd name="T19" fmla="*/ 203 h 448"/>
                <a:gd name="T20" fmla="*/ 170 w 299"/>
                <a:gd name="T21" fmla="*/ 86 h 448"/>
                <a:gd name="T22" fmla="*/ 145 w 299"/>
                <a:gd name="T23" fmla="*/ 46 h 448"/>
                <a:gd name="T24" fmla="*/ 105 w 299"/>
                <a:gd name="T25" fmla="*/ 22 h 448"/>
                <a:gd name="T26" fmla="*/ 0 w 299"/>
                <a:gd name="T27" fmla="*/ 21 h 448"/>
                <a:gd name="T28" fmla="*/ 38 w 299"/>
                <a:gd name="T29" fmla="*/ 4 h 448"/>
                <a:gd name="T30" fmla="*/ 38 w 299"/>
                <a:gd name="T31" fmla="*/ 4 h 4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9"/>
                <a:gd name="T49" fmla="*/ 0 h 448"/>
                <a:gd name="T50" fmla="*/ 299 w 299"/>
                <a:gd name="T51" fmla="*/ 448 h 4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9" h="448">
                  <a:moveTo>
                    <a:pt x="38" y="4"/>
                  </a:moveTo>
                  <a:lnTo>
                    <a:pt x="115" y="0"/>
                  </a:lnTo>
                  <a:lnTo>
                    <a:pt x="192" y="77"/>
                  </a:lnTo>
                  <a:lnTo>
                    <a:pt x="272" y="289"/>
                  </a:lnTo>
                  <a:lnTo>
                    <a:pt x="299" y="419"/>
                  </a:lnTo>
                  <a:lnTo>
                    <a:pt x="277" y="448"/>
                  </a:lnTo>
                  <a:lnTo>
                    <a:pt x="253" y="442"/>
                  </a:lnTo>
                  <a:lnTo>
                    <a:pt x="246" y="412"/>
                  </a:lnTo>
                  <a:lnTo>
                    <a:pt x="226" y="316"/>
                  </a:lnTo>
                  <a:lnTo>
                    <a:pt x="190" y="203"/>
                  </a:lnTo>
                  <a:lnTo>
                    <a:pt x="170" y="86"/>
                  </a:lnTo>
                  <a:lnTo>
                    <a:pt x="145" y="46"/>
                  </a:lnTo>
                  <a:lnTo>
                    <a:pt x="105" y="22"/>
                  </a:lnTo>
                  <a:lnTo>
                    <a:pt x="0" y="21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55" name="Freeform 245"/>
            <p:cNvSpPr>
              <a:spLocks/>
            </p:cNvSpPr>
            <p:nvPr/>
          </p:nvSpPr>
          <p:spPr bwMode="auto">
            <a:xfrm>
              <a:off x="3852" y="2679"/>
              <a:ext cx="74" cy="106"/>
            </a:xfrm>
            <a:custGeom>
              <a:avLst/>
              <a:gdLst>
                <a:gd name="T0" fmla="*/ 148 w 148"/>
                <a:gd name="T1" fmla="*/ 3 h 212"/>
                <a:gd name="T2" fmla="*/ 131 w 148"/>
                <a:gd name="T3" fmla="*/ 122 h 212"/>
                <a:gd name="T4" fmla="*/ 108 w 148"/>
                <a:gd name="T5" fmla="*/ 172 h 212"/>
                <a:gd name="T6" fmla="*/ 64 w 148"/>
                <a:gd name="T7" fmla="*/ 212 h 212"/>
                <a:gd name="T8" fmla="*/ 0 w 148"/>
                <a:gd name="T9" fmla="*/ 203 h 212"/>
                <a:gd name="T10" fmla="*/ 0 w 148"/>
                <a:gd name="T11" fmla="*/ 179 h 212"/>
                <a:gd name="T12" fmla="*/ 48 w 148"/>
                <a:gd name="T13" fmla="*/ 168 h 212"/>
                <a:gd name="T14" fmla="*/ 107 w 148"/>
                <a:gd name="T15" fmla="*/ 96 h 212"/>
                <a:gd name="T16" fmla="*/ 123 w 148"/>
                <a:gd name="T17" fmla="*/ 0 h 212"/>
                <a:gd name="T18" fmla="*/ 148 w 148"/>
                <a:gd name="T19" fmla="*/ 3 h 212"/>
                <a:gd name="T20" fmla="*/ 148 w 148"/>
                <a:gd name="T21" fmla="*/ 3 h 2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8"/>
                <a:gd name="T34" fmla="*/ 0 h 212"/>
                <a:gd name="T35" fmla="*/ 148 w 148"/>
                <a:gd name="T36" fmla="*/ 212 h 2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8" h="212">
                  <a:moveTo>
                    <a:pt x="148" y="3"/>
                  </a:moveTo>
                  <a:lnTo>
                    <a:pt x="131" y="122"/>
                  </a:lnTo>
                  <a:lnTo>
                    <a:pt x="108" y="172"/>
                  </a:lnTo>
                  <a:lnTo>
                    <a:pt x="64" y="212"/>
                  </a:lnTo>
                  <a:lnTo>
                    <a:pt x="0" y="203"/>
                  </a:lnTo>
                  <a:lnTo>
                    <a:pt x="0" y="179"/>
                  </a:lnTo>
                  <a:lnTo>
                    <a:pt x="48" y="168"/>
                  </a:lnTo>
                  <a:lnTo>
                    <a:pt x="107" y="96"/>
                  </a:lnTo>
                  <a:lnTo>
                    <a:pt x="123" y="0"/>
                  </a:lnTo>
                  <a:lnTo>
                    <a:pt x="148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56" name="Freeform 246"/>
            <p:cNvSpPr>
              <a:spLocks/>
            </p:cNvSpPr>
            <p:nvPr/>
          </p:nvSpPr>
          <p:spPr bwMode="auto">
            <a:xfrm>
              <a:off x="3595" y="2597"/>
              <a:ext cx="120" cy="73"/>
            </a:xfrm>
            <a:custGeom>
              <a:avLst/>
              <a:gdLst>
                <a:gd name="T0" fmla="*/ 2 w 239"/>
                <a:gd name="T1" fmla="*/ 5 h 146"/>
                <a:gd name="T2" fmla="*/ 107 w 239"/>
                <a:gd name="T3" fmla="*/ 0 h 146"/>
                <a:gd name="T4" fmla="*/ 202 w 239"/>
                <a:gd name="T5" fmla="*/ 58 h 146"/>
                <a:gd name="T6" fmla="*/ 232 w 239"/>
                <a:gd name="T7" fmla="*/ 104 h 146"/>
                <a:gd name="T8" fmla="*/ 239 w 239"/>
                <a:gd name="T9" fmla="*/ 130 h 146"/>
                <a:gd name="T10" fmla="*/ 237 w 239"/>
                <a:gd name="T11" fmla="*/ 146 h 146"/>
                <a:gd name="T12" fmla="*/ 220 w 239"/>
                <a:gd name="T13" fmla="*/ 144 h 146"/>
                <a:gd name="T14" fmla="*/ 198 w 239"/>
                <a:gd name="T15" fmla="*/ 126 h 146"/>
                <a:gd name="T16" fmla="*/ 172 w 239"/>
                <a:gd name="T17" fmla="*/ 85 h 146"/>
                <a:gd name="T18" fmla="*/ 131 w 239"/>
                <a:gd name="T19" fmla="*/ 54 h 146"/>
                <a:gd name="T20" fmla="*/ 90 w 239"/>
                <a:gd name="T21" fmla="*/ 31 h 146"/>
                <a:gd name="T22" fmla="*/ 0 w 239"/>
                <a:gd name="T23" fmla="*/ 31 h 146"/>
                <a:gd name="T24" fmla="*/ 2 w 239"/>
                <a:gd name="T25" fmla="*/ 5 h 146"/>
                <a:gd name="T26" fmla="*/ 2 w 239"/>
                <a:gd name="T27" fmla="*/ 5 h 1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9"/>
                <a:gd name="T43" fmla="*/ 0 h 146"/>
                <a:gd name="T44" fmla="*/ 239 w 239"/>
                <a:gd name="T45" fmla="*/ 146 h 1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9" h="146">
                  <a:moveTo>
                    <a:pt x="2" y="5"/>
                  </a:moveTo>
                  <a:lnTo>
                    <a:pt x="107" y="0"/>
                  </a:lnTo>
                  <a:lnTo>
                    <a:pt x="202" y="58"/>
                  </a:lnTo>
                  <a:lnTo>
                    <a:pt x="232" y="104"/>
                  </a:lnTo>
                  <a:lnTo>
                    <a:pt x="239" y="130"/>
                  </a:lnTo>
                  <a:lnTo>
                    <a:pt x="237" y="146"/>
                  </a:lnTo>
                  <a:lnTo>
                    <a:pt x="220" y="144"/>
                  </a:lnTo>
                  <a:lnTo>
                    <a:pt x="198" y="126"/>
                  </a:lnTo>
                  <a:lnTo>
                    <a:pt x="172" y="85"/>
                  </a:lnTo>
                  <a:lnTo>
                    <a:pt x="131" y="54"/>
                  </a:lnTo>
                  <a:lnTo>
                    <a:pt x="90" y="31"/>
                  </a:lnTo>
                  <a:lnTo>
                    <a:pt x="0" y="31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57" name="Freeform 247"/>
            <p:cNvSpPr>
              <a:spLocks/>
            </p:cNvSpPr>
            <p:nvPr/>
          </p:nvSpPr>
          <p:spPr bwMode="auto">
            <a:xfrm>
              <a:off x="4162" y="2391"/>
              <a:ext cx="52" cy="239"/>
            </a:xfrm>
            <a:custGeom>
              <a:avLst/>
              <a:gdLst>
                <a:gd name="T0" fmla="*/ 19 w 104"/>
                <a:gd name="T1" fmla="*/ 82 h 478"/>
                <a:gd name="T2" fmla="*/ 51 w 104"/>
                <a:gd name="T3" fmla="*/ 154 h 478"/>
                <a:gd name="T4" fmla="*/ 104 w 104"/>
                <a:gd name="T5" fmla="*/ 371 h 478"/>
                <a:gd name="T6" fmla="*/ 86 w 104"/>
                <a:gd name="T7" fmla="*/ 478 h 478"/>
                <a:gd name="T8" fmla="*/ 69 w 104"/>
                <a:gd name="T9" fmla="*/ 435 h 478"/>
                <a:gd name="T10" fmla="*/ 78 w 104"/>
                <a:gd name="T11" fmla="*/ 374 h 478"/>
                <a:gd name="T12" fmla="*/ 59 w 104"/>
                <a:gd name="T13" fmla="*/ 261 h 478"/>
                <a:gd name="T14" fmla="*/ 0 w 104"/>
                <a:gd name="T15" fmla="*/ 98 h 478"/>
                <a:gd name="T16" fmla="*/ 11 w 104"/>
                <a:gd name="T17" fmla="*/ 0 h 478"/>
                <a:gd name="T18" fmla="*/ 19 w 104"/>
                <a:gd name="T19" fmla="*/ 82 h 478"/>
                <a:gd name="T20" fmla="*/ 19 w 104"/>
                <a:gd name="T21" fmla="*/ 82 h 4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4"/>
                <a:gd name="T34" fmla="*/ 0 h 478"/>
                <a:gd name="T35" fmla="*/ 104 w 104"/>
                <a:gd name="T36" fmla="*/ 478 h 4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4" h="478">
                  <a:moveTo>
                    <a:pt x="19" y="82"/>
                  </a:moveTo>
                  <a:lnTo>
                    <a:pt x="51" y="154"/>
                  </a:lnTo>
                  <a:lnTo>
                    <a:pt x="104" y="371"/>
                  </a:lnTo>
                  <a:lnTo>
                    <a:pt x="86" y="478"/>
                  </a:lnTo>
                  <a:lnTo>
                    <a:pt x="69" y="435"/>
                  </a:lnTo>
                  <a:lnTo>
                    <a:pt x="78" y="374"/>
                  </a:lnTo>
                  <a:lnTo>
                    <a:pt x="59" y="261"/>
                  </a:lnTo>
                  <a:lnTo>
                    <a:pt x="0" y="98"/>
                  </a:lnTo>
                  <a:lnTo>
                    <a:pt x="11" y="0"/>
                  </a:lnTo>
                  <a:lnTo>
                    <a:pt x="19" y="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58" name="Freeform 248"/>
            <p:cNvSpPr>
              <a:spLocks/>
            </p:cNvSpPr>
            <p:nvPr/>
          </p:nvSpPr>
          <p:spPr bwMode="auto">
            <a:xfrm>
              <a:off x="3802" y="2374"/>
              <a:ext cx="33" cy="14"/>
            </a:xfrm>
            <a:custGeom>
              <a:avLst/>
              <a:gdLst>
                <a:gd name="T0" fmla="*/ 53 w 65"/>
                <a:gd name="T1" fmla="*/ 25 h 27"/>
                <a:gd name="T2" fmla="*/ 5 w 65"/>
                <a:gd name="T3" fmla="*/ 27 h 27"/>
                <a:gd name="T4" fmla="*/ 0 w 65"/>
                <a:gd name="T5" fmla="*/ 7 h 27"/>
                <a:gd name="T6" fmla="*/ 54 w 65"/>
                <a:gd name="T7" fmla="*/ 0 h 27"/>
                <a:gd name="T8" fmla="*/ 65 w 65"/>
                <a:gd name="T9" fmla="*/ 13 h 27"/>
                <a:gd name="T10" fmla="*/ 53 w 65"/>
                <a:gd name="T11" fmla="*/ 25 h 27"/>
                <a:gd name="T12" fmla="*/ 53 w 65"/>
                <a:gd name="T13" fmla="*/ 25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27"/>
                <a:gd name="T23" fmla="*/ 65 w 65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27">
                  <a:moveTo>
                    <a:pt x="53" y="25"/>
                  </a:moveTo>
                  <a:lnTo>
                    <a:pt x="5" y="27"/>
                  </a:lnTo>
                  <a:lnTo>
                    <a:pt x="0" y="7"/>
                  </a:lnTo>
                  <a:lnTo>
                    <a:pt x="54" y="0"/>
                  </a:lnTo>
                  <a:lnTo>
                    <a:pt x="65" y="13"/>
                  </a:lnTo>
                  <a:lnTo>
                    <a:pt x="53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59" name="Freeform 249"/>
            <p:cNvSpPr>
              <a:spLocks/>
            </p:cNvSpPr>
            <p:nvPr/>
          </p:nvSpPr>
          <p:spPr bwMode="auto">
            <a:xfrm>
              <a:off x="3480" y="2452"/>
              <a:ext cx="39" cy="15"/>
            </a:xfrm>
            <a:custGeom>
              <a:avLst/>
              <a:gdLst>
                <a:gd name="T0" fmla="*/ 34 w 78"/>
                <a:gd name="T1" fmla="*/ 3 h 29"/>
                <a:gd name="T2" fmla="*/ 64 w 78"/>
                <a:gd name="T3" fmla="*/ 0 h 29"/>
                <a:gd name="T4" fmla="*/ 78 w 78"/>
                <a:gd name="T5" fmla="*/ 14 h 29"/>
                <a:gd name="T6" fmla="*/ 64 w 78"/>
                <a:gd name="T7" fmla="*/ 29 h 29"/>
                <a:gd name="T8" fmla="*/ 32 w 78"/>
                <a:gd name="T9" fmla="*/ 29 h 29"/>
                <a:gd name="T10" fmla="*/ 0 w 78"/>
                <a:gd name="T11" fmla="*/ 16 h 29"/>
                <a:gd name="T12" fmla="*/ 34 w 78"/>
                <a:gd name="T13" fmla="*/ 3 h 29"/>
                <a:gd name="T14" fmla="*/ 34 w 78"/>
                <a:gd name="T15" fmla="*/ 3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8"/>
                <a:gd name="T25" fmla="*/ 0 h 29"/>
                <a:gd name="T26" fmla="*/ 78 w 78"/>
                <a:gd name="T27" fmla="*/ 29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8" h="29">
                  <a:moveTo>
                    <a:pt x="34" y="3"/>
                  </a:moveTo>
                  <a:lnTo>
                    <a:pt x="64" y="0"/>
                  </a:lnTo>
                  <a:lnTo>
                    <a:pt x="78" y="14"/>
                  </a:lnTo>
                  <a:lnTo>
                    <a:pt x="64" y="29"/>
                  </a:lnTo>
                  <a:lnTo>
                    <a:pt x="32" y="29"/>
                  </a:lnTo>
                  <a:lnTo>
                    <a:pt x="0" y="16"/>
                  </a:lnTo>
                  <a:lnTo>
                    <a:pt x="34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60" name="Freeform 250"/>
            <p:cNvSpPr>
              <a:spLocks/>
            </p:cNvSpPr>
            <p:nvPr/>
          </p:nvSpPr>
          <p:spPr bwMode="auto">
            <a:xfrm>
              <a:off x="3858" y="2400"/>
              <a:ext cx="28" cy="18"/>
            </a:xfrm>
            <a:custGeom>
              <a:avLst/>
              <a:gdLst>
                <a:gd name="T0" fmla="*/ 18 w 56"/>
                <a:gd name="T1" fmla="*/ 0 h 36"/>
                <a:gd name="T2" fmla="*/ 47 w 56"/>
                <a:gd name="T3" fmla="*/ 12 h 36"/>
                <a:gd name="T4" fmla="*/ 56 w 56"/>
                <a:gd name="T5" fmla="*/ 30 h 36"/>
                <a:gd name="T6" fmla="*/ 37 w 56"/>
                <a:gd name="T7" fmla="*/ 29 h 36"/>
                <a:gd name="T8" fmla="*/ 27 w 56"/>
                <a:gd name="T9" fmla="*/ 36 h 36"/>
                <a:gd name="T10" fmla="*/ 13 w 56"/>
                <a:gd name="T11" fmla="*/ 36 h 36"/>
                <a:gd name="T12" fmla="*/ 11 w 56"/>
                <a:gd name="T13" fmla="*/ 24 h 36"/>
                <a:gd name="T14" fmla="*/ 0 w 56"/>
                <a:gd name="T15" fmla="*/ 10 h 36"/>
                <a:gd name="T16" fmla="*/ 18 w 56"/>
                <a:gd name="T17" fmla="*/ 0 h 36"/>
                <a:gd name="T18" fmla="*/ 18 w 56"/>
                <a:gd name="T19" fmla="*/ 0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36"/>
                <a:gd name="T32" fmla="*/ 56 w 56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36">
                  <a:moveTo>
                    <a:pt x="18" y="0"/>
                  </a:moveTo>
                  <a:lnTo>
                    <a:pt x="47" y="12"/>
                  </a:lnTo>
                  <a:lnTo>
                    <a:pt x="56" y="30"/>
                  </a:lnTo>
                  <a:lnTo>
                    <a:pt x="37" y="29"/>
                  </a:lnTo>
                  <a:lnTo>
                    <a:pt x="27" y="36"/>
                  </a:lnTo>
                  <a:lnTo>
                    <a:pt x="13" y="36"/>
                  </a:lnTo>
                  <a:lnTo>
                    <a:pt x="11" y="24"/>
                  </a:lnTo>
                  <a:lnTo>
                    <a:pt x="0" y="1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61" name="Freeform 251"/>
            <p:cNvSpPr>
              <a:spLocks/>
            </p:cNvSpPr>
            <p:nvPr/>
          </p:nvSpPr>
          <p:spPr bwMode="auto">
            <a:xfrm>
              <a:off x="4380" y="2479"/>
              <a:ext cx="44" cy="74"/>
            </a:xfrm>
            <a:custGeom>
              <a:avLst/>
              <a:gdLst>
                <a:gd name="T0" fmla="*/ 46 w 87"/>
                <a:gd name="T1" fmla="*/ 79 h 147"/>
                <a:gd name="T2" fmla="*/ 15 w 87"/>
                <a:gd name="T3" fmla="*/ 55 h 147"/>
                <a:gd name="T4" fmla="*/ 14 w 87"/>
                <a:gd name="T5" fmla="*/ 27 h 147"/>
                <a:gd name="T6" fmla="*/ 0 w 87"/>
                <a:gd name="T7" fmla="*/ 24 h 147"/>
                <a:gd name="T8" fmla="*/ 0 w 87"/>
                <a:gd name="T9" fmla="*/ 0 h 147"/>
                <a:gd name="T10" fmla="*/ 37 w 87"/>
                <a:gd name="T11" fmla="*/ 19 h 147"/>
                <a:gd name="T12" fmla="*/ 40 w 87"/>
                <a:gd name="T13" fmla="*/ 48 h 147"/>
                <a:gd name="T14" fmla="*/ 73 w 87"/>
                <a:gd name="T15" fmla="*/ 68 h 147"/>
                <a:gd name="T16" fmla="*/ 87 w 87"/>
                <a:gd name="T17" fmla="*/ 129 h 147"/>
                <a:gd name="T18" fmla="*/ 86 w 87"/>
                <a:gd name="T19" fmla="*/ 147 h 147"/>
                <a:gd name="T20" fmla="*/ 68 w 87"/>
                <a:gd name="T21" fmla="*/ 145 h 147"/>
                <a:gd name="T22" fmla="*/ 46 w 87"/>
                <a:gd name="T23" fmla="*/ 79 h 147"/>
                <a:gd name="T24" fmla="*/ 46 w 87"/>
                <a:gd name="T25" fmla="*/ 79 h 1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7"/>
                <a:gd name="T40" fmla="*/ 0 h 147"/>
                <a:gd name="T41" fmla="*/ 87 w 87"/>
                <a:gd name="T42" fmla="*/ 147 h 1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7" h="147">
                  <a:moveTo>
                    <a:pt x="46" y="79"/>
                  </a:moveTo>
                  <a:lnTo>
                    <a:pt x="15" y="55"/>
                  </a:lnTo>
                  <a:lnTo>
                    <a:pt x="14" y="27"/>
                  </a:lnTo>
                  <a:lnTo>
                    <a:pt x="0" y="24"/>
                  </a:lnTo>
                  <a:lnTo>
                    <a:pt x="0" y="0"/>
                  </a:lnTo>
                  <a:lnTo>
                    <a:pt x="37" y="19"/>
                  </a:lnTo>
                  <a:lnTo>
                    <a:pt x="40" y="48"/>
                  </a:lnTo>
                  <a:lnTo>
                    <a:pt x="73" y="68"/>
                  </a:lnTo>
                  <a:lnTo>
                    <a:pt x="87" y="129"/>
                  </a:lnTo>
                  <a:lnTo>
                    <a:pt x="86" y="147"/>
                  </a:lnTo>
                  <a:lnTo>
                    <a:pt x="68" y="145"/>
                  </a:lnTo>
                  <a:lnTo>
                    <a:pt x="46" y="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62" name="Freeform 252"/>
            <p:cNvSpPr>
              <a:spLocks/>
            </p:cNvSpPr>
            <p:nvPr/>
          </p:nvSpPr>
          <p:spPr bwMode="auto">
            <a:xfrm>
              <a:off x="4316" y="2376"/>
              <a:ext cx="38" cy="54"/>
            </a:xfrm>
            <a:custGeom>
              <a:avLst/>
              <a:gdLst>
                <a:gd name="T0" fmla="*/ 16 w 75"/>
                <a:gd name="T1" fmla="*/ 0 h 108"/>
                <a:gd name="T2" fmla="*/ 48 w 75"/>
                <a:gd name="T3" fmla="*/ 40 h 108"/>
                <a:gd name="T4" fmla="*/ 75 w 75"/>
                <a:gd name="T5" fmla="*/ 91 h 108"/>
                <a:gd name="T6" fmla="*/ 73 w 75"/>
                <a:gd name="T7" fmla="*/ 108 h 108"/>
                <a:gd name="T8" fmla="*/ 56 w 75"/>
                <a:gd name="T9" fmla="*/ 107 h 108"/>
                <a:gd name="T10" fmla="*/ 5 w 75"/>
                <a:gd name="T11" fmla="*/ 22 h 108"/>
                <a:gd name="T12" fmla="*/ 0 w 75"/>
                <a:gd name="T13" fmla="*/ 4 h 108"/>
                <a:gd name="T14" fmla="*/ 16 w 75"/>
                <a:gd name="T15" fmla="*/ 0 h 108"/>
                <a:gd name="T16" fmla="*/ 16 w 75"/>
                <a:gd name="T17" fmla="*/ 0 h 1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5"/>
                <a:gd name="T28" fmla="*/ 0 h 108"/>
                <a:gd name="T29" fmla="*/ 75 w 75"/>
                <a:gd name="T30" fmla="*/ 108 h 10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5" h="108">
                  <a:moveTo>
                    <a:pt x="16" y="0"/>
                  </a:moveTo>
                  <a:lnTo>
                    <a:pt x="48" y="40"/>
                  </a:lnTo>
                  <a:lnTo>
                    <a:pt x="75" y="91"/>
                  </a:lnTo>
                  <a:lnTo>
                    <a:pt x="73" y="108"/>
                  </a:lnTo>
                  <a:lnTo>
                    <a:pt x="56" y="107"/>
                  </a:lnTo>
                  <a:lnTo>
                    <a:pt x="5" y="22"/>
                  </a:lnTo>
                  <a:lnTo>
                    <a:pt x="0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63" name="Freeform 253"/>
            <p:cNvSpPr>
              <a:spLocks/>
            </p:cNvSpPr>
            <p:nvPr/>
          </p:nvSpPr>
          <p:spPr bwMode="auto">
            <a:xfrm>
              <a:off x="4379" y="2406"/>
              <a:ext cx="38" cy="45"/>
            </a:xfrm>
            <a:custGeom>
              <a:avLst/>
              <a:gdLst>
                <a:gd name="T0" fmla="*/ 16 w 76"/>
                <a:gd name="T1" fmla="*/ 0 h 89"/>
                <a:gd name="T2" fmla="*/ 76 w 76"/>
                <a:gd name="T3" fmla="*/ 74 h 89"/>
                <a:gd name="T4" fmla="*/ 68 w 76"/>
                <a:gd name="T5" fmla="*/ 89 h 89"/>
                <a:gd name="T6" fmla="*/ 52 w 76"/>
                <a:gd name="T7" fmla="*/ 81 h 89"/>
                <a:gd name="T8" fmla="*/ 36 w 76"/>
                <a:gd name="T9" fmla="*/ 47 h 89"/>
                <a:gd name="T10" fmla="*/ 6 w 76"/>
                <a:gd name="T11" fmla="*/ 22 h 89"/>
                <a:gd name="T12" fmla="*/ 0 w 76"/>
                <a:gd name="T13" fmla="*/ 6 h 89"/>
                <a:gd name="T14" fmla="*/ 16 w 76"/>
                <a:gd name="T15" fmla="*/ 0 h 89"/>
                <a:gd name="T16" fmla="*/ 16 w 76"/>
                <a:gd name="T17" fmla="*/ 0 h 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89"/>
                <a:gd name="T29" fmla="*/ 76 w 76"/>
                <a:gd name="T30" fmla="*/ 89 h 8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89">
                  <a:moveTo>
                    <a:pt x="16" y="0"/>
                  </a:moveTo>
                  <a:lnTo>
                    <a:pt x="76" y="74"/>
                  </a:lnTo>
                  <a:lnTo>
                    <a:pt x="68" y="89"/>
                  </a:lnTo>
                  <a:lnTo>
                    <a:pt x="52" y="81"/>
                  </a:lnTo>
                  <a:lnTo>
                    <a:pt x="36" y="47"/>
                  </a:lnTo>
                  <a:lnTo>
                    <a:pt x="6" y="22"/>
                  </a:lnTo>
                  <a:lnTo>
                    <a:pt x="0" y="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64" name="Freeform 254"/>
            <p:cNvSpPr>
              <a:spLocks/>
            </p:cNvSpPr>
            <p:nvPr/>
          </p:nvSpPr>
          <p:spPr bwMode="auto">
            <a:xfrm>
              <a:off x="3980" y="2512"/>
              <a:ext cx="122" cy="233"/>
            </a:xfrm>
            <a:custGeom>
              <a:avLst/>
              <a:gdLst>
                <a:gd name="T0" fmla="*/ 227 w 244"/>
                <a:gd name="T1" fmla="*/ 57 h 467"/>
                <a:gd name="T2" fmla="*/ 180 w 244"/>
                <a:gd name="T3" fmla="*/ 32 h 467"/>
                <a:gd name="T4" fmla="*/ 126 w 244"/>
                <a:gd name="T5" fmla="*/ 24 h 467"/>
                <a:gd name="T6" fmla="*/ 50 w 244"/>
                <a:gd name="T7" fmla="*/ 67 h 467"/>
                <a:gd name="T8" fmla="*/ 36 w 244"/>
                <a:gd name="T9" fmla="*/ 184 h 467"/>
                <a:gd name="T10" fmla="*/ 50 w 244"/>
                <a:gd name="T11" fmla="*/ 379 h 467"/>
                <a:gd name="T12" fmla="*/ 29 w 244"/>
                <a:gd name="T13" fmla="*/ 467 h 467"/>
                <a:gd name="T14" fmla="*/ 6 w 244"/>
                <a:gd name="T15" fmla="*/ 458 h 467"/>
                <a:gd name="T16" fmla="*/ 13 w 244"/>
                <a:gd name="T17" fmla="*/ 378 h 467"/>
                <a:gd name="T18" fmla="*/ 0 w 244"/>
                <a:gd name="T19" fmla="*/ 185 h 467"/>
                <a:gd name="T20" fmla="*/ 5 w 244"/>
                <a:gd name="T21" fmla="*/ 118 h 467"/>
                <a:gd name="T22" fmla="*/ 28 w 244"/>
                <a:gd name="T23" fmla="*/ 55 h 467"/>
                <a:gd name="T24" fmla="*/ 69 w 244"/>
                <a:gd name="T25" fmla="*/ 15 h 467"/>
                <a:gd name="T26" fmla="*/ 124 w 244"/>
                <a:gd name="T27" fmla="*/ 0 h 467"/>
                <a:gd name="T28" fmla="*/ 240 w 244"/>
                <a:gd name="T29" fmla="*/ 36 h 467"/>
                <a:gd name="T30" fmla="*/ 244 w 244"/>
                <a:gd name="T31" fmla="*/ 54 h 467"/>
                <a:gd name="T32" fmla="*/ 227 w 244"/>
                <a:gd name="T33" fmla="*/ 57 h 467"/>
                <a:gd name="T34" fmla="*/ 227 w 244"/>
                <a:gd name="T35" fmla="*/ 57 h 4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4"/>
                <a:gd name="T55" fmla="*/ 0 h 467"/>
                <a:gd name="T56" fmla="*/ 244 w 244"/>
                <a:gd name="T57" fmla="*/ 467 h 46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4" h="467">
                  <a:moveTo>
                    <a:pt x="227" y="57"/>
                  </a:moveTo>
                  <a:lnTo>
                    <a:pt x="180" y="32"/>
                  </a:lnTo>
                  <a:lnTo>
                    <a:pt x="126" y="24"/>
                  </a:lnTo>
                  <a:lnTo>
                    <a:pt x="50" y="67"/>
                  </a:lnTo>
                  <a:lnTo>
                    <a:pt x="36" y="184"/>
                  </a:lnTo>
                  <a:lnTo>
                    <a:pt x="50" y="379"/>
                  </a:lnTo>
                  <a:lnTo>
                    <a:pt x="29" y="467"/>
                  </a:lnTo>
                  <a:lnTo>
                    <a:pt x="6" y="458"/>
                  </a:lnTo>
                  <a:lnTo>
                    <a:pt x="13" y="378"/>
                  </a:lnTo>
                  <a:lnTo>
                    <a:pt x="0" y="185"/>
                  </a:lnTo>
                  <a:lnTo>
                    <a:pt x="5" y="118"/>
                  </a:lnTo>
                  <a:lnTo>
                    <a:pt x="28" y="55"/>
                  </a:lnTo>
                  <a:lnTo>
                    <a:pt x="69" y="15"/>
                  </a:lnTo>
                  <a:lnTo>
                    <a:pt x="124" y="0"/>
                  </a:lnTo>
                  <a:lnTo>
                    <a:pt x="240" y="36"/>
                  </a:lnTo>
                  <a:lnTo>
                    <a:pt x="244" y="54"/>
                  </a:lnTo>
                  <a:lnTo>
                    <a:pt x="22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65" name="Freeform 255"/>
            <p:cNvSpPr>
              <a:spLocks/>
            </p:cNvSpPr>
            <p:nvPr/>
          </p:nvSpPr>
          <p:spPr bwMode="auto">
            <a:xfrm>
              <a:off x="4203" y="2503"/>
              <a:ext cx="49" cy="20"/>
            </a:xfrm>
            <a:custGeom>
              <a:avLst/>
              <a:gdLst>
                <a:gd name="T0" fmla="*/ 0 w 97"/>
                <a:gd name="T1" fmla="*/ 0 h 41"/>
                <a:gd name="T2" fmla="*/ 88 w 97"/>
                <a:gd name="T3" fmla="*/ 18 h 41"/>
                <a:gd name="T4" fmla="*/ 97 w 97"/>
                <a:gd name="T5" fmla="*/ 33 h 41"/>
                <a:gd name="T6" fmla="*/ 82 w 97"/>
                <a:gd name="T7" fmla="*/ 41 h 41"/>
                <a:gd name="T8" fmla="*/ 14 w 97"/>
                <a:gd name="T9" fmla="*/ 30 h 41"/>
                <a:gd name="T10" fmla="*/ 0 w 97"/>
                <a:gd name="T11" fmla="*/ 0 h 41"/>
                <a:gd name="T12" fmla="*/ 0 w 97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41"/>
                <a:gd name="T23" fmla="*/ 97 w 97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41">
                  <a:moveTo>
                    <a:pt x="0" y="0"/>
                  </a:moveTo>
                  <a:lnTo>
                    <a:pt x="88" y="18"/>
                  </a:lnTo>
                  <a:lnTo>
                    <a:pt x="97" y="33"/>
                  </a:lnTo>
                  <a:lnTo>
                    <a:pt x="82" y="41"/>
                  </a:lnTo>
                  <a:lnTo>
                    <a:pt x="14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66" name="Freeform 256"/>
            <p:cNvSpPr>
              <a:spLocks/>
            </p:cNvSpPr>
            <p:nvPr/>
          </p:nvSpPr>
          <p:spPr bwMode="auto">
            <a:xfrm>
              <a:off x="3948" y="2565"/>
              <a:ext cx="57" cy="145"/>
            </a:xfrm>
            <a:custGeom>
              <a:avLst/>
              <a:gdLst>
                <a:gd name="T0" fmla="*/ 23 w 113"/>
                <a:gd name="T1" fmla="*/ 9 h 289"/>
                <a:gd name="T2" fmla="*/ 59 w 113"/>
                <a:gd name="T3" fmla="*/ 104 h 289"/>
                <a:gd name="T4" fmla="*/ 95 w 113"/>
                <a:gd name="T5" fmla="*/ 213 h 289"/>
                <a:gd name="T6" fmla="*/ 113 w 113"/>
                <a:gd name="T7" fmla="*/ 273 h 289"/>
                <a:gd name="T8" fmla="*/ 105 w 113"/>
                <a:gd name="T9" fmla="*/ 289 h 289"/>
                <a:gd name="T10" fmla="*/ 90 w 113"/>
                <a:gd name="T11" fmla="*/ 282 h 289"/>
                <a:gd name="T12" fmla="*/ 65 w 113"/>
                <a:gd name="T13" fmla="*/ 223 h 289"/>
                <a:gd name="T14" fmla="*/ 28 w 113"/>
                <a:gd name="T15" fmla="*/ 114 h 289"/>
                <a:gd name="T16" fmla="*/ 0 w 113"/>
                <a:gd name="T17" fmla="*/ 15 h 289"/>
                <a:gd name="T18" fmla="*/ 9 w 113"/>
                <a:gd name="T19" fmla="*/ 0 h 289"/>
                <a:gd name="T20" fmla="*/ 23 w 113"/>
                <a:gd name="T21" fmla="*/ 9 h 289"/>
                <a:gd name="T22" fmla="*/ 23 w 113"/>
                <a:gd name="T23" fmla="*/ 9 h 2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3"/>
                <a:gd name="T37" fmla="*/ 0 h 289"/>
                <a:gd name="T38" fmla="*/ 113 w 113"/>
                <a:gd name="T39" fmla="*/ 289 h 28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3" h="289">
                  <a:moveTo>
                    <a:pt x="23" y="9"/>
                  </a:moveTo>
                  <a:lnTo>
                    <a:pt x="59" y="104"/>
                  </a:lnTo>
                  <a:lnTo>
                    <a:pt x="95" y="213"/>
                  </a:lnTo>
                  <a:lnTo>
                    <a:pt x="113" y="273"/>
                  </a:lnTo>
                  <a:lnTo>
                    <a:pt x="105" y="289"/>
                  </a:lnTo>
                  <a:lnTo>
                    <a:pt x="90" y="282"/>
                  </a:lnTo>
                  <a:lnTo>
                    <a:pt x="65" y="223"/>
                  </a:lnTo>
                  <a:lnTo>
                    <a:pt x="28" y="114"/>
                  </a:lnTo>
                  <a:lnTo>
                    <a:pt x="0" y="15"/>
                  </a:lnTo>
                  <a:lnTo>
                    <a:pt x="9" y="0"/>
                  </a:lnTo>
                  <a:lnTo>
                    <a:pt x="23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67" name="Freeform 257"/>
            <p:cNvSpPr>
              <a:spLocks/>
            </p:cNvSpPr>
            <p:nvPr/>
          </p:nvSpPr>
          <p:spPr bwMode="auto">
            <a:xfrm>
              <a:off x="3523" y="2514"/>
              <a:ext cx="70" cy="94"/>
            </a:xfrm>
            <a:custGeom>
              <a:avLst/>
              <a:gdLst>
                <a:gd name="T0" fmla="*/ 140 w 140"/>
                <a:gd name="T1" fmla="*/ 23 h 188"/>
                <a:gd name="T2" fmla="*/ 93 w 140"/>
                <a:gd name="T3" fmla="*/ 46 h 188"/>
                <a:gd name="T4" fmla="*/ 53 w 140"/>
                <a:gd name="T5" fmla="*/ 108 h 188"/>
                <a:gd name="T6" fmla="*/ 22 w 140"/>
                <a:gd name="T7" fmla="*/ 188 h 188"/>
                <a:gd name="T8" fmla="*/ 0 w 140"/>
                <a:gd name="T9" fmla="*/ 177 h 188"/>
                <a:gd name="T10" fmla="*/ 33 w 140"/>
                <a:gd name="T11" fmla="*/ 99 h 188"/>
                <a:gd name="T12" fmla="*/ 70 w 140"/>
                <a:gd name="T13" fmla="*/ 35 h 188"/>
                <a:gd name="T14" fmla="*/ 98 w 140"/>
                <a:gd name="T15" fmla="*/ 12 h 188"/>
                <a:gd name="T16" fmla="*/ 137 w 140"/>
                <a:gd name="T17" fmla="*/ 0 h 188"/>
                <a:gd name="T18" fmla="*/ 140 w 140"/>
                <a:gd name="T19" fmla="*/ 23 h 188"/>
                <a:gd name="T20" fmla="*/ 140 w 140"/>
                <a:gd name="T21" fmla="*/ 23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0"/>
                <a:gd name="T34" fmla="*/ 0 h 188"/>
                <a:gd name="T35" fmla="*/ 140 w 140"/>
                <a:gd name="T36" fmla="*/ 188 h 1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0" h="188">
                  <a:moveTo>
                    <a:pt x="140" y="23"/>
                  </a:moveTo>
                  <a:lnTo>
                    <a:pt x="93" y="46"/>
                  </a:lnTo>
                  <a:lnTo>
                    <a:pt x="53" y="108"/>
                  </a:lnTo>
                  <a:lnTo>
                    <a:pt x="22" y="188"/>
                  </a:lnTo>
                  <a:lnTo>
                    <a:pt x="0" y="177"/>
                  </a:lnTo>
                  <a:lnTo>
                    <a:pt x="33" y="99"/>
                  </a:lnTo>
                  <a:lnTo>
                    <a:pt x="70" y="35"/>
                  </a:lnTo>
                  <a:lnTo>
                    <a:pt x="98" y="12"/>
                  </a:lnTo>
                  <a:lnTo>
                    <a:pt x="137" y="0"/>
                  </a:lnTo>
                  <a:lnTo>
                    <a:pt x="14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68" name="Freeform 258"/>
            <p:cNvSpPr>
              <a:spLocks/>
            </p:cNvSpPr>
            <p:nvPr/>
          </p:nvSpPr>
          <p:spPr bwMode="auto">
            <a:xfrm>
              <a:off x="3329" y="2481"/>
              <a:ext cx="32" cy="32"/>
            </a:xfrm>
            <a:custGeom>
              <a:avLst/>
              <a:gdLst>
                <a:gd name="T0" fmla="*/ 0 w 62"/>
                <a:gd name="T1" fmla="*/ 52 h 63"/>
                <a:gd name="T2" fmla="*/ 47 w 62"/>
                <a:gd name="T3" fmla="*/ 0 h 63"/>
                <a:gd name="T4" fmla="*/ 62 w 62"/>
                <a:gd name="T5" fmla="*/ 19 h 63"/>
                <a:gd name="T6" fmla="*/ 21 w 62"/>
                <a:gd name="T7" fmla="*/ 63 h 63"/>
                <a:gd name="T8" fmla="*/ 0 w 62"/>
                <a:gd name="T9" fmla="*/ 52 h 63"/>
                <a:gd name="T10" fmla="*/ 0 w 62"/>
                <a:gd name="T11" fmla="*/ 52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63"/>
                <a:gd name="T20" fmla="*/ 62 w 62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63">
                  <a:moveTo>
                    <a:pt x="0" y="52"/>
                  </a:moveTo>
                  <a:lnTo>
                    <a:pt x="47" y="0"/>
                  </a:lnTo>
                  <a:lnTo>
                    <a:pt x="62" y="19"/>
                  </a:lnTo>
                  <a:lnTo>
                    <a:pt x="21" y="63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69" name="Freeform 259"/>
            <p:cNvSpPr>
              <a:spLocks/>
            </p:cNvSpPr>
            <p:nvPr/>
          </p:nvSpPr>
          <p:spPr bwMode="auto">
            <a:xfrm>
              <a:off x="3997" y="3473"/>
              <a:ext cx="238" cy="53"/>
            </a:xfrm>
            <a:custGeom>
              <a:avLst/>
              <a:gdLst>
                <a:gd name="T0" fmla="*/ 17 w 476"/>
                <a:gd name="T1" fmla="*/ 0 h 107"/>
                <a:gd name="T2" fmla="*/ 72 w 476"/>
                <a:gd name="T3" fmla="*/ 35 h 107"/>
                <a:gd name="T4" fmla="*/ 125 w 476"/>
                <a:gd name="T5" fmla="*/ 57 h 107"/>
                <a:gd name="T6" fmla="*/ 243 w 476"/>
                <a:gd name="T7" fmla="*/ 79 h 107"/>
                <a:gd name="T8" fmla="*/ 381 w 476"/>
                <a:gd name="T9" fmla="*/ 76 h 107"/>
                <a:gd name="T10" fmla="*/ 468 w 476"/>
                <a:gd name="T11" fmla="*/ 55 h 107"/>
                <a:gd name="T12" fmla="*/ 476 w 476"/>
                <a:gd name="T13" fmla="*/ 79 h 107"/>
                <a:gd name="T14" fmla="*/ 385 w 476"/>
                <a:gd name="T15" fmla="*/ 104 h 107"/>
                <a:gd name="T16" fmla="*/ 242 w 476"/>
                <a:gd name="T17" fmla="*/ 107 h 107"/>
                <a:gd name="T18" fmla="*/ 116 w 476"/>
                <a:gd name="T19" fmla="*/ 81 h 107"/>
                <a:gd name="T20" fmla="*/ 3 w 476"/>
                <a:gd name="T21" fmla="*/ 21 h 107"/>
                <a:gd name="T22" fmla="*/ 0 w 476"/>
                <a:gd name="T23" fmla="*/ 4 h 107"/>
                <a:gd name="T24" fmla="*/ 17 w 476"/>
                <a:gd name="T25" fmla="*/ 0 h 107"/>
                <a:gd name="T26" fmla="*/ 17 w 476"/>
                <a:gd name="T27" fmla="*/ 0 h 10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76"/>
                <a:gd name="T43" fmla="*/ 0 h 107"/>
                <a:gd name="T44" fmla="*/ 476 w 476"/>
                <a:gd name="T45" fmla="*/ 107 h 10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76" h="107">
                  <a:moveTo>
                    <a:pt x="17" y="0"/>
                  </a:moveTo>
                  <a:lnTo>
                    <a:pt x="72" y="35"/>
                  </a:lnTo>
                  <a:lnTo>
                    <a:pt x="125" y="57"/>
                  </a:lnTo>
                  <a:lnTo>
                    <a:pt x="243" y="79"/>
                  </a:lnTo>
                  <a:lnTo>
                    <a:pt x="381" y="76"/>
                  </a:lnTo>
                  <a:lnTo>
                    <a:pt x="468" y="55"/>
                  </a:lnTo>
                  <a:lnTo>
                    <a:pt x="476" y="79"/>
                  </a:lnTo>
                  <a:lnTo>
                    <a:pt x="385" y="104"/>
                  </a:lnTo>
                  <a:lnTo>
                    <a:pt x="242" y="107"/>
                  </a:lnTo>
                  <a:lnTo>
                    <a:pt x="116" y="81"/>
                  </a:lnTo>
                  <a:lnTo>
                    <a:pt x="3" y="21"/>
                  </a:lnTo>
                  <a:lnTo>
                    <a:pt x="0" y="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70" name="Freeform 260"/>
            <p:cNvSpPr>
              <a:spLocks/>
            </p:cNvSpPr>
            <p:nvPr/>
          </p:nvSpPr>
          <p:spPr bwMode="auto">
            <a:xfrm>
              <a:off x="4188" y="3653"/>
              <a:ext cx="27" cy="51"/>
            </a:xfrm>
            <a:custGeom>
              <a:avLst/>
              <a:gdLst>
                <a:gd name="T0" fmla="*/ 23 w 54"/>
                <a:gd name="T1" fmla="*/ 5 h 102"/>
                <a:gd name="T2" fmla="*/ 54 w 54"/>
                <a:gd name="T3" fmla="*/ 87 h 102"/>
                <a:gd name="T4" fmla="*/ 45 w 54"/>
                <a:gd name="T5" fmla="*/ 102 h 102"/>
                <a:gd name="T6" fmla="*/ 31 w 54"/>
                <a:gd name="T7" fmla="*/ 93 h 102"/>
                <a:gd name="T8" fmla="*/ 0 w 54"/>
                <a:gd name="T9" fmla="*/ 15 h 102"/>
                <a:gd name="T10" fmla="*/ 6 w 54"/>
                <a:gd name="T11" fmla="*/ 0 h 102"/>
                <a:gd name="T12" fmla="*/ 23 w 54"/>
                <a:gd name="T13" fmla="*/ 5 h 102"/>
                <a:gd name="T14" fmla="*/ 23 w 54"/>
                <a:gd name="T15" fmla="*/ 5 h 1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4"/>
                <a:gd name="T25" fmla="*/ 0 h 102"/>
                <a:gd name="T26" fmla="*/ 54 w 54"/>
                <a:gd name="T27" fmla="*/ 102 h 10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4" h="102">
                  <a:moveTo>
                    <a:pt x="23" y="5"/>
                  </a:moveTo>
                  <a:lnTo>
                    <a:pt x="54" y="87"/>
                  </a:lnTo>
                  <a:lnTo>
                    <a:pt x="45" y="102"/>
                  </a:lnTo>
                  <a:lnTo>
                    <a:pt x="31" y="93"/>
                  </a:lnTo>
                  <a:lnTo>
                    <a:pt x="0" y="15"/>
                  </a:lnTo>
                  <a:lnTo>
                    <a:pt x="6" y="0"/>
                  </a:lnTo>
                  <a:lnTo>
                    <a:pt x="23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71" name="Freeform 261"/>
            <p:cNvSpPr>
              <a:spLocks/>
            </p:cNvSpPr>
            <p:nvPr/>
          </p:nvSpPr>
          <p:spPr bwMode="auto">
            <a:xfrm>
              <a:off x="3432" y="3641"/>
              <a:ext cx="73" cy="21"/>
            </a:xfrm>
            <a:custGeom>
              <a:avLst/>
              <a:gdLst>
                <a:gd name="T0" fmla="*/ 14 w 145"/>
                <a:gd name="T1" fmla="*/ 0 h 41"/>
                <a:gd name="T2" fmla="*/ 76 w 145"/>
                <a:gd name="T3" fmla="*/ 17 h 41"/>
                <a:gd name="T4" fmla="*/ 137 w 145"/>
                <a:gd name="T5" fmla="*/ 12 h 41"/>
                <a:gd name="T6" fmla="*/ 145 w 145"/>
                <a:gd name="T7" fmla="*/ 35 h 41"/>
                <a:gd name="T8" fmla="*/ 77 w 145"/>
                <a:gd name="T9" fmla="*/ 41 h 41"/>
                <a:gd name="T10" fmla="*/ 8 w 145"/>
                <a:gd name="T11" fmla="*/ 23 h 41"/>
                <a:gd name="T12" fmla="*/ 0 w 145"/>
                <a:gd name="T13" fmla="*/ 9 h 41"/>
                <a:gd name="T14" fmla="*/ 14 w 145"/>
                <a:gd name="T15" fmla="*/ 0 h 41"/>
                <a:gd name="T16" fmla="*/ 14 w 145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5"/>
                <a:gd name="T28" fmla="*/ 0 h 41"/>
                <a:gd name="T29" fmla="*/ 145 w 145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5" h="41">
                  <a:moveTo>
                    <a:pt x="14" y="0"/>
                  </a:moveTo>
                  <a:lnTo>
                    <a:pt x="76" y="17"/>
                  </a:lnTo>
                  <a:lnTo>
                    <a:pt x="137" y="12"/>
                  </a:lnTo>
                  <a:lnTo>
                    <a:pt x="145" y="35"/>
                  </a:lnTo>
                  <a:lnTo>
                    <a:pt x="77" y="41"/>
                  </a:lnTo>
                  <a:lnTo>
                    <a:pt x="8" y="23"/>
                  </a:lnTo>
                  <a:lnTo>
                    <a:pt x="0" y="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72" name="Freeform 262"/>
            <p:cNvSpPr>
              <a:spLocks/>
            </p:cNvSpPr>
            <p:nvPr/>
          </p:nvSpPr>
          <p:spPr bwMode="auto">
            <a:xfrm>
              <a:off x="3494" y="3629"/>
              <a:ext cx="15" cy="26"/>
            </a:xfrm>
            <a:custGeom>
              <a:avLst/>
              <a:gdLst>
                <a:gd name="T0" fmla="*/ 29 w 29"/>
                <a:gd name="T1" fmla="*/ 2 h 51"/>
                <a:gd name="T2" fmla="*/ 24 w 29"/>
                <a:gd name="T3" fmla="*/ 51 h 51"/>
                <a:gd name="T4" fmla="*/ 0 w 29"/>
                <a:gd name="T5" fmla="*/ 51 h 51"/>
                <a:gd name="T6" fmla="*/ 2 w 29"/>
                <a:gd name="T7" fmla="*/ 0 h 51"/>
                <a:gd name="T8" fmla="*/ 29 w 29"/>
                <a:gd name="T9" fmla="*/ 2 h 51"/>
                <a:gd name="T10" fmla="*/ 29 w 29"/>
                <a:gd name="T11" fmla="*/ 2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51"/>
                <a:gd name="T20" fmla="*/ 29 w 29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51">
                  <a:moveTo>
                    <a:pt x="29" y="2"/>
                  </a:moveTo>
                  <a:lnTo>
                    <a:pt x="24" y="51"/>
                  </a:lnTo>
                  <a:lnTo>
                    <a:pt x="0" y="51"/>
                  </a:lnTo>
                  <a:lnTo>
                    <a:pt x="2" y="0"/>
                  </a:lnTo>
                  <a:lnTo>
                    <a:pt x="2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73" name="Freeform 263"/>
            <p:cNvSpPr>
              <a:spLocks/>
            </p:cNvSpPr>
            <p:nvPr/>
          </p:nvSpPr>
          <p:spPr bwMode="auto">
            <a:xfrm>
              <a:off x="4498" y="3567"/>
              <a:ext cx="72" cy="20"/>
            </a:xfrm>
            <a:custGeom>
              <a:avLst/>
              <a:gdLst>
                <a:gd name="T0" fmla="*/ 18 w 145"/>
                <a:gd name="T1" fmla="*/ 0 h 40"/>
                <a:gd name="T2" fmla="*/ 144 w 145"/>
                <a:gd name="T3" fmla="*/ 15 h 40"/>
                <a:gd name="T4" fmla="*/ 145 w 145"/>
                <a:gd name="T5" fmla="*/ 40 h 40"/>
                <a:gd name="T6" fmla="*/ 7 w 145"/>
                <a:gd name="T7" fmla="*/ 35 h 40"/>
                <a:gd name="T8" fmla="*/ 0 w 145"/>
                <a:gd name="T9" fmla="*/ 14 h 40"/>
                <a:gd name="T10" fmla="*/ 18 w 145"/>
                <a:gd name="T11" fmla="*/ 0 h 40"/>
                <a:gd name="T12" fmla="*/ 18 w 145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5"/>
                <a:gd name="T22" fmla="*/ 0 h 40"/>
                <a:gd name="T23" fmla="*/ 145 w 145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5" h="40">
                  <a:moveTo>
                    <a:pt x="18" y="0"/>
                  </a:moveTo>
                  <a:lnTo>
                    <a:pt x="144" y="15"/>
                  </a:lnTo>
                  <a:lnTo>
                    <a:pt x="145" y="40"/>
                  </a:lnTo>
                  <a:lnTo>
                    <a:pt x="7" y="35"/>
                  </a:lnTo>
                  <a:lnTo>
                    <a:pt x="0" y="1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74" name="Freeform 264"/>
            <p:cNvSpPr>
              <a:spLocks/>
            </p:cNvSpPr>
            <p:nvPr/>
          </p:nvSpPr>
          <p:spPr bwMode="auto">
            <a:xfrm>
              <a:off x="4007" y="2440"/>
              <a:ext cx="14" cy="17"/>
            </a:xfrm>
            <a:custGeom>
              <a:avLst/>
              <a:gdLst>
                <a:gd name="T0" fmla="*/ 0 w 28"/>
                <a:gd name="T1" fmla="*/ 16 h 35"/>
                <a:gd name="T2" fmla="*/ 11 w 28"/>
                <a:gd name="T3" fmla="*/ 0 h 35"/>
                <a:gd name="T4" fmla="*/ 28 w 28"/>
                <a:gd name="T5" fmla="*/ 28 h 35"/>
                <a:gd name="T6" fmla="*/ 7 w 28"/>
                <a:gd name="T7" fmla="*/ 35 h 35"/>
                <a:gd name="T8" fmla="*/ 0 w 28"/>
                <a:gd name="T9" fmla="*/ 16 h 35"/>
                <a:gd name="T10" fmla="*/ 0 w 28"/>
                <a:gd name="T11" fmla="*/ 16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35"/>
                <a:gd name="T20" fmla="*/ 28 w 28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35">
                  <a:moveTo>
                    <a:pt x="0" y="16"/>
                  </a:moveTo>
                  <a:lnTo>
                    <a:pt x="11" y="0"/>
                  </a:lnTo>
                  <a:lnTo>
                    <a:pt x="28" y="28"/>
                  </a:lnTo>
                  <a:lnTo>
                    <a:pt x="7" y="35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75" name="Freeform 265"/>
            <p:cNvSpPr>
              <a:spLocks/>
            </p:cNvSpPr>
            <p:nvPr/>
          </p:nvSpPr>
          <p:spPr bwMode="auto">
            <a:xfrm>
              <a:off x="4067" y="2457"/>
              <a:ext cx="18" cy="15"/>
            </a:xfrm>
            <a:custGeom>
              <a:avLst/>
              <a:gdLst>
                <a:gd name="T0" fmla="*/ 0 w 36"/>
                <a:gd name="T1" fmla="*/ 8 h 29"/>
                <a:gd name="T2" fmla="*/ 36 w 36"/>
                <a:gd name="T3" fmla="*/ 0 h 29"/>
                <a:gd name="T4" fmla="*/ 36 w 36"/>
                <a:gd name="T5" fmla="*/ 24 h 29"/>
                <a:gd name="T6" fmla="*/ 9 w 36"/>
                <a:gd name="T7" fmla="*/ 29 h 29"/>
                <a:gd name="T8" fmla="*/ 0 w 36"/>
                <a:gd name="T9" fmla="*/ 8 h 29"/>
                <a:gd name="T10" fmla="*/ 0 w 36"/>
                <a:gd name="T11" fmla="*/ 8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29"/>
                <a:gd name="T20" fmla="*/ 36 w 36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29">
                  <a:moveTo>
                    <a:pt x="0" y="8"/>
                  </a:moveTo>
                  <a:lnTo>
                    <a:pt x="36" y="0"/>
                  </a:lnTo>
                  <a:lnTo>
                    <a:pt x="36" y="24"/>
                  </a:lnTo>
                  <a:lnTo>
                    <a:pt x="9" y="2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76" name="Freeform 266"/>
            <p:cNvSpPr>
              <a:spLocks/>
            </p:cNvSpPr>
            <p:nvPr/>
          </p:nvSpPr>
          <p:spPr bwMode="auto">
            <a:xfrm>
              <a:off x="4279" y="2537"/>
              <a:ext cx="39" cy="68"/>
            </a:xfrm>
            <a:custGeom>
              <a:avLst/>
              <a:gdLst>
                <a:gd name="T0" fmla="*/ 0 w 79"/>
                <a:gd name="T1" fmla="*/ 0 h 136"/>
                <a:gd name="T2" fmla="*/ 39 w 79"/>
                <a:gd name="T3" fmla="*/ 41 h 136"/>
                <a:gd name="T4" fmla="*/ 79 w 79"/>
                <a:gd name="T5" fmla="*/ 118 h 136"/>
                <a:gd name="T6" fmla="*/ 76 w 79"/>
                <a:gd name="T7" fmla="*/ 136 h 136"/>
                <a:gd name="T8" fmla="*/ 59 w 79"/>
                <a:gd name="T9" fmla="*/ 134 h 136"/>
                <a:gd name="T10" fmla="*/ 15 w 79"/>
                <a:gd name="T11" fmla="*/ 46 h 136"/>
                <a:gd name="T12" fmla="*/ 2 w 79"/>
                <a:gd name="T13" fmla="*/ 25 h 136"/>
                <a:gd name="T14" fmla="*/ 0 w 79"/>
                <a:gd name="T15" fmla="*/ 0 h 136"/>
                <a:gd name="T16" fmla="*/ 0 w 79"/>
                <a:gd name="T17" fmla="*/ 0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9"/>
                <a:gd name="T28" fmla="*/ 0 h 136"/>
                <a:gd name="T29" fmla="*/ 79 w 7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9" h="136">
                  <a:moveTo>
                    <a:pt x="0" y="0"/>
                  </a:moveTo>
                  <a:lnTo>
                    <a:pt x="39" y="41"/>
                  </a:lnTo>
                  <a:lnTo>
                    <a:pt x="79" y="118"/>
                  </a:lnTo>
                  <a:lnTo>
                    <a:pt x="76" y="136"/>
                  </a:lnTo>
                  <a:lnTo>
                    <a:pt x="59" y="134"/>
                  </a:lnTo>
                  <a:lnTo>
                    <a:pt x="15" y="46"/>
                  </a:lnTo>
                  <a:lnTo>
                    <a:pt x="2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77" name="Freeform 267"/>
            <p:cNvSpPr>
              <a:spLocks/>
            </p:cNvSpPr>
            <p:nvPr/>
          </p:nvSpPr>
          <p:spPr bwMode="auto">
            <a:xfrm>
              <a:off x="4336" y="2374"/>
              <a:ext cx="68" cy="97"/>
            </a:xfrm>
            <a:custGeom>
              <a:avLst/>
              <a:gdLst>
                <a:gd name="T0" fmla="*/ 15 w 135"/>
                <a:gd name="T1" fmla="*/ 0 h 194"/>
                <a:gd name="T2" fmla="*/ 52 w 135"/>
                <a:gd name="T3" fmla="*/ 27 h 194"/>
                <a:gd name="T4" fmla="*/ 69 w 135"/>
                <a:gd name="T5" fmla="*/ 75 h 194"/>
                <a:gd name="T6" fmla="*/ 108 w 135"/>
                <a:gd name="T7" fmla="*/ 131 h 194"/>
                <a:gd name="T8" fmla="*/ 135 w 135"/>
                <a:gd name="T9" fmla="*/ 177 h 194"/>
                <a:gd name="T10" fmla="*/ 132 w 135"/>
                <a:gd name="T11" fmla="*/ 194 h 194"/>
                <a:gd name="T12" fmla="*/ 115 w 135"/>
                <a:gd name="T13" fmla="*/ 193 h 194"/>
                <a:gd name="T14" fmla="*/ 88 w 135"/>
                <a:gd name="T15" fmla="*/ 147 h 194"/>
                <a:gd name="T16" fmla="*/ 46 w 135"/>
                <a:gd name="T17" fmla="*/ 81 h 194"/>
                <a:gd name="T18" fmla="*/ 34 w 135"/>
                <a:gd name="T19" fmla="*/ 45 h 194"/>
                <a:gd name="T20" fmla="*/ 9 w 135"/>
                <a:gd name="T21" fmla="*/ 23 h 194"/>
                <a:gd name="T22" fmla="*/ 0 w 135"/>
                <a:gd name="T23" fmla="*/ 8 h 194"/>
                <a:gd name="T24" fmla="*/ 15 w 135"/>
                <a:gd name="T25" fmla="*/ 0 h 194"/>
                <a:gd name="T26" fmla="*/ 15 w 135"/>
                <a:gd name="T27" fmla="*/ 0 h 1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5"/>
                <a:gd name="T43" fmla="*/ 0 h 194"/>
                <a:gd name="T44" fmla="*/ 135 w 135"/>
                <a:gd name="T45" fmla="*/ 194 h 19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5" h="194">
                  <a:moveTo>
                    <a:pt x="15" y="0"/>
                  </a:moveTo>
                  <a:lnTo>
                    <a:pt x="52" y="27"/>
                  </a:lnTo>
                  <a:lnTo>
                    <a:pt x="69" y="75"/>
                  </a:lnTo>
                  <a:lnTo>
                    <a:pt x="108" y="131"/>
                  </a:lnTo>
                  <a:lnTo>
                    <a:pt x="135" y="177"/>
                  </a:lnTo>
                  <a:lnTo>
                    <a:pt x="132" y="194"/>
                  </a:lnTo>
                  <a:lnTo>
                    <a:pt x="115" y="193"/>
                  </a:lnTo>
                  <a:lnTo>
                    <a:pt x="88" y="147"/>
                  </a:lnTo>
                  <a:lnTo>
                    <a:pt x="46" y="81"/>
                  </a:lnTo>
                  <a:lnTo>
                    <a:pt x="34" y="45"/>
                  </a:lnTo>
                  <a:lnTo>
                    <a:pt x="9" y="23"/>
                  </a:lnTo>
                  <a:lnTo>
                    <a:pt x="0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78" name="Freeform 268"/>
            <p:cNvSpPr>
              <a:spLocks/>
            </p:cNvSpPr>
            <p:nvPr/>
          </p:nvSpPr>
          <p:spPr bwMode="auto">
            <a:xfrm>
              <a:off x="3909" y="2404"/>
              <a:ext cx="23" cy="128"/>
            </a:xfrm>
            <a:custGeom>
              <a:avLst/>
              <a:gdLst>
                <a:gd name="T0" fmla="*/ 35 w 47"/>
                <a:gd name="T1" fmla="*/ 0 h 255"/>
                <a:gd name="T2" fmla="*/ 24 w 47"/>
                <a:gd name="T3" fmla="*/ 30 h 255"/>
                <a:gd name="T4" fmla="*/ 20 w 47"/>
                <a:gd name="T5" fmla="*/ 63 h 255"/>
                <a:gd name="T6" fmla="*/ 13 w 47"/>
                <a:gd name="T7" fmla="*/ 91 h 255"/>
                <a:gd name="T8" fmla="*/ 16 w 47"/>
                <a:gd name="T9" fmla="*/ 141 h 255"/>
                <a:gd name="T10" fmla="*/ 0 w 47"/>
                <a:gd name="T11" fmla="*/ 170 h 255"/>
                <a:gd name="T12" fmla="*/ 12 w 47"/>
                <a:gd name="T13" fmla="*/ 197 h 255"/>
                <a:gd name="T14" fmla="*/ 0 w 47"/>
                <a:gd name="T15" fmla="*/ 245 h 255"/>
                <a:gd name="T16" fmla="*/ 21 w 47"/>
                <a:gd name="T17" fmla="*/ 255 h 255"/>
                <a:gd name="T18" fmla="*/ 38 w 47"/>
                <a:gd name="T19" fmla="*/ 219 h 255"/>
                <a:gd name="T20" fmla="*/ 24 w 47"/>
                <a:gd name="T21" fmla="*/ 173 h 255"/>
                <a:gd name="T22" fmla="*/ 36 w 47"/>
                <a:gd name="T23" fmla="*/ 131 h 255"/>
                <a:gd name="T24" fmla="*/ 31 w 47"/>
                <a:gd name="T25" fmla="*/ 79 h 255"/>
                <a:gd name="T26" fmla="*/ 47 w 47"/>
                <a:gd name="T27" fmla="*/ 24 h 255"/>
                <a:gd name="T28" fmla="*/ 35 w 47"/>
                <a:gd name="T29" fmla="*/ 0 h 255"/>
                <a:gd name="T30" fmla="*/ 35 w 47"/>
                <a:gd name="T31" fmla="*/ 0 h 2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7"/>
                <a:gd name="T49" fmla="*/ 0 h 255"/>
                <a:gd name="T50" fmla="*/ 47 w 47"/>
                <a:gd name="T51" fmla="*/ 255 h 25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7" h="255">
                  <a:moveTo>
                    <a:pt x="35" y="0"/>
                  </a:moveTo>
                  <a:lnTo>
                    <a:pt x="24" y="30"/>
                  </a:lnTo>
                  <a:lnTo>
                    <a:pt x="20" y="63"/>
                  </a:lnTo>
                  <a:lnTo>
                    <a:pt x="13" y="91"/>
                  </a:lnTo>
                  <a:lnTo>
                    <a:pt x="16" y="141"/>
                  </a:lnTo>
                  <a:lnTo>
                    <a:pt x="0" y="170"/>
                  </a:lnTo>
                  <a:lnTo>
                    <a:pt x="12" y="197"/>
                  </a:lnTo>
                  <a:lnTo>
                    <a:pt x="0" y="245"/>
                  </a:lnTo>
                  <a:lnTo>
                    <a:pt x="21" y="255"/>
                  </a:lnTo>
                  <a:lnTo>
                    <a:pt x="38" y="219"/>
                  </a:lnTo>
                  <a:lnTo>
                    <a:pt x="24" y="173"/>
                  </a:lnTo>
                  <a:lnTo>
                    <a:pt x="36" y="131"/>
                  </a:lnTo>
                  <a:lnTo>
                    <a:pt x="31" y="79"/>
                  </a:lnTo>
                  <a:lnTo>
                    <a:pt x="47" y="2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79" name="Freeform 269"/>
            <p:cNvSpPr>
              <a:spLocks/>
            </p:cNvSpPr>
            <p:nvPr/>
          </p:nvSpPr>
          <p:spPr bwMode="auto">
            <a:xfrm>
              <a:off x="3427" y="2542"/>
              <a:ext cx="67" cy="47"/>
            </a:xfrm>
            <a:custGeom>
              <a:avLst/>
              <a:gdLst>
                <a:gd name="T0" fmla="*/ 0 w 133"/>
                <a:gd name="T1" fmla="*/ 72 h 95"/>
                <a:gd name="T2" fmla="*/ 51 w 133"/>
                <a:gd name="T3" fmla="*/ 68 h 95"/>
                <a:gd name="T4" fmla="*/ 87 w 133"/>
                <a:gd name="T5" fmla="*/ 50 h 95"/>
                <a:gd name="T6" fmla="*/ 110 w 133"/>
                <a:gd name="T7" fmla="*/ 24 h 95"/>
                <a:gd name="T8" fmla="*/ 122 w 133"/>
                <a:gd name="T9" fmla="*/ 0 h 95"/>
                <a:gd name="T10" fmla="*/ 133 w 133"/>
                <a:gd name="T11" fmla="*/ 9 h 95"/>
                <a:gd name="T12" fmla="*/ 127 w 133"/>
                <a:gd name="T13" fmla="*/ 31 h 95"/>
                <a:gd name="T14" fmla="*/ 100 w 133"/>
                <a:gd name="T15" fmla="*/ 59 h 95"/>
                <a:gd name="T16" fmla="*/ 81 w 133"/>
                <a:gd name="T17" fmla="*/ 85 h 95"/>
                <a:gd name="T18" fmla="*/ 58 w 133"/>
                <a:gd name="T19" fmla="*/ 92 h 95"/>
                <a:gd name="T20" fmla="*/ 7 w 133"/>
                <a:gd name="T21" fmla="*/ 95 h 95"/>
                <a:gd name="T22" fmla="*/ 0 w 133"/>
                <a:gd name="T23" fmla="*/ 72 h 95"/>
                <a:gd name="T24" fmla="*/ 0 w 133"/>
                <a:gd name="T25" fmla="*/ 72 h 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"/>
                <a:gd name="T40" fmla="*/ 0 h 95"/>
                <a:gd name="T41" fmla="*/ 133 w 133"/>
                <a:gd name="T42" fmla="*/ 95 h 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" h="95">
                  <a:moveTo>
                    <a:pt x="0" y="72"/>
                  </a:moveTo>
                  <a:lnTo>
                    <a:pt x="51" y="68"/>
                  </a:lnTo>
                  <a:lnTo>
                    <a:pt x="87" y="50"/>
                  </a:lnTo>
                  <a:lnTo>
                    <a:pt x="110" y="24"/>
                  </a:lnTo>
                  <a:lnTo>
                    <a:pt x="122" y="0"/>
                  </a:lnTo>
                  <a:lnTo>
                    <a:pt x="133" y="9"/>
                  </a:lnTo>
                  <a:lnTo>
                    <a:pt x="127" y="31"/>
                  </a:lnTo>
                  <a:lnTo>
                    <a:pt x="100" y="59"/>
                  </a:lnTo>
                  <a:lnTo>
                    <a:pt x="81" y="85"/>
                  </a:lnTo>
                  <a:lnTo>
                    <a:pt x="58" y="92"/>
                  </a:lnTo>
                  <a:lnTo>
                    <a:pt x="7" y="95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80" name="Freeform 270"/>
            <p:cNvSpPr>
              <a:spLocks/>
            </p:cNvSpPr>
            <p:nvPr/>
          </p:nvSpPr>
          <p:spPr bwMode="auto">
            <a:xfrm>
              <a:off x="4469" y="2619"/>
              <a:ext cx="102" cy="35"/>
            </a:xfrm>
            <a:custGeom>
              <a:avLst/>
              <a:gdLst>
                <a:gd name="T0" fmla="*/ 5 w 205"/>
                <a:gd name="T1" fmla="*/ 11 h 71"/>
                <a:gd name="T2" fmla="*/ 45 w 205"/>
                <a:gd name="T3" fmla="*/ 0 h 71"/>
                <a:gd name="T4" fmla="*/ 92 w 205"/>
                <a:gd name="T5" fmla="*/ 22 h 71"/>
                <a:gd name="T6" fmla="*/ 154 w 205"/>
                <a:gd name="T7" fmla="*/ 22 h 71"/>
                <a:gd name="T8" fmla="*/ 205 w 205"/>
                <a:gd name="T9" fmla="*/ 71 h 71"/>
                <a:gd name="T10" fmla="*/ 160 w 205"/>
                <a:gd name="T11" fmla="*/ 71 h 71"/>
                <a:gd name="T12" fmla="*/ 99 w 205"/>
                <a:gd name="T13" fmla="*/ 42 h 71"/>
                <a:gd name="T14" fmla="*/ 50 w 205"/>
                <a:gd name="T15" fmla="*/ 26 h 71"/>
                <a:gd name="T16" fmla="*/ 0 w 205"/>
                <a:gd name="T17" fmla="*/ 22 h 71"/>
                <a:gd name="T18" fmla="*/ 5 w 205"/>
                <a:gd name="T19" fmla="*/ 11 h 71"/>
                <a:gd name="T20" fmla="*/ 5 w 205"/>
                <a:gd name="T21" fmla="*/ 11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5"/>
                <a:gd name="T34" fmla="*/ 0 h 71"/>
                <a:gd name="T35" fmla="*/ 205 w 205"/>
                <a:gd name="T36" fmla="*/ 71 h 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5" h="71">
                  <a:moveTo>
                    <a:pt x="5" y="11"/>
                  </a:moveTo>
                  <a:lnTo>
                    <a:pt x="45" y="0"/>
                  </a:lnTo>
                  <a:lnTo>
                    <a:pt x="92" y="22"/>
                  </a:lnTo>
                  <a:lnTo>
                    <a:pt x="154" y="22"/>
                  </a:lnTo>
                  <a:lnTo>
                    <a:pt x="205" y="71"/>
                  </a:lnTo>
                  <a:lnTo>
                    <a:pt x="160" y="71"/>
                  </a:lnTo>
                  <a:lnTo>
                    <a:pt x="99" y="42"/>
                  </a:lnTo>
                  <a:lnTo>
                    <a:pt x="50" y="26"/>
                  </a:lnTo>
                  <a:lnTo>
                    <a:pt x="0" y="22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81" name="Freeform 271"/>
            <p:cNvSpPr>
              <a:spLocks/>
            </p:cNvSpPr>
            <p:nvPr/>
          </p:nvSpPr>
          <p:spPr bwMode="auto">
            <a:xfrm>
              <a:off x="3956" y="2499"/>
              <a:ext cx="50" cy="96"/>
            </a:xfrm>
            <a:custGeom>
              <a:avLst/>
              <a:gdLst>
                <a:gd name="T0" fmla="*/ 72 w 100"/>
                <a:gd name="T1" fmla="*/ 12 h 193"/>
                <a:gd name="T2" fmla="*/ 55 w 100"/>
                <a:gd name="T3" fmla="*/ 67 h 193"/>
                <a:gd name="T4" fmla="*/ 0 w 100"/>
                <a:gd name="T5" fmla="*/ 160 h 193"/>
                <a:gd name="T6" fmla="*/ 21 w 100"/>
                <a:gd name="T7" fmla="*/ 193 h 193"/>
                <a:gd name="T8" fmla="*/ 44 w 100"/>
                <a:gd name="T9" fmla="*/ 116 h 193"/>
                <a:gd name="T10" fmla="*/ 72 w 100"/>
                <a:gd name="T11" fmla="*/ 65 h 193"/>
                <a:gd name="T12" fmla="*/ 100 w 100"/>
                <a:gd name="T13" fmla="*/ 0 h 193"/>
                <a:gd name="T14" fmla="*/ 72 w 100"/>
                <a:gd name="T15" fmla="*/ 12 h 193"/>
                <a:gd name="T16" fmla="*/ 72 w 100"/>
                <a:gd name="T17" fmla="*/ 12 h 1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"/>
                <a:gd name="T28" fmla="*/ 0 h 193"/>
                <a:gd name="T29" fmla="*/ 100 w 100"/>
                <a:gd name="T30" fmla="*/ 193 h 1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" h="193">
                  <a:moveTo>
                    <a:pt x="72" y="12"/>
                  </a:moveTo>
                  <a:lnTo>
                    <a:pt x="55" y="67"/>
                  </a:lnTo>
                  <a:lnTo>
                    <a:pt x="0" y="160"/>
                  </a:lnTo>
                  <a:lnTo>
                    <a:pt x="21" y="193"/>
                  </a:lnTo>
                  <a:lnTo>
                    <a:pt x="44" y="116"/>
                  </a:lnTo>
                  <a:lnTo>
                    <a:pt x="72" y="65"/>
                  </a:lnTo>
                  <a:lnTo>
                    <a:pt x="100" y="0"/>
                  </a:lnTo>
                  <a:lnTo>
                    <a:pt x="7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82" name="Freeform 272"/>
            <p:cNvSpPr>
              <a:spLocks/>
            </p:cNvSpPr>
            <p:nvPr/>
          </p:nvSpPr>
          <p:spPr bwMode="auto">
            <a:xfrm>
              <a:off x="3931" y="2517"/>
              <a:ext cx="47" cy="43"/>
            </a:xfrm>
            <a:custGeom>
              <a:avLst/>
              <a:gdLst>
                <a:gd name="T0" fmla="*/ 0 w 94"/>
                <a:gd name="T1" fmla="*/ 56 h 84"/>
                <a:gd name="T2" fmla="*/ 26 w 94"/>
                <a:gd name="T3" fmla="*/ 18 h 84"/>
                <a:gd name="T4" fmla="*/ 94 w 94"/>
                <a:gd name="T5" fmla="*/ 0 h 84"/>
                <a:gd name="T6" fmla="*/ 84 w 94"/>
                <a:gd name="T7" fmla="*/ 48 h 84"/>
                <a:gd name="T8" fmla="*/ 36 w 94"/>
                <a:gd name="T9" fmla="*/ 84 h 84"/>
                <a:gd name="T10" fmla="*/ 0 w 94"/>
                <a:gd name="T11" fmla="*/ 56 h 84"/>
                <a:gd name="T12" fmla="*/ 0 w 94"/>
                <a:gd name="T13" fmla="*/ 56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"/>
                <a:gd name="T22" fmla="*/ 0 h 84"/>
                <a:gd name="T23" fmla="*/ 94 w 94"/>
                <a:gd name="T24" fmla="*/ 84 h 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" h="84">
                  <a:moveTo>
                    <a:pt x="0" y="56"/>
                  </a:moveTo>
                  <a:lnTo>
                    <a:pt x="26" y="18"/>
                  </a:lnTo>
                  <a:lnTo>
                    <a:pt x="94" y="0"/>
                  </a:lnTo>
                  <a:lnTo>
                    <a:pt x="84" y="48"/>
                  </a:lnTo>
                  <a:lnTo>
                    <a:pt x="36" y="84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D9AE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83" name="Freeform 273"/>
            <p:cNvSpPr>
              <a:spLocks/>
            </p:cNvSpPr>
            <p:nvPr/>
          </p:nvSpPr>
          <p:spPr bwMode="auto">
            <a:xfrm>
              <a:off x="3930" y="2512"/>
              <a:ext cx="54" cy="37"/>
            </a:xfrm>
            <a:custGeom>
              <a:avLst/>
              <a:gdLst>
                <a:gd name="T0" fmla="*/ 0 w 107"/>
                <a:gd name="T1" fmla="*/ 61 h 74"/>
                <a:gd name="T2" fmla="*/ 32 w 107"/>
                <a:gd name="T3" fmla="*/ 20 h 74"/>
                <a:gd name="T4" fmla="*/ 107 w 107"/>
                <a:gd name="T5" fmla="*/ 0 h 74"/>
                <a:gd name="T6" fmla="*/ 98 w 107"/>
                <a:gd name="T7" fmla="*/ 26 h 74"/>
                <a:gd name="T8" fmla="*/ 52 w 107"/>
                <a:gd name="T9" fmla="*/ 34 h 74"/>
                <a:gd name="T10" fmla="*/ 20 w 107"/>
                <a:gd name="T11" fmla="*/ 74 h 74"/>
                <a:gd name="T12" fmla="*/ 0 w 107"/>
                <a:gd name="T13" fmla="*/ 61 h 74"/>
                <a:gd name="T14" fmla="*/ 0 w 107"/>
                <a:gd name="T15" fmla="*/ 61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"/>
                <a:gd name="T25" fmla="*/ 0 h 74"/>
                <a:gd name="T26" fmla="*/ 107 w 107"/>
                <a:gd name="T27" fmla="*/ 74 h 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" h="74">
                  <a:moveTo>
                    <a:pt x="0" y="61"/>
                  </a:moveTo>
                  <a:lnTo>
                    <a:pt x="32" y="20"/>
                  </a:lnTo>
                  <a:lnTo>
                    <a:pt x="107" y="0"/>
                  </a:lnTo>
                  <a:lnTo>
                    <a:pt x="98" y="26"/>
                  </a:lnTo>
                  <a:lnTo>
                    <a:pt x="52" y="34"/>
                  </a:lnTo>
                  <a:lnTo>
                    <a:pt x="20" y="7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84" name="Freeform 274"/>
            <p:cNvSpPr>
              <a:spLocks/>
            </p:cNvSpPr>
            <p:nvPr/>
          </p:nvSpPr>
          <p:spPr bwMode="auto">
            <a:xfrm>
              <a:off x="3865" y="2485"/>
              <a:ext cx="81" cy="70"/>
            </a:xfrm>
            <a:custGeom>
              <a:avLst/>
              <a:gdLst>
                <a:gd name="T0" fmla="*/ 19 w 163"/>
                <a:gd name="T1" fmla="*/ 2 h 140"/>
                <a:gd name="T2" fmla="*/ 58 w 163"/>
                <a:gd name="T3" fmla="*/ 40 h 140"/>
                <a:gd name="T4" fmla="*/ 100 w 163"/>
                <a:gd name="T5" fmla="*/ 76 h 140"/>
                <a:gd name="T6" fmla="*/ 159 w 163"/>
                <a:gd name="T7" fmla="*/ 119 h 140"/>
                <a:gd name="T8" fmla="*/ 163 w 163"/>
                <a:gd name="T9" fmla="*/ 137 h 140"/>
                <a:gd name="T10" fmla="*/ 146 w 163"/>
                <a:gd name="T11" fmla="*/ 140 h 140"/>
                <a:gd name="T12" fmla="*/ 64 w 163"/>
                <a:gd name="T13" fmla="*/ 92 h 140"/>
                <a:gd name="T14" fmla="*/ 0 w 163"/>
                <a:gd name="T15" fmla="*/ 18 h 140"/>
                <a:gd name="T16" fmla="*/ 1 w 163"/>
                <a:gd name="T17" fmla="*/ 0 h 140"/>
                <a:gd name="T18" fmla="*/ 19 w 163"/>
                <a:gd name="T19" fmla="*/ 2 h 140"/>
                <a:gd name="T20" fmla="*/ 19 w 163"/>
                <a:gd name="T21" fmla="*/ 2 h 1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3"/>
                <a:gd name="T34" fmla="*/ 0 h 140"/>
                <a:gd name="T35" fmla="*/ 163 w 163"/>
                <a:gd name="T36" fmla="*/ 140 h 1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3" h="140">
                  <a:moveTo>
                    <a:pt x="19" y="2"/>
                  </a:moveTo>
                  <a:lnTo>
                    <a:pt x="58" y="40"/>
                  </a:lnTo>
                  <a:lnTo>
                    <a:pt x="100" y="76"/>
                  </a:lnTo>
                  <a:lnTo>
                    <a:pt x="159" y="119"/>
                  </a:lnTo>
                  <a:lnTo>
                    <a:pt x="163" y="137"/>
                  </a:lnTo>
                  <a:lnTo>
                    <a:pt x="146" y="140"/>
                  </a:lnTo>
                  <a:lnTo>
                    <a:pt x="64" y="92"/>
                  </a:lnTo>
                  <a:lnTo>
                    <a:pt x="0" y="18"/>
                  </a:lnTo>
                  <a:lnTo>
                    <a:pt x="1" y="0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Principios de Gestión de Calidad</a:t>
            </a:r>
          </a:p>
        </p:txBody>
      </p:sp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457200" y="2133600"/>
            <a:ext cx="373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800" dirty="0">
                <a:solidFill>
                  <a:srgbClr val="000000"/>
                </a:solidFill>
              </a:rPr>
              <a:t>Un resultado deseado se alcanza mas fácilmente cuando los recursos y las actividades relacionadas se gestionan como un proceso. </a:t>
            </a:r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762000" y="1219200"/>
            <a:ext cx="42941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3200" b="1" dirty="0">
                <a:solidFill>
                  <a:srgbClr val="000000"/>
                </a:solidFill>
                <a:latin typeface="Times New Roman" pitchFamily="18" charset="0"/>
              </a:rPr>
              <a:t>4. Enfoque de procesos</a:t>
            </a:r>
            <a:r>
              <a:rPr lang="es-ES_tradnl" sz="3200" b="1" dirty="0">
                <a:latin typeface="Times New Roman" pitchFamily="18" charset="0"/>
              </a:rPr>
              <a:t>:</a:t>
            </a:r>
            <a:endParaRPr lang="es-ES_tradnl" sz="2400" dirty="0">
              <a:latin typeface="Times New Roman" pitchFamily="18" charset="0"/>
            </a:endParaRPr>
          </a:p>
        </p:txBody>
      </p:sp>
      <p:pic>
        <p:nvPicPr>
          <p:cNvPr id="34823" name="Picture 6" descr="FLECHAS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057400"/>
            <a:ext cx="3452813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Principios de Gestión de Calidad</a:t>
            </a:r>
          </a:p>
        </p:txBody>
      </p:sp>
      <p:sp>
        <p:nvSpPr>
          <p:cNvPr id="35845" name="Rectangle 3"/>
          <p:cNvSpPr>
            <a:spLocks noChangeArrowheads="1"/>
          </p:cNvSpPr>
          <p:nvPr/>
        </p:nvSpPr>
        <p:spPr bwMode="auto">
          <a:xfrm>
            <a:off x="685800" y="1752600"/>
            <a:ext cx="3733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800" dirty="0">
                <a:solidFill>
                  <a:srgbClr val="000000"/>
                </a:solidFill>
              </a:rPr>
              <a:t>Identificar, entender y gestionar los procesos interrelacionados como un sistema, contribuye a la efectividad y eficiencia de una organización para lograr sus </a:t>
            </a:r>
            <a:r>
              <a:rPr lang="es-ES_tradnl" sz="2800" dirty="0" smtClean="0">
                <a:solidFill>
                  <a:srgbClr val="000000"/>
                </a:solidFill>
              </a:rPr>
              <a:t>objetivos </a:t>
            </a:r>
            <a:endParaRPr lang="es-ES_tradnl" sz="2800" dirty="0">
              <a:solidFill>
                <a:srgbClr val="000000"/>
              </a:solidFill>
            </a:endParaRPr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762000" y="1219200"/>
            <a:ext cx="54340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3200" b="1" dirty="0">
                <a:solidFill>
                  <a:srgbClr val="000000"/>
                </a:solidFill>
                <a:latin typeface="Times New Roman" pitchFamily="18" charset="0"/>
              </a:rPr>
              <a:t>5. Gestión basada en sistemas:</a:t>
            </a:r>
            <a:endParaRPr lang="es-ES_tradnl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5847" name="Picture 6" descr="PUZZ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62200"/>
            <a:ext cx="3709988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12952" y="3276600"/>
            <a:ext cx="6096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_tradnl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ANTECEDENTES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938240" y="3048000"/>
            <a:ext cx="756285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390" name="AutoShape 5"/>
          <p:cNvSpPr>
            <a:spLocks noChangeArrowheads="1"/>
          </p:cNvSpPr>
          <p:nvPr/>
        </p:nvSpPr>
        <p:spPr bwMode="auto">
          <a:xfrm>
            <a:off x="938240" y="2057400"/>
            <a:ext cx="7562850" cy="9906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Principios de Gestión de Calidad</a:t>
            </a:r>
          </a:p>
        </p:txBody>
      </p:sp>
      <p:sp>
        <p:nvSpPr>
          <p:cNvPr id="36869" name="Rectangle 3"/>
          <p:cNvSpPr>
            <a:spLocks noChangeArrowheads="1"/>
          </p:cNvSpPr>
          <p:nvPr/>
        </p:nvSpPr>
        <p:spPr bwMode="auto">
          <a:xfrm>
            <a:off x="609600" y="2209800"/>
            <a:ext cx="3657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800" dirty="0">
                <a:solidFill>
                  <a:srgbClr val="000000"/>
                </a:solidFill>
              </a:rPr>
              <a:t>La mejora continua del desempeño general de la organización debería ser un objetivo permanente de ésta.</a:t>
            </a:r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762000" y="1219200"/>
            <a:ext cx="362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3200" b="1" dirty="0">
                <a:solidFill>
                  <a:srgbClr val="000000"/>
                </a:solidFill>
                <a:latin typeface="Times New Roman" pitchFamily="18" charset="0"/>
              </a:rPr>
              <a:t>6. Mejora continua:</a:t>
            </a:r>
            <a:endParaRPr lang="es-ES_tradnl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286380" y="2857496"/>
            <a:ext cx="3352792" cy="2500330"/>
            <a:chOff x="2256" y="1536"/>
            <a:chExt cx="2208" cy="1732"/>
          </a:xfrm>
        </p:grpSpPr>
        <p:sp>
          <p:nvSpPr>
            <p:cNvPr id="36872" name="Freeform 13"/>
            <p:cNvSpPr>
              <a:spLocks/>
            </p:cNvSpPr>
            <p:nvPr/>
          </p:nvSpPr>
          <p:spPr bwMode="auto">
            <a:xfrm>
              <a:off x="2256" y="1536"/>
              <a:ext cx="2208" cy="1732"/>
            </a:xfrm>
            <a:custGeom>
              <a:avLst/>
              <a:gdLst>
                <a:gd name="T0" fmla="*/ 1 w 2208"/>
                <a:gd name="T1" fmla="*/ 1731 h 1732"/>
                <a:gd name="T2" fmla="*/ 0 w 2208"/>
                <a:gd name="T3" fmla="*/ 0 h 1732"/>
                <a:gd name="T4" fmla="*/ 2205 w 2208"/>
                <a:gd name="T5" fmla="*/ 0 h 1732"/>
                <a:gd name="T6" fmla="*/ 2208 w 2208"/>
                <a:gd name="T7" fmla="*/ 1732 h 1732"/>
                <a:gd name="T8" fmla="*/ 1 w 2208"/>
                <a:gd name="T9" fmla="*/ 1731 h 17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8"/>
                <a:gd name="T16" fmla="*/ 0 h 1732"/>
                <a:gd name="T17" fmla="*/ 2208 w 2208"/>
                <a:gd name="T18" fmla="*/ 1732 h 17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8" h="1732">
                  <a:moveTo>
                    <a:pt x="1" y="1731"/>
                  </a:moveTo>
                  <a:lnTo>
                    <a:pt x="0" y="0"/>
                  </a:lnTo>
                  <a:lnTo>
                    <a:pt x="2205" y="0"/>
                  </a:lnTo>
                  <a:lnTo>
                    <a:pt x="2208" y="1732"/>
                  </a:lnTo>
                  <a:lnTo>
                    <a:pt x="1" y="173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6873" name="Rectangle 14"/>
            <p:cNvSpPr>
              <a:spLocks noChangeArrowheads="1"/>
            </p:cNvSpPr>
            <p:nvPr/>
          </p:nvSpPr>
          <p:spPr bwMode="auto">
            <a:xfrm>
              <a:off x="3514" y="2713"/>
              <a:ext cx="114" cy="50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6874" name="Rectangle 15"/>
            <p:cNvSpPr>
              <a:spLocks noChangeArrowheads="1"/>
            </p:cNvSpPr>
            <p:nvPr/>
          </p:nvSpPr>
          <p:spPr bwMode="auto">
            <a:xfrm>
              <a:off x="3164" y="2800"/>
              <a:ext cx="113" cy="42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6875" name="Rectangle 16"/>
            <p:cNvSpPr>
              <a:spLocks noChangeArrowheads="1"/>
            </p:cNvSpPr>
            <p:nvPr/>
          </p:nvSpPr>
          <p:spPr bwMode="auto">
            <a:xfrm>
              <a:off x="4057" y="2240"/>
              <a:ext cx="115" cy="988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6876" name="Freeform 17"/>
            <p:cNvSpPr>
              <a:spLocks/>
            </p:cNvSpPr>
            <p:nvPr/>
          </p:nvSpPr>
          <p:spPr bwMode="auto">
            <a:xfrm>
              <a:off x="4239" y="2490"/>
              <a:ext cx="113" cy="733"/>
            </a:xfrm>
            <a:custGeom>
              <a:avLst/>
              <a:gdLst>
                <a:gd name="T0" fmla="*/ 3 w 113"/>
                <a:gd name="T1" fmla="*/ 0 h 733"/>
                <a:gd name="T2" fmla="*/ 109 w 113"/>
                <a:gd name="T3" fmla="*/ 0 h 733"/>
                <a:gd name="T4" fmla="*/ 110 w 113"/>
                <a:gd name="T5" fmla="*/ 0 h 733"/>
                <a:gd name="T6" fmla="*/ 112 w 113"/>
                <a:gd name="T7" fmla="*/ 1 h 733"/>
                <a:gd name="T8" fmla="*/ 113 w 113"/>
                <a:gd name="T9" fmla="*/ 4 h 733"/>
                <a:gd name="T10" fmla="*/ 113 w 113"/>
                <a:gd name="T11" fmla="*/ 6 h 733"/>
                <a:gd name="T12" fmla="*/ 113 w 113"/>
                <a:gd name="T13" fmla="*/ 729 h 733"/>
                <a:gd name="T14" fmla="*/ 113 w 113"/>
                <a:gd name="T15" fmla="*/ 730 h 733"/>
                <a:gd name="T16" fmla="*/ 112 w 113"/>
                <a:gd name="T17" fmla="*/ 732 h 733"/>
                <a:gd name="T18" fmla="*/ 110 w 113"/>
                <a:gd name="T19" fmla="*/ 733 h 733"/>
                <a:gd name="T20" fmla="*/ 109 w 113"/>
                <a:gd name="T21" fmla="*/ 733 h 733"/>
                <a:gd name="T22" fmla="*/ 3 w 113"/>
                <a:gd name="T23" fmla="*/ 733 h 733"/>
                <a:gd name="T24" fmla="*/ 2 w 113"/>
                <a:gd name="T25" fmla="*/ 733 h 733"/>
                <a:gd name="T26" fmla="*/ 1 w 113"/>
                <a:gd name="T27" fmla="*/ 732 h 733"/>
                <a:gd name="T28" fmla="*/ 0 w 113"/>
                <a:gd name="T29" fmla="*/ 730 h 733"/>
                <a:gd name="T30" fmla="*/ 0 w 113"/>
                <a:gd name="T31" fmla="*/ 729 h 733"/>
                <a:gd name="T32" fmla="*/ 0 w 113"/>
                <a:gd name="T33" fmla="*/ 6 h 733"/>
                <a:gd name="T34" fmla="*/ 0 w 113"/>
                <a:gd name="T35" fmla="*/ 4 h 733"/>
                <a:gd name="T36" fmla="*/ 1 w 113"/>
                <a:gd name="T37" fmla="*/ 1 h 733"/>
                <a:gd name="T38" fmla="*/ 2 w 113"/>
                <a:gd name="T39" fmla="*/ 0 h 733"/>
                <a:gd name="T40" fmla="*/ 3 w 113"/>
                <a:gd name="T41" fmla="*/ 0 h 7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3"/>
                <a:gd name="T64" fmla="*/ 0 h 733"/>
                <a:gd name="T65" fmla="*/ 113 w 113"/>
                <a:gd name="T66" fmla="*/ 733 h 7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3" h="733">
                  <a:moveTo>
                    <a:pt x="3" y="0"/>
                  </a:moveTo>
                  <a:lnTo>
                    <a:pt x="109" y="0"/>
                  </a:lnTo>
                  <a:lnTo>
                    <a:pt x="110" y="0"/>
                  </a:lnTo>
                  <a:lnTo>
                    <a:pt x="112" y="1"/>
                  </a:lnTo>
                  <a:lnTo>
                    <a:pt x="113" y="4"/>
                  </a:lnTo>
                  <a:lnTo>
                    <a:pt x="113" y="6"/>
                  </a:lnTo>
                  <a:lnTo>
                    <a:pt x="113" y="729"/>
                  </a:lnTo>
                  <a:lnTo>
                    <a:pt x="113" y="730"/>
                  </a:lnTo>
                  <a:lnTo>
                    <a:pt x="112" y="732"/>
                  </a:lnTo>
                  <a:lnTo>
                    <a:pt x="110" y="733"/>
                  </a:lnTo>
                  <a:lnTo>
                    <a:pt x="109" y="733"/>
                  </a:lnTo>
                  <a:lnTo>
                    <a:pt x="3" y="733"/>
                  </a:lnTo>
                  <a:lnTo>
                    <a:pt x="2" y="733"/>
                  </a:lnTo>
                  <a:lnTo>
                    <a:pt x="1" y="732"/>
                  </a:lnTo>
                  <a:lnTo>
                    <a:pt x="0" y="730"/>
                  </a:lnTo>
                  <a:lnTo>
                    <a:pt x="0" y="72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6877" name="Rectangle 18"/>
            <p:cNvSpPr>
              <a:spLocks noChangeArrowheads="1"/>
            </p:cNvSpPr>
            <p:nvPr/>
          </p:nvSpPr>
          <p:spPr bwMode="auto">
            <a:xfrm>
              <a:off x="3886" y="2615"/>
              <a:ext cx="114" cy="6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6878" name="Freeform 19"/>
            <p:cNvSpPr>
              <a:spLocks/>
            </p:cNvSpPr>
            <p:nvPr/>
          </p:nvSpPr>
          <p:spPr bwMode="auto">
            <a:xfrm>
              <a:off x="2426" y="2355"/>
              <a:ext cx="1536" cy="869"/>
            </a:xfrm>
            <a:custGeom>
              <a:avLst/>
              <a:gdLst>
                <a:gd name="T0" fmla="*/ 0 w 1536"/>
                <a:gd name="T1" fmla="*/ 855 h 869"/>
                <a:gd name="T2" fmla="*/ 451 w 1536"/>
                <a:gd name="T3" fmla="*/ 423 h 869"/>
                <a:gd name="T4" fmla="*/ 868 w 1536"/>
                <a:gd name="T5" fmla="*/ 192 h 869"/>
                <a:gd name="T6" fmla="*/ 1364 w 1536"/>
                <a:gd name="T7" fmla="*/ 96 h 869"/>
                <a:gd name="T8" fmla="*/ 1364 w 1536"/>
                <a:gd name="T9" fmla="*/ 0 h 869"/>
                <a:gd name="T10" fmla="*/ 1536 w 1536"/>
                <a:gd name="T11" fmla="*/ 192 h 869"/>
                <a:gd name="T12" fmla="*/ 1402 w 1536"/>
                <a:gd name="T13" fmla="*/ 337 h 869"/>
                <a:gd name="T14" fmla="*/ 1383 w 1536"/>
                <a:gd name="T15" fmla="*/ 183 h 869"/>
                <a:gd name="T16" fmla="*/ 1078 w 1536"/>
                <a:gd name="T17" fmla="*/ 221 h 869"/>
                <a:gd name="T18" fmla="*/ 698 w 1536"/>
                <a:gd name="T19" fmla="*/ 385 h 869"/>
                <a:gd name="T20" fmla="*/ 566 w 1536"/>
                <a:gd name="T21" fmla="*/ 606 h 869"/>
                <a:gd name="T22" fmla="*/ 404 w 1536"/>
                <a:gd name="T23" fmla="*/ 869 h 869"/>
                <a:gd name="T24" fmla="*/ 0 w 1536"/>
                <a:gd name="T25" fmla="*/ 855 h 8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36"/>
                <a:gd name="T40" fmla="*/ 0 h 869"/>
                <a:gd name="T41" fmla="*/ 1536 w 1536"/>
                <a:gd name="T42" fmla="*/ 869 h 8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36" h="869">
                  <a:moveTo>
                    <a:pt x="0" y="855"/>
                  </a:moveTo>
                  <a:lnTo>
                    <a:pt x="451" y="423"/>
                  </a:lnTo>
                  <a:lnTo>
                    <a:pt x="868" y="192"/>
                  </a:lnTo>
                  <a:lnTo>
                    <a:pt x="1364" y="96"/>
                  </a:lnTo>
                  <a:lnTo>
                    <a:pt x="1364" y="0"/>
                  </a:lnTo>
                  <a:lnTo>
                    <a:pt x="1536" y="192"/>
                  </a:lnTo>
                  <a:lnTo>
                    <a:pt x="1402" y="337"/>
                  </a:lnTo>
                  <a:lnTo>
                    <a:pt x="1383" y="183"/>
                  </a:lnTo>
                  <a:lnTo>
                    <a:pt x="1078" y="221"/>
                  </a:lnTo>
                  <a:lnTo>
                    <a:pt x="698" y="385"/>
                  </a:lnTo>
                  <a:lnTo>
                    <a:pt x="566" y="606"/>
                  </a:lnTo>
                  <a:lnTo>
                    <a:pt x="404" y="869"/>
                  </a:lnTo>
                  <a:lnTo>
                    <a:pt x="0" y="855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6879" name="Rectangle 20"/>
            <p:cNvSpPr>
              <a:spLocks noChangeArrowheads="1"/>
            </p:cNvSpPr>
            <p:nvPr/>
          </p:nvSpPr>
          <p:spPr bwMode="auto">
            <a:xfrm>
              <a:off x="3332" y="2538"/>
              <a:ext cx="115" cy="685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6880" name="Rectangle 21"/>
            <p:cNvSpPr>
              <a:spLocks noChangeArrowheads="1"/>
            </p:cNvSpPr>
            <p:nvPr/>
          </p:nvSpPr>
          <p:spPr bwMode="auto">
            <a:xfrm>
              <a:off x="2820" y="2999"/>
              <a:ext cx="105" cy="22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6881" name="Rectangle 22"/>
            <p:cNvSpPr>
              <a:spLocks noChangeArrowheads="1"/>
            </p:cNvSpPr>
            <p:nvPr/>
          </p:nvSpPr>
          <p:spPr bwMode="auto">
            <a:xfrm>
              <a:off x="2668" y="2845"/>
              <a:ext cx="105" cy="376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6882" name="Rectangle 23"/>
            <p:cNvSpPr>
              <a:spLocks noChangeArrowheads="1"/>
            </p:cNvSpPr>
            <p:nvPr/>
          </p:nvSpPr>
          <p:spPr bwMode="auto">
            <a:xfrm>
              <a:off x="2505" y="3115"/>
              <a:ext cx="115" cy="10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6261D-D5B2-4AAD-965E-24EA3E74B134}" type="slidenum">
              <a:rPr lang="es-ES"/>
              <a:pPr>
                <a:defRPr/>
              </a:pPr>
              <a:t>21</a:t>
            </a:fld>
            <a:endParaRPr lang="es-E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Principios de Gestión de Calidad</a:t>
            </a:r>
          </a:p>
        </p:txBody>
      </p:sp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685800" y="2514600"/>
            <a:ext cx="3124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800" dirty="0">
                <a:solidFill>
                  <a:srgbClr val="000000"/>
                </a:solidFill>
              </a:rPr>
              <a:t>Las decisiones efectivas están basadas en el análisis de datos y de información. </a:t>
            </a:r>
          </a:p>
        </p:txBody>
      </p:sp>
      <p:sp>
        <p:nvSpPr>
          <p:cNvPr id="37894" name="Text Box 5"/>
          <p:cNvSpPr txBox="1">
            <a:spLocks noChangeArrowheads="1"/>
          </p:cNvSpPr>
          <p:nvPr/>
        </p:nvSpPr>
        <p:spPr bwMode="auto">
          <a:xfrm>
            <a:off x="762000" y="1219200"/>
            <a:ext cx="71961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3200" b="1" dirty="0">
                <a:latin typeface="Times New Roman" pitchFamily="18" charset="0"/>
              </a:rPr>
              <a:t>7. </a:t>
            </a:r>
            <a:r>
              <a:rPr lang="es-ES_tradnl" sz="3200" b="1" dirty="0">
                <a:solidFill>
                  <a:srgbClr val="000000"/>
                </a:solidFill>
                <a:latin typeface="Times New Roman" pitchFamily="18" charset="0"/>
              </a:rPr>
              <a:t>Toma de decisiones basada en hechos</a:t>
            </a:r>
            <a:r>
              <a:rPr lang="es-ES_tradnl" sz="3200" b="1" dirty="0">
                <a:latin typeface="Times New Roman" pitchFamily="18" charset="0"/>
              </a:rPr>
              <a:t>:</a:t>
            </a:r>
            <a:endParaRPr lang="es-ES_tradnl" sz="2400" dirty="0">
              <a:latin typeface="Times New Roman" pitchFamily="18" charset="0"/>
            </a:endParaRPr>
          </a:p>
        </p:txBody>
      </p:sp>
      <p:pic>
        <p:nvPicPr>
          <p:cNvPr id="37895" name="Picture 6" descr="BD07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438400"/>
            <a:ext cx="20447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7" descr="BD0707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048000"/>
            <a:ext cx="179705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Principios de Gestión de Calidad</a:t>
            </a:r>
          </a:p>
        </p:txBody>
      </p:sp>
      <p:sp>
        <p:nvSpPr>
          <p:cNvPr id="38917" name="Rectangle 3"/>
          <p:cNvSpPr>
            <a:spLocks noChangeArrowheads="1"/>
          </p:cNvSpPr>
          <p:nvPr/>
        </p:nvSpPr>
        <p:spPr bwMode="auto">
          <a:xfrm>
            <a:off x="685800" y="2362200"/>
            <a:ext cx="3657600" cy="413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800" dirty="0">
                <a:solidFill>
                  <a:srgbClr val="000000"/>
                </a:solidFill>
              </a:rPr>
              <a:t>Una organización y sus proveedores son interdependientes, y una relación de beneficio mutuo incrementa la habilidad de ambos para crear valor. </a:t>
            </a:r>
          </a:p>
        </p:txBody>
      </p:sp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762000" y="1219200"/>
            <a:ext cx="7226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3200" b="1" dirty="0">
                <a:solidFill>
                  <a:srgbClr val="000000"/>
                </a:solidFill>
                <a:latin typeface="Times New Roman" pitchFamily="18" charset="0"/>
              </a:rPr>
              <a:t>8. Relación mutuamente beneficiosa con </a:t>
            </a:r>
          </a:p>
          <a:p>
            <a:pPr eaLnBrk="0" hangingPunct="0"/>
            <a:r>
              <a:rPr lang="es-ES_tradnl" sz="3200" b="1" dirty="0">
                <a:solidFill>
                  <a:srgbClr val="000000"/>
                </a:solidFill>
                <a:latin typeface="Times New Roman" pitchFamily="18" charset="0"/>
              </a:rPr>
              <a:t>el proveedor:</a:t>
            </a:r>
            <a:endParaRPr lang="es-ES_tradnl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8919" name="Picture 6" descr="PE0119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362200"/>
            <a:ext cx="4343400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Norma ISO </a:t>
            </a:r>
            <a:r>
              <a:rPr lang="es-ES_tradnl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9001:2008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989" name="Rectangle 3"/>
          <p:cNvSpPr>
            <a:spLocks noChangeArrowheads="1"/>
          </p:cNvSpPr>
          <p:nvPr/>
        </p:nvSpPr>
        <p:spPr bwMode="auto">
          <a:xfrm>
            <a:off x="685800" y="1676400"/>
            <a:ext cx="7010400" cy="461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3200" dirty="0">
                <a:solidFill>
                  <a:srgbClr val="000000"/>
                </a:solidFill>
              </a:rPr>
              <a:t>Especifica requisitos para un Sistema de Gestión de Calidad en donde una organización necesita demostrar su habilidad para proporcionar productos que cumplen con los requisitos del cliente y regulatorios y su objetivo es incrementar la satisfacción del cliente.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Norma ISO 9001:2000</a:t>
            </a:r>
          </a:p>
        </p:txBody>
      </p:sp>
      <p:sp>
        <p:nvSpPr>
          <p:cNvPr id="44037" name="Rectangle 3"/>
          <p:cNvSpPr>
            <a:spLocks noChangeArrowheads="1"/>
          </p:cNvSpPr>
          <p:nvPr/>
        </p:nvSpPr>
        <p:spPr bwMode="auto">
          <a:xfrm>
            <a:off x="838200" y="1219200"/>
            <a:ext cx="7620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s-ES_tradnl" sz="3200" b="1" dirty="0">
                <a:solidFill>
                  <a:srgbClr val="000000"/>
                </a:solidFill>
              </a:rPr>
              <a:t>Estructura:</a:t>
            </a:r>
            <a:endParaRPr lang="es-ES_tradnl" sz="3200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3200" dirty="0">
                <a:solidFill>
                  <a:srgbClr val="000000"/>
                </a:solidFill>
              </a:rPr>
              <a:t>Dividida en 9 cláusulas mayores y 28 subcláusulas.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3200" dirty="0">
                <a:solidFill>
                  <a:srgbClr val="000000"/>
                </a:solidFill>
              </a:rPr>
              <a:t>Basada en procesos y más genérica.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3200" dirty="0">
                <a:solidFill>
                  <a:srgbClr val="000000"/>
                </a:solidFill>
              </a:rPr>
              <a:t>Basada en el ciclo: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s-ES_tradnl" sz="3200" dirty="0">
                <a:solidFill>
                  <a:srgbClr val="000000"/>
                </a:solidFill>
              </a:rPr>
              <a:t>            </a:t>
            </a:r>
            <a:r>
              <a:rPr lang="es-ES_tradnl" sz="3200" u="sng" dirty="0">
                <a:solidFill>
                  <a:srgbClr val="000000"/>
                </a:solidFill>
              </a:rPr>
              <a:t>Planear-Hacer-Verificar-Actuar</a:t>
            </a:r>
            <a:endParaRPr lang="es-ES_tradnl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133600" y="3276600"/>
            <a:ext cx="510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NORMA</a:t>
            </a:r>
            <a:br>
              <a:rPr lang="es-ES_tradnl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ISO </a:t>
            </a:r>
            <a:r>
              <a:rPr lang="es-ES_tradnl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9001:2008</a:t>
            </a:r>
            <a:endParaRPr lang="es-ES_tradnl" sz="5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109" name="Rectangle 3"/>
          <p:cNvSpPr>
            <a:spLocks noChangeArrowheads="1"/>
          </p:cNvSpPr>
          <p:nvPr/>
        </p:nvSpPr>
        <p:spPr bwMode="auto">
          <a:xfrm>
            <a:off x="1600200" y="3048000"/>
            <a:ext cx="60960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10" name="AutoShape 4"/>
          <p:cNvSpPr>
            <a:spLocks noChangeArrowheads="1"/>
          </p:cNvSpPr>
          <p:nvPr/>
        </p:nvSpPr>
        <p:spPr bwMode="auto">
          <a:xfrm>
            <a:off x="1600200" y="2057400"/>
            <a:ext cx="6096000" cy="9906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Norma ISO 9001:2000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447800" y="1752600"/>
            <a:ext cx="632320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400" b="1" dirty="0">
                <a:solidFill>
                  <a:srgbClr val="000000"/>
                </a:solidFill>
                <a:latin typeface="Times New Roman" pitchFamily="18" charset="0"/>
              </a:rPr>
              <a:t>0. INTRODUCCIÓN</a:t>
            </a:r>
          </a:p>
          <a:p>
            <a:pPr eaLnBrk="0" hangingPunct="0"/>
            <a:r>
              <a:rPr lang="es-ES_tradnl" sz="2400" b="1" dirty="0">
                <a:solidFill>
                  <a:srgbClr val="000000"/>
                </a:solidFill>
                <a:latin typeface="Times New Roman" pitchFamily="18" charset="0"/>
              </a:rPr>
              <a:t>1. OBJETIVO Y CAMPO DE APLICACIÓN</a:t>
            </a:r>
          </a:p>
          <a:p>
            <a:pPr eaLnBrk="0" hangingPunct="0"/>
            <a:r>
              <a:rPr lang="es-ES_tradnl" sz="2400" b="1" dirty="0">
                <a:solidFill>
                  <a:srgbClr val="000000"/>
                </a:solidFill>
                <a:latin typeface="Times New Roman" pitchFamily="18" charset="0"/>
              </a:rPr>
              <a:t>2. REFERENCIAS NORMATIVAS</a:t>
            </a:r>
          </a:p>
          <a:p>
            <a:pPr eaLnBrk="0" hangingPunct="0"/>
            <a:r>
              <a:rPr lang="es-ES_tradnl" sz="2400" b="1" dirty="0">
                <a:solidFill>
                  <a:srgbClr val="000000"/>
                </a:solidFill>
                <a:latin typeface="Times New Roman" pitchFamily="18" charset="0"/>
              </a:rPr>
              <a:t>3. TÉRMINOS Y DEFINICIONES</a:t>
            </a:r>
          </a:p>
          <a:p>
            <a:pPr eaLnBrk="0" hangingPunct="0"/>
            <a:r>
              <a:rPr lang="es-ES_tradnl" sz="2400" b="1" dirty="0">
                <a:solidFill>
                  <a:srgbClr val="000000"/>
                </a:solidFill>
                <a:latin typeface="Times New Roman" pitchFamily="18" charset="0"/>
              </a:rPr>
              <a:t>4. SISTEMA DE GESTIÓN DE CALIDAD</a:t>
            </a:r>
          </a:p>
          <a:p>
            <a:pPr eaLnBrk="0" hangingPunct="0"/>
            <a:r>
              <a:rPr lang="es-ES_tradnl" sz="2400" b="1" dirty="0">
                <a:solidFill>
                  <a:srgbClr val="000000"/>
                </a:solidFill>
                <a:latin typeface="Times New Roman" pitchFamily="18" charset="0"/>
              </a:rPr>
              <a:t>5. RESPONSABILIDAD DE LA DIRECCIÓN</a:t>
            </a:r>
          </a:p>
          <a:p>
            <a:pPr eaLnBrk="0" hangingPunct="0"/>
            <a:r>
              <a:rPr lang="es-ES_tradnl" sz="2400" b="1" dirty="0">
                <a:solidFill>
                  <a:srgbClr val="000000"/>
                </a:solidFill>
                <a:latin typeface="Times New Roman" pitchFamily="18" charset="0"/>
              </a:rPr>
              <a:t>6. GESTIÓN DE RECURSOS</a:t>
            </a:r>
          </a:p>
          <a:p>
            <a:pPr eaLnBrk="0" hangingPunct="0"/>
            <a:r>
              <a:rPr lang="es-ES_tradnl" sz="2400" b="1" dirty="0">
                <a:solidFill>
                  <a:srgbClr val="000000"/>
                </a:solidFill>
                <a:latin typeface="Times New Roman" pitchFamily="18" charset="0"/>
              </a:rPr>
              <a:t>7. REALIZACIÓN DEL PRODUCTO</a:t>
            </a:r>
          </a:p>
          <a:p>
            <a:pPr eaLnBrk="0" hangingPunct="0"/>
            <a:r>
              <a:rPr lang="es-ES_tradnl" sz="2400" b="1" dirty="0">
                <a:solidFill>
                  <a:srgbClr val="000000"/>
                </a:solidFill>
                <a:latin typeface="Times New Roman" pitchFamily="18" charset="0"/>
              </a:rPr>
              <a:t>8. MEDICIÓN, ANÁLISIS Y MEJORA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0. Introducción</a:t>
            </a:r>
            <a:b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0.1 General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157" name="Rectangle 3"/>
          <p:cNvSpPr>
            <a:spLocks noChangeArrowheads="1"/>
          </p:cNvSpPr>
          <p:nvPr/>
        </p:nvSpPr>
        <p:spPr bwMode="auto">
          <a:xfrm>
            <a:off x="838200" y="1219200"/>
            <a:ext cx="7010400" cy="528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dirty="0">
                <a:solidFill>
                  <a:srgbClr val="000000"/>
                </a:solidFill>
              </a:rPr>
              <a:t>El diseño de un Sistema de Gestión de Calidad (SGC) debería ser una decisión estratégica de una organización.</a:t>
            </a:r>
          </a:p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dirty="0">
                <a:solidFill>
                  <a:srgbClr val="000000"/>
                </a:solidFill>
              </a:rPr>
              <a:t>El diseño e implantación del SGC está influenciado por necesidades cambiantes, objetivos particulares, productos suministrados, procesos empleados, así como por el tamaño y estructura de la organización.</a:t>
            </a:r>
          </a:p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dirty="0">
                <a:solidFill>
                  <a:srgbClr val="000000"/>
                </a:solidFill>
              </a:rPr>
              <a:t>No es objetivo dela norma uniformar los SGC ni la documentación de las organizaciones.</a:t>
            </a:r>
          </a:p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dirty="0">
                <a:solidFill>
                  <a:srgbClr val="000000"/>
                </a:solidFill>
              </a:rPr>
              <a:t>Los requisitos de la norma son complementarios a los requisitos técnicos del producto.</a:t>
            </a:r>
          </a:p>
          <a:p>
            <a:pPr marL="342900" indent="-342900" algn="just">
              <a:spcBef>
                <a:spcPct val="20000"/>
              </a:spcBef>
              <a:buClr>
                <a:schemeClr val="tx2"/>
              </a:buClr>
            </a:pPr>
            <a:r>
              <a:rPr lang="es-ES_tradnl" sz="3200" dirty="0"/>
              <a:t>           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CB3C56-B5B1-4A63-BCF1-6961F9E9F6CB}" type="slidenum">
              <a:rPr lang="es-ES"/>
              <a:pPr>
                <a:defRPr/>
              </a:pPr>
              <a:t>28</a:t>
            </a:fld>
            <a:endParaRPr lang="es-ES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85800" y="428604"/>
            <a:ext cx="77724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0. Introducción</a:t>
            </a:r>
            <a:b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0.2 Enfoque de Proceso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181" name="Rectangle 3"/>
          <p:cNvSpPr>
            <a:spLocks noChangeArrowheads="1"/>
          </p:cNvSpPr>
          <p:nvPr/>
        </p:nvSpPr>
        <p:spPr bwMode="auto">
          <a:xfrm>
            <a:off x="838200" y="1428736"/>
            <a:ext cx="701040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dirty="0">
                <a:solidFill>
                  <a:srgbClr val="000000"/>
                </a:solidFill>
              </a:rPr>
              <a:t>Es necesario identificar y administrar numerosas actividades interrelacionadas.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dirty="0">
                <a:solidFill>
                  <a:srgbClr val="000000"/>
                </a:solidFill>
              </a:rPr>
              <a:t>El enfoque de procesos enfatiza: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s-ES_tradnl" sz="2400" dirty="0">
                <a:solidFill>
                  <a:srgbClr val="000000"/>
                </a:solidFill>
              </a:rPr>
              <a:t>El entendimiento y cumplimiento de requisitos.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s-ES_tradnl" sz="2400" dirty="0">
                <a:solidFill>
                  <a:srgbClr val="000000"/>
                </a:solidFill>
              </a:rPr>
              <a:t>La necesidad de considerar a los procesos en términos de un valor agregado.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s-ES_tradnl" sz="2400" dirty="0">
                <a:solidFill>
                  <a:srgbClr val="000000"/>
                </a:solidFill>
              </a:rPr>
              <a:t>La obtención de resultados del desempeño y efectividad de los procesos.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s-ES_tradnl" sz="2400" dirty="0">
                <a:solidFill>
                  <a:srgbClr val="000000"/>
                </a:solidFill>
              </a:rPr>
              <a:t>El mejoramiento continuo de los procesos basado en mediciones objetivas.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Marlett" pitchFamily="2" charset="2"/>
              <a:buChar char="i"/>
            </a:pPr>
            <a:r>
              <a:rPr lang="es-ES_tradnl" sz="2400" dirty="0">
                <a:solidFill>
                  <a:srgbClr val="000000"/>
                </a:solidFill>
              </a:rPr>
              <a:t>Se puede aplicar la metodología P-H-V-A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s-ES_tradnl" sz="3200" dirty="0">
                <a:solidFill>
                  <a:srgbClr val="000000"/>
                </a:solidFill>
              </a:rPr>
              <a:t>           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0.2 Enfoque de Proceso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823913" y="1133475"/>
            <a:ext cx="18405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800" b="1" i="1">
                <a:solidFill>
                  <a:srgbClr val="000000"/>
                </a:solidFill>
                <a:latin typeface="Times New Roman" pitchFamily="18" charset="0"/>
              </a:rPr>
              <a:t>PROCESO</a:t>
            </a:r>
            <a:endParaRPr lang="es-ES_tradn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823913" y="1565275"/>
            <a:ext cx="75263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400" b="1" i="1">
                <a:solidFill>
                  <a:srgbClr val="000000"/>
                </a:solidFill>
                <a:latin typeface="Times New Roman" pitchFamily="18" charset="0"/>
              </a:rPr>
              <a:t>Conjunto de actividades interrelacionadas o que interactúan, las cuales transforman entradas en salidas.</a:t>
            </a:r>
            <a:endParaRPr lang="es-ES_tradnl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3200400" y="3886200"/>
            <a:ext cx="27432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400" b="1">
                <a:solidFill>
                  <a:srgbClr val="000000"/>
                </a:solidFill>
                <a:latin typeface="Times New Roman" pitchFamily="18" charset="0"/>
              </a:rPr>
              <a:t>Actividades de </a:t>
            </a:r>
          </a:p>
          <a:p>
            <a:pPr algn="ctr" eaLnBrk="0" hangingPunct="0"/>
            <a:r>
              <a:rPr lang="es-ES_tradnl" sz="2400" b="1">
                <a:solidFill>
                  <a:srgbClr val="000000"/>
                </a:solidFill>
                <a:latin typeface="Times New Roman" pitchFamily="18" charset="0"/>
              </a:rPr>
              <a:t>proceso</a:t>
            </a:r>
          </a:p>
          <a:p>
            <a:pPr algn="ctr" eaLnBrk="0" hangingPunct="0"/>
            <a:r>
              <a:rPr lang="es-ES_tradnl" sz="2400" b="1">
                <a:solidFill>
                  <a:srgbClr val="000000"/>
                </a:solidFill>
                <a:latin typeface="Times New Roman" pitchFamily="18" charset="0"/>
              </a:rPr>
              <a:t>+</a:t>
            </a:r>
          </a:p>
          <a:p>
            <a:pPr algn="ctr" eaLnBrk="0" hangingPunct="0"/>
            <a:r>
              <a:rPr lang="es-ES_tradnl" sz="2400" b="1">
                <a:solidFill>
                  <a:srgbClr val="000000"/>
                </a:solidFill>
                <a:latin typeface="Times New Roman" pitchFamily="18" charset="0"/>
              </a:rPr>
              <a:t>Recursos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1295400" y="3886200"/>
            <a:ext cx="1389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400" b="1" dirty="0">
                <a:solidFill>
                  <a:srgbClr val="000000"/>
                </a:solidFill>
                <a:latin typeface="Times New Roman" pitchFamily="18" charset="0"/>
              </a:rPr>
              <a:t>Entradas</a:t>
            </a:r>
            <a:endParaRPr lang="es-ES_tradnl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6477000" y="3886200"/>
            <a:ext cx="1116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400" b="1">
                <a:solidFill>
                  <a:srgbClr val="000000"/>
                </a:solidFill>
                <a:latin typeface="Times New Roman" pitchFamily="18" charset="0"/>
              </a:rPr>
              <a:t>Salidas</a:t>
            </a:r>
            <a:endParaRPr lang="es-ES_tradn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3239091" y="2895600"/>
            <a:ext cx="28785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2400" b="1">
                <a:solidFill>
                  <a:srgbClr val="000000"/>
                </a:solidFill>
                <a:latin typeface="Times New Roman" pitchFamily="18" charset="0"/>
              </a:rPr>
              <a:t>Controles</a:t>
            </a:r>
          </a:p>
          <a:p>
            <a:pPr algn="ctr" eaLnBrk="0" hangingPunct="0"/>
            <a:r>
              <a:rPr lang="es-ES_tradnl" sz="2400" b="1">
                <a:solidFill>
                  <a:srgbClr val="000000"/>
                </a:solidFill>
                <a:latin typeface="Times New Roman" pitchFamily="18" charset="0"/>
              </a:rPr>
              <a:t>(Ej. Procedimientos)</a:t>
            </a:r>
          </a:p>
        </p:txBody>
      </p:sp>
      <p:sp>
        <p:nvSpPr>
          <p:cNvPr id="14" name="13 Flecha derecha"/>
          <p:cNvSpPr/>
          <p:nvPr/>
        </p:nvSpPr>
        <p:spPr bwMode="auto">
          <a:xfrm>
            <a:off x="1428728" y="4500570"/>
            <a:ext cx="1143008" cy="85725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s-MX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5" name="14 Flecha derecha"/>
          <p:cNvSpPr/>
          <p:nvPr/>
        </p:nvSpPr>
        <p:spPr bwMode="auto">
          <a:xfrm>
            <a:off x="6500826" y="4500570"/>
            <a:ext cx="1143008" cy="85725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s-MX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17525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200" b="1" smtClean="0"/>
              <a:t>ISO como organización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27250"/>
            <a:ext cx="7772400" cy="3908425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sz="2400" smtClean="0"/>
              <a:t>Fundada en 1947 en Ginebra, Suiza.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400" smtClean="0"/>
              <a:t>Integrado por los organismos nacionales de normalización de más de 100 países.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400" smtClean="0"/>
              <a:t>Su misión es la búsqueda de criterios comunes de aplicación internacional, para el establecimiento de especificaciones de calidad.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400" smtClean="0"/>
              <a:t>ISO funciona a través de Comités Técnicos (TC) y Grupos de Trabajo (WG) multidisciplinarios, los cuales elaboran y revisan las normas por series o conjuntos de normas.</a:t>
            </a: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609600" y="1204913"/>
            <a:ext cx="800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_tradnl" sz="2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ORGANIZACIÓN INTERNACIONAL DE NORMALIZACIÓN</a:t>
            </a:r>
          </a:p>
          <a:p>
            <a:pPr algn="ctr" eaLnBrk="0" hangingPunct="0"/>
            <a:r>
              <a:rPr lang="es-ES_tradnl" sz="2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(INTERNACIONAL ORGANIZATION FOR STANDARIZATION)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0.2 Enfoque de Proceso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70" name="Text Box 4"/>
          <p:cNvSpPr txBox="1">
            <a:spLocks noChangeArrowheads="1"/>
          </p:cNvSpPr>
          <p:nvPr/>
        </p:nvSpPr>
        <p:spPr bwMode="auto">
          <a:xfrm>
            <a:off x="762000" y="762000"/>
            <a:ext cx="75295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_tradnl" sz="2400" b="1" i="1" dirty="0">
                <a:solidFill>
                  <a:srgbClr val="000000"/>
                </a:solidFill>
                <a:latin typeface="Times New Roman" pitchFamily="18" charset="0"/>
              </a:rPr>
              <a:t>El ciclo P H V A</a:t>
            </a:r>
          </a:p>
          <a:p>
            <a:pPr algn="ctr" eaLnBrk="0" hangingPunct="0"/>
            <a:endParaRPr lang="es-ES_tradnl" sz="2400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es-ES_tradnl" sz="2400" b="1" i="1" dirty="0">
                <a:solidFill>
                  <a:srgbClr val="000000"/>
                </a:solidFill>
                <a:latin typeface="Times New Roman" pitchFamily="18" charset="0"/>
              </a:rPr>
              <a:t>Inicio nuevo ciclo</a:t>
            </a:r>
          </a:p>
        </p:txBody>
      </p:sp>
      <p:graphicFrame>
        <p:nvGraphicFramePr>
          <p:cNvPr id="24" name="23 Diagrama"/>
          <p:cNvGraphicFramePr/>
          <p:nvPr/>
        </p:nvGraphicFramePr>
        <p:xfrm>
          <a:off x="1357290" y="21431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685800" y="3048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0.2 Modelo de un SGC basado en procesos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277" name="Rectangle 23"/>
          <p:cNvSpPr>
            <a:spLocks noChangeArrowheads="1"/>
          </p:cNvSpPr>
          <p:nvPr/>
        </p:nvSpPr>
        <p:spPr bwMode="auto">
          <a:xfrm>
            <a:off x="533400" y="2133600"/>
            <a:ext cx="400050" cy="3771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MX" sz="2400" b="1">
                <a:solidFill>
                  <a:srgbClr val="000000"/>
                </a:solidFill>
                <a:latin typeface="Times New Roman" pitchFamily="18" charset="0"/>
              </a:rPr>
              <a:t>C</a:t>
            </a:r>
          </a:p>
          <a:p>
            <a:pPr algn="ctr"/>
            <a:r>
              <a:rPr lang="es-MX" sz="2400" b="1">
                <a:solidFill>
                  <a:srgbClr val="000000"/>
                </a:solidFill>
                <a:latin typeface="Times New Roman" pitchFamily="18" charset="0"/>
              </a:rPr>
              <a:t>L</a:t>
            </a:r>
          </a:p>
          <a:p>
            <a:pPr algn="ctr"/>
            <a:r>
              <a:rPr lang="es-MX" sz="2400" b="1">
                <a:solidFill>
                  <a:srgbClr val="000000"/>
                </a:solidFill>
                <a:latin typeface="Times New Roman" pitchFamily="18" charset="0"/>
              </a:rPr>
              <a:t>I</a:t>
            </a:r>
          </a:p>
          <a:p>
            <a:pPr algn="ctr"/>
            <a:r>
              <a:rPr lang="es-MX" sz="2400" b="1">
                <a:solidFill>
                  <a:srgbClr val="000000"/>
                </a:solidFill>
                <a:latin typeface="Times New Roman" pitchFamily="18" charset="0"/>
              </a:rPr>
              <a:t>E</a:t>
            </a:r>
          </a:p>
          <a:p>
            <a:pPr algn="ctr"/>
            <a:r>
              <a:rPr lang="es-MX" sz="2400" b="1">
                <a:solidFill>
                  <a:srgbClr val="000000"/>
                </a:solidFill>
                <a:latin typeface="Times New Roman" pitchFamily="18" charset="0"/>
              </a:rPr>
              <a:t>N</a:t>
            </a:r>
          </a:p>
          <a:p>
            <a:pPr algn="ctr"/>
            <a:r>
              <a:rPr lang="es-MX" sz="2400" b="1">
                <a:solidFill>
                  <a:srgbClr val="000000"/>
                </a:solidFill>
                <a:latin typeface="Times New Roman" pitchFamily="18" charset="0"/>
              </a:rPr>
              <a:t>T</a:t>
            </a:r>
          </a:p>
          <a:p>
            <a:pPr algn="ctr"/>
            <a:r>
              <a:rPr lang="es-MX" sz="2400" b="1">
                <a:solidFill>
                  <a:srgbClr val="000000"/>
                </a:solidFill>
                <a:latin typeface="Times New Roman" pitchFamily="18" charset="0"/>
              </a:rPr>
              <a:t>E</a:t>
            </a:r>
            <a:endParaRPr lang="es-E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4278" name="Rectangle 24"/>
          <p:cNvSpPr>
            <a:spLocks noChangeArrowheads="1"/>
          </p:cNvSpPr>
          <p:nvPr/>
        </p:nvSpPr>
        <p:spPr bwMode="auto">
          <a:xfrm>
            <a:off x="933450" y="2743200"/>
            <a:ext cx="361950" cy="304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MX" sz="1400" b="1">
                <a:solidFill>
                  <a:srgbClr val="000000"/>
                </a:solidFill>
                <a:latin typeface="Times New Roman" pitchFamily="18" charset="0"/>
              </a:rPr>
              <a:t>R</a:t>
            </a:r>
          </a:p>
          <a:p>
            <a:pPr algn="ctr"/>
            <a:r>
              <a:rPr lang="es-MX" sz="1400" b="1">
                <a:solidFill>
                  <a:srgbClr val="000000"/>
                </a:solidFill>
                <a:latin typeface="Times New Roman" pitchFamily="18" charset="0"/>
              </a:rPr>
              <a:t>E</a:t>
            </a:r>
          </a:p>
          <a:p>
            <a:pPr algn="ctr"/>
            <a:r>
              <a:rPr lang="es-MX" sz="1400" b="1">
                <a:solidFill>
                  <a:srgbClr val="000000"/>
                </a:solidFill>
                <a:latin typeface="Times New Roman" pitchFamily="18" charset="0"/>
              </a:rPr>
              <a:t>Q</a:t>
            </a:r>
          </a:p>
          <a:p>
            <a:pPr algn="ctr"/>
            <a:r>
              <a:rPr lang="es-MX" sz="1400" b="1">
                <a:solidFill>
                  <a:srgbClr val="000000"/>
                </a:solidFill>
                <a:latin typeface="Times New Roman" pitchFamily="18" charset="0"/>
              </a:rPr>
              <a:t>U</a:t>
            </a:r>
          </a:p>
          <a:p>
            <a:pPr algn="ctr"/>
            <a:r>
              <a:rPr lang="es-MX" sz="1400" b="1">
                <a:solidFill>
                  <a:srgbClr val="000000"/>
                </a:solidFill>
                <a:latin typeface="Times New Roman" pitchFamily="18" charset="0"/>
              </a:rPr>
              <a:t>E</a:t>
            </a:r>
          </a:p>
          <a:p>
            <a:pPr algn="ctr"/>
            <a:r>
              <a:rPr lang="es-MX" sz="1400" b="1">
                <a:solidFill>
                  <a:srgbClr val="000000"/>
                </a:solidFill>
                <a:latin typeface="Times New Roman" pitchFamily="18" charset="0"/>
              </a:rPr>
              <a:t>R</a:t>
            </a:r>
          </a:p>
          <a:p>
            <a:pPr algn="ctr"/>
            <a:r>
              <a:rPr lang="es-MX" sz="1400" b="1">
                <a:solidFill>
                  <a:srgbClr val="000000"/>
                </a:solidFill>
                <a:latin typeface="Times New Roman" pitchFamily="18" charset="0"/>
              </a:rPr>
              <a:t>I</a:t>
            </a:r>
          </a:p>
          <a:p>
            <a:pPr algn="ctr"/>
            <a:r>
              <a:rPr lang="es-MX" sz="1400" b="1">
                <a:solidFill>
                  <a:srgbClr val="000000"/>
                </a:solidFill>
                <a:latin typeface="Times New Roman" pitchFamily="18" charset="0"/>
              </a:rPr>
              <a:t>M</a:t>
            </a:r>
          </a:p>
          <a:p>
            <a:pPr algn="ctr"/>
            <a:r>
              <a:rPr lang="es-MX" sz="1400" b="1">
                <a:solidFill>
                  <a:srgbClr val="000000"/>
                </a:solidFill>
                <a:latin typeface="Times New Roman" pitchFamily="18" charset="0"/>
              </a:rPr>
              <a:t>I</a:t>
            </a:r>
          </a:p>
          <a:p>
            <a:pPr algn="ctr"/>
            <a:r>
              <a:rPr lang="es-MX" sz="1400" b="1">
                <a:solidFill>
                  <a:srgbClr val="000000"/>
                </a:solidFill>
                <a:latin typeface="Times New Roman" pitchFamily="18" charset="0"/>
              </a:rPr>
              <a:t>E</a:t>
            </a:r>
          </a:p>
          <a:p>
            <a:pPr algn="ctr"/>
            <a:r>
              <a:rPr lang="es-MX" sz="1400" b="1">
                <a:solidFill>
                  <a:srgbClr val="000000"/>
                </a:solidFill>
                <a:latin typeface="Times New Roman" pitchFamily="18" charset="0"/>
              </a:rPr>
              <a:t>N</a:t>
            </a:r>
          </a:p>
          <a:p>
            <a:pPr algn="ctr"/>
            <a:r>
              <a:rPr lang="es-MX" sz="1400" b="1">
                <a:solidFill>
                  <a:srgbClr val="000000"/>
                </a:solidFill>
                <a:latin typeface="Times New Roman" pitchFamily="18" charset="0"/>
              </a:rPr>
              <a:t>T</a:t>
            </a:r>
          </a:p>
          <a:p>
            <a:pPr algn="ctr"/>
            <a:r>
              <a:rPr lang="es-MX" sz="1400" b="1">
                <a:solidFill>
                  <a:srgbClr val="000000"/>
                </a:solidFill>
                <a:latin typeface="Times New Roman" pitchFamily="18" charset="0"/>
              </a:rPr>
              <a:t>O</a:t>
            </a:r>
          </a:p>
          <a:p>
            <a:pPr algn="ctr"/>
            <a:r>
              <a:rPr lang="es-MX" sz="1400" b="1">
                <a:solidFill>
                  <a:srgbClr val="000000"/>
                </a:solidFill>
                <a:latin typeface="Times New Roman" pitchFamily="18" charset="0"/>
              </a:rPr>
              <a:t>S</a:t>
            </a:r>
            <a:endParaRPr lang="es-ES" sz="1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4279" name="Rectangle 25"/>
          <p:cNvSpPr>
            <a:spLocks noChangeArrowheads="1"/>
          </p:cNvSpPr>
          <p:nvPr/>
        </p:nvSpPr>
        <p:spPr bwMode="auto">
          <a:xfrm>
            <a:off x="8305800" y="2114550"/>
            <a:ext cx="400050" cy="3771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MX" sz="2400" b="1">
                <a:solidFill>
                  <a:srgbClr val="000000"/>
                </a:solidFill>
                <a:latin typeface="Times New Roman" pitchFamily="18" charset="0"/>
              </a:rPr>
              <a:t>C</a:t>
            </a:r>
          </a:p>
          <a:p>
            <a:pPr algn="ctr"/>
            <a:r>
              <a:rPr lang="es-MX" sz="2400" b="1">
                <a:solidFill>
                  <a:srgbClr val="000000"/>
                </a:solidFill>
                <a:latin typeface="Times New Roman" pitchFamily="18" charset="0"/>
              </a:rPr>
              <a:t>L</a:t>
            </a:r>
          </a:p>
          <a:p>
            <a:pPr algn="ctr"/>
            <a:r>
              <a:rPr lang="es-MX" sz="2400" b="1">
                <a:solidFill>
                  <a:srgbClr val="000000"/>
                </a:solidFill>
                <a:latin typeface="Times New Roman" pitchFamily="18" charset="0"/>
              </a:rPr>
              <a:t>I</a:t>
            </a:r>
          </a:p>
          <a:p>
            <a:pPr algn="ctr"/>
            <a:r>
              <a:rPr lang="es-MX" sz="2400" b="1">
                <a:solidFill>
                  <a:srgbClr val="000000"/>
                </a:solidFill>
                <a:latin typeface="Times New Roman" pitchFamily="18" charset="0"/>
              </a:rPr>
              <a:t>E</a:t>
            </a:r>
          </a:p>
          <a:p>
            <a:pPr algn="ctr"/>
            <a:r>
              <a:rPr lang="es-MX" sz="2400" b="1">
                <a:solidFill>
                  <a:srgbClr val="000000"/>
                </a:solidFill>
                <a:latin typeface="Times New Roman" pitchFamily="18" charset="0"/>
              </a:rPr>
              <a:t>N</a:t>
            </a:r>
          </a:p>
          <a:p>
            <a:pPr algn="ctr"/>
            <a:r>
              <a:rPr lang="es-MX" sz="2400" b="1">
                <a:solidFill>
                  <a:srgbClr val="000000"/>
                </a:solidFill>
                <a:latin typeface="Times New Roman" pitchFamily="18" charset="0"/>
              </a:rPr>
              <a:t>T</a:t>
            </a:r>
          </a:p>
          <a:p>
            <a:pPr algn="ctr"/>
            <a:r>
              <a:rPr lang="es-MX" sz="2400" b="1">
                <a:solidFill>
                  <a:srgbClr val="000000"/>
                </a:solidFill>
                <a:latin typeface="Times New Roman" pitchFamily="18" charset="0"/>
              </a:rPr>
              <a:t>E</a:t>
            </a:r>
            <a:endParaRPr lang="es-E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4280" name="Rectangle 26"/>
          <p:cNvSpPr>
            <a:spLocks noChangeArrowheads="1"/>
          </p:cNvSpPr>
          <p:nvPr/>
        </p:nvSpPr>
        <p:spPr bwMode="auto">
          <a:xfrm>
            <a:off x="7935913" y="2476500"/>
            <a:ext cx="361950" cy="27622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MX" sz="1400" b="1">
                <a:solidFill>
                  <a:srgbClr val="000000"/>
                </a:solidFill>
                <a:latin typeface="Times New Roman" pitchFamily="18" charset="0"/>
              </a:rPr>
              <a:t>S</a:t>
            </a:r>
          </a:p>
          <a:p>
            <a:pPr algn="ctr"/>
            <a:r>
              <a:rPr lang="es-MX" sz="1400" b="1">
                <a:solidFill>
                  <a:srgbClr val="000000"/>
                </a:solidFill>
                <a:latin typeface="Times New Roman" pitchFamily="18" charset="0"/>
              </a:rPr>
              <a:t>A</a:t>
            </a:r>
          </a:p>
          <a:p>
            <a:pPr algn="ctr"/>
            <a:r>
              <a:rPr lang="es-MX" sz="1400" b="1">
                <a:solidFill>
                  <a:srgbClr val="000000"/>
                </a:solidFill>
                <a:latin typeface="Times New Roman" pitchFamily="18" charset="0"/>
              </a:rPr>
              <a:t>T</a:t>
            </a:r>
          </a:p>
          <a:p>
            <a:pPr algn="ctr"/>
            <a:r>
              <a:rPr lang="es-MX" sz="1400" b="1">
                <a:solidFill>
                  <a:srgbClr val="000000"/>
                </a:solidFill>
                <a:latin typeface="Times New Roman" pitchFamily="18" charset="0"/>
              </a:rPr>
              <a:t>I</a:t>
            </a:r>
          </a:p>
          <a:p>
            <a:pPr algn="ctr"/>
            <a:r>
              <a:rPr lang="es-MX" sz="1400" b="1">
                <a:solidFill>
                  <a:srgbClr val="000000"/>
                </a:solidFill>
                <a:latin typeface="Times New Roman" pitchFamily="18" charset="0"/>
              </a:rPr>
              <a:t>S</a:t>
            </a:r>
          </a:p>
          <a:p>
            <a:pPr algn="ctr"/>
            <a:r>
              <a:rPr lang="es-MX" sz="1400" b="1">
                <a:solidFill>
                  <a:srgbClr val="000000"/>
                </a:solidFill>
                <a:latin typeface="Times New Roman" pitchFamily="18" charset="0"/>
              </a:rPr>
              <a:t>F</a:t>
            </a:r>
          </a:p>
          <a:p>
            <a:pPr algn="ctr"/>
            <a:r>
              <a:rPr lang="es-MX" sz="1400" b="1">
                <a:solidFill>
                  <a:srgbClr val="000000"/>
                </a:solidFill>
                <a:latin typeface="Times New Roman" pitchFamily="18" charset="0"/>
              </a:rPr>
              <a:t>A</a:t>
            </a:r>
          </a:p>
          <a:p>
            <a:pPr algn="ctr"/>
            <a:r>
              <a:rPr lang="es-MX" sz="1400" b="1">
                <a:solidFill>
                  <a:srgbClr val="000000"/>
                </a:solidFill>
                <a:latin typeface="Times New Roman" pitchFamily="18" charset="0"/>
              </a:rPr>
              <a:t>C</a:t>
            </a:r>
          </a:p>
          <a:p>
            <a:pPr algn="ctr"/>
            <a:r>
              <a:rPr lang="es-MX" sz="1400" b="1">
                <a:solidFill>
                  <a:srgbClr val="000000"/>
                </a:solidFill>
                <a:latin typeface="Times New Roman" pitchFamily="18" charset="0"/>
              </a:rPr>
              <a:t>C</a:t>
            </a:r>
          </a:p>
          <a:p>
            <a:pPr algn="ctr"/>
            <a:r>
              <a:rPr lang="es-MX" sz="1400" b="1">
                <a:solidFill>
                  <a:srgbClr val="000000"/>
                </a:solidFill>
                <a:latin typeface="Times New Roman" pitchFamily="18" charset="0"/>
              </a:rPr>
              <a:t>I</a:t>
            </a:r>
          </a:p>
          <a:p>
            <a:pPr algn="ctr"/>
            <a:r>
              <a:rPr lang="es-MX" sz="1400" b="1">
                <a:solidFill>
                  <a:srgbClr val="000000"/>
                </a:solidFill>
                <a:latin typeface="Times New Roman" pitchFamily="18" charset="0"/>
              </a:rPr>
              <a:t>O</a:t>
            </a:r>
          </a:p>
          <a:p>
            <a:pPr algn="ctr"/>
            <a:r>
              <a:rPr lang="es-MX" sz="1400" b="1">
                <a:solidFill>
                  <a:srgbClr val="000000"/>
                </a:solidFill>
                <a:latin typeface="Times New Roman" pitchFamily="18" charset="0"/>
              </a:rPr>
              <a:t>N</a:t>
            </a:r>
            <a:endParaRPr lang="es-ES" sz="1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4281" name="Oval 27"/>
          <p:cNvSpPr>
            <a:spLocks noChangeArrowheads="1"/>
          </p:cNvSpPr>
          <p:nvPr/>
        </p:nvSpPr>
        <p:spPr bwMode="auto">
          <a:xfrm>
            <a:off x="1485900" y="2171700"/>
            <a:ext cx="6305550" cy="409575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4282" name="Text Box 28"/>
          <p:cNvSpPr txBox="1">
            <a:spLocks noChangeArrowheads="1"/>
          </p:cNvSpPr>
          <p:nvPr/>
        </p:nvSpPr>
        <p:spPr bwMode="auto">
          <a:xfrm>
            <a:off x="2428860" y="1142984"/>
            <a:ext cx="3481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sz="2000" b="1" dirty="0">
                <a:solidFill>
                  <a:srgbClr val="000000"/>
                </a:solidFill>
                <a:latin typeface="Times New Roman" pitchFamily="18" charset="0"/>
              </a:rPr>
              <a:t>Mejoramiento Continuo del</a:t>
            </a:r>
          </a:p>
          <a:p>
            <a:pPr algn="ctr"/>
            <a:r>
              <a:rPr lang="es-MX" sz="2000" b="1" dirty="0">
                <a:solidFill>
                  <a:srgbClr val="000000"/>
                </a:solidFill>
                <a:latin typeface="Times New Roman" pitchFamily="18" charset="0"/>
              </a:rPr>
              <a:t>Sistema de Gestión de Calidad</a:t>
            </a:r>
            <a:endParaRPr lang="es-ES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4283" name="Rectangle 29"/>
          <p:cNvSpPr>
            <a:spLocks noChangeArrowheads="1"/>
          </p:cNvSpPr>
          <p:nvPr/>
        </p:nvSpPr>
        <p:spPr bwMode="auto">
          <a:xfrm>
            <a:off x="3562350" y="2533650"/>
            <a:ext cx="220980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b="1">
                <a:solidFill>
                  <a:srgbClr val="000000"/>
                </a:solidFill>
                <a:latin typeface="Times New Roman" pitchFamily="18" charset="0"/>
              </a:rPr>
              <a:t>5. Responsabilidad </a:t>
            </a:r>
          </a:p>
          <a:p>
            <a:pPr algn="ctr"/>
            <a:r>
              <a:rPr lang="es-MX" b="1">
                <a:solidFill>
                  <a:srgbClr val="000000"/>
                </a:solidFill>
                <a:latin typeface="Times New Roman" pitchFamily="18" charset="0"/>
              </a:rPr>
              <a:t>de la Dirección</a:t>
            </a:r>
            <a:endParaRPr lang="es-ES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4284" name="Rectangle 30"/>
          <p:cNvSpPr>
            <a:spLocks noChangeArrowheads="1"/>
          </p:cNvSpPr>
          <p:nvPr/>
        </p:nvSpPr>
        <p:spPr bwMode="auto">
          <a:xfrm>
            <a:off x="2228850" y="3657600"/>
            <a:ext cx="137160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b="1">
                <a:solidFill>
                  <a:srgbClr val="000000"/>
                </a:solidFill>
                <a:latin typeface="Times New Roman" pitchFamily="18" charset="0"/>
              </a:rPr>
              <a:t>6. Gestión de</a:t>
            </a:r>
          </a:p>
          <a:p>
            <a:pPr algn="ctr"/>
            <a:r>
              <a:rPr lang="es-MX" b="1">
                <a:solidFill>
                  <a:srgbClr val="000000"/>
                </a:solidFill>
                <a:latin typeface="Times New Roman" pitchFamily="18" charset="0"/>
              </a:rPr>
              <a:t>Recursos</a:t>
            </a:r>
            <a:endParaRPr lang="es-ES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4285" name="Rectangle 31"/>
          <p:cNvSpPr>
            <a:spLocks noChangeArrowheads="1"/>
          </p:cNvSpPr>
          <p:nvPr/>
        </p:nvSpPr>
        <p:spPr bwMode="auto">
          <a:xfrm>
            <a:off x="5143500" y="3752850"/>
            <a:ext cx="18478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b="1">
                <a:solidFill>
                  <a:srgbClr val="000000"/>
                </a:solidFill>
                <a:latin typeface="Times New Roman" pitchFamily="18" charset="0"/>
              </a:rPr>
              <a:t>8. Medición,</a:t>
            </a:r>
          </a:p>
          <a:p>
            <a:pPr algn="ctr"/>
            <a:r>
              <a:rPr lang="es-MX" b="1">
                <a:solidFill>
                  <a:srgbClr val="000000"/>
                </a:solidFill>
                <a:latin typeface="Times New Roman" pitchFamily="18" charset="0"/>
              </a:rPr>
              <a:t>Análisis y mejora</a:t>
            </a:r>
            <a:endParaRPr lang="es-ES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4286" name="AutoShape 32"/>
          <p:cNvSpPr>
            <a:spLocks noChangeArrowheads="1"/>
          </p:cNvSpPr>
          <p:nvPr/>
        </p:nvSpPr>
        <p:spPr bwMode="auto">
          <a:xfrm>
            <a:off x="2773363" y="5086350"/>
            <a:ext cx="3619500" cy="704850"/>
          </a:xfrm>
          <a:prstGeom prst="chevron">
            <a:avLst>
              <a:gd name="adj" fmla="val 12837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b="1">
                <a:solidFill>
                  <a:srgbClr val="000000"/>
                </a:solidFill>
                <a:latin typeface="Times New Roman" pitchFamily="18" charset="0"/>
              </a:rPr>
              <a:t>7. Realización del</a:t>
            </a:r>
          </a:p>
          <a:p>
            <a:pPr algn="ctr"/>
            <a:r>
              <a:rPr lang="es-MX" b="1">
                <a:solidFill>
                  <a:srgbClr val="000000"/>
                </a:solidFill>
                <a:latin typeface="Times New Roman" pitchFamily="18" charset="0"/>
              </a:rPr>
              <a:t>Producto</a:t>
            </a:r>
            <a:endParaRPr lang="es-ES" b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4887913" y="5400675"/>
            <a:ext cx="884237" cy="323850"/>
            <a:chOff x="3900" y="3690"/>
            <a:chExt cx="558" cy="204"/>
          </a:xfrm>
        </p:grpSpPr>
        <p:sp>
          <p:nvSpPr>
            <p:cNvPr id="54301" name="AutoShape 34"/>
            <p:cNvSpPr>
              <a:spLocks noChangeArrowheads="1"/>
            </p:cNvSpPr>
            <p:nvPr/>
          </p:nvSpPr>
          <p:spPr bwMode="auto">
            <a:xfrm>
              <a:off x="3900" y="3690"/>
              <a:ext cx="324" cy="126"/>
            </a:xfrm>
            <a:prstGeom prst="chevron">
              <a:avLst>
                <a:gd name="adj" fmla="val 6428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54302" name="AutoShape 35"/>
            <p:cNvSpPr>
              <a:spLocks noChangeArrowheads="1"/>
            </p:cNvSpPr>
            <p:nvPr/>
          </p:nvSpPr>
          <p:spPr bwMode="auto">
            <a:xfrm>
              <a:off x="3966" y="3714"/>
              <a:ext cx="324" cy="126"/>
            </a:xfrm>
            <a:prstGeom prst="chevron">
              <a:avLst>
                <a:gd name="adj" fmla="val 6428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54303" name="AutoShape 36"/>
            <p:cNvSpPr>
              <a:spLocks noChangeArrowheads="1"/>
            </p:cNvSpPr>
            <p:nvPr/>
          </p:nvSpPr>
          <p:spPr bwMode="auto">
            <a:xfrm>
              <a:off x="4044" y="3738"/>
              <a:ext cx="324" cy="126"/>
            </a:xfrm>
            <a:prstGeom prst="chevron">
              <a:avLst>
                <a:gd name="adj" fmla="val 6428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54304" name="AutoShape 37"/>
            <p:cNvSpPr>
              <a:spLocks noChangeArrowheads="1"/>
            </p:cNvSpPr>
            <p:nvPr/>
          </p:nvSpPr>
          <p:spPr bwMode="auto">
            <a:xfrm>
              <a:off x="4134" y="3768"/>
              <a:ext cx="324" cy="126"/>
            </a:xfrm>
            <a:prstGeom prst="chevron">
              <a:avLst>
                <a:gd name="adj" fmla="val 6428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</p:grpSp>
      <p:sp>
        <p:nvSpPr>
          <p:cNvPr id="54288" name="Line 38"/>
          <p:cNvSpPr>
            <a:spLocks noChangeShapeType="1"/>
          </p:cNvSpPr>
          <p:nvPr/>
        </p:nvSpPr>
        <p:spPr bwMode="auto">
          <a:xfrm flipV="1">
            <a:off x="6343650" y="5438775"/>
            <a:ext cx="3730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>
              <a:solidFill>
                <a:srgbClr val="000000"/>
              </a:solidFill>
            </a:endParaRPr>
          </a:p>
        </p:txBody>
      </p:sp>
      <p:sp>
        <p:nvSpPr>
          <p:cNvPr id="54289" name="Line 39"/>
          <p:cNvSpPr>
            <a:spLocks noChangeShapeType="1"/>
          </p:cNvSpPr>
          <p:nvPr/>
        </p:nvSpPr>
        <p:spPr bwMode="auto">
          <a:xfrm>
            <a:off x="7734300" y="5372100"/>
            <a:ext cx="552450" cy="1905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s-MX">
              <a:solidFill>
                <a:srgbClr val="000000"/>
              </a:solidFill>
            </a:endParaRPr>
          </a:p>
        </p:txBody>
      </p:sp>
      <p:sp>
        <p:nvSpPr>
          <p:cNvPr id="54290" name="Rectangle 40"/>
          <p:cNvSpPr>
            <a:spLocks noChangeArrowheads="1"/>
          </p:cNvSpPr>
          <p:nvPr/>
        </p:nvSpPr>
        <p:spPr bwMode="auto">
          <a:xfrm>
            <a:off x="6762750" y="5172075"/>
            <a:ext cx="914400" cy="495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>
                <a:solidFill>
                  <a:srgbClr val="000000"/>
                </a:solidFill>
                <a:latin typeface="Times New Roman" pitchFamily="18" charset="0"/>
              </a:rPr>
              <a:t>Producto</a:t>
            </a:r>
            <a:endParaRPr lang="es-E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4291" name="Text Box 41"/>
          <p:cNvSpPr txBox="1">
            <a:spLocks noChangeArrowheads="1"/>
          </p:cNvSpPr>
          <p:nvPr/>
        </p:nvSpPr>
        <p:spPr bwMode="auto">
          <a:xfrm>
            <a:off x="7015163" y="5603875"/>
            <a:ext cx="9525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>
                <a:solidFill>
                  <a:srgbClr val="000000"/>
                </a:solidFill>
                <a:latin typeface="Times New Roman" pitchFamily="18" charset="0"/>
              </a:rPr>
              <a:t>Salida</a:t>
            </a:r>
            <a:endParaRPr lang="es-E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4292" name="Text Box 42"/>
          <p:cNvSpPr txBox="1">
            <a:spLocks noChangeArrowheads="1"/>
          </p:cNvSpPr>
          <p:nvPr/>
        </p:nvSpPr>
        <p:spPr bwMode="auto">
          <a:xfrm>
            <a:off x="1357313" y="5518150"/>
            <a:ext cx="1130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>
                <a:solidFill>
                  <a:srgbClr val="000000"/>
                </a:solidFill>
                <a:latin typeface="Times New Roman" pitchFamily="18" charset="0"/>
              </a:rPr>
              <a:t>Entrada</a:t>
            </a:r>
            <a:endParaRPr lang="es-E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4293" name="Line 43"/>
          <p:cNvSpPr>
            <a:spLocks noChangeShapeType="1"/>
          </p:cNvSpPr>
          <p:nvPr/>
        </p:nvSpPr>
        <p:spPr bwMode="auto">
          <a:xfrm>
            <a:off x="1333500" y="5429250"/>
            <a:ext cx="22971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>
              <a:solidFill>
                <a:srgbClr val="000000"/>
              </a:solidFill>
            </a:endParaRPr>
          </a:p>
        </p:txBody>
      </p:sp>
      <p:sp>
        <p:nvSpPr>
          <p:cNvPr id="54294" name="Line 44"/>
          <p:cNvSpPr>
            <a:spLocks noChangeShapeType="1"/>
          </p:cNvSpPr>
          <p:nvPr/>
        </p:nvSpPr>
        <p:spPr bwMode="auto">
          <a:xfrm flipV="1">
            <a:off x="963613" y="2638425"/>
            <a:ext cx="257175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s-MX">
              <a:solidFill>
                <a:srgbClr val="000000"/>
              </a:solidFill>
            </a:endParaRPr>
          </a:p>
        </p:txBody>
      </p:sp>
      <p:sp>
        <p:nvSpPr>
          <p:cNvPr id="54295" name="Line 45"/>
          <p:cNvSpPr>
            <a:spLocks noChangeShapeType="1"/>
          </p:cNvSpPr>
          <p:nvPr/>
        </p:nvSpPr>
        <p:spPr bwMode="auto">
          <a:xfrm>
            <a:off x="6972300" y="4248150"/>
            <a:ext cx="1001713" cy="190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s-MX">
              <a:solidFill>
                <a:srgbClr val="000000"/>
              </a:solidFill>
            </a:endParaRPr>
          </a:p>
        </p:txBody>
      </p:sp>
      <p:sp>
        <p:nvSpPr>
          <p:cNvPr id="54296" name="AutoShape 46"/>
          <p:cNvSpPr>
            <a:spLocks noChangeArrowheads="1"/>
          </p:cNvSpPr>
          <p:nvPr/>
        </p:nvSpPr>
        <p:spPr bwMode="auto">
          <a:xfrm rot="2324173">
            <a:off x="2590800" y="2628900"/>
            <a:ext cx="476250" cy="1009650"/>
          </a:xfrm>
          <a:prstGeom prst="curvedRightArrow">
            <a:avLst>
              <a:gd name="adj1" fmla="val 42400"/>
              <a:gd name="adj2" fmla="val 84800"/>
              <a:gd name="adj3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4297" name="AutoShape 47"/>
          <p:cNvSpPr>
            <a:spLocks noChangeArrowheads="1"/>
          </p:cNvSpPr>
          <p:nvPr/>
        </p:nvSpPr>
        <p:spPr bwMode="auto">
          <a:xfrm rot="-989676">
            <a:off x="2171700" y="4495800"/>
            <a:ext cx="476250" cy="1009650"/>
          </a:xfrm>
          <a:prstGeom prst="curvedRightArrow">
            <a:avLst>
              <a:gd name="adj1" fmla="val 42400"/>
              <a:gd name="adj2" fmla="val 84800"/>
              <a:gd name="adj3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4298" name="AutoShape 48"/>
          <p:cNvSpPr>
            <a:spLocks noChangeArrowheads="1"/>
          </p:cNvSpPr>
          <p:nvPr/>
        </p:nvSpPr>
        <p:spPr bwMode="auto">
          <a:xfrm rot="9709228">
            <a:off x="6038850" y="2609850"/>
            <a:ext cx="476250" cy="1009650"/>
          </a:xfrm>
          <a:prstGeom prst="curvedRightArrow">
            <a:avLst>
              <a:gd name="adj1" fmla="val 42400"/>
              <a:gd name="adj2" fmla="val 84800"/>
              <a:gd name="adj3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4299" name="AutoShape 49"/>
          <p:cNvSpPr>
            <a:spLocks noChangeArrowheads="1"/>
          </p:cNvSpPr>
          <p:nvPr/>
        </p:nvSpPr>
        <p:spPr bwMode="auto">
          <a:xfrm rot="-7380916">
            <a:off x="6324600" y="4457700"/>
            <a:ext cx="476250" cy="1009650"/>
          </a:xfrm>
          <a:prstGeom prst="curvedRightArrow">
            <a:avLst>
              <a:gd name="adj1" fmla="val 42400"/>
              <a:gd name="adj2" fmla="val 84800"/>
              <a:gd name="adj3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4300" name="AutoShape 50"/>
          <p:cNvSpPr>
            <a:spLocks noChangeArrowheads="1"/>
          </p:cNvSpPr>
          <p:nvPr/>
        </p:nvSpPr>
        <p:spPr bwMode="auto">
          <a:xfrm rot="-6867578">
            <a:off x="5811838" y="1333500"/>
            <a:ext cx="2514600" cy="819150"/>
          </a:xfrm>
          <a:prstGeom prst="curvedUpArrow">
            <a:avLst>
              <a:gd name="adj1" fmla="val 61395"/>
              <a:gd name="adj2" fmla="val 122791"/>
              <a:gd name="adj3" fmla="val 33333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714348" y="0"/>
            <a:ext cx="7772400" cy="110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Alcance </a:t>
            </a:r>
            <a:br>
              <a:rPr lang="es-ES_tradnl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1.1 General </a:t>
            </a:r>
            <a:endParaRPr lang="es-ES_tradnl" sz="3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421" name="Rectangle 3"/>
          <p:cNvSpPr>
            <a:spLocks noChangeArrowheads="1"/>
          </p:cNvSpPr>
          <p:nvPr/>
        </p:nvSpPr>
        <p:spPr bwMode="auto">
          <a:xfrm>
            <a:off x="838200" y="1219200"/>
            <a:ext cx="7010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tx2"/>
              </a:buClr>
            </a:pPr>
            <a:r>
              <a:rPr lang="es-ES_tradnl" sz="2400" dirty="0">
                <a:solidFill>
                  <a:srgbClr val="000000"/>
                </a:solidFill>
              </a:rPr>
              <a:t>ISO </a:t>
            </a:r>
            <a:r>
              <a:rPr lang="es-ES_tradnl" sz="2400" dirty="0" smtClean="0">
                <a:solidFill>
                  <a:srgbClr val="000000"/>
                </a:solidFill>
              </a:rPr>
              <a:t>9001:2008 </a:t>
            </a:r>
            <a:r>
              <a:rPr lang="es-ES_tradnl" sz="2400" dirty="0">
                <a:solidFill>
                  <a:srgbClr val="000000"/>
                </a:solidFill>
              </a:rPr>
              <a:t>especifica requisitos para:</a:t>
            </a:r>
          </a:p>
          <a:p>
            <a:pPr marL="342900" indent="-342900" algn="just">
              <a:spcBef>
                <a:spcPct val="20000"/>
              </a:spcBef>
              <a:buClr>
                <a:schemeClr val="tx2"/>
              </a:buClr>
            </a:pPr>
            <a:r>
              <a:rPr lang="es-ES_tradnl" sz="2400" dirty="0">
                <a:solidFill>
                  <a:srgbClr val="000000"/>
                </a:solidFill>
              </a:rPr>
              <a:t>a) Demostrar capacidad para proporcionar producto que cumpla consistentemente con requisitos del cliente y regulatorios aplicables.</a:t>
            </a:r>
          </a:p>
          <a:p>
            <a:pPr marL="342900" indent="-342900" algn="just">
              <a:spcBef>
                <a:spcPct val="20000"/>
              </a:spcBef>
              <a:buClr>
                <a:schemeClr val="tx2"/>
              </a:buClr>
            </a:pPr>
            <a:endParaRPr lang="es-ES_tradnl" sz="2400" dirty="0">
              <a:solidFill>
                <a:srgbClr val="000000"/>
              </a:solidFill>
            </a:endParaRPr>
          </a:p>
          <a:p>
            <a:pPr marL="342900" indent="-342900" algn="just">
              <a:spcBef>
                <a:spcPct val="20000"/>
              </a:spcBef>
              <a:buClr>
                <a:schemeClr val="tx2"/>
              </a:buClr>
            </a:pPr>
            <a:r>
              <a:rPr lang="es-ES_tradnl" sz="2400" dirty="0">
                <a:solidFill>
                  <a:srgbClr val="000000"/>
                </a:solidFill>
              </a:rPr>
              <a:t>b) Incrementar la satisfacción del cliente a través de la aplicación efectiva del sistema, incluyendo procesos de mejora y aseguramiento de la conformidad con los requisitos del cliente y regulatorios aplicables.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s-ES_tradnl" sz="2400" dirty="0"/>
              <a:t> </a:t>
            </a:r>
            <a:r>
              <a:rPr lang="es-ES_tradnl" sz="2400" b="1" dirty="0"/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s-ES_tradnl" sz="3200" dirty="0"/>
              <a:t>           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7AEBE0-6C17-4DE4-A07B-98DA6C09E658}" type="slidenum">
              <a:rPr lang="es-ES"/>
              <a:pPr>
                <a:defRPr/>
              </a:pPr>
              <a:t>33</a:t>
            </a:fld>
            <a:endParaRPr lang="es-ES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685800" y="990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1.2 Aplicación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45" name="Rectangle 3"/>
          <p:cNvSpPr>
            <a:spLocks noChangeArrowheads="1"/>
          </p:cNvSpPr>
          <p:nvPr/>
        </p:nvSpPr>
        <p:spPr bwMode="auto">
          <a:xfrm>
            <a:off x="838200" y="16764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dirty="0" smtClean="0">
                <a:solidFill>
                  <a:srgbClr val="000000"/>
                </a:solidFill>
              </a:rPr>
              <a:t>Se </a:t>
            </a:r>
            <a:r>
              <a:rPr lang="es-ES_tradnl" sz="2400" dirty="0">
                <a:solidFill>
                  <a:srgbClr val="000000"/>
                </a:solidFill>
              </a:rPr>
              <a:t>pueden excluir del sistema </a:t>
            </a:r>
            <a:r>
              <a:rPr lang="es-ES_tradnl" sz="2400" u="sng" dirty="0">
                <a:solidFill>
                  <a:srgbClr val="000000"/>
                </a:solidFill>
              </a:rPr>
              <a:t>sólo</a:t>
            </a:r>
            <a:r>
              <a:rPr lang="es-ES_tradnl" sz="2400" dirty="0">
                <a:solidFill>
                  <a:srgbClr val="000000"/>
                </a:solidFill>
              </a:rPr>
              <a:t> requisitos que no afecten la capacidad de la organización o su responsabilidad para proporcionar producto que cumpla con los requisitos del cliente y regulatorios aplicables.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dirty="0">
                <a:solidFill>
                  <a:srgbClr val="000000"/>
                </a:solidFill>
              </a:rPr>
              <a:t>Las exclusiones se limitan a requerimientos de la cláusula 7 </a:t>
            </a:r>
            <a:r>
              <a:rPr lang="es-ES_tradnl" sz="2400" b="1" dirty="0">
                <a:solidFill>
                  <a:srgbClr val="000000"/>
                </a:solidFill>
              </a:rPr>
              <a:t>(Realización del Producto).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dirty="0">
                <a:solidFill>
                  <a:srgbClr val="000000"/>
                </a:solidFill>
              </a:rPr>
              <a:t>Exclusiones debidas a: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s-ES_tradnl" sz="2400" dirty="0">
                <a:solidFill>
                  <a:srgbClr val="000000"/>
                </a:solidFill>
              </a:rPr>
              <a:t>a) naturaleza de la organización,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s-ES_tradnl" sz="2400" dirty="0">
                <a:solidFill>
                  <a:srgbClr val="000000"/>
                </a:solidFill>
              </a:rPr>
              <a:t>b) productos</a:t>
            </a:r>
            <a:r>
              <a:rPr lang="es-ES_tradnl" sz="2400" dirty="0"/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s-ES_tradnl" sz="3200" dirty="0"/>
              <a:t>          </a:t>
            </a:r>
          </a:p>
        </p:txBody>
      </p:sp>
      <p:pic>
        <p:nvPicPr>
          <p:cNvPr id="61446" name="Picture 5" descr="HH00625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714884"/>
            <a:ext cx="1728788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7" name="Text Box 6"/>
          <p:cNvSpPr txBox="1">
            <a:spLocks noChangeArrowheads="1"/>
          </p:cNvSpPr>
          <p:nvPr/>
        </p:nvSpPr>
        <p:spPr bwMode="auto">
          <a:xfrm>
            <a:off x="6286512" y="4786322"/>
            <a:ext cx="1312863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_tradnl" sz="1100" dirty="0">
                <a:solidFill>
                  <a:srgbClr val="000000"/>
                </a:solidFill>
                <a:latin typeface="Times New Roman" pitchFamily="18" charset="0"/>
              </a:rPr>
              <a:t>REQUISITOS</a:t>
            </a:r>
          </a:p>
          <a:p>
            <a:pPr algn="ctr" eaLnBrk="0" hangingPunct="0"/>
            <a:r>
              <a:rPr lang="es-ES_tradnl" sz="1100" dirty="0">
                <a:solidFill>
                  <a:srgbClr val="000000"/>
                </a:solidFill>
                <a:latin typeface="Times New Roman" pitchFamily="18" charset="0"/>
              </a:rPr>
              <a:t>NO</a:t>
            </a:r>
          </a:p>
          <a:p>
            <a:pPr algn="ctr" eaLnBrk="0" hangingPunct="0"/>
            <a:r>
              <a:rPr lang="es-ES_tradnl" sz="1100" dirty="0">
                <a:solidFill>
                  <a:srgbClr val="000000"/>
                </a:solidFill>
                <a:latin typeface="Times New Roman" pitchFamily="18" charset="0"/>
              </a:rPr>
              <a:t>APLICABLES</a:t>
            </a:r>
            <a:endParaRPr lang="es-ES" sz="11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714356"/>
            <a:ext cx="7772400" cy="714372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 “Sistema de Gestión de la Calidad”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type="dgm" idx="1"/>
          </p:nvPr>
        </p:nvGraphicFramePr>
        <p:xfrm>
          <a:off x="2590800" y="1600200"/>
          <a:ext cx="3740150" cy="4060825"/>
        </p:xfrm>
        <a:graphic>
          <a:graphicData uri="http://schemas.openxmlformats.org/presentationml/2006/ole">
            <p:oleObj spid="_x0000_s46082" name="MS Org Chart" r:id="rId3" imgW="3740040" imgH="4114800" progId="">
              <p:embed followColorScheme="full"/>
            </p:oleObj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4.1 Requisitos generales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517" name="Rectangle 3"/>
          <p:cNvSpPr>
            <a:spLocks noChangeArrowheads="1"/>
          </p:cNvSpPr>
          <p:nvPr/>
        </p:nvSpPr>
        <p:spPr bwMode="auto">
          <a:xfrm>
            <a:off x="304800" y="1600200"/>
            <a:ext cx="5029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Identificar los procedimientos necesarios (incluyendo outsourcing);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Determinar la secuencia e interacción de estos procesos;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Determinar los criterios y métodos necesarios;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Disponibilidad de recursos y de información;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Implementar las acciones necesarias.</a:t>
            </a:r>
            <a:endParaRPr lang="es-ES_tradnl" sz="2000" b="1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s-ES_tradnl" sz="3200" dirty="0">
                <a:solidFill>
                  <a:srgbClr val="000000"/>
                </a:solidFill>
              </a:rPr>
              <a:t>          </a:t>
            </a:r>
          </a:p>
        </p:txBody>
      </p:sp>
      <p:sp>
        <p:nvSpPr>
          <p:cNvPr id="64518" name="Text Box 5"/>
          <p:cNvSpPr txBox="1">
            <a:spLocks noChangeArrowheads="1"/>
          </p:cNvSpPr>
          <p:nvPr/>
        </p:nvSpPr>
        <p:spPr bwMode="auto">
          <a:xfrm>
            <a:off x="500034" y="785794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000" b="1" dirty="0">
                <a:solidFill>
                  <a:srgbClr val="000000"/>
                </a:solidFill>
                <a:latin typeface="Times New Roman" pitchFamily="18" charset="0"/>
              </a:rPr>
              <a:t>Establecer, documentar, implementar y mantener un Sistema de Gestión de la Calidad, así como mejorar continuamente su efectividad:</a:t>
            </a:r>
            <a:endParaRPr lang="es-ES_tradnl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4519" name="Picture 6" descr="EXAMIN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438400"/>
            <a:ext cx="2151063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7315200" y="3124200"/>
            <a:ext cx="896938" cy="2514600"/>
            <a:chOff x="4800" y="2160"/>
            <a:chExt cx="565" cy="1584"/>
          </a:xfrm>
        </p:grpSpPr>
        <p:sp>
          <p:nvSpPr>
            <p:cNvPr id="64521" name="AutoShape 7"/>
            <p:cNvSpPr>
              <a:spLocks noChangeArrowheads="1"/>
            </p:cNvSpPr>
            <p:nvPr/>
          </p:nvSpPr>
          <p:spPr bwMode="auto">
            <a:xfrm>
              <a:off x="4992" y="2160"/>
              <a:ext cx="288" cy="96"/>
            </a:xfrm>
            <a:prstGeom prst="flowChartTerminator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s-ES"/>
            </a:p>
          </p:txBody>
        </p:sp>
        <p:sp>
          <p:nvSpPr>
            <p:cNvPr id="64522" name="Line 8"/>
            <p:cNvSpPr>
              <a:spLocks noChangeShapeType="1"/>
            </p:cNvSpPr>
            <p:nvPr/>
          </p:nvSpPr>
          <p:spPr bwMode="auto">
            <a:xfrm>
              <a:off x="5136" y="2256"/>
              <a:ext cx="0" cy="9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s-MX"/>
            </a:p>
          </p:txBody>
        </p:sp>
        <p:sp>
          <p:nvSpPr>
            <p:cNvPr id="64523" name="AutoShape 9"/>
            <p:cNvSpPr>
              <a:spLocks noChangeArrowheads="1"/>
            </p:cNvSpPr>
            <p:nvPr/>
          </p:nvSpPr>
          <p:spPr bwMode="auto">
            <a:xfrm>
              <a:off x="4944" y="2352"/>
              <a:ext cx="384" cy="240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s-ES"/>
            </a:p>
          </p:txBody>
        </p:sp>
        <p:sp>
          <p:nvSpPr>
            <p:cNvPr id="64524" name="Line 10"/>
            <p:cNvSpPr>
              <a:spLocks noChangeShapeType="1"/>
            </p:cNvSpPr>
            <p:nvPr/>
          </p:nvSpPr>
          <p:spPr bwMode="auto">
            <a:xfrm>
              <a:off x="5136" y="2592"/>
              <a:ext cx="0" cy="9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s-MX"/>
            </a:p>
          </p:txBody>
        </p:sp>
        <p:sp>
          <p:nvSpPr>
            <p:cNvPr id="64525" name="AutoShape 11"/>
            <p:cNvSpPr>
              <a:spLocks noChangeArrowheads="1"/>
            </p:cNvSpPr>
            <p:nvPr/>
          </p:nvSpPr>
          <p:spPr bwMode="auto">
            <a:xfrm>
              <a:off x="4944" y="2688"/>
              <a:ext cx="384" cy="240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s-ES"/>
            </a:p>
          </p:txBody>
        </p:sp>
        <p:sp>
          <p:nvSpPr>
            <p:cNvPr id="64526" name="Line 12"/>
            <p:cNvSpPr>
              <a:spLocks noChangeShapeType="1"/>
            </p:cNvSpPr>
            <p:nvPr/>
          </p:nvSpPr>
          <p:spPr bwMode="auto">
            <a:xfrm>
              <a:off x="5136" y="2928"/>
              <a:ext cx="0" cy="9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s-MX"/>
            </a:p>
          </p:txBody>
        </p:sp>
        <p:sp>
          <p:nvSpPr>
            <p:cNvPr id="64527" name="AutoShape 13"/>
            <p:cNvSpPr>
              <a:spLocks noChangeArrowheads="1"/>
            </p:cNvSpPr>
            <p:nvPr/>
          </p:nvSpPr>
          <p:spPr bwMode="auto">
            <a:xfrm>
              <a:off x="4992" y="3024"/>
              <a:ext cx="336" cy="192"/>
            </a:xfrm>
            <a:prstGeom prst="flowChartDecision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s-ES"/>
            </a:p>
          </p:txBody>
        </p:sp>
        <p:sp>
          <p:nvSpPr>
            <p:cNvPr id="64528" name="Line 15"/>
            <p:cNvSpPr>
              <a:spLocks noChangeShapeType="1"/>
            </p:cNvSpPr>
            <p:nvPr/>
          </p:nvSpPr>
          <p:spPr bwMode="auto">
            <a:xfrm>
              <a:off x="5136" y="3216"/>
              <a:ext cx="0" cy="9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s-MX"/>
            </a:p>
          </p:txBody>
        </p:sp>
        <p:sp>
          <p:nvSpPr>
            <p:cNvPr id="64529" name="Text Box 16"/>
            <p:cNvSpPr txBox="1">
              <a:spLocks noChangeArrowheads="1"/>
            </p:cNvSpPr>
            <p:nvPr/>
          </p:nvSpPr>
          <p:spPr bwMode="auto">
            <a:xfrm>
              <a:off x="4800" y="3120"/>
              <a:ext cx="236" cy="15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eaLnBrk="0" hangingPunct="0"/>
              <a:r>
                <a:rPr lang="es-ES_tradnl" sz="1000" b="1">
                  <a:latin typeface="Times New Roman" pitchFamily="18" charset="0"/>
                </a:rPr>
                <a:t>NO</a:t>
              </a:r>
              <a:endParaRPr lang="es-ES_tradnl" sz="1000">
                <a:latin typeface="Times New Roman" pitchFamily="18" charset="0"/>
              </a:endParaRPr>
            </a:p>
          </p:txBody>
        </p:sp>
        <p:cxnSp>
          <p:nvCxnSpPr>
            <p:cNvPr id="64530" name="AutoShape 18"/>
            <p:cNvCxnSpPr>
              <a:cxnSpLocks noChangeShapeType="1"/>
              <a:stCxn id="64527" idx="1"/>
              <a:endCxn id="64523" idx="1"/>
            </p:cNvCxnSpPr>
            <p:nvPr/>
          </p:nvCxnSpPr>
          <p:spPr bwMode="auto">
            <a:xfrm rot="10800000">
              <a:off x="4944" y="2472"/>
              <a:ext cx="48" cy="648"/>
            </a:xfrm>
            <a:prstGeom prst="bentConnector3">
              <a:avLst>
                <a:gd name="adj1" fmla="val 400000"/>
              </a:avLst>
            </a:prstGeom>
            <a:ln>
              <a:headEnd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sp>
          <p:nvSpPr>
            <p:cNvPr id="64531" name="AutoShape 19"/>
            <p:cNvSpPr>
              <a:spLocks noChangeArrowheads="1"/>
            </p:cNvSpPr>
            <p:nvPr/>
          </p:nvSpPr>
          <p:spPr bwMode="auto">
            <a:xfrm>
              <a:off x="4944" y="3312"/>
              <a:ext cx="384" cy="240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s-ES"/>
            </a:p>
          </p:txBody>
        </p:sp>
        <p:sp>
          <p:nvSpPr>
            <p:cNvPr id="64532" name="Text Box 20"/>
            <p:cNvSpPr txBox="1">
              <a:spLocks noChangeArrowheads="1"/>
            </p:cNvSpPr>
            <p:nvPr/>
          </p:nvSpPr>
          <p:spPr bwMode="auto">
            <a:xfrm>
              <a:off x="5174" y="3158"/>
              <a:ext cx="191" cy="15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eaLnBrk="0" hangingPunct="0"/>
              <a:r>
                <a:rPr lang="es-ES_tradnl" sz="1000" b="1">
                  <a:latin typeface="Times New Roman" pitchFamily="18" charset="0"/>
                </a:rPr>
                <a:t>SI</a:t>
              </a:r>
              <a:endParaRPr lang="es-ES_tradnl" sz="1000">
                <a:latin typeface="Times New Roman" pitchFamily="18" charset="0"/>
              </a:endParaRPr>
            </a:p>
          </p:txBody>
        </p:sp>
        <p:sp>
          <p:nvSpPr>
            <p:cNvPr id="64533" name="Line 21"/>
            <p:cNvSpPr>
              <a:spLocks noChangeShapeType="1"/>
            </p:cNvSpPr>
            <p:nvPr/>
          </p:nvSpPr>
          <p:spPr bwMode="auto">
            <a:xfrm>
              <a:off x="5136" y="3552"/>
              <a:ext cx="0" cy="9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s-MX"/>
            </a:p>
          </p:txBody>
        </p:sp>
        <p:sp>
          <p:nvSpPr>
            <p:cNvPr id="64534" name="AutoShape 22"/>
            <p:cNvSpPr>
              <a:spLocks noChangeArrowheads="1"/>
            </p:cNvSpPr>
            <p:nvPr/>
          </p:nvSpPr>
          <p:spPr bwMode="auto">
            <a:xfrm>
              <a:off x="4992" y="3648"/>
              <a:ext cx="288" cy="96"/>
            </a:xfrm>
            <a:prstGeom prst="flowChartTerminator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609600" y="609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4.2 Requisitos de documentación</a:t>
            </a:r>
            <a:b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4.2.1 General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541" name="Rectangle 3"/>
          <p:cNvSpPr>
            <a:spLocks noChangeArrowheads="1"/>
          </p:cNvSpPr>
          <p:nvPr/>
        </p:nvSpPr>
        <p:spPr bwMode="auto">
          <a:xfrm>
            <a:off x="304800" y="2667000"/>
            <a:ext cx="8001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Declaración de la Política y Objetivos de Calidad.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Manual de Calidad.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Procedimientos requeridos por la Norma ISO 9001:2000.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Procedimientos requeridos por la organización.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Registros.</a:t>
            </a:r>
            <a:endParaRPr lang="es-ES_tradnl" sz="2000" b="1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s-ES_tradnl" sz="3200" dirty="0">
                <a:solidFill>
                  <a:srgbClr val="000000"/>
                </a:solidFill>
              </a:rPr>
              <a:t>          </a:t>
            </a:r>
          </a:p>
        </p:txBody>
      </p:sp>
      <p:sp>
        <p:nvSpPr>
          <p:cNvPr id="65542" name="Text Box 5"/>
          <p:cNvSpPr txBox="1">
            <a:spLocks noChangeArrowheads="1"/>
          </p:cNvSpPr>
          <p:nvPr/>
        </p:nvSpPr>
        <p:spPr bwMode="auto">
          <a:xfrm>
            <a:off x="304800" y="13716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400" b="1" dirty="0">
                <a:solidFill>
                  <a:srgbClr val="000000"/>
                </a:solidFill>
                <a:latin typeface="Times New Roman" pitchFamily="18" charset="0"/>
              </a:rPr>
              <a:t>La documentación del SGC debe incluir:</a:t>
            </a:r>
            <a:endParaRPr lang="es-ES_tradnl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685800" y="5334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4.2.2 Manual de Calidad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6565" name="Rectangle 3"/>
          <p:cNvSpPr>
            <a:spLocks noChangeArrowheads="1"/>
          </p:cNvSpPr>
          <p:nvPr/>
        </p:nvSpPr>
        <p:spPr bwMode="auto">
          <a:xfrm>
            <a:off x="609600" y="1371600"/>
            <a:ext cx="7848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Alcance del SGC incluyendo justificación de exclusiones.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Incluir o hacer referencia a los procedimientos documentados del SGC.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Describir la interacción entre los procesos de SGC.</a:t>
            </a:r>
            <a:endParaRPr lang="es-ES_tradnl" sz="2000" b="1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s-ES_tradnl" sz="3200" dirty="0"/>
              <a:t>          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304800" y="4132075"/>
            <a:ext cx="3048000" cy="1828800"/>
            <a:chOff x="288" y="1776"/>
            <a:chExt cx="5088" cy="2688"/>
          </a:xfrm>
        </p:grpSpPr>
        <p:sp>
          <p:nvSpPr>
            <p:cNvPr id="66604" name="Rectangle 22"/>
            <p:cNvSpPr>
              <a:spLocks noChangeArrowheads="1"/>
            </p:cNvSpPr>
            <p:nvPr/>
          </p:nvSpPr>
          <p:spPr bwMode="auto">
            <a:xfrm>
              <a:off x="864" y="2208"/>
              <a:ext cx="1152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s-ES_tradnl" sz="1400" b="1">
                  <a:latin typeface="Times New Roman" pitchFamily="18" charset="0"/>
                </a:rPr>
                <a:t>Proceso</a:t>
              </a:r>
            </a:p>
            <a:p>
              <a:pPr algn="ctr" eaLnBrk="0" hangingPunct="0"/>
              <a:r>
                <a:rPr lang="es-ES_tradnl" sz="1400" b="1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66605" name="Rectangle 23"/>
            <p:cNvSpPr>
              <a:spLocks noChangeArrowheads="1"/>
            </p:cNvSpPr>
            <p:nvPr/>
          </p:nvSpPr>
          <p:spPr bwMode="auto">
            <a:xfrm>
              <a:off x="4224" y="3408"/>
              <a:ext cx="1152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s-ES_tradnl" sz="1400" b="1">
                  <a:latin typeface="Times New Roman" pitchFamily="18" charset="0"/>
                </a:rPr>
                <a:t>Proceso</a:t>
              </a:r>
            </a:p>
            <a:p>
              <a:pPr algn="ctr" eaLnBrk="0" hangingPunct="0"/>
              <a:r>
                <a:rPr lang="es-ES_tradnl" sz="1400" b="1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66606" name="Rectangle 24"/>
            <p:cNvSpPr>
              <a:spLocks noChangeArrowheads="1"/>
            </p:cNvSpPr>
            <p:nvPr/>
          </p:nvSpPr>
          <p:spPr bwMode="auto">
            <a:xfrm>
              <a:off x="3168" y="2208"/>
              <a:ext cx="1152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s-ES_tradnl" sz="1400" b="1">
                  <a:latin typeface="Times New Roman" pitchFamily="18" charset="0"/>
                </a:rPr>
                <a:t>Proceso</a:t>
              </a:r>
            </a:p>
            <a:p>
              <a:pPr algn="ctr" eaLnBrk="0" hangingPunct="0"/>
              <a:r>
                <a:rPr lang="es-ES_tradnl" sz="1400" b="1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66607" name="Rectangle 25"/>
            <p:cNvSpPr>
              <a:spLocks noChangeArrowheads="1"/>
            </p:cNvSpPr>
            <p:nvPr/>
          </p:nvSpPr>
          <p:spPr bwMode="auto">
            <a:xfrm>
              <a:off x="2016" y="3408"/>
              <a:ext cx="1152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s-ES_tradnl" sz="1400" b="1">
                  <a:latin typeface="Times New Roman" pitchFamily="18" charset="0"/>
                </a:rPr>
                <a:t>Proceso</a:t>
              </a:r>
            </a:p>
            <a:p>
              <a:pPr algn="ctr" eaLnBrk="0" hangingPunct="0"/>
              <a:r>
                <a:rPr lang="es-ES_tradnl" sz="1400" b="1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66608" name="AutoShape 26"/>
            <p:cNvSpPr>
              <a:spLocks noChangeArrowheads="1"/>
            </p:cNvSpPr>
            <p:nvPr/>
          </p:nvSpPr>
          <p:spPr bwMode="auto">
            <a:xfrm>
              <a:off x="2448" y="3024"/>
              <a:ext cx="240" cy="336"/>
            </a:xfrm>
            <a:prstGeom prst="downArrow">
              <a:avLst>
                <a:gd name="adj1" fmla="val 50000"/>
                <a:gd name="adj2" fmla="val 3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6609" name="AutoShape 27"/>
            <p:cNvSpPr>
              <a:spLocks noChangeArrowheads="1"/>
            </p:cNvSpPr>
            <p:nvPr/>
          </p:nvSpPr>
          <p:spPr bwMode="auto">
            <a:xfrm>
              <a:off x="1344" y="1776"/>
              <a:ext cx="240" cy="336"/>
            </a:xfrm>
            <a:prstGeom prst="downArrow">
              <a:avLst>
                <a:gd name="adj1" fmla="val 50000"/>
                <a:gd name="adj2" fmla="val 3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6610" name="AutoShape 28"/>
            <p:cNvSpPr>
              <a:spLocks noChangeArrowheads="1"/>
            </p:cNvSpPr>
            <p:nvPr/>
          </p:nvSpPr>
          <p:spPr bwMode="auto">
            <a:xfrm>
              <a:off x="4800" y="3024"/>
              <a:ext cx="240" cy="336"/>
            </a:xfrm>
            <a:prstGeom prst="downArrow">
              <a:avLst>
                <a:gd name="adj1" fmla="val 50000"/>
                <a:gd name="adj2" fmla="val 3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6611" name="AutoShape 29"/>
            <p:cNvSpPr>
              <a:spLocks noChangeArrowheads="1"/>
            </p:cNvSpPr>
            <p:nvPr/>
          </p:nvSpPr>
          <p:spPr bwMode="auto">
            <a:xfrm>
              <a:off x="3600" y="1824"/>
              <a:ext cx="240" cy="336"/>
            </a:xfrm>
            <a:prstGeom prst="downArrow">
              <a:avLst>
                <a:gd name="adj1" fmla="val 50000"/>
                <a:gd name="adj2" fmla="val 3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6612" name="AutoShape 30"/>
            <p:cNvSpPr>
              <a:spLocks noChangeArrowheads="1"/>
            </p:cNvSpPr>
            <p:nvPr/>
          </p:nvSpPr>
          <p:spPr bwMode="auto">
            <a:xfrm>
              <a:off x="288" y="2448"/>
              <a:ext cx="480" cy="240"/>
            </a:xfrm>
            <a:prstGeom prst="rightArrow">
              <a:avLst>
                <a:gd name="adj1" fmla="val 50000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6613" name="AutoShape 31"/>
            <p:cNvSpPr>
              <a:spLocks noChangeArrowheads="1"/>
            </p:cNvSpPr>
            <p:nvPr/>
          </p:nvSpPr>
          <p:spPr bwMode="auto">
            <a:xfrm>
              <a:off x="2064" y="2400"/>
              <a:ext cx="480" cy="240"/>
            </a:xfrm>
            <a:prstGeom prst="rightArrow">
              <a:avLst>
                <a:gd name="adj1" fmla="val 50000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6614" name="AutoShape 32"/>
            <p:cNvSpPr>
              <a:spLocks noChangeArrowheads="1"/>
            </p:cNvSpPr>
            <p:nvPr/>
          </p:nvSpPr>
          <p:spPr bwMode="auto">
            <a:xfrm>
              <a:off x="2640" y="2400"/>
              <a:ext cx="480" cy="240"/>
            </a:xfrm>
            <a:prstGeom prst="rightArrow">
              <a:avLst>
                <a:gd name="adj1" fmla="val 50000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6615" name="AutoShape 33"/>
            <p:cNvSpPr>
              <a:spLocks noChangeArrowheads="1"/>
            </p:cNvSpPr>
            <p:nvPr/>
          </p:nvSpPr>
          <p:spPr bwMode="auto">
            <a:xfrm>
              <a:off x="1488" y="3408"/>
              <a:ext cx="480" cy="240"/>
            </a:xfrm>
            <a:prstGeom prst="rightArrow">
              <a:avLst>
                <a:gd name="adj1" fmla="val 50000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6616" name="AutoShape 34"/>
            <p:cNvSpPr>
              <a:spLocks noChangeArrowheads="1"/>
            </p:cNvSpPr>
            <p:nvPr/>
          </p:nvSpPr>
          <p:spPr bwMode="auto">
            <a:xfrm>
              <a:off x="3216" y="3600"/>
              <a:ext cx="480" cy="240"/>
            </a:xfrm>
            <a:prstGeom prst="rightArrow">
              <a:avLst>
                <a:gd name="adj1" fmla="val 50000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6617" name="AutoShape 35"/>
            <p:cNvSpPr>
              <a:spLocks noChangeArrowheads="1"/>
            </p:cNvSpPr>
            <p:nvPr/>
          </p:nvSpPr>
          <p:spPr bwMode="auto">
            <a:xfrm>
              <a:off x="3744" y="3600"/>
              <a:ext cx="480" cy="240"/>
            </a:xfrm>
            <a:prstGeom prst="rightArrow">
              <a:avLst>
                <a:gd name="adj1" fmla="val 50000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6618" name="AutoShape 36"/>
            <p:cNvSpPr>
              <a:spLocks noChangeArrowheads="1"/>
            </p:cNvSpPr>
            <p:nvPr/>
          </p:nvSpPr>
          <p:spPr bwMode="auto">
            <a:xfrm>
              <a:off x="4752" y="4128"/>
              <a:ext cx="240" cy="336"/>
            </a:xfrm>
            <a:prstGeom prst="upArrow">
              <a:avLst>
                <a:gd name="adj1" fmla="val 50000"/>
                <a:gd name="adj2" fmla="val 3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6619" name="AutoShape 37"/>
            <p:cNvSpPr>
              <a:spLocks noChangeArrowheads="1"/>
            </p:cNvSpPr>
            <p:nvPr/>
          </p:nvSpPr>
          <p:spPr bwMode="auto">
            <a:xfrm>
              <a:off x="2496" y="4128"/>
              <a:ext cx="240" cy="336"/>
            </a:xfrm>
            <a:prstGeom prst="upArrow">
              <a:avLst>
                <a:gd name="adj1" fmla="val 50000"/>
                <a:gd name="adj2" fmla="val 3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6620" name="AutoShape 38"/>
            <p:cNvSpPr>
              <a:spLocks noChangeArrowheads="1"/>
            </p:cNvSpPr>
            <p:nvPr/>
          </p:nvSpPr>
          <p:spPr bwMode="auto">
            <a:xfrm rot="5810566">
              <a:off x="4488" y="2367"/>
              <a:ext cx="480" cy="624"/>
            </a:xfrm>
            <a:custGeom>
              <a:avLst/>
              <a:gdLst>
                <a:gd name="T0" fmla="*/ 336 w 21600"/>
                <a:gd name="T1" fmla="*/ 0 h 21600"/>
                <a:gd name="T2" fmla="*/ 336 w 21600"/>
                <a:gd name="T3" fmla="*/ 351 h 21600"/>
                <a:gd name="T4" fmla="*/ 72 w 21600"/>
                <a:gd name="T5" fmla="*/ 624 h 21600"/>
                <a:gd name="T6" fmla="*/ 480 w 21600"/>
                <a:gd name="T7" fmla="*/ 176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908 h 21600"/>
                <a:gd name="T14" fmla="*/ 18225 w 21600"/>
                <a:gd name="T15" fmla="*/ 924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6621" name="AutoShape 39"/>
            <p:cNvSpPr>
              <a:spLocks noChangeArrowheads="1"/>
            </p:cNvSpPr>
            <p:nvPr/>
          </p:nvSpPr>
          <p:spPr bwMode="auto">
            <a:xfrm rot="5810566">
              <a:off x="2274" y="2470"/>
              <a:ext cx="288" cy="709"/>
            </a:xfrm>
            <a:custGeom>
              <a:avLst/>
              <a:gdLst>
                <a:gd name="T0" fmla="*/ 202 w 21600"/>
                <a:gd name="T1" fmla="*/ 0 h 21600"/>
                <a:gd name="T2" fmla="*/ 202 w 21600"/>
                <a:gd name="T3" fmla="*/ 399 h 21600"/>
                <a:gd name="T4" fmla="*/ 43 w 21600"/>
                <a:gd name="T5" fmla="*/ 709 h 21600"/>
                <a:gd name="T6" fmla="*/ 288 w 21600"/>
                <a:gd name="T7" fmla="*/ 20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50 w 21600"/>
                <a:gd name="T13" fmla="*/ 2925 h 21600"/>
                <a:gd name="T14" fmla="*/ 18225 w 21600"/>
                <a:gd name="T15" fmla="*/ 923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6781800" y="4817875"/>
            <a:ext cx="1081088" cy="952500"/>
            <a:chOff x="3831" y="2570"/>
            <a:chExt cx="357" cy="430"/>
          </a:xfrm>
        </p:grpSpPr>
        <p:sp>
          <p:nvSpPr>
            <p:cNvPr id="66592" name="Freeform 50"/>
            <p:cNvSpPr>
              <a:spLocks/>
            </p:cNvSpPr>
            <p:nvPr/>
          </p:nvSpPr>
          <p:spPr bwMode="auto">
            <a:xfrm>
              <a:off x="3835" y="2575"/>
              <a:ext cx="257" cy="423"/>
            </a:xfrm>
            <a:custGeom>
              <a:avLst/>
              <a:gdLst>
                <a:gd name="T0" fmla="*/ 292 w 513"/>
                <a:gd name="T1" fmla="*/ 0 h 845"/>
                <a:gd name="T2" fmla="*/ 217 w 513"/>
                <a:gd name="T3" fmla="*/ 4 h 845"/>
                <a:gd name="T4" fmla="*/ 174 w 513"/>
                <a:gd name="T5" fmla="*/ 71 h 845"/>
                <a:gd name="T6" fmla="*/ 53 w 513"/>
                <a:gd name="T7" fmla="*/ 182 h 845"/>
                <a:gd name="T8" fmla="*/ 0 w 513"/>
                <a:gd name="T9" fmla="*/ 243 h 845"/>
                <a:gd name="T10" fmla="*/ 35 w 513"/>
                <a:gd name="T11" fmla="*/ 403 h 845"/>
                <a:gd name="T12" fmla="*/ 63 w 513"/>
                <a:gd name="T13" fmla="*/ 524 h 845"/>
                <a:gd name="T14" fmla="*/ 136 w 513"/>
                <a:gd name="T15" fmla="*/ 663 h 845"/>
                <a:gd name="T16" fmla="*/ 260 w 513"/>
                <a:gd name="T17" fmla="*/ 763 h 845"/>
                <a:gd name="T18" fmla="*/ 399 w 513"/>
                <a:gd name="T19" fmla="*/ 845 h 845"/>
                <a:gd name="T20" fmla="*/ 403 w 513"/>
                <a:gd name="T21" fmla="*/ 824 h 845"/>
                <a:gd name="T22" fmla="*/ 413 w 513"/>
                <a:gd name="T23" fmla="*/ 820 h 845"/>
                <a:gd name="T24" fmla="*/ 413 w 513"/>
                <a:gd name="T25" fmla="*/ 810 h 845"/>
                <a:gd name="T26" fmla="*/ 413 w 513"/>
                <a:gd name="T27" fmla="*/ 798 h 845"/>
                <a:gd name="T28" fmla="*/ 413 w 513"/>
                <a:gd name="T29" fmla="*/ 788 h 845"/>
                <a:gd name="T30" fmla="*/ 413 w 513"/>
                <a:gd name="T31" fmla="*/ 778 h 845"/>
                <a:gd name="T32" fmla="*/ 424 w 513"/>
                <a:gd name="T33" fmla="*/ 774 h 845"/>
                <a:gd name="T34" fmla="*/ 435 w 513"/>
                <a:gd name="T35" fmla="*/ 774 h 845"/>
                <a:gd name="T36" fmla="*/ 446 w 513"/>
                <a:gd name="T37" fmla="*/ 774 h 845"/>
                <a:gd name="T38" fmla="*/ 456 w 513"/>
                <a:gd name="T39" fmla="*/ 766 h 845"/>
                <a:gd name="T40" fmla="*/ 456 w 513"/>
                <a:gd name="T41" fmla="*/ 756 h 845"/>
                <a:gd name="T42" fmla="*/ 456 w 513"/>
                <a:gd name="T43" fmla="*/ 745 h 845"/>
                <a:gd name="T44" fmla="*/ 456 w 513"/>
                <a:gd name="T45" fmla="*/ 735 h 845"/>
                <a:gd name="T46" fmla="*/ 468 w 513"/>
                <a:gd name="T47" fmla="*/ 731 h 845"/>
                <a:gd name="T48" fmla="*/ 478 w 513"/>
                <a:gd name="T49" fmla="*/ 731 h 845"/>
                <a:gd name="T50" fmla="*/ 488 w 513"/>
                <a:gd name="T51" fmla="*/ 731 h 845"/>
                <a:gd name="T52" fmla="*/ 496 w 513"/>
                <a:gd name="T53" fmla="*/ 721 h 845"/>
                <a:gd name="T54" fmla="*/ 492 w 513"/>
                <a:gd name="T55" fmla="*/ 709 h 845"/>
                <a:gd name="T56" fmla="*/ 492 w 513"/>
                <a:gd name="T57" fmla="*/ 699 h 845"/>
                <a:gd name="T58" fmla="*/ 503 w 513"/>
                <a:gd name="T59" fmla="*/ 691 h 845"/>
                <a:gd name="T60" fmla="*/ 513 w 513"/>
                <a:gd name="T61" fmla="*/ 689 h 845"/>
                <a:gd name="T62" fmla="*/ 324 w 513"/>
                <a:gd name="T63" fmla="*/ 606 h 845"/>
                <a:gd name="T64" fmla="*/ 138 w 513"/>
                <a:gd name="T65" fmla="*/ 367 h 845"/>
                <a:gd name="T66" fmla="*/ 146 w 513"/>
                <a:gd name="T67" fmla="*/ 225 h 845"/>
                <a:gd name="T68" fmla="*/ 274 w 513"/>
                <a:gd name="T69" fmla="*/ 75 h 845"/>
                <a:gd name="T70" fmla="*/ 292 w 513"/>
                <a:gd name="T71" fmla="*/ 0 h 84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3"/>
                <a:gd name="T109" fmla="*/ 0 h 845"/>
                <a:gd name="T110" fmla="*/ 513 w 513"/>
                <a:gd name="T111" fmla="*/ 845 h 84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3" h="845">
                  <a:moveTo>
                    <a:pt x="292" y="0"/>
                  </a:moveTo>
                  <a:lnTo>
                    <a:pt x="217" y="4"/>
                  </a:lnTo>
                  <a:lnTo>
                    <a:pt x="174" y="71"/>
                  </a:lnTo>
                  <a:lnTo>
                    <a:pt x="53" y="182"/>
                  </a:lnTo>
                  <a:lnTo>
                    <a:pt x="0" y="243"/>
                  </a:lnTo>
                  <a:lnTo>
                    <a:pt x="35" y="403"/>
                  </a:lnTo>
                  <a:lnTo>
                    <a:pt x="63" y="524"/>
                  </a:lnTo>
                  <a:lnTo>
                    <a:pt x="136" y="663"/>
                  </a:lnTo>
                  <a:lnTo>
                    <a:pt x="260" y="763"/>
                  </a:lnTo>
                  <a:lnTo>
                    <a:pt x="399" y="845"/>
                  </a:lnTo>
                  <a:lnTo>
                    <a:pt x="403" y="824"/>
                  </a:lnTo>
                  <a:lnTo>
                    <a:pt x="413" y="820"/>
                  </a:lnTo>
                  <a:lnTo>
                    <a:pt x="413" y="810"/>
                  </a:lnTo>
                  <a:lnTo>
                    <a:pt x="413" y="798"/>
                  </a:lnTo>
                  <a:lnTo>
                    <a:pt x="413" y="788"/>
                  </a:lnTo>
                  <a:lnTo>
                    <a:pt x="413" y="778"/>
                  </a:lnTo>
                  <a:lnTo>
                    <a:pt x="424" y="774"/>
                  </a:lnTo>
                  <a:lnTo>
                    <a:pt x="435" y="774"/>
                  </a:lnTo>
                  <a:lnTo>
                    <a:pt x="446" y="774"/>
                  </a:lnTo>
                  <a:lnTo>
                    <a:pt x="456" y="766"/>
                  </a:lnTo>
                  <a:lnTo>
                    <a:pt x="456" y="756"/>
                  </a:lnTo>
                  <a:lnTo>
                    <a:pt x="456" y="745"/>
                  </a:lnTo>
                  <a:lnTo>
                    <a:pt x="456" y="735"/>
                  </a:lnTo>
                  <a:lnTo>
                    <a:pt x="468" y="731"/>
                  </a:lnTo>
                  <a:lnTo>
                    <a:pt x="478" y="731"/>
                  </a:lnTo>
                  <a:lnTo>
                    <a:pt x="488" y="731"/>
                  </a:lnTo>
                  <a:lnTo>
                    <a:pt x="496" y="721"/>
                  </a:lnTo>
                  <a:lnTo>
                    <a:pt x="492" y="709"/>
                  </a:lnTo>
                  <a:lnTo>
                    <a:pt x="492" y="699"/>
                  </a:lnTo>
                  <a:lnTo>
                    <a:pt x="503" y="691"/>
                  </a:lnTo>
                  <a:lnTo>
                    <a:pt x="513" y="689"/>
                  </a:lnTo>
                  <a:lnTo>
                    <a:pt x="324" y="606"/>
                  </a:lnTo>
                  <a:lnTo>
                    <a:pt x="138" y="367"/>
                  </a:lnTo>
                  <a:lnTo>
                    <a:pt x="146" y="225"/>
                  </a:lnTo>
                  <a:lnTo>
                    <a:pt x="274" y="7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6593" name="Freeform 51"/>
            <p:cNvSpPr>
              <a:spLocks/>
            </p:cNvSpPr>
            <p:nvPr/>
          </p:nvSpPr>
          <p:spPr bwMode="auto">
            <a:xfrm>
              <a:off x="3870" y="2572"/>
              <a:ext cx="313" cy="348"/>
            </a:xfrm>
            <a:custGeom>
              <a:avLst/>
              <a:gdLst>
                <a:gd name="T0" fmla="*/ 243 w 624"/>
                <a:gd name="T1" fmla="*/ 75 h 697"/>
                <a:gd name="T2" fmla="*/ 278 w 624"/>
                <a:gd name="T3" fmla="*/ 193 h 697"/>
                <a:gd name="T4" fmla="*/ 320 w 624"/>
                <a:gd name="T5" fmla="*/ 247 h 697"/>
                <a:gd name="T6" fmla="*/ 417 w 624"/>
                <a:gd name="T7" fmla="*/ 308 h 697"/>
                <a:gd name="T8" fmla="*/ 557 w 624"/>
                <a:gd name="T9" fmla="*/ 322 h 697"/>
                <a:gd name="T10" fmla="*/ 624 w 624"/>
                <a:gd name="T11" fmla="*/ 326 h 697"/>
                <a:gd name="T12" fmla="*/ 614 w 624"/>
                <a:gd name="T13" fmla="*/ 436 h 697"/>
                <a:gd name="T14" fmla="*/ 563 w 624"/>
                <a:gd name="T15" fmla="*/ 565 h 697"/>
                <a:gd name="T16" fmla="*/ 474 w 624"/>
                <a:gd name="T17" fmla="*/ 669 h 697"/>
                <a:gd name="T18" fmla="*/ 446 w 624"/>
                <a:gd name="T19" fmla="*/ 697 h 697"/>
                <a:gd name="T20" fmla="*/ 275 w 624"/>
                <a:gd name="T21" fmla="*/ 673 h 697"/>
                <a:gd name="T22" fmla="*/ 142 w 624"/>
                <a:gd name="T23" fmla="*/ 601 h 697"/>
                <a:gd name="T24" fmla="*/ 81 w 624"/>
                <a:gd name="T25" fmla="*/ 529 h 697"/>
                <a:gd name="T26" fmla="*/ 28 w 624"/>
                <a:gd name="T27" fmla="*/ 373 h 697"/>
                <a:gd name="T28" fmla="*/ 0 w 624"/>
                <a:gd name="T29" fmla="*/ 247 h 697"/>
                <a:gd name="T30" fmla="*/ 154 w 624"/>
                <a:gd name="T31" fmla="*/ 94 h 697"/>
                <a:gd name="T32" fmla="*/ 229 w 624"/>
                <a:gd name="T33" fmla="*/ 0 h 697"/>
                <a:gd name="T34" fmla="*/ 243 w 624"/>
                <a:gd name="T35" fmla="*/ 75 h 6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24"/>
                <a:gd name="T55" fmla="*/ 0 h 697"/>
                <a:gd name="T56" fmla="*/ 624 w 624"/>
                <a:gd name="T57" fmla="*/ 697 h 69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24" h="697">
                  <a:moveTo>
                    <a:pt x="243" y="75"/>
                  </a:moveTo>
                  <a:lnTo>
                    <a:pt x="278" y="193"/>
                  </a:lnTo>
                  <a:lnTo>
                    <a:pt x="320" y="247"/>
                  </a:lnTo>
                  <a:lnTo>
                    <a:pt x="417" y="308"/>
                  </a:lnTo>
                  <a:lnTo>
                    <a:pt x="557" y="322"/>
                  </a:lnTo>
                  <a:lnTo>
                    <a:pt x="624" y="326"/>
                  </a:lnTo>
                  <a:lnTo>
                    <a:pt x="614" y="436"/>
                  </a:lnTo>
                  <a:lnTo>
                    <a:pt x="563" y="565"/>
                  </a:lnTo>
                  <a:lnTo>
                    <a:pt x="474" y="669"/>
                  </a:lnTo>
                  <a:lnTo>
                    <a:pt x="446" y="697"/>
                  </a:lnTo>
                  <a:lnTo>
                    <a:pt x="275" y="673"/>
                  </a:lnTo>
                  <a:lnTo>
                    <a:pt x="142" y="601"/>
                  </a:lnTo>
                  <a:lnTo>
                    <a:pt x="81" y="529"/>
                  </a:lnTo>
                  <a:lnTo>
                    <a:pt x="28" y="373"/>
                  </a:lnTo>
                  <a:lnTo>
                    <a:pt x="0" y="247"/>
                  </a:lnTo>
                  <a:lnTo>
                    <a:pt x="154" y="94"/>
                  </a:lnTo>
                  <a:lnTo>
                    <a:pt x="229" y="0"/>
                  </a:lnTo>
                  <a:lnTo>
                    <a:pt x="243" y="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6594" name="Freeform 52"/>
            <p:cNvSpPr>
              <a:spLocks/>
            </p:cNvSpPr>
            <p:nvPr/>
          </p:nvSpPr>
          <p:spPr bwMode="auto">
            <a:xfrm>
              <a:off x="3831" y="2570"/>
              <a:ext cx="357" cy="430"/>
            </a:xfrm>
            <a:custGeom>
              <a:avLst/>
              <a:gdLst>
                <a:gd name="T0" fmla="*/ 217 w 715"/>
                <a:gd name="T1" fmla="*/ 97 h 861"/>
                <a:gd name="T2" fmla="*/ 186 w 715"/>
                <a:gd name="T3" fmla="*/ 97 h 861"/>
                <a:gd name="T4" fmla="*/ 18 w 715"/>
                <a:gd name="T5" fmla="*/ 257 h 861"/>
                <a:gd name="T6" fmla="*/ 83 w 715"/>
                <a:gd name="T7" fmla="*/ 536 h 861"/>
                <a:gd name="T8" fmla="*/ 179 w 715"/>
                <a:gd name="T9" fmla="*/ 697 h 861"/>
                <a:gd name="T10" fmla="*/ 385 w 715"/>
                <a:gd name="T11" fmla="*/ 832 h 861"/>
                <a:gd name="T12" fmla="*/ 310 w 715"/>
                <a:gd name="T13" fmla="*/ 764 h 861"/>
                <a:gd name="T14" fmla="*/ 107 w 715"/>
                <a:gd name="T15" fmla="*/ 565 h 861"/>
                <a:gd name="T16" fmla="*/ 158 w 715"/>
                <a:gd name="T17" fmla="*/ 632 h 861"/>
                <a:gd name="T18" fmla="*/ 308 w 715"/>
                <a:gd name="T19" fmla="*/ 739 h 861"/>
                <a:gd name="T20" fmla="*/ 411 w 715"/>
                <a:gd name="T21" fmla="*/ 778 h 861"/>
                <a:gd name="T22" fmla="*/ 425 w 715"/>
                <a:gd name="T23" fmla="*/ 768 h 861"/>
                <a:gd name="T24" fmla="*/ 354 w 715"/>
                <a:gd name="T25" fmla="*/ 719 h 861"/>
                <a:gd name="T26" fmla="*/ 179 w 715"/>
                <a:gd name="T27" fmla="*/ 611 h 861"/>
                <a:gd name="T28" fmla="*/ 275 w 715"/>
                <a:gd name="T29" fmla="*/ 668 h 861"/>
                <a:gd name="T30" fmla="*/ 450 w 715"/>
                <a:gd name="T31" fmla="*/ 725 h 861"/>
                <a:gd name="T32" fmla="*/ 493 w 715"/>
                <a:gd name="T33" fmla="*/ 715 h 861"/>
                <a:gd name="T34" fmla="*/ 326 w 715"/>
                <a:gd name="T35" fmla="*/ 672 h 861"/>
                <a:gd name="T36" fmla="*/ 215 w 715"/>
                <a:gd name="T37" fmla="*/ 604 h 861"/>
                <a:gd name="T38" fmla="*/ 128 w 715"/>
                <a:gd name="T39" fmla="*/ 472 h 861"/>
                <a:gd name="T40" fmla="*/ 71 w 715"/>
                <a:gd name="T41" fmla="*/ 269 h 861"/>
                <a:gd name="T42" fmla="*/ 107 w 715"/>
                <a:gd name="T43" fmla="*/ 354 h 861"/>
                <a:gd name="T44" fmla="*/ 190 w 715"/>
                <a:gd name="T45" fmla="*/ 553 h 861"/>
                <a:gd name="T46" fmla="*/ 347 w 715"/>
                <a:gd name="T47" fmla="*/ 658 h 861"/>
                <a:gd name="T48" fmla="*/ 525 w 715"/>
                <a:gd name="T49" fmla="*/ 686 h 861"/>
                <a:gd name="T50" fmla="*/ 640 w 715"/>
                <a:gd name="T51" fmla="*/ 551 h 861"/>
                <a:gd name="T52" fmla="*/ 689 w 715"/>
                <a:gd name="T53" fmla="*/ 386 h 861"/>
                <a:gd name="T54" fmla="*/ 561 w 715"/>
                <a:gd name="T55" fmla="*/ 326 h 861"/>
                <a:gd name="T56" fmla="*/ 446 w 715"/>
                <a:gd name="T57" fmla="*/ 293 h 861"/>
                <a:gd name="T58" fmla="*/ 343 w 715"/>
                <a:gd name="T59" fmla="*/ 194 h 861"/>
                <a:gd name="T60" fmla="*/ 300 w 715"/>
                <a:gd name="T61" fmla="*/ 40 h 861"/>
                <a:gd name="T62" fmla="*/ 322 w 715"/>
                <a:gd name="T63" fmla="*/ 58 h 861"/>
                <a:gd name="T64" fmla="*/ 365 w 715"/>
                <a:gd name="T65" fmla="*/ 194 h 861"/>
                <a:gd name="T66" fmla="*/ 460 w 715"/>
                <a:gd name="T67" fmla="*/ 275 h 861"/>
                <a:gd name="T68" fmla="*/ 597 w 715"/>
                <a:gd name="T69" fmla="*/ 308 h 861"/>
                <a:gd name="T70" fmla="*/ 715 w 715"/>
                <a:gd name="T71" fmla="*/ 318 h 861"/>
                <a:gd name="T72" fmla="*/ 689 w 715"/>
                <a:gd name="T73" fmla="*/ 504 h 861"/>
                <a:gd name="T74" fmla="*/ 586 w 715"/>
                <a:gd name="T75" fmla="*/ 658 h 861"/>
                <a:gd name="T76" fmla="*/ 515 w 715"/>
                <a:gd name="T77" fmla="*/ 729 h 861"/>
                <a:gd name="T78" fmla="*/ 497 w 715"/>
                <a:gd name="T79" fmla="*/ 761 h 861"/>
                <a:gd name="T80" fmla="*/ 476 w 715"/>
                <a:gd name="T81" fmla="*/ 778 h 861"/>
                <a:gd name="T82" fmla="*/ 436 w 715"/>
                <a:gd name="T83" fmla="*/ 808 h 861"/>
                <a:gd name="T84" fmla="*/ 415 w 715"/>
                <a:gd name="T85" fmla="*/ 851 h 861"/>
                <a:gd name="T86" fmla="*/ 247 w 715"/>
                <a:gd name="T87" fmla="*/ 772 h 861"/>
                <a:gd name="T88" fmla="*/ 114 w 715"/>
                <a:gd name="T89" fmla="*/ 654 h 861"/>
                <a:gd name="T90" fmla="*/ 53 w 715"/>
                <a:gd name="T91" fmla="*/ 508 h 861"/>
                <a:gd name="T92" fmla="*/ 4 w 715"/>
                <a:gd name="T93" fmla="*/ 290 h 861"/>
                <a:gd name="T94" fmla="*/ 128 w 715"/>
                <a:gd name="T95" fmla="*/ 121 h 861"/>
                <a:gd name="T96" fmla="*/ 217 w 715"/>
                <a:gd name="T97" fmla="*/ 0 h 861"/>
                <a:gd name="T98" fmla="*/ 239 w 715"/>
                <a:gd name="T99" fmla="*/ 101 h 861"/>
                <a:gd name="T100" fmla="*/ 71 w 715"/>
                <a:gd name="T101" fmla="*/ 243 h 86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15"/>
                <a:gd name="T154" fmla="*/ 0 h 861"/>
                <a:gd name="T155" fmla="*/ 715 w 715"/>
                <a:gd name="T156" fmla="*/ 861 h 86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15" h="861">
                  <a:moveTo>
                    <a:pt x="71" y="243"/>
                  </a:moveTo>
                  <a:lnTo>
                    <a:pt x="172" y="147"/>
                  </a:lnTo>
                  <a:lnTo>
                    <a:pt x="217" y="97"/>
                  </a:lnTo>
                  <a:lnTo>
                    <a:pt x="275" y="22"/>
                  </a:lnTo>
                  <a:lnTo>
                    <a:pt x="233" y="26"/>
                  </a:lnTo>
                  <a:lnTo>
                    <a:pt x="186" y="97"/>
                  </a:lnTo>
                  <a:lnTo>
                    <a:pt x="140" y="136"/>
                  </a:lnTo>
                  <a:lnTo>
                    <a:pt x="50" y="222"/>
                  </a:lnTo>
                  <a:lnTo>
                    <a:pt x="18" y="257"/>
                  </a:lnTo>
                  <a:lnTo>
                    <a:pt x="43" y="361"/>
                  </a:lnTo>
                  <a:lnTo>
                    <a:pt x="71" y="472"/>
                  </a:lnTo>
                  <a:lnTo>
                    <a:pt x="83" y="536"/>
                  </a:lnTo>
                  <a:lnTo>
                    <a:pt x="107" y="597"/>
                  </a:lnTo>
                  <a:lnTo>
                    <a:pt x="136" y="654"/>
                  </a:lnTo>
                  <a:lnTo>
                    <a:pt x="179" y="697"/>
                  </a:lnTo>
                  <a:lnTo>
                    <a:pt x="254" y="750"/>
                  </a:lnTo>
                  <a:lnTo>
                    <a:pt x="322" y="796"/>
                  </a:lnTo>
                  <a:lnTo>
                    <a:pt x="385" y="832"/>
                  </a:lnTo>
                  <a:lnTo>
                    <a:pt x="401" y="832"/>
                  </a:lnTo>
                  <a:lnTo>
                    <a:pt x="401" y="818"/>
                  </a:lnTo>
                  <a:lnTo>
                    <a:pt x="310" y="764"/>
                  </a:lnTo>
                  <a:lnTo>
                    <a:pt x="207" y="701"/>
                  </a:lnTo>
                  <a:lnTo>
                    <a:pt x="150" y="646"/>
                  </a:lnTo>
                  <a:lnTo>
                    <a:pt x="107" y="565"/>
                  </a:lnTo>
                  <a:lnTo>
                    <a:pt x="93" y="494"/>
                  </a:lnTo>
                  <a:lnTo>
                    <a:pt x="114" y="547"/>
                  </a:lnTo>
                  <a:lnTo>
                    <a:pt x="158" y="632"/>
                  </a:lnTo>
                  <a:lnTo>
                    <a:pt x="207" y="675"/>
                  </a:lnTo>
                  <a:lnTo>
                    <a:pt x="254" y="707"/>
                  </a:lnTo>
                  <a:lnTo>
                    <a:pt x="308" y="739"/>
                  </a:lnTo>
                  <a:lnTo>
                    <a:pt x="371" y="786"/>
                  </a:lnTo>
                  <a:lnTo>
                    <a:pt x="404" y="796"/>
                  </a:lnTo>
                  <a:lnTo>
                    <a:pt x="411" y="778"/>
                  </a:lnTo>
                  <a:lnTo>
                    <a:pt x="329" y="733"/>
                  </a:lnTo>
                  <a:lnTo>
                    <a:pt x="383" y="750"/>
                  </a:lnTo>
                  <a:lnTo>
                    <a:pt x="425" y="768"/>
                  </a:lnTo>
                  <a:lnTo>
                    <a:pt x="446" y="768"/>
                  </a:lnTo>
                  <a:lnTo>
                    <a:pt x="450" y="743"/>
                  </a:lnTo>
                  <a:lnTo>
                    <a:pt x="354" y="719"/>
                  </a:lnTo>
                  <a:lnTo>
                    <a:pt x="279" y="693"/>
                  </a:lnTo>
                  <a:lnTo>
                    <a:pt x="217" y="654"/>
                  </a:lnTo>
                  <a:lnTo>
                    <a:pt x="179" y="611"/>
                  </a:lnTo>
                  <a:lnTo>
                    <a:pt x="154" y="561"/>
                  </a:lnTo>
                  <a:lnTo>
                    <a:pt x="207" y="618"/>
                  </a:lnTo>
                  <a:lnTo>
                    <a:pt x="275" y="668"/>
                  </a:lnTo>
                  <a:lnTo>
                    <a:pt x="347" y="697"/>
                  </a:lnTo>
                  <a:lnTo>
                    <a:pt x="418" y="715"/>
                  </a:lnTo>
                  <a:lnTo>
                    <a:pt x="450" y="725"/>
                  </a:lnTo>
                  <a:lnTo>
                    <a:pt x="472" y="729"/>
                  </a:lnTo>
                  <a:lnTo>
                    <a:pt x="490" y="729"/>
                  </a:lnTo>
                  <a:lnTo>
                    <a:pt x="493" y="715"/>
                  </a:lnTo>
                  <a:lnTo>
                    <a:pt x="490" y="703"/>
                  </a:lnTo>
                  <a:lnTo>
                    <a:pt x="397" y="689"/>
                  </a:lnTo>
                  <a:lnTo>
                    <a:pt x="326" y="672"/>
                  </a:lnTo>
                  <a:lnTo>
                    <a:pt x="293" y="654"/>
                  </a:lnTo>
                  <a:lnTo>
                    <a:pt x="243" y="622"/>
                  </a:lnTo>
                  <a:lnTo>
                    <a:pt x="215" y="604"/>
                  </a:lnTo>
                  <a:lnTo>
                    <a:pt x="190" y="575"/>
                  </a:lnTo>
                  <a:lnTo>
                    <a:pt x="158" y="539"/>
                  </a:lnTo>
                  <a:lnTo>
                    <a:pt x="128" y="472"/>
                  </a:lnTo>
                  <a:lnTo>
                    <a:pt x="107" y="403"/>
                  </a:lnTo>
                  <a:lnTo>
                    <a:pt x="85" y="322"/>
                  </a:lnTo>
                  <a:lnTo>
                    <a:pt x="71" y="269"/>
                  </a:lnTo>
                  <a:lnTo>
                    <a:pt x="75" y="257"/>
                  </a:lnTo>
                  <a:lnTo>
                    <a:pt x="85" y="265"/>
                  </a:lnTo>
                  <a:lnTo>
                    <a:pt x="107" y="354"/>
                  </a:lnTo>
                  <a:lnTo>
                    <a:pt x="128" y="429"/>
                  </a:lnTo>
                  <a:lnTo>
                    <a:pt x="158" y="504"/>
                  </a:lnTo>
                  <a:lnTo>
                    <a:pt x="190" y="553"/>
                  </a:lnTo>
                  <a:lnTo>
                    <a:pt x="229" y="597"/>
                  </a:lnTo>
                  <a:lnTo>
                    <a:pt x="293" y="636"/>
                  </a:lnTo>
                  <a:lnTo>
                    <a:pt x="347" y="658"/>
                  </a:lnTo>
                  <a:lnTo>
                    <a:pt x="407" y="675"/>
                  </a:lnTo>
                  <a:lnTo>
                    <a:pt x="472" y="683"/>
                  </a:lnTo>
                  <a:lnTo>
                    <a:pt x="525" y="686"/>
                  </a:lnTo>
                  <a:lnTo>
                    <a:pt x="572" y="640"/>
                  </a:lnTo>
                  <a:lnTo>
                    <a:pt x="604" y="600"/>
                  </a:lnTo>
                  <a:lnTo>
                    <a:pt x="640" y="551"/>
                  </a:lnTo>
                  <a:lnTo>
                    <a:pt x="665" y="496"/>
                  </a:lnTo>
                  <a:lnTo>
                    <a:pt x="683" y="439"/>
                  </a:lnTo>
                  <a:lnTo>
                    <a:pt x="689" y="386"/>
                  </a:lnTo>
                  <a:lnTo>
                    <a:pt x="693" y="336"/>
                  </a:lnTo>
                  <a:lnTo>
                    <a:pt x="614" y="328"/>
                  </a:lnTo>
                  <a:lnTo>
                    <a:pt x="561" y="326"/>
                  </a:lnTo>
                  <a:lnTo>
                    <a:pt x="521" y="322"/>
                  </a:lnTo>
                  <a:lnTo>
                    <a:pt x="490" y="311"/>
                  </a:lnTo>
                  <a:lnTo>
                    <a:pt x="446" y="293"/>
                  </a:lnTo>
                  <a:lnTo>
                    <a:pt x="407" y="269"/>
                  </a:lnTo>
                  <a:lnTo>
                    <a:pt x="368" y="236"/>
                  </a:lnTo>
                  <a:lnTo>
                    <a:pt x="343" y="194"/>
                  </a:lnTo>
                  <a:lnTo>
                    <a:pt x="332" y="154"/>
                  </a:lnTo>
                  <a:lnTo>
                    <a:pt x="314" y="86"/>
                  </a:lnTo>
                  <a:lnTo>
                    <a:pt x="300" y="40"/>
                  </a:lnTo>
                  <a:lnTo>
                    <a:pt x="300" y="28"/>
                  </a:lnTo>
                  <a:lnTo>
                    <a:pt x="308" y="8"/>
                  </a:lnTo>
                  <a:lnTo>
                    <a:pt x="322" y="58"/>
                  </a:lnTo>
                  <a:lnTo>
                    <a:pt x="332" y="93"/>
                  </a:lnTo>
                  <a:lnTo>
                    <a:pt x="347" y="147"/>
                  </a:lnTo>
                  <a:lnTo>
                    <a:pt x="365" y="194"/>
                  </a:lnTo>
                  <a:lnTo>
                    <a:pt x="389" y="233"/>
                  </a:lnTo>
                  <a:lnTo>
                    <a:pt x="422" y="253"/>
                  </a:lnTo>
                  <a:lnTo>
                    <a:pt x="460" y="275"/>
                  </a:lnTo>
                  <a:lnTo>
                    <a:pt x="497" y="293"/>
                  </a:lnTo>
                  <a:lnTo>
                    <a:pt x="539" y="300"/>
                  </a:lnTo>
                  <a:lnTo>
                    <a:pt x="597" y="308"/>
                  </a:lnTo>
                  <a:lnTo>
                    <a:pt x="658" y="314"/>
                  </a:lnTo>
                  <a:lnTo>
                    <a:pt x="707" y="318"/>
                  </a:lnTo>
                  <a:lnTo>
                    <a:pt x="715" y="318"/>
                  </a:lnTo>
                  <a:lnTo>
                    <a:pt x="715" y="340"/>
                  </a:lnTo>
                  <a:lnTo>
                    <a:pt x="707" y="421"/>
                  </a:lnTo>
                  <a:lnTo>
                    <a:pt x="689" y="504"/>
                  </a:lnTo>
                  <a:lnTo>
                    <a:pt x="650" y="571"/>
                  </a:lnTo>
                  <a:lnTo>
                    <a:pt x="622" y="614"/>
                  </a:lnTo>
                  <a:lnTo>
                    <a:pt x="586" y="658"/>
                  </a:lnTo>
                  <a:lnTo>
                    <a:pt x="551" y="693"/>
                  </a:lnTo>
                  <a:lnTo>
                    <a:pt x="537" y="719"/>
                  </a:lnTo>
                  <a:lnTo>
                    <a:pt x="515" y="729"/>
                  </a:lnTo>
                  <a:lnTo>
                    <a:pt x="515" y="743"/>
                  </a:lnTo>
                  <a:lnTo>
                    <a:pt x="507" y="754"/>
                  </a:lnTo>
                  <a:lnTo>
                    <a:pt x="497" y="761"/>
                  </a:lnTo>
                  <a:lnTo>
                    <a:pt x="479" y="761"/>
                  </a:lnTo>
                  <a:lnTo>
                    <a:pt x="476" y="768"/>
                  </a:lnTo>
                  <a:lnTo>
                    <a:pt x="476" y="778"/>
                  </a:lnTo>
                  <a:lnTo>
                    <a:pt x="464" y="790"/>
                  </a:lnTo>
                  <a:lnTo>
                    <a:pt x="443" y="790"/>
                  </a:lnTo>
                  <a:lnTo>
                    <a:pt x="436" y="808"/>
                  </a:lnTo>
                  <a:lnTo>
                    <a:pt x="432" y="822"/>
                  </a:lnTo>
                  <a:lnTo>
                    <a:pt x="425" y="832"/>
                  </a:lnTo>
                  <a:lnTo>
                    <a:pt x="415" y="851"/>
                  </a:lnTo>
                  <a:lnTo>
                    <a:pt x="393" y="861"/>
                  </a:lnTo>
                  <a:lnTo>
                    <a:pt x="340" y="829"/>
                  </a:lnTo>
                  <a:lnTo>
                    <a:pt x="247" y="772"/>
                  </a:lnTo>
                  <a:lnTo>
                    <a:pt x="203" y="733"/>
                  </a:lnTo>
                  <a:lnTo>
                    <a:pt x="142" y="689"/>
                  </a:lnTo>
                  <a:lnTo>
                    <a:pt x="114" y="654"/>
                  </a:lnTo>
                  <a:lnTo>
                    <a:pt x="89" y="600"/>
                  </a:lnTo>
                  <a:lnTo>
                    <a:pt x="67" y="547"/>
                  </a:lnTo>
                  <a:lnTo>
                    <a:pt x="53" y="508"/>
                  </a:lnTo>
                  <a:lnTo>
                    <a:pt x="43" y="433"/>
                  </a:lnTo>
                  <a:lnTo>
                    <a:pt x="25" y="358"/>
                  </a:lnTo>
                  <a:lnTo>
                    <a:pt x="4" y="290"/>
                  </a:lnTo>
                  <a:lnTo>
                    <a:pt x="0" y="247"/>
                  </a:lnTo>
                  <a:lnTo>
                    <a:pt x="65" y="178"/>
                  </a:lnTo>
                  <a:lnTo>
                    <a:pt x="128" y="121"/>
                  </a:lnTo>
                  <a:lnTo>
                    <a:pt x="176" y="79"/>
                  </a:lnTo>
                  <a:lnTo>
                    <a:pt x="193" y="46"/>
                  </a:lnTo>
                  <a:lnTo>
                    <a:pt x="217" y="0"/>
                  </a:lnTo>
                  <a:lnTo>
                    <a:pt x="308" y="8"/>
                  </a:lnTo>
                  <a:lnTo>
                    <a:pt x="279" y="50"/>
                  </a:lnTo>
                  <a:lnTo>
                    <a:pt x="239" y="101"/>
                  </a:lnTo>
                  <a:lnTo>
                    <a:pt x="172" y="164"/>
                  </a:lnTo>
                  <a:lnTo>
                    <a:pt x="122" y="211"/>
                  </a:lnTo>
                  <a:lnTo>
                    <a:pt x="71" y="2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6595" name="Freeform 53"/>
            <p:cNvSpPr>
              <a:spLocks/>
            </p:cNvSpPr>
            <p:nvPr/>
          </p:nvSpPr>
          <p:spPr bwMode="auto">
            <a:xfrm>
              <a:off x="3904" y="2641"/>
              <a:ext cx="238" cy="240"/>
            </a:xfrm>
            <a:custGeom>
              <a:avLst/>
              <a:gdLst>
                <a:gd name="T0" fmla="*/ 0 w 476"/>
                <a:gd name="T1" fmla="*/ 140 h 480"/>
                <a:gd name="T2" fmla="*/ 136 w 476"/>
                <a:gd name="T3" fmla="*/ 0 h 480"/>
                <a:gd name="T4" fmla="*/ 152 w 476"/>
                <a:gd name="T5" fmla="*/ 65 h 480"/>
                <a:gd name="T6" fmla="*/ 176 w 476"/>
                <a:gd name="T7" fmla="*/ 132 h 480"/>
                <a:gd name="T8" fmla="*/ 215 w 476"/>
                <a:gd name="T9" fmla="*/ 175 h 480"/>
                <a:gd name="T10" fmla="*/ 276 w 476"/>
                <a:gd name="T11" fmla="*/ 208 h 480"/>
                <a:gd name="T12" fmla="*/ 347 w 476"/>
                <a:gd name="T13" fmla="*/ 232 h 480"/>
                <a:gd name="T14" fmla="*/ 416 w 476"/>
                <a:gd name="T15" fmla="*/ 232 h 480"/>
                <a:gd name="T16" fmla="*/ 476 w 476"/>
                <a:gd name="T17" fmla="*/ 236 h 480"/>
                <a:gd name="T18" fmla="*/ 473 w 476"/>
                <a:gd name="T19" fmla="*/ 283 h 480"/>
                <a:gd name="T20" fmla="*/ 452 w 476"/>
                <a:gd name="T21" fmla="*/ 354 h 480"/>
                <a:gd name="T22" fmla="*/ 412 w 476"/>
                <a:gd name="T23" fmla="*/ 412 h 480"/>
                <a:gd name="T24" fmla="*/ 369 w 476"/>
                <a:gd name="T25" fmla="*/ 459 h 480"/>
                <a:gd name="T26" fmla="*/ 351 w 476"/>
                <a:gd name="T27" fmla="*/ 480 h 480"/>
                <a:gd name="T28" fmla="*/ 258 w 476"/>
                <a:gd name="T29" fmla="*/ 473 h 480"/>
                <a:gd name="T30" fmla="*/ 176 w 476"/>
                <a:gd name="T31" fmla="*/ 455 h 480"/>
                <a:gd name="T32" fmla="*/ 115 w 476"/>
                <a:gd name="T33" fmla="*/ 415 h 480"/>
                <a:gd name="T34" fmla="*/ 83 w 476"/>
                <a:gd name="T35" fmla="*/ 372 h 480"/>
                <a:gd name="T36" fmla="*/ 51 w 476"/>
                <a:gd name="T37" fmla="*/ 319 h 480"/>
                <a:gd name="T38" fmla="*/ 30 w 476"/>
                <a:gd name="T39" fmla="*/ 254 h 480"/>
                <a:gd name="T40" fmla="*/ 12 w 476"/>
                <a:gd name="T41" fmla="*/ 187 h 480"/>
                <a:gd name="T42" fmla="*/ 0 w 476"/>
                <a:gd name="T43" fmla="*/ 140 h 4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76"/>
                <a:gd name="T67" fmla="*/ 0 h 480"/>
                <a:gd name="T68" fmla="*/ 476 w 476"/>
                <a:gd name="T69" fmla="*/ 480 h 48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76" h="480">
                  <a:moveTo>
                    <a:pt x="0" y="140"/>
                  </a:moveTo>
                  <a:lnTo>
                    <a:pt x="136" y="0"/>
                  </a:lnTo>
                  <a:lnTo>
                    <a:pt x="152" y="65"/>
                  </a:lnTo>
                  <a:lnTo>
                    <a:pt x="176" y="132"/>
                  </a:lnTo>
                  <a:lnTo>
                    <a:pt x="215" y="175"/>
                  </a:lnTo>
                  <a:lnTo>
                    <a:pt x="276" y="208"/>
                  </a:lnTo>
                  <a:lnTo>
                    <a:pt x="347" y="232"/>
                  </a:lnTo>
                  <a:lnTo>
                    <a:pt x="416" y="232"/>
                  </a:lnTo>
                  <a:lnTo>
                    <a:pt x="476" y="236"/>
                  </a:lnTo>
                  <a:lnTo>
                    <a:pt x="473" y="283"/>
                  </a:lnTo>
                  <a:lnTo>
                    <a:pt x="452" y="354"/>
                  </a:lnTo>
                  <a:lnTo>
                    <a:pt x="412" y="412"/>
                  </a:lnTo>
                  <a:lnTo>
                    <a:pt x="369" y="459"/>
                  </a:lnTo>
                  <a:lnTo>
                    <a:pt x="351" y="480"/>
                  </a:lnTo>
                  <a:lnTo>
                    <a:pt x="258" y="473"/>
                  </a:lnTo>
                  <a:lnTo>
                    <a:pt x="176" y="455"/>
                  </a:lnTo>
                  <a:lnTo>
                    <a:pt x="115" y="415"/>
                  </a:lnTo>
                  <a:lnTo>
                    <a:pt x="83" y="372"/>
                  </a:lnTo>
                  <a:lnTo>
                    <a:pt x="51" y="319"/>
                  </a:lnTo>
                  <a:lnTo>
                    <a:pt x="30" y="254"/>
                  </a:lnTo>
                  <a:lnTo>
                    <a:pt x="12" y="187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6596" name="Line 54"/>
            <p:cNvSpPr>
              <a:spLocks noChangeShapeType="1"/>
            </p:cNvSpPr>
            <p:nvPr/>
          </p:nvSpPr>
          <p:spPr bwMode="auto">
            <a:xfrm flipV="1">
              <a:off x="3916" y="2678"/>
              <a:ext cx="63" cy="7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66597" name="Freeform 55"/>
            <p:cNvSpPr>
              <a:spLocks/>
            </p:cNvSpPr>
            <p:nvPr/>
          </p:nvSpPr>
          <p:spPr bwMode="auto">
            <a:xfrm>
              <a:off x="3928" y="2711"/>
              <a:ext cx="64" cy="78"/>
            </a:xfrm>
            <a:custGeom>
              <a:avLst/>
              <a:gdLst>
                <a:gd name="T0" fmla="*/ 129 w 129"/>
                <a:gd name="T1" fmla="*/ 0 h 155"/>
                <a:gd name="T2" fmla="*/ 82 w 129"/>
                <a:gd name="T3" fmla="*/ 63 h 155"/>
                <a:gd name="T4" fmla="*/ 24 w 129"/>
                <a:gd name="T5" fmla="*/ 127 h 155"/>
                <a:gd name="T6" fmla="*/ 0 w 129"/>
                <a:gd name="T7" fmla="*/ 155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9"/>
                <a:gd name="T13" fmla="*/ 0 h 155"/>
                <a:gd name="T14" fmla="*/ 129 w 129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" h="155">
                  <a:moveTo>
                    <a:pt x="129" y="0"/>
                  </a:moveTo>
                  <a:lnTo>
                    <a:pt x="82" y="63"/>
                  </a:lnTo>
                  <a:lnTo>
                    <a:pt x="24" y="127"/>
                  </a:lnTo>
                  <a:lnTo>
                    <a:pt x="0" y="15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6598" name="Freeform 56"/>
            <p:cNvSpPr>
              <a:spLocks/>
            </p:cNvSpPr>
            <p:nvPr/>
          </p:nvSpPr>
          <p:spPr bwMode="auto">
            <a:xfrm>
              <a:off x="3951" y="2736"/>
              <a:ext cx="66" cy="92"/>
            </a:xfrm>
            <a:custGeom>
              <a:avLst/>
              <a:gdLst>
                <a:gd name="T0" fmla="*/ 131 w 131"/>
                <a:gd name="T1" fmla="*/ 0 h 186"/>
                <a:gd name="T2" fmla="*/ 103 w 131"/>
                <a:gd name="T3" fmla="*/ 61 h 186"/>
                <a:gd name="T4" fmla="*/ 54 w 131"/>
                <a:gd name="T5" fmla="*/ 136 h 186"/>
                <a:gd name="T6" fmla="*/ 0 w 131"/>
                <a:gd name="T7" fmla="*/ 186 h 1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1"/>
                <a:gd name="T13" fmla="*/ 0 h 186"/>
                <a:gd name="T14" fmla="*/ 131 w 131"/>
                <a:gd name="T15" fmla="*/ 186 h 1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1" h="186">
                  <a:moveTo>
                    <a:pt x="131" y="0"/>
                  </a:moveTo>
                  <a:lnTo>
                    <a:pt x="103" y="61"/>
                  </a:lnTo>
                  <a:lnTo>
                    <a:pt x="54" y="136"/>
                  </a:lnTo>
                  <a:lnTo>
                    <a:pt x="0" y="18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6599" name="Freeform 57"/>
            <p:cNvSpPr>
              <a:spLocks/>
            </p:cNvSpPr>
            <p:nvPr/>
          </p:nvSpPr>
          <p:spPr bwMode="auto">
            <a:xfrm>
              <a:off x="3987" y="2753"/>
              <a:ext cx="67" cy="110"/>
            </a:xfrm>
            <a:custGeom>
              <a:avLst/>
              <a:gdLst>
                <a:gd name="T0" fmla="*/ 134 w 134"/>
                <a:gd name="T1" fmla="*/ 0 h 220"/>
                <a:gd name="T2" fmla="*/ 113 w 134"/>
                <a:gd name="T3" fmla="*/ 79 h 220"/>
                <a:gd name="T4" fmla="*/ 71 w 134"/>
                <a:gd name="T5" fmla="*/ 141 h 220"/>
                <a:gd name="T6" fmla="*/ 25 w 134"/>
                <a:gd name="T7" fmla="*/ 194 h 220"/>
                <a:gd name="T8" fmla="*/ 0 w 134"/>
                <a:gd name="T9" fmla="*/ 220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"/>
                <a:gd name="T16" fmla="*/ 0 h 220"/>
                <a:gd name="T17" fmla="*/ 134 w 134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" h="220">
                  <a:moveTo>
                    <a:pt x="134" y="0"/>
                  </a:moveTo>
                  <a:lnTo>
                    <a:pt x="113" y="79"/>
                  </a:lnTo>
                  <a:lnTo>
                    <a:pt x="71" y="141"/>
                  </a:lnTo>
                  <a:lnTo>
                    <a:pt x="25" y="194"/>
                  </a:lnTo>
                  <a:lnTo>
                    <a:pt x="0" y="22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6600" name="Freeform 58"/>
            <p:cNvSpPr>
              <a:spLocks/>
            </p:cNvSpPr>
            <p:nvPr/>
          </p:nvSpPr>
          <p:spPr bwMode="auto">
            <a:xfrm>
              <a:off x="4031" y="2763"/>
              <a:ext cx="66" cy="112"/>
            </a:xfrm>
            <a:custGeom>
              <a:avLst/>
              <a:gdLst>
                <a:gd name="T0" fmla="*/ 134 w 134"/>
                <a:gd name="T1" fmla="*/ 0 h 225"/>
                <a:gd name="T2" fmla="*/ 126 w 134"/>
                <a:gd name="T3" fmla="*/ 49 h 225"/>
                <a:gd name="T4" fmla="*/ 105 w 134"/>
                <a:gd name="T5" fmla="*/ 107 h 225"/>
                <a:gd name="T6" fmla="*/ 61 w 134"/>
                <a:gd name="T7" fmla="*/ 157 h 225"/>
                <a:gd name="T8" fmla="*/ 33 w 134"/>
                <a:gd name="T9" fmla="*/ 189 h 225"/>
                <a:gd name="T10" fmla="*/ 0 w 134"/>
                <a:gd name="T11" fmla="*/ 225 h 2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"/>
                <a:gd name="T19" fmla="*/ 0 h 225"/>
                <a:gd name="T20" fmla="*/ 134 w 134"/>
                <a:gd name="T21" fmla="*/ 225 h 2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" h="225">
                  <a:moveTo>
                    <a:pt x="134" y="0"/>
                  </a:moveTo>
                  <a:lnTo>
                    <a:pt x="126" y="49"/>
                  </a:lnTo>
                  <a:lnTo>
                    <a:pt x="105" y="107"/>
                  </a:lnTo>
                  <a:lnTo>
                    <a:pt x="61" y="157"/>
                  </a:lnTo>
                  <a:lnTo>
                    <a:pt x="33" y="189"/>
                  </a:lnTo>
                  <a:lnTo>
                    <a:pt x="0" y="22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6601" name="Freeform 59"/>
            <p:cNvSpPr>
              <a:spLocks/>
            </p:cNvSpPr>
            <p:nvPr/>
          </p:nvSpPr>
          <p:spPr bwMode="auto">
            <a:xfrm>
              <a:off x="3959" y="2662"/>
              <a:ext cx="178" cy="124"/>
            </a:xfrm>
            <a:custGeom>
              <a:avLst/>
              <a:gdLst>
                <a:gd name="T0" fmla="*/ 0 w 355"/>
                <a:gd name="T1" fmla="*/ 0 h 248"/>
                <a:gd name="T2" fmla="*/ 8 w 355"/>
                <a:gd name="T3" fmla="*/ 57 h 248"/>
                <a:gd name="T4" fmla="*/ 22 w 355"/>
                <a:gd name="T5" fmla="*/ 114 h 248"/>
                <a:gd name="T6" fmla="*/ 43 w 355"/>
                <a:gd name="T7" fmla="*/ 158 h 248"/>
                <a:gd name="T8" fmla="*/ 71 w 355"/>
                <a:gd name="T9" fmla="*/ 191 h 248"/>
                <a:gd name="T10" fmla="*/ 126 w 355"/>
                <a:gd name="T11" fmla="*/ 208 h 248"/>
                <a:gd name="T12" fmla="*/ 172 w 355"/>
                <a:gd name="T13" fmla="*/ 226 h 248"/>
                <a:gd name="T14" fmla="*/ 219 w 355"/>
                <a:gd name="T15" fmla="*/ 240 h 248"/>
                <a:gd name="T16" fmla="*/ 286 w 355"/>
                <a:gd name="T17" fmla="*/ 244 h 248"/>
                <a:gd name="T18" fmla="*/ 355 w 355"/>
                <a:gd name="T19" fmla="*/ 248 h 2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5"/>
                <a:gd name="T31" fmla="*/ 0 h 248"/>
                <a:gd name="T32" fmla="*/ 355 w 355"/>
                <a:gd name="T33" fmla="*/ 248 h 2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5" h="248">
                  <a:moveTo>
                    <a:pt x="0" y="0"/>
                  </a:moveTo>
                  <a:lnTo>
                    <a:pt x="8" y="57"/>
                  </a:lnTo>
                  <a:lnTo>
                    <a:pt x="22" y="114"/>
                  </a:lnTo>
                  <a:lnTo>
                    <a:pt x="43" y="158"/>
                  </a:lnTo>
                  <a:lnTo>
                    <a:pt x="71" y="191"/>
                  </a:lnTo>
                  <a:lnTo>
                    <a:pt x="126" y="208"/>
                  </a:lnTo>
                  <a:lnTo>
                    <a:pt x="172" y="226"/>
                  </a:lnTo>
                  <a:lnTo>
                    <a:pt x="219" y="240"/>
                  </a:lnTo>
                  <a:lnTo>
                    <a:pt x="286" y="244"/>
                  </a:lnTo>
                  <a:lnTo>
                    <a:pt x="355" y="24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6602" name="Freeform 60"/>
            <p:cNvSpPr>
              <a:spLocks/>
            </p:cNvSpPr>
            <p:nvPr/>
          </p:nvSpPr>
          <p:spPr bwMode="auto">
            <a:xfrm>
              <a:off x="3938" y="2684"/>
              <a:ext cx="191" cy="134"/>
            </a:xfrm>
            <a:custGeom>
              <a:avLst/>
              <a:gdLst>
                <a:gd name="T0" fmla="*/ 0 w 383"/>
                <a:gd name="T1" fmla="*/ 0 h 268"/>
                <a:gd name="T2" fmla="*/ 17 w 383"/>
                <a:gd name="T3" fmla="*/ 85 h 268"/>
                <a:gd name="T4" fmla="*/ 39 w 383"/>
                <a:gd name="T5" fmla="*/ 136 h 268"/>
                <a:gd name="T6" fmla="*/ 65 w 383"/>
                <a:gd name="T7" fmla="*/ 176 h 268"/>
                <a:gd name="T8" fmla="*/ 107 w 383"/>
                <a:gd name="T9" fmla="*/ 204 h 268"/>
                <a:gd name="T10" fmla="*/ 157 w 383"/>
                <a:gd name="T11" fmla="*/ 229 h 268"/>
                <a:gd name="T12" fmla="*/ 218 w 383"/>
                <a:gd name="T13" fmla="*/ 251 h 268"/>
                <a:gd name="T14" fmla="*/ 304 w 383"/>
                <a:gd name="T15" fmla="*/ 261 h 268"/>
                <a:gd name="T16" fmla="*/ 383 w 383"/>
                <a:gd name="T17" fmla="*/ 268 h 2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3"/>
                <a:gd name="T28" fmla="*/ 0 h 268"/>
                <a:gd name="T29" fmla="*/ 383 w 383"/>
                <a:gd name="T30" fmla="*/ 268 h 2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3" h="268">
                  <a:moveTo>
                    <a:pt x="0" y="0"/>
                  </a:moveTo>
                  <a:lnTo>
                    <a:pt x="17" y="85"/>
                  </a:lnTo>
                  <a:lnTo>
                    <a:pt x="39" y="136"/>
                  </a:lnTo>
                  <a:lnTo>
                    <a:pt x="65" y="176"/>
                  </a:lnTo>
                  <a:lnTo>
                    <a:pt x="107" y="204"/>
                  </a:lnTo>
                  <a:lnTo>
                    <a:pt x="157" y="229"/>
                  </a:lnTo>
                  <a:lnTo>
                    <a:pt x="218" y="251"/>
                  </a:lnTo>
                  <a:lnTo>
                    <a:pt x="304" y="261"/>
                  </a:lnTo>
                  <a:lnTo>
                    <a:pt x="383" y="26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6603" name="Freeform 61"/>
            <p:cNvSpPr>
              <a:spLocks/>
            </p:cNvSpPr>
            <p:nvPr/>
          </p:nvSpPr>
          <p:spPr bwMode="auto">
            <a:xfrm>
              <a:off x="3922" y="2706"/>
              <a:ext cx="163" cy="142"/>
            </a:xfrm>
            <a:custGeom>
              <a:avLst/>
              <a:gdLst>
                <a:gd name="T0" fmla="*/ 0 w 325"/>
                <a:gd name="T1" fmla="*/ 0 h 285"/>
                <a:gd name="T2" fmla="*/ 33 w 325"/>
                <a:gd name="T3" fmla="*/ 125 h 285"/>
                <a:gd name="T4" fmla="*/ 83 w 325"/>
                <a:gd name="T5" fmla="*/ 192 h 285"/>
                <a:gd name="T6" fmla="*/ 144 w 325"/>
                <a:gd name="T7" fmla="*/ 242 h 285"/>
                <a:gd name="T8" fmla="*/ 201 w 325"/>
                <a:gd name="T9" fmla="*/ 267 h 285"/>
                <a:gd name="T10" fmla="*/ 262 w 325"/>
                <a:gd name="T11" fmla="*/ 281 h 285"/>
                <a:gd name="T12" fmla="*/ 325 w 325"/>
                <a:gd name="T13" fmla="*/ 285 h 2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5"/>
                <a:gd name="T22" fmla="*/ 0 h 285"/>
                <a:gd name="T23" fmla="*/ 325 w 325"/>
                <a:gd name="T24" fmla="*/ 285 h 2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5" h="285">
                  <a:moveTo>
                    <a:pt x="0" y="0"/>
                  </a:moveTo>
                  <a:lnTo>
                    <a:pt x="33" y="125"/>
                  </a:lnTo>
                  <a:lnTo>
                    <a:pt x="83" y="192"/>
                  </a:lnTo>
                  <a:lnTo>
                    <a:pt x="144" y="242"/>
                  </a:lnTo>
                  <a:lnTo>
                    <a:pt x="201" y="267"/>
                  </a:lnTo>
                  <a:lnTo>
                    <a:pt x="262" y="281"/>
                  </a:lnTo>
                  <a:lnTo>
                    <a:pt x="325" y="28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66568" name="Text Box 73"/>
          <p:cNvSpPr txBox="1">
            <a:spLocks noChangeArrowheads="1"/>
          </p:cNvSpPr>
          <p:nvPr/>
        </p:nvSpPr>
        <p:spPr bwMode="auto">
          <a:xfrm rot="1889089">
            <a:off x="6248400" y="5503675"/>
            <a:ext cx="1530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1600" b="1">
                <a:latin typeface="Times New Roman" pitchFamily="18" charset="0"/>
              </a:rPr>
              <a:t>Procedimientos</a:t>
            </a:r>
            <a:endParaRPr lang="es-ES_tradnl" sz="2400">
              <a:latin typeface="Times New Roman" pitchFamily="18" charset="0"/>
            </a:endParaRPr>
          </a:p>
        </p:txBody>
      </p:sp>
      <p:sp>
        <p:nvSpPr>
          <p:cNvPr id="66569" name="AutoShape 74"/>
          <p:cNvSpPr>
            <a:spLocks noChangeArrowheads="1"/>
          </p:cNvSpPr>
          <p:nvPr/>
        </p:nvSpPr>
        <p:spPr bwMode="auto">
          <a:xfrm>
            <a:off x="5638800" y="4132075"/>
            <a:ext cx="1219200" cy="914400"/>
          </a:xfrm>
          <a:custGeom>
            <a:avLst/>
            <a:gdLst>
              <a:gd name="T0" fmla="*/ 522111 w 21600"/>
              <a:gd name="T1" fmla="*/ 0 h 21600"/>
              <a:gd name="T2" fmla="*/ 172438 w 21600"/>
              <a:gd name="T3" fmla="*/ 914400 h 21600"/>
              <a:gd name="T4" fmla="*/ 548922 w 21600"/>
              <a:gd name="T5" fmla="*/ 351790 h 21600"/>
              <a:gd name="T6" fmla="*/ 884033 w 21600"/>
              <a:gd name="T7" fmla="*/ 604732 h 21600"/>
              <a:gd name="T8" fmla="*/ 1219200 w 21600"/>
              <a:gd name="T9" fmla="*/ 351790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4419600" y="4513075"/>
            <a:ext cx="1293813" cy="1311275"/>
            <a:chOff x="2458" y="2544"/>
            <a:chExt cx="814" cy="826"/>
          </a:xfrm>
        </p:grpSpPr>
        <p:sp>
          <p:nvSpPr>
            <p:cNvPr id="66572" name="Freeform 77"/>
            <p:cNvSpPr>
              <a:spLocks/>
            </p:cNvSpPr>
            <p:nvPr/>
          </p:nvSpPr>
          <p:spPr bwMode="auto">
            <a:xfrm>
              <a:off x="2458" y="2544"/>
              <a:ext cx="814" cy="826"/>
            </a:xfrm>
            <a:custGeom>
              <a:avLst/>
              <a:gdLst>
                <a:gd name="T0" fmla="*/ 503 w 814"/>
                <a:gd name="T1" fmla="*/ 611 h 826"/>
                <a:gd name="T2" fmla="*/ 506 w 814"/>
                <a:gd name="T3" fmla="*/ 619 h 826"/>
                <a:gd name="T4" fmla="*/ 497 w 814"/>
                <a:gd name="T5" fmla="*/ 629 h 826"/>
                <a:gd name="T6" fmla="*/ 496 w 814"/>
                <a:gd name="T7" fmla="*/ 748 h 826"/>
                <a:gd name="T8" fmla="*/ 485 w 814"/>
                <a:gd name="T9" fmla="*/ 763 h 826"/>
                <a:gd name="T10" fmla="*/ 460 w 814"/>
                <a:gd name="T11" fmla="*/ 777 h 826"/>
                <a:gd name="T12" fmla="*/ 401 w 814"/>
                <a:gd name="T13" fmla="*/ 789 h 826"/>
                <a:gd name="T14" fmla="*/ 325 w 814"/>
                <a:gd name="T15" fmla="*/ 792 h 826"/>
                <a:gd name="T16" fmla="*/ 282 w 814"/>
                <a:gd name="T17" fmla="*/ 790 h 826"/>
                <a:gd name="T18" fmla="*/ 233 w 814"/>
                <a:gd name="T19" fmla="*/ 817 h 826"/>
                <a:gd name="T20" fmla="*/ 143 w 814"/>
                <a:gd name="T21" fmla="*/ 826 h 826"/>
                <a:gd name="T22" fmla="*/ 0 w 814"/>
                <a:gd name="T23" fmla="*/ 77 h 826"/>
                <a:gd name="T24" fmla="*/ 34 w 814"/>
                <a:gd name="T25" fmla="*/ 86 h 826"/>
                <a:gd name="T26" fmla="*/ 67 w 814"/>
                <a:gd name="T27" fmla="*/ 86 h 826"/>
                <a:gd name="T28" fmla="*/ 96 w 814"/>
                <a:gd name="T29" fmla="*/ 83 h 826"/>
                <a:gd name="T30" fmla="*/ 111 w 814"/>
                <a:gd name="T31" fmla="*/ 64 h 826"/>
                <a:gd name="T32" fmla="*/ 170 w 814"/>
                <a:gd name="T33" fmla="*/ 14 h 826"/>
                <a:gd name="T34" fmla="*/ 222 w 814"/>
                <a:gd name="T35" fmla="*/ 17 h 826"/>
                <a:gd name="T36" fmla="*/ 270 w 814"/>
                <a:gd name="T37" fmla="*/ 14 h 826"/>
                <a:gd name="T38" fmla="*/ 500 w 814"/>
                <a:gd name="T39" fmla="*/ 54 h 826"/>
                <a:gd name="T40" fmla="*/ 516 w 814"/>
                <a:gd name="T41" fmla="*/ 76 h 826"/>
                <a:gd name="T42" fmla="*/ 518 w 814"/>
                <a:gd name="T43" fmla="*/ 62 h 826"/>
                <a:gd name="T44" fmla="*/ 553 w 814"/>
                <a:gd name="T45" fmla="*/ 71 h 826"/>
                <a:gd name="T46" fmla="*/ 604 w 814"/>
                <a:gd name="T47" fmla="*/ 87 h 826"/>
                <a:gd name="T48" fmla="*/ 620 w 814"/>
                <a:gd name="T49" fmla="*/ 89 h 826"/>
                <a:gd name="T50" fmla="*/ 636 w 814"/>
                <a:gd name="T51" fmla="*/ 89 h 826"/>
                <a:gd name="T52" fmla="*/ 655 w 814"/>
                <a:gd name="T53" fmla="*/ 149 h 826"/>
                <a:gd name="T54" fmla="*/ 674 w 814"/>
                <a:gd name="T55" fmla="*/ 189 h 826"/>
                <a:gd name="T56" fmla="*/ 679 w 814"/>
                <a:gd name="T57" fmla="*/ 196 h 826"/>
                <a:gd name="T58" fmla="*/ 672 w 814"/>
                <a:gd name="T59" fmla="*/ 206 h 826"/>
                <a:gd name="T60" fmla="*/ 711 w 814"/>
                <a:gd name="T61" fmla="*/ 336 h 826"/>
                <a:gd name="T62" fmla="*/ 752 w 814"/>
                <a:gd name="T63" fmla="*/ 475 h 826"/>
                <a:gd name="T64" fmla="*/ 781 w 814"/>
                <a:gd name="T65" fmla="*/ 558 h 826"/>
                <a:gd name="T66" fmla="*/ 789 w 814"/>
                <a:gd name="T67" fmla="*/ 562 h 826"/>
                <a:gd name="T68" fmla="*/ 788 w 814"/>
                <a:gd name="T69" fmla="*/ 573 h 826"/>
                <a:gd name="T70" fmla="*/ 805 w 814"/>
                <a:gd name="T71" fmla="*/ 646 h 826"/>
                <a:gd name="T72" fmla="*/ 814 w 814"/>
                <a:gd name="T73" fmla="*/ 676 h 826"/>
                <a:gd name="T74" fmla="*/ 806 w 814"/>
                <a:gd name="T75" fmla="*/ 701 h 826"/>
                <a:gd name="T76" fmla="*/ 775 w 814"/>
                <a:gd name="T77" fmla="*/ 714 h 826"/>
                <a:gd name="T78" fmla="*/ 729 w 814"/>
                <a:gd name="T79" fmla="*/ 727 h 826"/>
                <a:gd name="T80" fmla="*/ 689 w 814"/>
                <a:gd name="T81" fmla="*/ 728 h 826"/>
                <a:gd name="T82" fmla="*/ 668 w 814"/>
                <a:gd name="T83" fmla="*/ 712 h 826"/>
                <a:gd name="T84" fmla="*/ 497 w 814"/>
                <a:gd name="T85" fmla="*/ 419 h 82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14"/>
                <a:gd name="T130" fmla="*/ 0 h 826"/>
                <a:gd name="T131" fmla="*/ 814 w 814"/>
                <a:gd name="T132" fmla="*/ 826 h 82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14" h="826">
                  <a:moveTo>
                    <a:pt x="497" y="608"/>
                  </a:moveTo>
                  <a:lnTo>
                    <a:pt x="500" y="609"/>
                  </a:lnTo>
                  <a:lnTo>
                    <a:pt x="503" y="611"/>
                  </a:lnTo>
                  <a:lnTo>
                    <a:pt x="505" y="613"/>
                  </a:lnTo>
                  <a:lnTo>
                    <a:pt x="506" y="615"/>
                  </a:lnTo>
                  <a:lnTo>
                    <a:pt x="506" y="619"/>
                  </a:lnTo>
                  <a:lnTo>
                    <a:pt x="505" y="624"/>
                  </a:lnTo>
                  <a:lnTo>
                    <a:pt x="502" y="626"/>
                  </a:lnTo>
                  <a:lnTo>
                    <a:pt x="497" y="629"/>
                  </a:lnTo>
                  <a:lnTo>
                    <a:pt x="497" y="744"/>
                  </a:lnTo>
                  <a:lnTo>
                    <a:pt x="497" y="745"/>
                  </a:lnTo>
                  <a:lnTo>
                    <a:pt x="496" y="748"/>
                  </a:lnTo>
                  <a:lnTo>
                    <a:pt x="493" y="752"/>
                  </a:lnTo>
                  <a:lnTo>
                    <a:pt x="490" y="757"/>
                  </a:lnTo>
                  <a:lnTo>
                    <a:pt x="485" y="763"/>
                  </a:lnTo>
                  <a:lnTo>
                    <a:pt x="479" y="768"/>
                  </a:lnTo>
                  <a:lnTo>
                    <a:pt x="471" y="773"/>
                  </a:lnTo>
                  <a:lnTo>
                    <a:pt x="460" y="777"/>
                  </a:lnTo>
                  <a:lnTo>
                    <a:pt x="445" y="781"/>
                  </a:lnTo>
                  <a:lnTo>
                    <a:pt x="424" y="786"/>
                  </a:lnTo>
                  <a:lnTo>
                    <a:pt x="401" y="789"/>
                  </a:lnTo>
                  <a:lnTo>
                    <a:pt x="374" y="792"/>
                  </a:lnTo>
                  <a:lnTo>
                    <a:pt x="348" y="793"/>
                  </a:lnTo>
                  <a:lnTo>
                    <a:pt x="325" y="792"/>
                  </a:lnTo>
                  <a:lnTo>
                    <a:pt x="303" y="788"/>
                  </a:lnTo>
                  <a:lnTo>
                    <a:pt x="286" y="782"/>
                  </a:lnTo>
                  <a:lnTo>
                    <a:pt x="282" y="790"/>
                  </a:lnTo>
                  <a:lnTo>
                    <a:pt x="271" y="800"/>
                  </a:lnTo>
                  <a:lnTo>
                    <a:pt x="254" y="808"/>
                  </a:lnTo>
                  <a:lnTo>
                    <a:pt x="233" y="817"/>
                  </a:lnTo>
                  <a:lnTo>
                    <a:pt x="207" y="823"/>
                  </a:lnTo>
                  <a:lnTo>
                    <a:pt x="176" y="826"/>
                  </a:lnTo>
                  <a:lnTo>
                    <a:pt x="143" y="826"/>
                  </a:lnTo>
                  <a:lnTo>
                    <a:pt x="105" y="823"/>
                  </a:lnTo>
                  <a:lnTo>
                    <a:pt x="0" y="688"/>
                  </a:lnTo>
                  <a:lnTo>
                    <a:pt x="0" y="77"/>
                  </a:lnTo>
                  <a:lnTo>
                    <a:pt x="13" y="77"/>
                  </a:lnTo>
                  <a:lnTo>
                    <a:pt x="27" y="86"/>
                  </a:lnTo>
                  <a:lnTo>
                    <a:pt x="34" y="86"/>
                  </a:lnTo>
                  <a:lnTo>
                    <a:pt x="44" y="87"/>
                  </a:lnTo>
                  <a:lnTo>
                    <a:pt x="55" y="87"/>
                  </a:lnTo>
                  <a:lnTo>
                    <a:pt x="67" y="86"/>
                  </a:lnTo>
                  <a:lnTo>
                    <a:pt x="78" y="86"/>
                  </a:lnTo>
                  <a:lnTo>
                    <a:pt x="88" y="85"/>
                  </a:lnTo>
                  <a:lnTo>
                    <a:pt x="96" y="83"/>
                  </a:lnTo>
                  <a:lnTo>
                    <a:pt x="101" y="82"/>
                  </a:lnTo>
                  <a:lnTo>
                    <a:pt x="101" y="64"/>
                  </a:lnTo>
                  <a:lnTo>
                    <a:pt x="111" y="64"/>
                  </a:lnTo>
                  <a:lnTo>
                    <a:pt x="157" y="75"/>
                  </a:lnTo>
                  <a:lnTo>
                    <a:pt x="157" y="13"/>
                  </a:lnTo>
                  <a:lnTo>
                    <a:pt x="170" y="14"/>
                  </a:lnTo>
                  <a:lnTo>
                    <a:pt x="187" y="15"/>
                  </a:lnTo>
                  <a:lnTo>
                    <a:pt x="204" y="17"/>
                  </a:lnTo>
                  <a:lnTo>
                    <a:pt x="222" y="17"/>
                  </a:lnTo>
                  <a:lnTo>
                    <a:pt x="240" y="17"/>
                  </a:lnTo>
                  <a:lnTo>
                    <a:pt x="257" y="15"/>
                  </a:lnTo>
                  <a:lnTo>
                    <a:pt x="270" y="14"/>
                  </a:lnTo>
                  <a:lnTo>
                    <a:pt x="279" y="13"/>
                  </a:lnTo>
                  <a:lnTo>
                    <a:pt x="279" y="0"/>
                  </a:lnTo>
                  <a:lnTo>
                    <a:pt x="500" y="54"/>
                  </a:lnTo>
                  <a:lnTo>
                    <a:pt x="500" y="85"/>
                  </a:lnTo>
                  <a:lnTo>
                    <a:pt x="517" y="79"/>
                  </a:lnTo>
                  <a:lnTo>
                    <a:pt x="516" y="76"/>
                  </a:lnTo>
                  <a:lnTo>
                    <a:pt x="516" y="69"/>
                  </a:lnTo>
                  <a:lnTo>
                    <a:pt x="516" y="63"/>
                  </a:lnTo>
                  <a:lnTo>
                    <a:pt x="518" y="62"/>
                  </a:lnTo>
                  <a:lnTo>
                    <a:pt x="524" y="64"/>
                  </a:lnTo>
                  <a:lnTo>
                    <a:pt x="536" y="68"/>
                  </a:lnTo>
                  <a:lnTo>
                    <a:pt x="553" y="71"/>
                  </a:lnTo>
                  <a:lnTo>
                    <a:pt x="571" y="77"/>
                  </a:lnTo>
                  <a:lnTo>
                    <a:pt x="588" y="82"/>
                  </a:lnTo>
                  <a:lnTo>
                    <a:pt x="604" y="87"/>
                  </a:lnTo>
                  <a:lnTo>
                    <a:pt x="615" y="89"/>
                  </a:lnTo>
                  <a:lnTo>
                    <a:pt x="618" y="90"/>
                  </a:lnTo>
                  <a:lnTo>
                    <a:pt x="620" y="89"/>
                  </a:lnTo>
                  <a:lnTo>
                    <a:pt x="626" y="88"/>
                  </a:lnTo>
                  <a:lnTo>
                    <a:pt x="632" y="88"/>
                  </a:lnTo>
                  <a:lnTo>
                    <a:pt x="636" y="89"/>
                  </a:lnTo>
                  <a:lnTo>
                    <a:pt x="638" y="98"/>
                  </a:lnTo>
                  <a:lnTo>
                    <a:pt x="645" y="118"/>
                  </a:lnTo>
                  <a:lnTo>
                    <a:pt x="655" y="149"/>
                  </a:lnTo>
                  <a:lnTo>
                    <a:pt x="667" y="189"/>
                  </a:lnTo>
                  <a:lnTo>
                    <a:pt x="670" y="189"/>
                  </a:lnTo>
                  <a:lnTo>
                    <a:pt x="674" y="189"/>
                  </a:lnTo>
                  <a:lnTo>
                    <a:pt x="676" y="192"/>
                  </a:lnTo>
                  <a:lnTo>
                    <a:pt x="678" y="193"/>
                  </a:lnTo>
                  <a:lnTo>
                    <a:pt x="679" y="196"/>
                  </a:lnTo>
                  <a:lnTo>
                    <a:pt x="679" y="200"/>
                  </a:lnTo>
                  <a:lnTo>
                    <a:pt x="676" y="204"/>
                  </a:lnTo>
                  <a:lnTo>
                    <a:pt x="672" y="206"/>
                  </a:lnTo>
                  <a:lnTo>
                    <a:pt x="683" y="246"/>
                  </a:lnTo>
                  <a:lnTo>
                    <a:pt x="697" y="289"/>
                  </a:lnTo>
                  <a:lnTo>
                    <a:pt x="711" y="336"/>
                  </a:lnTo>
                  <a:lnTo>
                    <a:pt x="725" y="382"/>
                  </a:lnTo>
                  <a:lnTo>
                    <a:pt x="739" y="429"/>
                  </a:lnTo>
                  <a:lnTo>
                    <a:pt x="752" y="475"/>
                  </a:lnTo>
                  <a:lnTo>
                    <a:pt x="766" y="518"/>
                  </a:lnTo>
                  <a:lnTo>
                    <a:pt x="777" y="558"/>
                  </a:lnTo>
                  <a:lnTo>
                    <a:pt x="781" y="558"/>
                  </a:lnTo>
                  <a:lnTo>
                    <a:pt x="785" y="558"/>
                  </a:lnTo>
                  <a:lnTo>
                    <a:pt x="788" y="561"/>
                  </a:lnTo>
                  <a:lnTo>
                    <a:pt x="789" y="562"/>
                  </a:lnTo>
                  <a:lnTo>
                    <a:pt x="790" y="565"/>
                  </a:lnTo>
                  <a:lnTo>
                    <a:pt x="790" y="569"/>
                  </a:lnTo>
                  <a:lnTo>
                    <a:pt x="788" y="573"/>
                  </a:lnTo>
                  <a:lnTo>
                    <a:pt x="783" y="575"/>
                  </a:lnTo>
                  <a:lnTo>
                    <a:pt x="795" y="615"/>
                  </a:lnTo>
                  <a:lnTo>
                    <a:pt x="805" y="646"/>
                  </a:lnTo>
                  <a:lnTo>
                    <a:pt x="811" y="667"/>
                  </a:lnTo>
                  <a:lnTo>
                    <a:pt x="813" y="674"/>
                  </a:lnTo>
                  <a:lnTo>
                    <a:pt x="814" y="676"/>
                  </a:lnTo>
                  <a:lnTo>
                    <a:pt x="814" y="683"/>
                  </a:lnTo>
                  <a:lnTo>
                    <a:pt x="813" y="693"/>
                  </a:lnTo>
                  <a:lnTo>
                    <a:pt x="806" y="701"/>
                  </a:lnTo>
                  <a:lnTo>
                    <a:pt x="799" y="705"/>
                  </a:lnTo>
                  <a:lnTo>
                    <a:pt x="788" y="709"/>
                  </a:lnTo>
                  <a:lnTo>
                    <a:pt x="775" y="714"/>
                  </a:lnTo>
                  <a:lnTo>
                    <a:pt x="760" y="719"/>
                  </a:lnTo>
                  <a:lnTo>
                    <a:pt x="744" y="724"/>
                  </a:lnTo>
                  <a:lnTo>
                    <a:pt x="729" y="727"/>
                  </a:lnTo>
                  <a:lnTo>
                    <a:pt x="713" y="730"/>
                  </a:lnTo>
                  <a:lnTo>
                    <a:pt x="700" y="730"/>
                  </a:lnTo>
                  <a:lnTo>
                    <a:pt x="689" y="728"/>
                  </a:lnTo>
                  <a:lnTo>
                    <a:pt x="682" y="725"/>
                  </a:lnTo>
                  <a:lnTo>
                    <a:pt x="675" y="719"/>
                  </a:lnTo>
                  <a:lnTo>
                    <a:pt x="668" y="712"/>
                  </a:lnTo>
                  <a:lnTo>
                    <a:pt x="574" y="624"/>
                  </a:lnTo>
                  <a:lnTo>
                    <a:pt x="509" y="415"/>
                  </a:lnTo>
                  <a:lnTo>
                    <a:pt x="497" y="419"/>
                  </a:lnTo>
                  <a:lnTo>
                    <a:pt x="497" y="6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6573" name="Freeform 78"/>
            <p:cNvSpPr>
              <a:spLocks/>
            </p:cNvSpPr>
            <p:nvPr/>
          </p:nvSpPr>
          <p:spPr bwMode="auto">
            <a:xfrm>
              <a:off x="2967" y="2645"/>
              <a:ext cx="148" cy="126"/>
            </a:xfrm>
            <a:custGeom>
              <a:avLst/>
              <a:gdLst>
                <a:gd name="T0" fmla="*/ 148 w 148"/>
                <a:gd name="T1" fmla="*/ 89 h 126"/>
                <a:gd name="T2" fmla="*/ 121 w 148"/>
                <a:gd name="T3" fmla="*/ 0 h 126"/>
                <a:gd name="T4" fmla="*/ 111 w 148"/>
                <a:gd name="T5" fmla="*/ 6 h 126"/>
                <a:gd name="T6" fmla="*/ 98 w 148"/>
                <a:gd name="T7" fmla="*/ 12 h 126"/>
                <a:gd name="T8" fmla="*/ 84 w 148"/>
                <a:gd name="T9" fmla="*/ 18 h 126"/>
                <a:gd name="T10" fmla="*/ 69 w 148"/>
                <a:gd name="T11" fmla="*/ 24 h 126"/>
                <a:gd name="T12" fmla="*/ 52 w 148"/>
                <a:gd name="T13" fmla="*/ 29 h 126"/>
                <a:gd name="T14" fmla="*/ 34 w 148"/>
                <a:gd name="T15" fmla="*/ 34 h 126"/>
                <a:gd name="T16" fmla="*/ 18 w 148"/>
                <a:gd name="T17" fmla="*/ 36 h 126"/>
                <a:gd name="T18" fmla="*/ 0 w 148"/>
                <a:gd name="T19" fmla="*/ 37 h 126"/>
                <a:gd name="T20" fmla="*/ 26 w 148"/>
                <a:gd name="T21" fmla="*/ 126 h 126"/>
                <a:gd name="T22" fmla="*/ 43 w 148"/>
                <a:gd name="T23" fmla="*/ 126 h 126"/>
                <a:gd name="T24" fmla="*/ 62 w 148"/>
                <a:gd name="T25" fmla="*/ 125 h 126"/>
                <a:gd name="T26" fmla="*/ 79 w 148"/>
                <a:gd name="T27" fmla="*/ 122 h 126"/>
                <a:gd name="T28" fmla="*/ 98 w 148"/>
                <a:gd name="T29" fmla="*/ 117 h 126"/>
                <a:gd name="T30" fmla="*/ 115 w 148"/>
                <a:gd name="T31" fmla="*/ 110 h 126"/>
                <a:gd name="T32" fmla="*/ 129 w 148"/>
                <a:gd name="T33" fmla="*/ 104 h 126"/>
                <a:gd name="T34" fmla="*/ 141 w 148"/>
                <a:gd name="T35" fmla="*/ 97 h 126"/>
                <a:gd name="T36" fmla="*/ 148 w 148"/>
                <a:gd name="T37" fmla="*/ 89 h 1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8"/>
                <a:gd name="T58" fmla="*/ 0 h 126"/>
                <a:gd name="T59" fmla="*/ 148 w 148"/>
                <a:gd name="T60" fmla="*/ 126 h 1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8" h="126">
                  <a:moveTo>
                    <a:pt x="148" y="89"/>
                  </a:moveTo>
                  <a:lnTo>
                    <a:pt x="121" y="0"/>
                  </a:lnTo>
                  <a:lnTo>
                    <a:pt x="111" y="6"/>
                  </a:lnTo>
                  <a:lnTo>
                    <a:pt x="98" y="12"/>
                  </a:lnTo>
                  <a:lnTo>
                    <a:pt x="84" y="18"/>
                  </a:lnTo>
                  <a:lnTo>
                    <a:pt x="69" y="24"/>
                  </a:lnTo>
                  <a:lnTo>
                    <a:pt x="52" y="29"/>
                  </a:lnTo>
                  <a:lnTo>
                    <a:pt x="34" y="34"/>
                  </a:lnTo>
                  <a:lnTo>
                    <a:pt x="18" y="36"/>
                  </a:lnTo>
                  <a:lnTo>
                    <a:pt x="0" y="37"/>
                  </a:lnTo>
                  <a:lnTo>
                    <a:pt x="26" y="126"/>
                  </a:lnTo>
                  <a:lnTo>
                    <a:pt x="43" y="126"/>
                  </a:lnTo>
                  <a:lnTo>
                    <a:pt x="62" y="125"/>
                  </a:lnTo>
                  <a:lnTo>
                    <a:pt x="79" y="122"/>
                  </a:lnTo>
                  <a:lnTo>
                    <a:pt x="98" y="117"/>
                  </a:lnTo>
                  <a:lnTo>
                    <a:pt x="115" y="110"/>
                  </a:lnTo>
                  <a:lnTo>
                    <a:pt x="129" y="104"/>
                  </a:lnTo>
                  <a:lnTo>
                    <a:pt x="141" y="97"/>
                  </a:lnTo>
                  <a:lnTo>
                    <a:pt x="148" y="89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6574" name="Freeform 79"/>
            <p:cNvSpPr>
              <a:spLocks/>
            </p:cNvSpPr>
            <p:nvPr/>
          </p:nvSpPr>
          <p:spPr bwMode="auto">
            <a:xfrm>
              <a:off x="3112" y="3128"/>
              <a:ext cx="145" cy="130"/>
            </a:xfrm>
            <a:custGeom>
              <a:avLst/>
              <a:gdLst>
                <a:gd name="T0" fmla="*/ 120 w 145"/>
                <a:gd name="T1" fmla="*/ 0 h 130"/>
                <a:gd name="T2" fmla="*/ 109 w 145"/>
                <a:gd name="T3" fmla="*/ 9 h 130"/>
                <a:gd name="T4" fmla="*/ 95 w 145"/>
                <a:gd name="T5" fmla="*/ 16 h 130"/>
                <a:gd name="T6" fmla="*/ 79 w 145"/>
                <a:gd name="T7" fmla="*/ 22 h 130"/>
                <a:gd name="T8" fmla="*/ 63 w 145"/>
                <a:gd name="T9" fmla="*/ 28 h 130"/>
                <a:gd name="T10" fmla="*/ 45 w 145"/>
                <a:gd name="T11" fmla="*/ 33 h 130"/>
                <a:gd name="T12" fmla="*/ 28 w 145"/>
                <a:gd name="T13" fmla="*/ 36 h 130"/>
                <a:gd name="T14" fmla="*/ 13 w 145"/>
                <a:gd name="T15" fmla="*/ 37 h 130"/>
                <a:gd name="T16" fmla="*/ 0 w 145"/>
                <a:gd name="T17" fmla="*/ 39 h 130"/>
                <a:gd name="T18" fmla="*/ 24 w 145"/>
                <a:gd name="T19" fmla="*/ 121 h 130"/>
                <a:gd name="T20" fmla="*/ 32 w 145"/>
                <a:gd name="T21" fmla="*/ 127 h 130"/>
                <a:gd name="T22" fmla="*/ 47 w 145"/>
                <a:gd name="T23" fmla="*/ 130 h 130"/>
                <a:gd name="T24" fmla="*/ 69 w 145"/>
                <a:gd name="T25" fmla="*/ 129 h 130"/>
                <a:gd name="T26" fmla="*/ 91 w 145"/>
                <a:gd name="T27" fmla="*/ 124 h 130"/>
                <a:gd name="T28" fmla="*/ 114 w 145"/>
                <a:gd name="T29" fmla="*/ 118 h 130"/>
                <a:gd name="T30" fmla="*/ 132 w 145"/>
                <a:gd name="T31" fmla="*/ 109 h 130"/>
                <a:gd name="T32" fmla="*/ 142 w 145"/>
                <a:gd name="T33" fmla="*/ 98 h 130"/>
                <a:gd name="T34" fmla="*/ 145 w 145"/>
                <a:gd name="T35" fmla="*/ 86 h 130"/>
                <a:gd name="T36" fmla="*/ 120 w 145"/>
                <a:gd name="T37" fmla="*/ 0 h 1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5"/>
                <a:gd name="T58" fmla="*/ 0 h 130"/>
                <a:gd name="T59" fmla="*/ 145 w 145"/>
                <a:gd name="T60" fmla="*/ 130 h 1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5" h="130">
                  <a:moveTo>
                    <a:pt x="120" y="0"/>
                  </a:moveTo>
                  <a:lnTo>
                    <a:pt x="109" y="9"/>
                  </a:lnTo>
                  <a:lnTo>
                    <a:pt x="95" y="16"/>
                  </a:lnTo>
                  <a:lnTo>
                    <a:pt x="79" y="22"/>
                  </a:lnTo>
                  <a:lnTo>
                    <a:pt x="63" y="28"/>
                  </a:lnTo>
                  <a:lnTo>
                    <a:pt x="45" y="33"/>
                  </a:lnTo>
                  <a:lnTo>
                    <a:pt x="28" y="36"/>
                  </a:lnTo>
                  <a:lnTo>
                    <a:pt x="13" y="37"/>
                  </a:lnTo>
                  <a:lnTo>
                    <a:pt x="0" y="39"/>
                  </a:lnTo>
                  <a:lnTo>
                    <a:pt x="24" y="121"/>
                  </a:lnTo>
                  <a:lnTo>
                    <a:pt x="32" y="127"/>
                  </a:lnTo>
                  <a:lnTo>
                    <a:pt x="47" y="130"/>
                  </a:lnTo>
                  <a:lnTo>
                    <a:pt x="69" y="129"/>
                  </a:lnTo>
                  <a:lnTo>
                    <a:pt x="91" y="124"/>
                  </a:lnTo>
                  <a:lnTo>
                    <a:pt x="114" y="118"/>
                  </a:lnTo>
                  <a:lnTo>
                    <a:pt x="132" y="109"/>
                  </a:lnTo>
                  <a:lnTo>
                    <a:pt x="142" y="98"/>
                  </a:lnTo>
                  <a:lnTo>
                    <a:pt x="145" y="86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6575" name="Freeform 80"/>
            <p:cNvSpPr>
              <a:spLocks/>
            </p:cNvSpPr>
            <p:nvPr/>
          </p:nvSpPr>
          <p:spPr bwMode="auto">
            <a:xfrm>
              <a:off x="3002" y="2764"/>
              <a:ext cx="222" cy="372"/>
            </a:xfrm>
            <a:custGeom>
              <a:avLst/>
              <a:gdLst>
                <a:gd name="T0" fmla="*/ 222 w 222"/>
                <a:gd name="T1" fmla="*/ 336 h 372"/>
                <a:gd name="T2" fmla="*/ 214 w 222"/>
                <a:gd name="T3" fmla="*/ 343 h 372"/>
                <a:gd name="T4" fmla="*/ 202 w 222"/>
                <a:gd name="T5" fmla="*/ 349 h 372"/>
                <a:gd name="T6" fmla="*/ 188 w 222"/>
                <a:gd name="T7" fmla="*/ 356 h 372"/>
                <a:gd name="T8" fmla="*/ 172 w 222"/>
                <a:gd name="T9" fmla="*/ 362 h 372"/>
                <a:gd name="T10" fmla="*/ 153 w 222"/>
                <a:gd name="T11" fmla="*/ 367 h 372"/>
                <a:gd name="T12" fmla="*/ 135 w 222"/>
                <a:gd name="T13" fmla="*/ 370 h 372"/>
                <a:gd name="T14" fmla="*/ 117 w 222"/>
                <a:gd name="T15" fmla="*/ 372 h 372"/>
                <a:gd name="T16" fmla="*/ 100 w 222"/>
                <a:gd name="T17" fmla="*/ 372 h 372"/>
                <a:gd name="T18" fmla="*/ 0 w 222"/>
                <a:gd name="T19" fmla="*/ 38 h 372"/>
                <a:gd name="T20" fmla="*/ 13 w 222"/>
                <a:gd name="T21" fmla="*/ 37 h 372"/>
                <a:gd name="T22" fmla="*/ 30 w 222"/>
                <a:gd name="T23" fmla="*/ 36 h 372"/>
                <a:gd name="T24" fmla="*/ 47 w 222"/>
                <a:gd name="T25" fmla="*/ 32 h 372"/>
                <a:gd name="T26" fmla="*/ 65 w 222"/>
                <a:gd name="T27" fmla="*/ 28 h 372"/>
                <a:gd name="T28" fmla="*/ 81 w 222"/>
                <a:gd name="T29" fmla="*/ 22 h 372"/>
                <a:gd name="T30" fmla="*/ 97 w 222"/>
                <a:gd name="T31" fmla="*/ 16 h 372"/>
                <a:gd name="T32" fmla="*/ 111 w 222"/>
                <a:gd name="T33" fmla="*/ 9 h 372"/>
                <a:gd name="T34" fmla="*/ 122 w 222"/>
                <a:gd name="T35" fmla="*/ 0 h 372"/>
                <a:gd name="T36" fmla="*/ 222 w 222"/>
                <a:gd name="T37" fmla="*/ 336 h 3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2"/>
                <a:gd name="T58" fmla="*/ 0 h 372"/>
                <a:gd name="T59" fmla="*/ 222 w 222"/>
                <a:gd name="T60" fmla="*/ 372 h 3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2" h="372">
                  <a:moveTo>
                    <a:pt x="222" y="336"/>
                  </a:moveTo>
                  <a:lnTo>
                    <a:pt x="214" y="343"/>
                  </a:lnTo>
                  <a:lnTo>
                    <a:pt x="202" y="349"/>
                  </a:lnTo>
                  <a:lnTo>
                    <a:pt x="188" y="356"/>
                  </a:lnTo>
                  <a:lnTo>
                    <a:pt x="172" y="362"/>
                  </a:lnTo>
                  <a:lnTo>
                    <a:pt x="153" y="367"/>
                  </a:lnTo>
                  <a:lnTo>
                    <a:pt x="135" y="370"/>
                  </a:lnTo>
                  <a:lnTo>
                    <a:pt x="117" y="372"/>
                  </a:lnTo>
                  <a:lnTo>
                    <a:pt x="100" y="372"/>
                  </a:lnTo>
                  <a:lnTo>
                    <a:pt x="0" y="38"/>
                  </a:lnTo>
                  <a:lnTo>
                    <a:pt x="13" y="37"/>
                  </a:lnTo>
                  <a:lnTo>
                    <a:pt x="30" y="36"/>
                  </a:lnTo>
                  <a:lnTo>
                    <a:pt x="47" y="32"/>
                  </a:lnTo>
                  <a:lnTo>
                    <a:pt x="65" y="28"/>
                  </a:lnTo>
                  <a:lnTo>
                    <a:pt x="81" y="22"/>
                  </a:lnTo>
                  <a:lnTo>
                    <a:pt x="97" y="16"/>
                  </a:lnTo>
                  <a:lnTo>
                    <a:pt x="111" y="9"/>
                  </a:lnTo>
                  <a:lnTo>
                    <a:pt x="122" y="0"/>
                  </a:lnTo>
                  <a:lnTo>
                    <a:pt x="222" y="336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6576" name="Freeform 81"/>
            <p:cNvSpPr>
              <a:spLocks/>
            </p:cNvSpPr>
            <p:nvPr/>
          </p:nvSpPr>
          <p:spPr bwMode="auto">
            <a:xfrm>
              <a:off x="2572" y="2657"/>
              <a:ext cx="159" cy="157"/>
            </a:xfrm>
            <a:custGeom>
              <a:avLst/>
              <a:gdLst>
                <a:gd name="T0" fmla="*/ 159 w 159"/>
                <a:gd name="T1" fmla="*/ 144 h 157"/>
                <a:gd name="T2" fmla="*/ 159 w 159"/>
                <a:gd name="T3" fmla="*/ 0 h 157"/>
                <a:gd name="T4" fmla="*/ 146 w 159"/>
                <a:gd name="T5" fmla="*/ 6 h 157"/>
                <a:gd name="T6" fmla="*/ 130 w 159"/>
                <a:gd name="T7" fmla="*/ 12 h 157"/>
                <a:gd name="T8" fmla="*/ 108 w 159"/>
                <a:gd name="T9" fmla="*/ 16 h 157"/>
                <a:gd name="T10" fmla="*/ 85 w 159"/>
                <a:gd name="T11" fmla="*/ 18 h 157"/>
                <a:gd name="T12" fmla="*/ 60 w 159"/>
                <a:gd name="T13" fmla="*/ 19 h 157"/>
                <a:gd name="T14" fmla="*/ 37 w 159"/>
                <a:gd name="T15" fmla="*/ 20 h 157"/>
                <a:gd name="T16" fmla="*/ 17 w 159"/>
                <a:gd name="T17" fmla="*/ 20 h 157"/>
                <a:gd name="T18" fmla="*/ 0 w 159"/>
                <a:gd name="T19" fmla="*/ 19 h 157"/>
                <a:gd name="T20" fmla="*/ 0 w 159"/>
                <a:gd name="T21" fmla="*/ 154 h 157"/>
                <a:gd name="T22" fmla="*/ 14 w 159"/>
                <a:gd name="T23" fmla="*/ 156 h 157"/>
                <a:gd name="T24" fmla="*/ 33 w 159"/>
                <a:gd name="T25" fmla="*/ 157 h 157"/>
                <a:gd name="T26" fmla="*/ 56 w 159"/>
                <a:gd name="T27" fmla="*/ 156 h 157"/>
                <a:gd name="T28" fmla="*/ 80 w 159"/>
                <a:gd name="T29" fmla="*/ 156 h 157"/>
                <a:gd name="T30" fmla="*/ 102 w 159"/>
                <a:gd name="T31" fmla="*/ 154 h 157"/>
                <a:gd name="T32" fmla="*/ 125 w 159"/>
                <a:gd name="T33" fmla="*/ 151 h 157"/>
                <a:gd name="T34" fmla="*/ 144 w 159"/>
                <a:gd name="T35" fmla="*/ 148 h 157"/>
                <a:gd name="T36" fmla="*/ 159 w 159"/>
                <a:gd name="T37" fmla="*/ 144 h 1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9"/>
                <a:gd name="T58" fmla="*/ 0 h 157"/>
                <a:gd name="T59" fmla="*/ 159 w 159"/>
                <a:gd name="T60" fmla="*/ 157 h 1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9" h="157">
                  <a:moveTo>
                    <a:pt x="159" y="144"/>
                  </a:moveTo>
                  <a:lnTo>
                    <a:pt x="159" y="0"/>
                  </a:lnTo>
                  <a:lnTo>
                    <a:pt x="146" y="6"/>
                  </a:lnTo>
                  <a:lnTo>
                    <a:pt x="130" y="12"/>
                  </a:lnTo>
                  <a:lnTo>
                    <a:pt x="108" y="16"/>
                  </a:lnTo>
                  <a:lnTo>
                    <a:pt x="85" y="18"/>
                  </a:lnTo>
                  <a:lnTo>
                    <a:pt x="60" y="19"/>
                  </a:lnTo>
                  <a:lnTo>
                    <a:pt x="37" y="20"/>
                  </a:lnTo>
                  <a:lnTo>
                    <a:pt x="17" y="20"/>
                  </a:lnTo>
                  <a:lnTo>
                    <a:pt x="0" y="19"/>
                  </a:lnTo>
                  <a:lnTo>
                    <a:pt x="0" y="154"/>
                  </a:lnTo>
                  <a:lnTo>
                    <a:pt x="14" y="156"/>
                  </a:lnTo>
                  <a:lnTo>
                    <a:pt x="33" y="157"/>
                  </a:lnTo>
                  <a:lnTo>
                    <a:pt x="56" y="156"/>
                  </a:lnTo>
                  <a:lnTo>
                    <a:pt x="80" y="156"/>
                  </a:lnTo>
                  <a:lnTo>
                    <a:pt x="102" y="154"/>
                  </a:lnTo>
                  <a:lnTo>
                    <a:pt x="125" y="151"/>
                  </a:lnTo>
                  <a:lnTo>
                    <a:pt x="144" y="148"/>
                  </a:lnTo>
                  <a:lnTo>
                    <a:pt x="159" y="144"/>
                  </a:lnTo>
                  <a:close/>
                </a:path>
              </a:pathLst>
            </a:custGeom>
            <a:solidFill>
              <a:srgbClr val="007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6577" name="Freeform 82"/>
            <p:cNvSpPr>
              <a:spLocks/>
            </p:cNvSpPr>
            <p:nvPr/>
          </p:nvSpPr>
          <p:spPr bwMode="auto">
            <a:xfrm>
              <a:off x="2572" y="2818"/>
              <a:ext cx="159" cy="128"/>
            </a:xfrm>
            <a:custGeom>
              <a:avLst/>
              <a:gdLst>
                <a:gd name="T0" fmla="*/ 0 w 159"/>
                <a:gd name="T1" fmla="*/ 128 h 128"/>
                <a:gd name="T2" fmla="*/ 17 w 159"/>
                <a:gd name="T3" fmla="*/ 128 h 128"/>
                <a:gd name="T4" fmla="*/ 37 w 159"/>
                <a:gd name="T5" fmla="*/ 127 h 128"/>
                <a:gd name="T6" fmla="*/ 60 w 159"/>
                <a:gd name="T7" fmla="*/ 126 h 128"/>
                <a:gd name="T8" fmla="*/ 82 w 159"/>
                <a:gd name="T9" fmla="*/ 124 h 128"/>
                <a:gd name="T10" fmla="*/ 105 w 159"/>
                <a:gd name="T11" fmla="*/ 121 h 128"/>
                <a:gd name="T12" fmla="*/ 126 w 159"/>
                <a:gd name="T13" fmla="*/ 116 h 128"/>
                <a:gd name="T14" fmla="*/ 145 w 159"/>
                <a:gd name="T15" fmla="*/ 113 h 128"/>
                <a:gd name="T16" fmla="*/ 159 w 159"/>
                <a:gd name="T17" fmla="*/ 107 h 128"/>
                <a:gd name="T18" fmla="*/ 159 w 159"/>
                <a:gd name="T19" fmla="*/ 0 h 128"/>
                <a:gd name="T20" fmla="*/ 144 w 159"/>
                <a:gd name="T21" fmla="*/ 5 h 128"/>
                <a:gd name="T22" fmla="*/ 125 w 159"/>
                <a:gd name="T23" fmla="*/ 7 h 128"/>
                <a:gd name="T24" fmla="*/ 102 w 159"/>
                <a:gd name="T25" fmla="*/ 10 h 128"/>
                <a:gd name="T26" fmla="*/ 80 w 159"/>
                <a:gd name="T27" fmla="*/ 12 h 128"/>
                <a:gd name="T28" fmla="*/ 56 w 159"/>
                <a:gd name="T29" fmla="*/ 13 h 128"/>
                <a:gd name="T30" fmla="*/ 33 w 159"/>
                <a:gd name="T31" fmla="*/ 13 h 128"/>
                <a:gd name="T32" fmla="*/ 14 w 159"/>
                <a:gd name="T33" fmla="*/ 12 h 128"/>
                <a:gd name="T34" fmla="*/ 0 w 159"/>
                <a:gd name="T35" fmla="*/ 9 h 128"/>
                <a:gd name="T36" fmla="*/ 0 w 159"/>
                <a:gd name="T37" fmla="*/ 128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9"/>
                <a:gd name="T58" fmla="*/ 0 h 128"/>
                <a:gd name="T59" fmla="*/ 159 w 159"/>
                <a:gd name="T60" fmla="*/ 128 h 1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9" h="128">
                  <a:moveTo>
                    <a:pt x="0" y="128"/>
                  </a:moveTo>
                  <a:lnTo>
                    <a:pt x="17" y="128"/>
                  </a:lnTo>
                  <a:lnTo>
                    <a:pt x="37" y="127"/>
                  </a:lnTo>
                  <a:lnTo>
                    <a:pt x="60" y="126"/>
                  </a:lnTo>
                  <a:lnTo>
                    <a:pt x="82" y="124"/>
                  </a:lnTo>
                  <a:lnTo>
                    <a:pt x="105" y="121"/>
                  </a:lnTo>
                  <a:lnTo>
                    <a:pt x="126" y="116"/>
                  </a:lnTo>
                  <a:lnTo>
                    <a:pt x="145" y="113"/>
                  </a:lnTo>
                  <a:lnTo>
                    <a:pt x="159" y="107"/>
                  </a:lnTo>
                  <a:lnTo>
                    <a:pt x="159" y="0"/>
                  </a:lnTo>
                  <a:lnTo>
                    <a:pt x="144" y="5"/>
                  </a:lnTo>
                  <a:lnTo>
                    <a:pt x="125" y="7"/>
                  </a:lnTo>
                  <a:lnTo>
                    <a:pt x="102" y="10"/>
                  </a:lnTo>
                  <a:lnTo>
                    <a:pt x="80" y="12"/>
                  </a:lnTo>
                  <a:lnTo>
                    <a:pt x="56" y="13"/>
                  </a:lnTo>
                  <a:lnTo>
                    <a:pt x="33" y="13"/>
                  </a:lnTo>
                  <a:lnTo>
                    <a:pt x="14" y="12"/>
                  </a:lnTo>
                  <a:lnTo>
                    <a:pt x="0" y="9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7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6578" name="Freeform 83"/>
            <p:cNvSpPr>
              <a:spLocks/>
            </p:cNvSpPr>
            <p:nvPr/>
          </p:nvSpPr>
          <p:spPr bwMode="auto">
            <a:xfrm>
              <a:off x="2572" y="2944"/>
              <a:ext cx="159" cy="127"/>
            </a:xfrm>
            <a:custGeom>
              <a:avLst/>
              <a:gdLst>
                <a:gd name="T0" fmla="*/ 0 w 159"/>
                <a:gd name="T1" fmla="*/ 127 h 127"/>
                <a:gd name="T2" fmla="*/ 17 w 159"/>
                <a:gd name="T3" fmla="*/ 127 h 127"/>
                <a:gd name="T4" fmla="*/ 37 w 159"/>
                <a:gd name="T5" fmla="*/ 127 h 127"/>
                <a:gd name="T6" fmla="*/ 60 w 159"/>
                <a:gd name="T7" fmla="*/ 126 h 127"/>
                <a:gd name="T8" fmla="*/ 82 w 159"/>
                <a:gd name="T9" fmla="*/ 124 h 127"/>
                <a:gd name="T10" fmla="*/ 105 w 159"/>
                <a:gd name="T11" fmla="*/ 120 h 127"/>
                <a:gd name="T12" fmla="*/ 126 w 159"/>
                <a:gd name="T13" fmla="*/ 117 h 127"/>
                <a:gd name="T14" fmla="*/ 145 w 159"/>
                <a:gd name="T15" fmla="*/ 112 h 127"/>
                <a:gd name="T16" fmla="*/ 159 w 159"/>
                <a:gd name="T17" fmla="*/ 107 h 127"/>
                <a:gd name="T18" fmla="*/ 159 w 159"/>
                <a:gd name="T19" fmla="*/ 0 h 127"/>
                <a:gd name="T20" fmla="*/ 145 w 159"/>
                <a:gd name="T21" fmla="*/ 5 h 127"/>
                <a:gd name="T22" fmla="*/ 126 w 159"/>
                <a:gd name="T23" fmla="*/ 9 h 127"/>
                <a:gd name="T24" fmla="*/ 105 w 159"/>
                <a:gd name="T25" fmla="*/ 13 h 127"/>
                <a:gd name="T26" fmla="*/ 82 w 159"/>
                <a:gd name="T27" fmla="*/ 17 h 127"/>
                <a:gd name="T28" fmla="*/ 60 w 159"/>
                <a:gd name="T29" fmla="*/ 19 h 127"/>
                <a:gd name="T30" fmla="*/ 37 w 159"/>
                <a:gd name="T31" fmla="*/ 20 h 127"/>
                <a:gd name="T32" fmla="*/ 17 w 159"/>
                <a:gd name="T33" fmla="*/ 20 h 127"/>
                <a:gd name="T34" fmla="*/ 0 w 159"/>
                <a:gd name="T35" fmla="*/ 20 h 127"/>
                <a:gd name="T36" fmla="*/ 0 w 159"/>
                <a:gd name="T37" fmla="*/ 127 h 1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9"/>
                <a:gd name="T58" fmla="*/ 0 h 127"/>
                <a:gd name="T59" fmla="*/ 159 w 159"/>
                <a:gd name="T60" fmla="*/ 127 h 1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9" h="127">
                  <a:moveTo>
                    <a:pt x="0" y="127"/>
                  </a:moveTo>
                  <a:lnTo>
                    <a:pt x="17" y="127"/>
                  </a:lnTo>
                  <a:lnTo>
                    <a:pt x="37" y="127"/>
                  </a:lnTo>
                  <a:lnTo>
                    <a:pt x="60" y="126"/>
                  </a:lnTo>
                  <a:lnTo>
                    <a:pt x="82" y="124"/>
                  </a:lnTo>
                  <a:lnTo>
                    <a:pt x="105" y="120"/>
                  </a:lnTo>
                  <a:lnTo>
                    <a:pt x="126" y="117"/>
                  </a:lnTo>
                  <a:lnTo>
                    <a:pt x="145" y="112"/>
                  </a:lnTo>
                  <a:lnTo>
                    <a:pt x="159" y="107"/>
                  </a:lnTo>
                  <a:lnTo>
                    <a:pt x="159" y="0"/>
                  </a:lnTo>
                  <a:lnTo>
                    <a:pt x="145" y="5"/>
                  </a:lnTo>
                  <a:lnTo>
                    <a:pt x="126" y="9"/>
                  </a:lnTo>
                  <a:lnTo>
                    <a:pt x="105" y="13"/>
                  </a:lnTo>
                  <a:lnTo>
                    <a:pt x="82" y="17"/>
                  </a:lnTo>
                  <a:lnTo>
                    <a:pt x="60" y="19"/>
                  </a:lnTo>
                  <a:lnTo>
                    <a:pt x="37" y="20"/>
                  </a:lnTo>
                  <a:lnTo>
                    <a:pt x="17" y="20"/>
                  </a:lnTo>
                  <a:lnTo>
                    <a:pt x="0" y="20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007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6579" name="Freeform 84"/>
            <p:cNvSpPr>
              <a:spLocks/>
            </p:cNvSpPr>
            <p:nvPr/>
          </p:nvSpPr>
          <p:spPr bwMode="auto">
            <a:xfrm>
              <a:off x="2572" y="3070"/>
              <a:ext cx="159" cy="126"/>
            </a:xfrm>
            <a:custGeom>
              <a:avLst/>
              <a:gdLst>
                <a:gd name="T0" fmla="*/ 0 w 159"/>
                <a:gd name="T1" fmla="*/ 124 h 126"/>
                <a:gd name="T2" fmla="*/ 20 w 159"/>
                <a:gd name="T3" fmla="*/ 126 h 126"/>
                <a:gd name="T4" fmla="*/ 42 w 159"/>
                <a:gd name="T5" fmla="*/ 126 h 126"/>
                <a:gd name="T6" fmla="*/ 64 w 159"/>
                <a:gd name="T7" fmla="*/ 125 h 126"/>
                <a:gd name="T8" fmla="*/ 87 w 159"/>
                <a:gd name="T9" fmla="*/ 122 h 126"/>
                <a:gd name="T10" fmla="*/ 108 w 159"/>
                <a:gd name="T11" fmla="*/ 118 h 126"/>
                <a:gd name="T12" fmla="*/ 128 w 159"/>
                <a:gd name="T13" fmla="*/ 112 h 126"/>
                <a:gd name="T14" fmla="*/ 145 w 159"/>
                <a:gd name="T15" fmla="*/ 106 h 126"/>
                <a:gd name="T16" fmla="*/ 159 w 159"/>
                <a:gd name="T17" fmla="*/ 100 h 126"/>
                <a:gd name="T18" fmla="*/ 159 w 159"/>
                <a:gd name="T19" fmla="*/ 0 h 126"/>
                <a:gd name="T20" fmla="*/ 145 w 159"/>
                <a:gd name="T21" fmla="*/ 5 h 126"/>
                <a:gd name="T22" fmla="*/ 126 w 159"/>
                <a:gd name="T23" fmla="*/ 10 h 126"/>
                <a:gd name="T24" fmla="*/ 105 w 159"/>
                <a:gd name="T25" fmla="*/ 13 h 126"/>
                <a:gd name="T26" fmla="*/ 82 w 159"/>
                <a:gd name="T27" fmla="*/ 16 h 126"/>
                <a:gd name="T28" fmla="*/ 60 w 159"/>
                <a:gd name="T29" fmla="*/ 18 h 126"/>
                <a:gd name="T30" fmla="*/ 37 w 159"/>
                <a:gd name="T31" fmla="*/ 19 h 126"/>
                <a:gd name="T32" fmla="*/ 17 w 159"/>
                <a:gd name="T33" fmla="*/ 19 h 126"/>
                <a:gd name="T34" fmla="*/ 0 w 159"/>
                <a:gd name="T35" fmla="*/ 19 h 126"/>
                <a:gd name="T36" fmla="*/ 0 w 159"/>
                <a:gd name="T37" fmla="*/ 124 h 1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9"/>
                <a:gd name="T58" fmla="*/ 0 h 126"/>
                <a:gd name="T59" fmla="*/ 159 w 159"/>
                <a:gd name="T60" fmla="*/ 126 h 1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9" h="126">
                  <a:moveTo>
                    <a:pt x="0" y="124"/>
                  </a:moveTo>
                  <a:lnTo>
                    <a:pt x="20" y="126"/>
                  </a:lnTo>
                  <a:lnTo>
                    <a:pt x="42" y="126"/>
                  </a:lnTo>
                  <a:lnTo>
                    <a:pt x="64" y="125"/>
                  </a:lnTo>
                  <a:lnTo>
                    <a:pt x="87" y="122"/>
                  </a:lnTo>
                  <a:lnTo>
                    <a:pt x="108" y="118"/>
                  </a:lnTo>
                  <a:lnTo>
                    <a:pt x="128" y="112"/>
                  </a:lnTo>
                  <a:lnTo>
                    <a:pt x="145" y="106"/>
                  </a:lnTo>
                  <a:lnTo>
                    <a:pt x="159" y="100"/>
                  </a:lnTo>
                  <a:lnTo>
                    <a:pt x="159" y="0"/>
                  </a:lnTo>
                  <a:lnTo>
                    <a:pt x="145" y="5"/>
                  </a:lnTo>
                  <a:lnTo>
                    <a:pt x="126" y="10"/>
                  </a:lnTo>
                  <a:lnTo>
                    <a:pt x="105" y="13"/>
                  </a:lnTo>
                  <a:lnTo>
                    <a:pt x="82" y="16"/>
                  </a:lnTo>
                  <a:lnTo>
                    <a:pt x="60" y="18"/>
                  </a:lnTo>
                  <a:lnTo>
                    <a:pt x="37" y="19"/>
                  </a:lnTo>
                  <a:lnTo>
                    <a:pt x="17" y="19"/>
                  </a:lnTo>
                  <a:lnTo>
                    <a:pt x="0" y="19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7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6580" name="Freeform 85"/>
            <p:cNvSpPr>
              <a:spLocks/>
            </p:cNvSpPr>
            <p:nvPr/>
          </p:nvSpPr>
          <p:spPr bwMode="auto">
            <a:xfrm>
              <a:off x="2572" y="3188"/>
              <a:ext cx="159" cy="169"/>
            </a:xfrm>
            <a:custGeom>
              <a:avLst/>
              <a:gdLst>
                <a:gd name="T0" fmla="*/ 0 w 159"/>
                <a:gd name="T1" fmla="*/ 23 h 169"/>
                <a:gd name="T2" fmla="*/ 20 w 159"/>
                <a:gd name="T3" fmla="*/ 25 h 169"/>
                <a:gd name="T4" fmla="*/ 42 w 159"/>
                <a:gd name="T5" fmla="*/ 25 h 169"/>
                <a:gd name="T6" fmla="*/ 64 w 159"/>
                <a:gd name="T7" fmla="*/ 24 h 169"/>
                <a:gd name="T8" fmla="*/ 87 w 159"/>
                <a:gd name="T9" fmla="*/ 21 h 169"/>
                <a:gd name="T10" fmla="*/ 108 w 159"/>
                <a:gd name="T11" fmla="*/ 17 h 169"/>
                <a:gd name="T12" fmla="*/ 128 w 159"/>
                <a:gd name="T13" fmla="*/ 12 h 169"/>
                <a:gd name="T14" fmla="*/ 145 w 159"/>
                <a:gd name="T15" fmla="*/ 6 h 169"/>
                <a:gd name="T16" fmla="*/ 159 w 159"/>
                <a:gd name="T17" fmla="*/ 0 h 169"/>
                <a:gd name="T18" fmla="*/ 159 w 159"/>
                <a:gd name="T19" fmla="*/ 133 h 169"/>
                <a:gd name="T20" fmla="*/ 149 w 159"/>
                <a:gd name="T21" fmla="*/ 143 h 169"/>
                <a:gd name="T22" fmla="*/ 132 w 159"/>
                <a:gd name="T23" fmla="*/ 151 h 169"/>
                <a:gd name="T24" fmla="*/ 112 w 159"/>
                <a:gd name="T25" fmla="*/ 158 h 169"/>
                <a:gd name="T26" fmla="*/ 88 w 159"/>
                <a:gd name="T27" fmla="*/ 163 h 169"/>
                <a:gd name="T28" fmla="*/ 63 w 159"/>
                <a:gd name="T29" fmla="*/ 167 h 169"/>
                <a:gd name="T30" fmla="*/ 39 w 159"/>
                <a:gd name="T31" fmla="*/ 169 h 169"/>
                <a:gd name="T32" fmla="*/ 18 w 159"/>
                <a:gd name="T33" fmla="*/ 169 h 169"/>
                <a:gd name="T34" fmla="*/ 0 w 159"/>
                <a:gd name="T35" fmla="*/ 167 h 169"/>
                <a:gd name="T36" fmla="*/ 0 w 159"/>
                <a:gd name="T37" fmla="*/ 23 h 1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9"/>
                <a:gd name="T58" fmla="*/ 0 h 169"/>
                <a:gd name="T59" fmla="*/ 159 w 159"/>
                <a:gd name="T60" fmla="*/ 169 h 1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9" h="169">
                  <a:moveTo>
                    <a:pt x="0" y="23"/>
                  </a:moveTo>
                  <a:lnTo>
                    <a:pt x="20" y="25"/>
                  </a:lnTo>
                  <a:lnTo>
                    <a:pt x="42" y="25"/>
                  </a:lnTo>
                  <a:lnTo>
                    <a:pt x="64" y="24"/>
                  </a:lnTo>
                  <a:lnTo>
                    <a:pt x="87" y="21"/>
                  </a:lnTo>
                  <a:lnTo>
                    <a:pt x="108" y="17"/>
                  </a:lnTo>
                  <a:lnTo>
                    <a:pt x="128" y="12"/>
                  </a:lnTo>
                  <a:lnTo>
                    <a:pt x="145" y="6"/>
                  </a:lnTo>
                  <a:lnTo>
                    <a:pt x="159" y="0"/>
                  </a:lnTo>
                  <a:lnTo>
                    <a:pt x="159" y="133"/>
                  </a:lnTo>
                  <a:lnTo>
                    <a:pt x="149" y="143"/>
                  </a:lnTo>
                  <a:lnTo>
                    <a:pt x="132" y="151"/>
                  </a:lnTo>
                  <a:lnTo>
                    <a:pt x="112" y="158"/>
                  </a:lnTo>
                  <a:lnTo>
                    <a:pt x="88" y="163"/>
                  </a:lnTo>
                  <a:lnTo>
                    <a:pt x="63" y="167"/>
                  </a:lnTo>
                  <a:lnTo>
                    <a:pt x="39" y="169"/>
                  </a:lnTo>
                  <a:lnTo>
                    <a:pt x="18" y="169"/>
                  </a:lnTo>
                  <a:lnTo>
                    <a:pt x="0" y="16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7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6581" name="Freeform 86"/>
            <p:cNvSpPr>
              <a:spLocks/>
            </p:cNvSpPr>
            <p:nvPr/>
          </p:nvSpPr>
          <p:spPr bwMode="auto">
            <a:xfrm>
              <a:off x="2498" y="2632"/>
              <a:ext cx="185" cy="37"/>
            </a:xfrm>
            <a:custGeom>
              <a:avLst/>
              <a:gdLst>
                <a:gd name="T0" fmla="*/ 0 w 185"/>
                <a:gd name="T1" fmla="*/ 4 h 37"/>
                <a:gd name="T2" fmla="*/ 60 w 185"/>
                <a:gd name="T3" fmla="*/ 35 h 37"/>
                <a:gd name="T4" fmla="*/ 75 w 185"/>
                <a:gd name="T5" fmla="*/ 36 h 37"/>
                <a:gd name="T6" fmla="*/ 92 w 185"/>
                <a:gd name="T7" fmla="*/ 37 h 37"/>
                <a:gd name="T8" fmla="*/ 110 w 185"/>
                <a:gd name="T9" fmla="*/ 37 h 37"/>
                <a:gd name="T10" fmla="*/ 128 w 185"/>
                <a:gd name="T11" fmla="*/ 37 h 37"/>
                <a:gd name="T12" fmla="*/ 145 w 185"/>
                <a:gd name="T13" fmla="*/ 36 h 37"/>
                <a:gd name="T14" fmla="*/ 161 w 185"/>
                <a:gd name="T15" fmla="*/ 35 h 37"/>
                <a:gd name="T16" fmla="*/ 175 w 185"/>
                <a:gd name="T17" fmla="*/ 33 h 37"/>
                <a:gd name="T18" fmla="*/ 185 w 185"/>
                <a:gd name="T19" fmla="*/ 31 h 37"/>
                <a:gd name="T20" fmla="*/ 78 w 185"/>
                <a:gd name="T21" fmla="*/ 0 h 37"/>
                <a:gd name="T22" fmla="*/ 73 w 185"/>
                <a:gd name="T23" fmla="*/ 1 h 37"/>
                <a:gd name="T24" fmla="*/ 66 w 185"/>
                <a:gd name="T25" fmla="*/ 2 h 37"/>
                <a:gd name="T26" fmla="*/ 56 w 185"/>
                <a:gd name="T27" fmla="*/ 4 h 37"/>
                <a:gd name="T28" fmla="*/ 46 w 185"/>
                <a:gd name="T29" fmla="*/ 4 h 37"/>
                <a:gd name="T30" fmla="*/ 35 w 185"/>
                <a:gd name="T31" fmla="*/ 5 h 37"/>
                <a:gd name="T32" fmla="*/ 23 w 185"/>
                <a:gd name="T33" fmla="*/ 5 h 37"/>
                <a:gd name="T34" fmla="*/ 11 w 185"/>
                <a:gd name="T35" fmla="*/ 5 h 37"/>
                <a:gd name="T36" fmla="*/ 0 w 185"/>
                <a:gd name="T37" fmla="*/ 4 h 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5"/>
                <a:gd name="T58" fmla="*/ 0 h 37"/>
                <a:gd name="T59" fmla="*/ 185 w 185"/>
                <a:gd name="T60" fmla="*/ 37 h 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5" h="37">
                  <a:moveTo>
                    <a:pt x="0" y="4"/>
                  </a:moveTo>
                  <a:lnTo>
                    <a:pt x="60" y="35"/>
                  </a:lnTo>
                  <a:lnTo>
                    <a:pt x="75" y="36"/>
                  </a:lnTo>
                  <a:lnTo>
                    <a:pt x="92" y="37"/>
                  </a:lnTo>
                  <a:lnTo>
                    <a:pt x="110" y="37"/>
                  </a:lnTo>
                  <a:lnTo>
                    <a:pt x="128" y="37"/>
                  </a:lnTo>
                  <a:lnTo>
                    <a:pt x="145" y="36"/>
                  </a:lnTo>
                  <a:lnTo>
                    <a:pt x="161" y="35"/>
                  </a:lnTo>
                  <a:lnTo>
                    <a:pt x="175" y="33"/>
                  </a:lnTo>
                  <a:lnTo>
                    <a:pt x="185" y="31"/>
                  </a:lnTo>
                  <a:lnTo>
                    <a:pt x="78" y="0"/>
                  </a:lnTo>
                  <a:lnTo>
                    <a:pt x="73" y="1"/>
                  </a:lnTo>
                  <a:lnTo>
                    <a:pt x="66" y="2"/>
                  </a:lnTo>
                  <a:lnTo>
                    <a:pt x="56" y="4"/>
                  </a:lnTo>
                  <a:lnTo>
                    <a:pt x="46" y="4"/>
                  </a:lnTo>
                  <a:lnTo>
                    <a:pt x="35" y="5"/>
                  </a:lnTo>
                  <a:lnTo>
                    <a:pt x="23" y="5"/>
                  </a:lnTo>
                  <a:lnTo>
                    <a:pt x="11" y="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6582" name="Freeform 87"/>
            <p:cNvSpPr>
              <a:spLocks/>
            </p:cNvSpPr>
            <p:nvPr/>
          </p:nvSpPr>
          <p:spPr bwMode="auto">
            <a:xfrm>
              <a:off x="2966" y="2623"/>
              <a:ext cx="97" cy="44"/>
            </a:xfrm>
            <a:custGeom>
              <a:avLst/>
              <a:gdLst>
                <a:gd name="T0" fmla="*/ 0 w 97"/>
                <a:gd name="T1" fmla="*/ 44 h 44"/>
                <a:gd name="T2" fmla="*/ 0 w 97"/>
                <a:gd name="T3" fmla="*/ 9 h 44"/>
                <a:gd name="T4" fmla="*/ 23 w 97"/>
                <a:gd name="T5" fmla="*/ 0 h 44"/>
                <a:gd name="T6" fmla="*/ 97 w 97"/>
                <a:gd name="T7" fmla="*/ 19 h 44"/>
                <a:gd name="T8" fmla="*/ 89 w 97"/>
                <a:gd name="T9" fmla="*/ 23 h 44"/>
                <a:gd name="T10" fmla="*/ 77 w 97"/>
                <a:gd name="T11" fmla="*/ 28 h 44"/>
                <a:gd name="T12" fmla="*/ 63 w 97"/>
                <a:gd name="T13" fmla="*/ 33 h 44"/>
                <a:gd name="T14" fmla="*/ 47 w 97"/>
                <a:gd name="T15" fmla="*/ 38 h 44"/>
                <a:gd name="T16" fmla="*/ 33 w 97"/>
                <a:gd name="T17" fmla="*/ 41 h 44"/>
                <a:gd name="T18" fmla="*/ 19 w 97"/>
                <a:gd name="T19" fmla="*/ 44 h 44"/>
                <a:gd name="T20" fmla="*/ 7 w 97"/>
                <a:gd name="T21" fmla="*/ 44 h 44"/>
                <a:gd name="T22" fmla="*/ 0 w 97"/>
                <a:gd name="T23" fmla="*/ 44 h 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7"/>
                <a:gd name="T37" fmla="*/ 0 h 44"/>
                <a:gd name="T38" fmla="*/ 97 w 97"/>
                <a:gd name="T39" fmla="*/ 44 h 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7" h="44">
                  <a:moveTo>
                    <a:pt x="0" y="44"/>
                  </a:moveTo>
                  <a:lnTo>
                    <a:pt x="0" y="9"/>
                  </a:lnTo>
                  <a:lnTo>
                    <a:pt x="23" y="0"/>
                  </a:lnTo>
                  <a:lnTo>
                    <a:pt x="97" y="19"/>
                  </a:lnTo>
                  <a:lnTo>
                    <a:pt x="89" y="23"/>
                  </a:lnTo>
                  <a:lnTo>
                    <a:pt x="77" y="28"/>
                  </a:lnTo>
                  <a:lnTo>
                    <a:pt x="63" y="33"/>
                  </a:lnTo>
                  <a:lnTo>
                    <a:pt x="47" y="38"/>
                  </a:lnTo>
                  <a:lnTo>
                    <a:pt x="33" y="41"/>
                  </a:lnTo>
                  <a:lnTo>
                    <a:pt x="19" y="44"/>
                  </a:lnTo>
                  <a:lnTo>
                    <a:pt x="7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6583" name="Freeform 88"/>
            <p:cNvSpPr>
              <a:spLocks/>
            </p:cNvSpPr>
            <p:nvPr/>
          </p:nvSpPr>
          <p:spPr bwMode="auto">
            <a:xfrm>
              <a:off x="2991" y="2743"/>
              <a:ext cx="130" cy="52"/>
            </a:xfrm>
            <a:custGeom>
              <a:avLst/>
              <a:gdLst>
                <a:gd name="T0" fmla="*/ 10 w 130"/>
                <a:gd name="T1" fmla="*/ 52 h 52"/>
                <a:gd name="T2" fmla="*/ 26 w 130"/>
                <a:gd name="T3" fmla="*/ 51 h 52"/>
                <a:gd name="T4" fmla="*/ 42 w 130"/>
                <a:gd name="T5" fmla="*/ 49 h 52"/>
                <a:gd name="T6" fmla="*/ 61 w 130"/>
                <a:gd name="T7" fmla="*/ 45 h 52"/>
                <a:gd name="T8" fmla="*/ 79 w 130"/>
                <a:gd name="T9" fmla="*/ 39 h 52"/>
                <a:gd name="T10" fmla="*/ 96 w 130"/>
                <a:gd name="T11" fmla="*/ 33 h 52"/>
                <a:gd name="T12" fmla="*/ 110 w 130"/>
                <a:gd name="T13" fmla="*/ 27 h 52"/>
                <a:gd name="T14" fmla="*/ 122 w 130"/>
                <a:gd name="T15" fmla="*/ 20 h 52"/>
                <a:gd name="T16" fmla="*/ 130 w 130"/>
                <a:gd name="T17" fmla="*/ 12 h 52"/>
                <a:gd name="T18" fmla="*/ 126 w 130"/>
                <a:gd name="T19" fmla="*/ 0 h 52"/>
                <a:gd name="T20" fmla="*/ 116 w 130"/>
                <a:gd name="T21" fmla="*/ 8 h 52"/>
                <a:gd name="T22" fmla="*/ 104 w 130"/>
                <a:gd name="T23" fmla="*/ 15 h 52"/>
                <a:gd name="T24" fmla="*/ 91 w 130"/>
                <a:gd name="T25" fmla="*/ 21 h 52"/>
                <a:gd name="T26" fmla="*/ 74 w 130"/>
                <a:gd name="T27" fmla="*/ 27 h 52"/>
                <a:gd name="T28" fmla="*/ 58 w 130"/>
                <a:gd name="T29" fmla="*/ 31 h 52"/>
                <a:gd name="T30" fmla="*/ 40 w 130"/>
                <a:gd name="T31" fmla="*/ 34 h 52"/>
                <a:gd name="T32" fmla="*/ 23 w 130"/>
                <a:gd name="T33" fmla="*/ 37 h 52"/>
                <a:gd name="T34" fmla="*/ 5 w 130"/>
                <a:gd name="T35" fmla="*/ 37 h 52"/>
                <a:gd name="T36" fmla="*/ 3 w 130"/>
                <a:gd name="T37" fmla="*/ 38 h 52"/>
                <a:gd name="T38" fmla="*/ 1 w 130"/>
                <a:gd name="T39" fmla="*/ 39 h 52"/>
                <a:gd name="T40" fmla="*/ 0 w 130"/>
                <a:gd name="T41" fmla="*/ 41 h 52"/>
                <a:gd name="T42" fmla="*/ 0 w 130"/>
                <a:gd name="T43" fmla="*/ 44 h 52"/>
                <a:gd name="T44" fmla="*/ 1 w 130"/>
                <a:gd name="T45" fmla="*/ 47 h 52"/>
                <a:gd name="T46" fmla="*/ 2 w 130"/>
                <a:gd name="T47" fmla="*/ 50 h 52"/>
                <a:gd name="T48" fmla="*/ 5 w 130"/>
                <a:gd name="T49" fmla="*/ 51 h 52"/>
                <a:gd name="T50" fmla="*/ 10 w 130"/>
                <a:gd name="T51" fmla="*/ 52 h 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0"/>
                <a:gd name="T79" fmla="*/ 0 h 52"/>
                <a:gd name="T80" fmla="*/ 130 w 130"/>
                <a:gd name="T81" fmla="*/ 52 h 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0" h="52">
                  <a:moveTo>
                    <a:pt x="10" y="52"/>
                  </a:moveTo>
                  <a:lnTo>
                    <a:pt x="26" y="51"/>
                  </a:lnTo>
                  <a:lnTo>
                    <a:pt x="42" y="49"/>
                  </a:lnTo>
                  <a:lnTo>
                    <a:pt x="61" y="45"/>
                  </a:lnTo>
                  <a:lnTo>
                    <a:pt x="79" y="39"/>
                  </a:lnTo>
                  <a:lnTo>
                    <a:pt x="96" y="33"/>
                  </a:lnTo>
                  <a:lnTo>
                    <a:pt x="110" y="27"/>
                  </a:lnTo>
                  <a:lnTo>
                    <a:pt x="122" y="20"/>
                  </a:lnTo>
                  <a:lnTo>
                    <a:pt x="130" y="12"/>
                  </a:lnTo>
                  <a:lnTo>
                    <a:pt x="126" y="0"/>
                  </a:lnTo>
                  <a:lnTo>
                    <a:pt x="116" y="8"/>
                  </a:lnTo>
                  <a:lnTo>
                    <a:pt x="104" y="15"/>
                  </a:lnTo>
                  <a:lnTo>
                    <a:pt x="91" y="21"/>
                  </a:lnTo>
                  <a:lnTo>
                    <a:pt x="74" y="27"/>
                  </a:lnTo>
                  <a:lnTo>
                    <a:pt x="58" y="31"/>
                  </a:lnTo>
                  <a:lnTo>
                    <a:pt x="40" y="34"/>
                  </a:lnTo>
                  <a:lnTo>
                    <a:pt x="23" y="37"/>
                  </a:lnTo>
                  <a:lnTo>
                    <a:pt x="5" y="37"/>
                  </a:lnTo>
                  <a:lnTo>
                    <a:pt x="3" y="38"/>
                  </a:lnTo>
                  <a:lnTo>
                    <a:pt x="1" y="39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1" y="47"/>
                  </a:lnTo>
                  <a:lnTo>
                    <a:pt x="2" y="50"/>
                  </a:lnTo>
                  <a:lnTo>
                    <a:pt x="5" y="51"/>
                  </a:lnTo>
                  <a:lnTo>
                    <a:pt x="10" y="52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6584" name="Freeform 89"/>
            <p:cNvSpPr>
              <a:spLocks/>
            </p:cNvSpPr>
            <p:nvPr/>
          </p:nvSpPr>
          <p:spPr bwMode="auto">
            <a:xfrm>
              <a:off x="3099" y="3107"/>
              <a:ext cx="130" cy="52"/>
            </a:xfrm>
            <a:custGeom>
              <a:avLst/>
              <a:gdLst>
                <a:gd name="T0" fmla="*/ 10 w 130"/>
                <a:gd name="T1" fmla="*/ 52 h 52"/>
                <a:gd name="T2" fmla="*/ 26 w 130"/>
                <a:gd name="T3" fmla="*/ 51 h 52"/>
                <a:gd name="T4" fmla="*/ 44 w 130"/>
                <a:gd name="T5" fmla="*/ 48 h 52"/>
                <a:gd name="T6" fmla="*/ 62 w 130"/>
                <a:gd name="T7" fmla="*/ 44 h 52"/>
                <a:gd name="T8" fmla="*/ 79 w 130"/>
                <a:gd name="T9" fmla="*/ 39 h 52"/>
                <a:gd name="T10" fmla="*/ 96 w 130"/>
                <a:gd name="T11" fmla="*/ 33 h 52"/>
                <a:gd name="T12" fmla="*/ 110 w 130"/>
                <a:gd name="T13" fmla="*/ 27 h 52"/>
                <a:gd name="T14" fmla="*/ 122 w 130"/>
                <a:gd name="T15" fmla="*/ 20 h 52"/>
                <a:gd name="T16" fmla="*/ 130 w 130"/>
                <a:gd name="T17" fmla="*/ 13 h 52"/>
                <a:gd name="T18" fmla="*/ 127 w 130"/>
                <a:gd name="T19" fmla="*/ 0 h 52"/>
                <a:gd name="T20" fmla="*/ 117 w 130"/>
                <a:gd name="T21" fmla="*/ 8 h 52"/>
                <a:gd name="T22" fmla="*/ 105 w 130"/>
                <a:gd name="T23" fmla="*/ 16 h 52"/>
                <a:gd name="T24" fmla="*/ 91 w 130"/>
                <a:gd name="T25" fmla="*/ 21 h 52"/>
                <a:gd name="T26" fmla="*/ 76 w 130"/>
                <a:gd name="T27" fmla="*/ 27 h 52"/>
                <a:gd name="T28" fmla="*/ 58 w 130"/>
                <a:gd name="T29" fmla="*/ 31 h 52"/>
                <a:gd name="T30" fmla="*/ 40 w 130"/>
                <a:gd name="T31" fmla="*/ 35 h 52"/>
                <a:gd name="T32" fmla="*/ 23 w 130"/>
                <a:gd name="T33" fmla="*/ 37 h 52"/>
                <a:gd name="T34" fmla="*/ 6 w 130"/>
                <a:gd name="T35" fmla="*/ 37 h 52"/>
                <a:gd name="T36" fmla="*/ 3 w 130"/>
                <a:gd name="T37" fmla="*/ 38 h 52"/>
                <a:gd name="T38" fmla="*/ 1 w 130"/>
                <a:gd name="T39" fmla="*/ 41 h 52"/>
                <a:gd name="T40" fmla="*/ 0 w 130"/>
                <a:gd name="T41" fmla="*/ 43 h 52"/>
                <a:gd name="T42" fmla="*/ 0 w 130"/>
                <a:gd name="T43" fmla="*/ 45 h 52"/>
                <a:gd name="T44" fmla="*/ 1 w 130"/>
                <a:gd name="T45" fmla="*/ 48 h 52"/>
                <a:gd name="T46" fmla="*/ 3 w 130"/>
                <a:gd name="T47" fmla="*/ 50 h 52"/>
                <a:gd name="T48" fmla="*/ 7 w 130"/>
                <a:gd name="T49" fmla="*/ 51 h 52"/>
                <a:gd name="T50" fmla="*/ 10 w 130"/>
                <a:gd name="T51" fmla="*/ 52 h 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0"/>
                <a:gd name="T79" fmla="*/ 0 h 52"/>
                <a:gd name="T80" fmla="*/ 130 w 130"/>
                <a:gd name="T81" fmla="*/ 52 h 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0" h="52">
                  <a:moveTo>
                    <a:pt x="10" y="52"/>
                  </a:moveTo>
                  <a:lnTo>
                    <a:pt x="26" y="51"/>
                  </a:lnTo>
                  <a:lnTo>
                    <a:pt x="44" y="48"/>
                  </a:lnTo>
                  <a:lnTo>
                    <a:pt x="62" y="44"/>
                  </a:lnTo>
                  <a:lnTo>
                    <a:pt x="79" y="39"/>
                  </a:lnTo>
                  <a:lnTo>
                    <a:pt x="96" y="33"/>
                  </a:lnTo>
                  <a:lnTo>
                    <a:pt x="110" y="27"/>
                  </a:lnTo>
                  <a:lnTo>
                    <a:pt x="122" y="20"/>
                  </a:lnTo>
                  <a:lnTo>
                    <a:pt x="130" y="13"/>
                  </a:lnTo>
                  <a:lnTo>
                    <a:pt x="127" y="0"/>
                  </a:lnTo>
                  <a:lnTo>
                    <a:pt x="117" y="8"/>
                  </a:lnTo>
                  <a:lnTo>
                    <a:pt x="105" y="16"/>
                  </a:lnTo>
                  <a:lnTo>
                    <a:pt x="91" y="21"/>
                  </a:lnTo>
                  <a:lnTo>
                    <a:pt x="76" y="27"/>
                  </a:lnTo>
                  <a:lnTo>
                    <a:pt x="58" y="31"/>
                  </a:lnTo>
                  <a:lnTo>
                    <a:pt x="40" y="35"/>
                  </a:lnTo>
                  <a:lnTo>
                    <a:pt x="23" y="37"/>
                  </a:lnTo>
                  <a:lnTo>
                    <a:pt x="6" y="37"/>
                  </a:lnTo>
                  <a:lnTo>
                    <a:pt x="3" y="38"/>
                  </a:lnTo>
                  <a:lnTo>
                    <a:pt x="1" y="41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1" y="48"/>
                  </a:lnTo>
                  <a:lnTo>
                    <a:pt x="3" y="50"/>
                  </a:lnTo>
                  <a:lnTo>
                    <a:pt x="7" y="51"/>
                  </a:lnTo>
                  <a:lnTo>
                    <a:pt x="10" y="52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6585" name="Freeform 90"/>
            <p:cNvSpPr>
              <a:spLocks/>
            </p:cNvSpPr>
            <p:nvPr/>
          </p:nvSpPr>
          <p:spPr bwMode="auto">
            <a:xfrm>
              <a:off x="2677" y="2568"/>
              <a:ext cx="223" cy="37"/>
            </a:xfrm>
            <a:custGeom>
              <a:avLst/>
              <a:gdLst>
                <a:gd name="T0" fmla="*/ 0 w 223"/>
                <a:gd name="T1" fmla="*/ 6 h 37"/>
                <a:gd name="T2" fmla="*/ 9 w 223"/>
                <a:gd name="T3" fmla="*/ 7 h 37"/>
                <a:gd name="T4" fmla="*/ 20 w 223"/>
                <a:gd name="T5" fmla="*/ 7 h 37"/>
                <a:gd name="T6" fmla="*/ 32 w 223"/>
                <a:gd name="T7" fmla="*/ 7 h 37"/>
                <a:gd name="T8" fmla="*/ 45 w 223"/>
                <a:gd name="T9" fmla="*/ 7 h 37"/>
                <a:gd name="T10" fmla="*/ 57 w 223"/>
                <a:gd name="T11" fmla="*/ 6 h 37"/>
                <a:gd name="T12" fmla="*/ 69 w 223"/>
                <a:gd name="T13" fmla="*/ 5 h 37"/>
                <a:gd name="T14" fmla="*/ 78 w 223"/>
                <a:gd name="T15" fmla="*/ 2 h 37"/>
                <a:gd name="T16" fmla="*/ 84 w 223"/>
                <a:gd name="T17" fmla="*/ 0 h 37"/>
                <a:gd name="T18" fmla="*/ 223 w 223"/>
                <a:gd name="T19" fmla="*/ 33 h 37"/>
                <a:gd name="T20" fmla="*/ 208 w 223"/>
                <a:gd name="T21" fmla="*/ 34 h 37"/>
                <a:gd name="T22" fmla="*/ 188 w 223"/>
                <a:gd name="T23" fmla="*/ 36 h 37"/>
                <a:gd name="T24" fmla="*/ 165 w 223"/>
                <a:gd name="T25" fmla="*/ 36 h 37"/>
                <a:gd name="T26" fmla="*/ 141 w 223"/>
                <a:gd name="T27" fmla="*/ 37 h 37"/>
                <a:gd name="T28" fmla="*/ 119 w 223"/>
                <a:gd name="T29" fmla="*/ 37 h 37"/>
                <a:gd name="T30" fmla="*/ 98 w 223"/>
                <a:gd name="T31" fmla="*/ 37 h 37"/>
                <a:gd name="T32" fmla="*/ 83 w 223"/>
                <a:gd name="T33" fmla="*/ 36 h 37"/>
                <a:gd name="T34" fmla="*/ 75 w 223"/>
                <a:gd name="T35" fmla="*/ 34 h 37"/>
                <a:gd name="T36" fmla="*/ 0 w 223"/>
                <a:gd name="T37" fmla="*/ 6 h 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3"/>
                <a:gd name="T58" fmla="*/ 0 h 37"/>
                <a:gd name="T59" fmla="*/ 223 w 223"/>
                <a:gd name="T60" fmla="*/ 37 h 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3" h="37">
                  <a:moveTo>
                    <a:pt x="0" y="6"/>
                  </a:moveTo>
                  <a:lnTo>
                    <a:pt x="9" y="7"/>
                  </a:lnTo>
                  <a:lnTo>
                    <a:pt x="20" y="7"/>
                  </a:lnTo>
                  <a:lnTo>
                    <a:pt x="32" y="7"/>
                  </a:lnTo>
                  <a:lnTo>
                    <a:pt x="45" y="7"/>
                  </a:lnTo>
                  <a:lnTo>
                    <a:pt x="57" y="6"/>
                  </a:lnTo>
                  <a:lnTo>
                    <a:pt x="69" y="5"/>
                  </a:lnTo>
                  <a:lnTo>
                    <a:pt x="78" y="2"/>
                  </a:lnTo>
                  <a:lnTo>
                    <a:pt x="84" y="0"/>
                  </a:lnTo>
                  <a:lnTo>
                    <a:pt x="223" y="33"/>
                  </a:lnTo>
                  <a:lnTo>
                    <a:pt x="208" y="34"/>
                  </a:lnTo>
                  <a:lnTo>
                    <a:pt x="188" y="36"/>
                  </a:lnTo>
                  <a:lnTo>
                    <a:pt x="165" y="36"/>
                  </a:lnTo>
                  <a:lnTo>
                    <a:pt x="141" y="37"/>
                  </a:lnTo>
                  <a:lnTo>
                    <a:pt x="119" y="37"/>
                  </a:lnTo>
                  <a:lnTo>
                    <a:pt x="98" y="37"/>
                  </a:lnTo>
                  <a:lnTo>
                    <a:pt x="83" y="36"/>
                  </a:lnTo>
                  <a:lnTo>
                    <a:pt x="75" y="3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6586" name="Freeform 91"/>
            <p:cNvSpPr>
              <a:spLocks/>
            </p:cNvSpPr>
            <p:nvPr/>
          </p:nvSpPr>
          <p:spPr bwMode="auto">
            <a:xfrm>
              <a:off x="2744" y="2724"/>
              <a:ext cx="208" cy="32"/>
            </a:xfrm>
            <a:custGeom>
              <a:avLst/>
              <a:gdLst>
                <a:gd name="T0" fmla="*/ 0 w 208"/>
                <a:gd name="T1" fmla="*/ 13 h 32"/>
                <a:gd name="T2" fmla="*/ 24 w 208"/>
                <a:gd name="T3" fmla="*/ 13 h 32"/>
                <a:gd name="T4" fmla="*/ 52 w 208"/>
                <a:gd name="T5" fmla="*/ 13 h 32"/>
                <a:gd name="T6" fmla="*/ 78 w 208"/>
                <a:gd name="T7" fmla="*/ 13 h 32"/>
                <a:gd name="T8" fmla="*/ 105 w 208"/>
                <a:gd name="T9" fmla="*/ 10 h 32"/>
                <a:gd name="T10" fmla="*/ 131 w 208"/>
                <a:gd name="T11" fmla="*/ 9 h 32"/>
                <a:gd name="T12" fmla="*/ 154 w 208"/>
                <a:gd name="T13" fmla="*/ 7 h 32"/>
                <a:gd name="T14" fmla="*/ 173 w 208"/>
                <a:gd name="T15" fmla="*/ 5 h 32"/>
                <a:gd name="T16" fmla="*/ 187 w 208"/>
                <a:gd name="T17" fmla="*/ 1 h 32"/>
                <a:gd name="T18" fmla="*/ 199 w 208"/>
                <a:gd name="T19" fmla="*/ 0 h 32"/>
                <a:gd name="T20" fmla="*/ 205 w 208"/>
                <a:gd name="T21" fmla="*/ 1 h 32"/>
                <a:gd name="T22" fmla="*/ 207 w 208"/>
                <a:gd name="T23" fmla="*/ 3 h 32"/>
                <a:gd name="T24" fmla="*/ 208 w 208"/>
                <a:gd name="T25" fmla="*/ 5 h 32"/>
                <a:gd name="T26" fmla="*/ 208 w 208"/>
                <a:gd name="T27" fmla="*/ 6 h 32"/>
                <a:gd name="T28" fmla="*/ 207 w 208"/>
                <a:gd name="T29" fmla="*/ 9 h 32"/>
                <a:gd name="T30" fmla="*/ 204 w 208"/>
                <a:gd name="T31" fmla="*/ 14 h 32"/>
                <a:gd name="T32" fmla="*/ 195 w 208"/>
                <a:gd name="T33" fmla="*/ 19 h 32"/>
                <a:gd name="T34" fmla="*/ 191 w 208"/>
                <a:gd name="T35" fmla="*/ 20 h 32"/>
                <a:gd name="T36" fmla="*/ 185 w 208"/>
                <a:gd name="T37" fmla="*/ 21 h 32"/>
                <a:gd name="T38" fmla="*/ 175 w 208"/>
                <a:gd name="T39" fmla="*/ 22 h 32"/>
                <a:gd name="T40" fmla="*/ 165 w 208"/>
                <a:gd name="T41" fmla="*/ 24 h 32"/>
                <a:gd name="T42" fmla="*/ 151 w 208"/>
                <a:gd name="T43" fmla="*/ 25 h 32"/>
                <a:gd name="T44" fmla="*/ 138 w 208"/>
                <a:gd name="T45" fmla="*/ 26 h 32"/>
                <a:gd name="T46" fmla="*/ 123 w 208"/>
                <a:gd name="T47" fmla="*/ 27 h 32"/>
                <a:gd name="T48" fmla="*/ 107 w 208"/>
                <a:gd name="T49" fmla="*/ 28 h 32"/>
                <a:gd name="T50" fmla="*/ 92 w 208"/>
                <a:gd name="T51" fmla="*/ 28 h 32"/>
                <a:gd name="T52" fmla="*/ 77 w 208"/>
                <a:gd name="T53" fmla="*/ 30 h 32"/>
                <a:gd name="T54" fmla="*/ 61 w 208"/>
                <a:gd name="T55" fmla="*/ 31 h 32"/>
                <a:gd name="T56" fmla="*/ 47 w 208"/>
                <a:gd name="T57" fmla="*/ 31 h 32"/>
                <a:gd name="T58" fmla="*/ 33 w 208"/>
                <a:gd name="T59" fmla="*/ 32 h 32"/>
                <a:gd name="T60" fmla="*/ 21 w 208"/>
                <a:gd name="T61" fmla="*/ 32 h 32"/>
                <a:gd name="T62" fmla="*/ 9 w 208"/>
                <a:gd name="T63" fmla="*/ 31 h 32"/>
                <a:gd name="T64" fmla="*/ 0 w 208"/>
                <a:gd name="T65" fmla="*/ 31 h 32"/>
                <a:gd name="T66" fmla="*/ 0 w 208"/>
                <a:gd name="T67" fmla="*/ 13 h 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8"/>
                <a:gd name="T103" fmla="*/ 0 h 32"/>
                <a:gd name="T104" fmla="*/ 208 w 208"/>
                <a:gd name="T105" fmla="*/ 32 h 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8" h="32">
                  <a:moveTo>
                    <a:pt x="0" y="13"/>
                  </a:moveTo>
                  <a:lnTo>
                    <a:pt x="24" y="13"/>
                  </a:lnTo>
                  <a:lnTo>
                    <a:pt x="52" y="13"/>
                  </a:lnTo>
                  <a:lnTo>
                    <a:pt x="78" y="13"/>
                  </a:lnTo>
                  <a:lnTo>
                    <a:pt x="105" y="10"/>
                  </a:lnTo>
                  <a:lnTo>
                    <a:pt x="131" y="9"/>
                  </a:lnTo>
                  <a:lnTo>
                    <a:pt x="154" y="7"/>
                  </a:lnTo>
                  <a:lnTo>
                    <a:pt x="173" y="5"/>
                  </a:lnTo>
                  <a:lnTo>
                    <a:pt x="187" y="1"/>
                  </a:lnTo>
                  <a:lnTo>
                    <a:pt x="199" y="0"/>
                  </a:lnTo>
                  <a:lnTo>
                    <a:pt x="205" y="1"/>
                  </a:lnTo>
                  <a:lnTo>
                    <a:pt x="207" y="3"/>
                  </a:lnTo>
                  <a:lnTo>
                    <a:pt x="208" y="5"/>
                  </a:lnTo>
                  <a:lnTo>
                    <a:pt x="208" y="6"/>
                  </a:lnTo>
                  <a:lnTo>
                    <a:pt x="207" y="9"/>
                  </a:lnTo>
                  <a:lnTo>
                    <a:pt x="204" y="14"/>
                  </a:lnTo>
                  <a:lnTo>
                    <a:pt x="195" y="19"/>
                  </a:lnTo>
                  <a:lnTo>
                    <a:pt x="191" y="20"/>
                  </a:lnTo>
                  <a:lnTo>
                    <a:pt x="185" y="21"/>
                  </a:lnTo>
                  <a:lnTo>
                    <a:pt x="175" y="22"/>
                  </a:lnTo>
                  <a:lnTo>
                    <a:pt x="165" y="24"/>
                  </a:lnTo>
                  <a:lnTo>
                    <a:pt x="151" y="25"/>
                  </a:lnTo>
                  <a:lnTo>
                    <a:pt x="138" y="26"/>
                  </a:lnTo>
                  <a:lnTo>
                    <a:pt x="123" y="27"/>
                  </a:lnTo>
                  <a:lnTo>
                    <a:pt x="107" y="28"/>
                  </a:lnTo>
                  <a:lnTo>
                    <a:pt x="92" y="28"/>
                  </a:lnTo>
                  <a:lnTo>
                    <a:pt x="77" y="30"/>
                  </a:lnTo>
                  <a:lnTo>
                    <a:pt x="61" y="31"/>
                  </a:lnTo>
                  <a:lnTo>
                    <a:pt x="47" y="31"/>
                  </a:lnTo>
                  <a:lnTo>
                    <a:pt x="33" y="32"/>
                  </a:lnTo>
                  <a:lnTo>
                    <a:pt x="21" y="32"/>
                  </a:lnTo>
                  <a:lnTo>
                    <a:pt x="9" y="31"/>
                  </a:lnTo>
                  <a:lnTo>
                    <a:pt x="0" y="3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6587" name="Freeform 92"/>
            <p:cNvSpPr>
              <a:spLocks/>
            </p:cNvSpPr>
            <p:nvPr/>
          </p:nvSpPr>
          <p:spPr bwMode="auto">
            <a:xfrm>
              <a:off x="2744" y="2948"/>
              <a:ext cx="208" cy="32"/>
            </a:xfrm>
            <a:custGeom>
              <a:avLst/>
              <a:gdLst>
                <a:gd name="T0" fmla="*/ 0 w 208"/>
                <a:gd name="T1" fmla="*/ 13 h 32"/>
                <a:gd name="T2" fmla="*/ 24 w 208"/>
                <a:gd name="T3" fmla="*/ 13 h 32"/>
                <a:gd name="T4" fmla="*/ 52 w 208"/>
                <a:gd name="T5" fmla="*/ 13 h 32"/>
                <a:gd name="T6" fmla="*/ 78 w 208"/>
                <a:gd name="T7" fmla="*/ 13 h 32"/>
                <a:gd name="T8" fmla="*/ 105 w 208"/>
                <a:gd name="T9" fmla="*/ 10 h 32"/>
                <a:gd name="T10" fmla="*/ 131 w 208"/>
                <a:gd name="T11" fmla="*/ 9 h 32"/>
                <a:gd name="T12" fmla="*/ 154 w 208"/>
                <a:gd name="T13" fmla="*/ 7 h 32"/>
                <a:gd name="T14" fmla="*/ 173 w 208"/>
                <a:gd name="T15" fmla="*/ 4 h 32"/>
                <a:gd name="T16" fmla="*/ 187 w 208"/>
                <a:gd name="T17" fmla="*/ 1 h 32"/>
                <a:gd name="T18" fmla="*/ 199 w 208"/>
                <a:gd name="T19" fmla="*/ 0 h 32"/>
                <a:gd name="T20" fmla="*/ 205 w 208"/>
                <a:gd name="T21" fmla="*/ 0 h 32"/>
                <a:gd name="T22" fmla="*/ 207 w 208"/>
                <a:gd name="T23" fmla="*/ 2 h 32"/>
                <a:gd name="T24" fmla="*/ 208 w 208"/>
                <a:gd name="T25" fmla="*/ 3 h 32"/>
                <a:gd name="T26" fmla="*/ 208 w 208"/>
                <a:gd name="T27" fmla="*/ 4 h 32"/>
                <a:gd name="T28" fmla="*/ 207 w 208"/>
                <a:gd name="T29" fmla="*/ 9 h 32"/>
                <a:gd name="T30" fmla="*/ 204 w 208"/>
                <a:gd name="T31" fmla="*/ 14 h 32"/>
                <a:gd name="T32" fmla="*/ 195 w 208"/>
                <a:gd name="T33" fmla="*/ 19 h 32"/>
                <a:gd name="T34" fmla="*/ 191 w 208"/>
                <a:gd name="T35" fmla="*/ 20 h 32"/>
                <a:gd name="T36" fmla="*/ 185 w 208"/>
                <a:gd name="T37" fmla="*/ 21 h 32"/>
                <a:gd name="T38" fmla="*/ 175 w 208"/>
                <a:gd name="T39" fmla="*/ 22 h 32"/>
                <a:gd name="T40" fmla="*/ 165 w 208"/>
                <a:gd name="T41" fmla="*/ 23 h 32"/>
                <a:gd name="T42" fmla="*/ 151 w 208"/>
                <a:gd name="T43" fmla="*/ 25 h 32"/>
                <a:gd name="T44" fmla="*/ 138 w 208"/>
                <a:gd name="T45" fmla="*/ 26 h 32"/>
                <a:gd name="T46" fmla="*/ 123 w 208"/>
                <a:gd name="T47" fmla="*/ 27 h 32"/>
                <a:gd name="T48" fmla="*/ 107 w 208"/>
                <a:gd name="T49" fmla="*/ 28 h 32"/>
                <a:gd name="T50" fmla="*/ 92 w 208"/>
                <a:gd name="T51" fmla="*/ 28 h 32"/>
                <a:gd name="T52" fmla="*/ 77 w 208"/>
                <a:gd name="T53" fmla="*/ 29 h 32"/>
                <a:gd name="T54" fmla="*/ 61 w 208"/>
                <a:gd name="T55" fmla="*/ 30 h 32"/>
                <a:gd name="T56" fmla="*/ 47 w 208"/>
                <a:gd name="T57" fmla="*/ 30 h 32"/>
                <a:gd name="T58" fmla="*/ 33 w 208"/>
                <a:gd name="T59" fmla="*/ 32 h 32"/>
                <a:gd name="T60" fmla="*/ 21 w 208"/>
                <a:gd name="T61" fmla="*/ 32 h 32"/>
                <a:gd name="T62" fmla="*/ 9 w 208"/>
                <a:gd name="T63" fmla="*/ 30 h 32"/>
                <a:gd name="T64" fmla="*/ 0 w 208"/>
                <a:gd name="T65" fmla="*/ 30 h 32"/>
                <a:gd name="T66" fmla="*/ 0 w 208"/>
                <a:gd name="T67" fmla="*/ 13 h 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8"/>
                <a:gd name="T103" fmla="*/ 0 h 32"/>
                <a:gd name="T104" fmla="*/ 208 w 208"/>
                <a:gd name="T105" fmla="*/ 32 h 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8" h="32">
                  <a:moveTo>
                    <a:pt x="0" y="13"/>
                  </a:moveTo>
                  <a:lnTo>
                    <a:pt x="24" y="13"/>
                  </a:lnTo>
                  <a:lnTo>
                    <a:pt x="52" y="13"/>
                  </a:lnTo>
                  <a:lnTo>
                    <a:pt x="78" y="13"/>
                  </a:lnTo>
                  <a:lnTo>
                    <a:pt x="105" y="10"/>
                  </a:lnTo>
                  <a:lnTo>
                    <a:pt x="131" y="9"/>
                  </a:lnTo>
                  <a:lnTo>
                    <a:pt x="154" y="7"/>
                  </a:lnTo>
                  <a:lnTo>
                    <a:pt x="173" y="4"/>
                  </a:lnTo>
                  <a:lnTo>
                    <a:pt x="187" y="1"/>
                  </a:lnTo>
                  <a:lnTo>
                    <a:pt x="199" y="0"/>
                  </a:lnTo>
                  <a:lnTo>
                    <a:pt x="205" y="0"/>
                  </a:lnTo>
                  <a:lnTo>
                    <a:pt x="207" y="2"/>
                  </a:lnTo>
                  <a:lnTo>
                    <a:pt x="208" y="3"/>
                  </a:lnTo>
                  <a:lnTo>
                    <a:pt x="208" y="4"/>
                  </a:lnTo>
                  <a:lnTo>
                    <a:pt x="207" y="9"/>
                  </a:lnTo>
                  <a:lnTo>
                    <a:pt x="204" y="14"/>
                  </a:lnTo>
                  <a:lnTo>
                    <a:pt x="195" y="19"/>
                  </a:lnTo>
                  <a:lnTo>
                    <a:pt x="191" y="20"/>
                  </a:lnTo>
                  <a:lnTo>
                    <a:pt x="185" y="21"/>
                  </a:lnTo>
                  <a:lnTo>
                    <a:pt x="175" y="22"/>
                  </a:lnTo>
                  <a:lnTo>
                    <a:pt x="165" y="23"/>
                  </a:lnTo>
                  <a:lnTo>
                    <a:pt x="151" y="25"/>
                  </a:lnTo>
                  <a:lnTo>
                    <a:pt x="138" y="26"/>
                  </a:lnTo>
                  <a:lnTo>
                    <a:pt x="123" y="27"/>
                  </a:lnTo>
                  <a:lnTo>
                    <a:pt x="107" y="28"/>
                  </a:lnTo>
                  <a:lnTo>
                    <a:pt x="92" y="28"/>
                  </a:lnTo>
                  <a:lnTo>
                    <a:pt x="77" y="29"/>
                  </a:lnTo>
                  <a:lnTo>
                    <a:pt x="61" y="30"/>
                  </a:lnTo>
                  <a:lnTo>
                    <a:pt x="47" y="30"/>
                  </a:lnTo>
                  <a:lnTo>
                    <a:pt x="33" y="32"/>
                  </a:lnTo>
                  <a:lnTo>
                    <a:pt x="21" y="32"/>
                  </a:lnTo>
                  <a:lnTo>
                    <a:pt x="9" y="30"/>
                  </a:lnTo>
                  <a:lnTo>
                    <a:pt x="0" y="3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6588" name="Freeform 93"/>
            <p:cNvSpPr>
              <a:spLocks/>
            </p:cNvSpPr>
            <p:nvPr/>
          </p:nvSpPr>
          <p:spPr bwMode="auto">
            <a:xfrm>
              <a:off x="2744" y="3159"/>
              <a:ext cx="204" cy="33"/>
            </a:xfrm>
            <a:custGeom>
              <a:avLst/>
              <a:gdLst>
                <a:gd name="T0" fmla="*/ 0 w 204"/>
                <a:gd name="T1" fmla="*/ 15 h 33"/>
                <a:gd name="T2" fmla="*/ 24 w 204"/>
                <a:gd name="T3" fmla="*/ 16 h 33"/>
                <a:gd name="T4" fmla="*/ 50 w 204"/>
                <a:gd name="T5" fmla="*/ 15 h 33"/>
                <a:gd name="T6" fmla="*/ 78 w 204"/>
                <a:gd name="T7" fmla="*/ 14 h 33"/>
                <a:gd name="T8" fmla="*/ 105 w 204"/>
                <a:gd name="T9" fmla="*/ 12 h 33"/>
                <a:gd name="T10" fmla="*/ 131 w 204"/>
                <a:gd name="T11" fmla="*/ 10 h 33"/>
                <a:gd name="T12" fmla="*/ 154 w 204"/>
                <a:gd name="T13" fmla="*/ 8 h 33"/>
                <a:gd name="T14" fmla="*/ 173 w 204"/>
                <a:gd name="T15" fmla="*/ 4 h 33"/>
                <a:gd name="T16" fmla="*/ 187 w 204"/>
                <a:gd name="T17" fmla="*/ 2 h 33"/>
                <a:gd name="T18" fmla="*/ 198 w 204"/>
                <a:gd name="T19" fmla="*/ 0 h 33"/>
                <a:gd name="T20" fmla="*/ 203 w 204"/>
                <a:gd name="T21" fmla="*/ 0 h 33"/>
                <a:gd name="T22" fmla="*/ 204 w 204"/>
                <a:gd name="T23" fmla="*/ 3 h 33"/>
                <a:gd name="T24" fmla="*/ 204 w 204"/>
                <a:gd name="T25" fmla="*/ 4 h 33"/>
                <a:gd name="T26" fmla="*/ 204 w 204"/>
                <a:gd name="T27" fmla="*/ 5 h 33"/>
                <a:gd name="T28" fmla="*/ 204 w 204"/>
                <a:gd name="T29" fmla="*/ 9 h 33"/>
                <a:gd name="T30" fmla="*/ 200 w 204"/>
                <a:gd name="T31" fmla="*/ 12 h 33"/>
                <a:gd name="T32" fmla="*/ 192 w 204"/>
                <a:gd name="T33" fmla="*/ 17 h 33"/>
                <a:gd name="T34" fmla="*/ 188 w 204"/>
                <a:gd name="T35" fmla="*/ 18 h 33"/>
                <a:gd name="T36" fmla="*/ 182 w 204"/>
                <a:gd name="T37" fmla="*/ 19 h 33"/>
                <a:gd name="T38" fmla="*/ 175 w 204"/>
                <a:gd name="T39" fmla="*/ 21 h 33"/>
                <a:gd name="T40" fmla="*/ 166 w 204"/>
                <a:gd name="T41" fmla="*/ 22 h 33"/>
                <a:gd name="T42" fmla="*/ 155 w 204"/>
                <a:gd name="T43" fmla="*/ 24 h 33"/>
                <a:gd name="T44" fmla="*/ 144 w 204"/>
                <a:gd name="T45" fmla="*/ 25 h 33"/>
                <a:gd name="T46" fmla="*/ 131 w 204"/>
                <a:gd name="T47" fmla="*/ 27 h 33"/>
                <a:gd name="T48" fmla="*/ 118 w 204"/>
                <a:gd name="T49" fmla="*/ 28 h 33"/>
                <a:gd name="T50" fmla="*/ 104 w 204"/>
                <a:gd name="T51" fmla="*/ 29 h 33"/>
                <a:gd name="T52" fmla="*/ 90 w 204"/>
                <a:gd name="T53" fmla="*/ 30 h 33"/>
                <a:gd name="T54" fmla="*/ 74 w 204"/>
                <a:gd name="T55" fmla="*/ 31 h 33"/>
                <a:gd name="T56" fmla="*/ 59 w 204"/>
                <a:gd name="T57" fmla="*/ 33 h 33"/>
                <a:gd name="T58" fmla="*/ 44 w 204"/>
                <a:gd name="T59" fmla="*/ 33 h 33"/>
                <a:gd name="T60" fmla="*/ 29 w 204"/>
                <a:gd name="T61" fmla="*/ 33 h 33"/>
                <a:gd name="T62" fmla="*/ 15 w 204"/>
                <a:gd name="T63" fmla="*/ 33 h 33"/>
                <a:gd name="T64" fmla="*/ 0 w 204"/>
                <a:gd name="T65" fmla="*/ 31 h 33"/>
                <a:gd name="T66" fmla="*/ 0 w 204"/>
                <a:gd name="T67" fmla="*/ 15 h 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4"/>
                <a:gd name="T103" fmla="*/ 0 h 33"/>
                <a:gd name="T104" fmla="*/ 204 w 204"/>
                <a:gd name="T105" fmla="*/ 33 h 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4" h="33">
                  <a:moveTo>
                    <a:pt x="0" y="15"/>
                  </a:moveTo>
                  <a:lnTo>
                    <a:pt x="24" y="16"/>
                  </a:lnTo>
                  <a:lnTo>
                    <a:pt x="50" y="15"/>
                  </a:lnTo>
                  <a:lnTo>
                    <a:pt x="78" y="14"/>
                  </a:lnTo>
                  <a:lnTo>
                    <a:pt x="105" y="12"/>
                  </a:lnTo>
                  <a:lnTo>
                    <a:pt x="131" y="10"/>
                  </a:lnTo>
                  <a:lnTo>
                    <a:pt x="154" y="8"/>
                  </a:lnTo>
                  <a:lnTo>
                    <a:pt x="173" y="4"/>
                  </a:lnTo>
                  <a:lnTo>
                    <a:pt x="187" y="2"/>
                  </a:lnTo>
                  <a:lnTo>
                    <a:pt x="198" y="0"/>
                  </a:lnTo>
                  <a:lnTo>
                    <a:pt x="203" y="0"/>
                  </a:lnTo>
                  <a:lnTo>
                    <a:pt x="204" y="3"/>
                  </a:lnTo>
                  <a:lnTo>
                    <a:pt x="204" y="4"/>
                  </a:lnTo>
                  <a:lnTo>
                    <a:pt x="204" y="5"/>
                  </a:lnTo>
                  <a:lnTo>
                    <a:pt x="204" y="9"/>
                  </a:lnTo>
                  <a:lnTo>
                    <a:pt x="200" y="12"/>
                  </a:lnTo>
                  <a:lnTo>
                    <a:pt x="192" y="17"/>
                  </a:lnTo>
                  <a:lnTo>
                    <a:pt x="188" y="18"/>
                  </a:lnTo>
                  <a:lnTo>
                    <a:pt x="182" y="19"/>
                  </a:lnTo>
                  <a:lnTo>
                    <a:pt x="175" y="21"/>
                  </a:lnTo>
                  <a:lnTo>
                    <a:pt x="166" y="22"/>
                  </a:lnTo>
                  <a:lnTo>
                    <a:pt x="155" y="24"/>
                  </a:lnTo>
                  <a:lnTo>
                    <a:pt x="144" y="25"/>
                  </a:lnTo>
                  <a:lnTo>
                    <a:pt x="131" y="27"/>
                  </a:lnTo>
                  <a:lnTo>
                    <a:pt x="118" y="28"/>
                  </a:lnTo>
                  <a:lnTo>
                    <a:pt x="104" y="29"/>
                  </a:lnTo>
                  <a:lnTo>
                    <a:pt x="90" y="30"/>
                  </a:lnTo>
                  <a:lnTo>
                    <a:pt x="74" y="31"/>
                  </a:lnTo>
                  <a:lnTo>
                    <a:pt x="59" y="33"/>
                  </a:lnTo>
                  <a:lnTo>
                    <a:pt x="44" y="33"/>
                  </a:lnTo>
                  <a:lnTo>
                    <a:pt x="29" y="33"/>
                  </a:lnTo>
                  <a:lnTo>
                    <a:pt x="15" y="33"/>
                  </a:lnTo>
                  <a:lnTo>
                    <a:pt x="0" y="3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6589" name="Freeform 94"/>
            <p:cNvSpPr>
              <a:spLocks/>
            </p:cNvSpPr>
            <p:nvPr/>
          </p:nvSpPr>
          <p:spPr bwMode="auto">
            <a:xfrm>
              <a:off x="2613" y="2711"/>
              <a:ext cx="91" cy="85"/>
            </a:xfrm>
            <a:custGeom>
              <a:avLst/>
              <a:gdLst>
                <a:gd name="T0" fmla="*/ 0 w 91"/>
                <a:gd name="T1" fmla="*/ 7 h 85"/>
                <a:gd name="T2" fmla="*/ 10 w 91"/>
                <a:gd name="T3" fmla="*/ 7 h 85"/>
                <a:gd name="T4" fmla="*/ 22 w 91"/>
                <a:gd name="T5" fmla="*/ 7 h 85"/>
                <a:gd name="T6" fmla="*/ 36 w 91"/>
                <a:gd name="T7" fmla="*/ 7 h 85"/>
                <a:gd name="T8" fmla="*/ 49 w 91"/>
                <a:gd name="T9" fmla="*/ 6 h 85"/>
                <a:gd name="T10" fmla="*/ 64 w 91"/>
                <a:gd name="T11" fmla="*/ 4 h 85"/>
                <a:gd name="T12" fmla="*/ 76 w 91"/>
                <a:gd name="T13" fmla="*/ 3 h 85"/>
                <a:gd name="T14" fmla="*/ 85 w 91"/>
                <a:gd name="T15" fmla="*/ 1 h 85"/>
                <a:gd name="T16" fmla="*/ 91 w 91"/>
                <a:gd name="T17" fmla="*/ 0 h 85"/>
                <a:gd name="T18" fmla="*/ 91 w 91"/>
                <a:gd name="T19" fmla="*/ 77 h 85"/>
                <a:gd name="T20" fmla="*/ 82 w 91"/>
                <a:gd name="T21" fmla="*/ 79 h 85"/>
                <a:gd name="T22" fmla="*/ 70 w 91"/>
                <a:gd name="T23" fmla="*/ 82 h 85"/>
                <a:gd name="T24" fmla="*/ 57 w 91"/>
                <a:gd name="T25" fmla="*/ 84 h 85"/>
                <a:gd name="T26" fmla="*/ 42 w 91"/>
                <a:gd name="T27" fmla="*/ 84 h 85"/>
                <a:gd name="T28" fmla="*/ 28 w 91"/>
                <a:gd name="T29" fmla="*/ 85 h 85"/>
                <a:gd name="T30" fmla="*/ 16 w 91"/>
                <a:gd name="T31" fmla="*/ 85 h 85"/>
                <a:gd name="T32" fmla="*/ 7 w 91"/>
                <a:gd name="T33" fmla="*/ 85 h 85"/>
                <a:gd name="T34" fmla="*/ 0 w 91"/>
                <a:gd name="T35" fmla="*/ 85 h 85"/>
                <a:gd name="T36" fmla="*/ 0 w 91"/>
                <a:gd name="T37" fmla="*/ 7 h 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1"/>
                <a:gd name="T58" fmla="*/ 0 h 85"/>
                <a:gd name="T59" fmla="*/ 91 w 91"/>
                <a:gd name="T60" fmla="*/ 85 h 8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1" h="85">
                  <a:moveTo>
                    <a:pt x="0" y="7"/>
                  </a:moveTo>
                  <a:lnTo>
                    <a:pt x="10" y="7"/>
                  </a:lnTo>
                  <a:lnTo>
                    <a:pt x="22" y="7"/>
                  </a:lnTo>
                  <a:lnTo>
                    <a:pt x="36" y="7"/>
                  </a:lnTo>
                  <a:lnTo>
                    <a:pt x="49" y="6"/>
                  </a:lnTo>
                  <a:lnTo>
                    <a:pt x="64" y="4"/>
                  </a:lnTo>
                  <a:lnTo>
                    <a:pt x="76" y="3"/>
                  </a:lnTo>
                  <a:lnTo>
                    <a:pt x="85" y="1"/>
                  </a:lnTo>
                  <a:lnTo>
                    <a:pt x="91" y="0"/>
                  </a:lnTo>
                  <a:lnTo>
                    <a:pt x="91" y="77"/>
                  </a:lnTo>
                  <a:lnTo>
                    <a:pt x="82" y="79"/>
                  </a:lnTo>
                  <a:lnTo>
                    <a:pt x="70" y="82"/>
                  </a:lnTo>
                  <a:lnTo>
                    <a:pt x="57" y="84"/>
                  </a:lnTo>
                  <a:lnTo>
                    <a:pt x="42" y="84"/>
                  </a:lnTo>
                  <a:lnTo>
                    <a:pt x="28" y="85"/>
                  </a:lnTo>
                  <a:lnTo>
                    <a:pt x="16" y="85"/>
                  </a:lnTo>
                  <a:lnTo>
                    <a:pt x="7" y="85"/>
                  </a:lnTo>
                  <a:lnTo>
                    <a:pt x="0" y="8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DD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6590" name="Freeform 95"/>
            <p:cNvSpPr>
              <a:spLocks/>
            </p:cNvSpPr>
            <p:nvPr/>
          </p:nvSpPr>
          <p:spPr bwMode="auto">
            <a:xfrm>
              <a:off x="2613" y="2969"/>
              <a:ext cx="91" cy="86"/>
            </a:xfrm>
            <a:custGeom>
              <a:avLst/>
              <a:gdLst>
                <a:gd name="T0" fmla="*/ 0 w 91"/>
                <a:gd name="T1" fmla="*/ 11 h 86"/>
                <a:gd name="T2" fmla="*/ 10 w 91"/>
                <a:gd name="T3" fmla="*/ 11 h 86"/>
                <a:gd name="T4" fmla="*/ 22 w 91"/>
                <a:gd name="T5" fmla="*/ 11 h 86"/>
                <a:gd name="T6" fmla="*/ 36 w 91"/>
                <a:gd name="T7" fmla="*/ 9 h 86"/>
                <a:gd name="T8" fmla="*/ 49 w 91"/>
                <a:gd name="T9" fmla="*/ 8 h 86"/>
                <a:gd name="T10" fmla="*/ 64 w 91"/>
                <a:gd name="T11" fmla="*/ 6 h 86"/>
                <a:gd name="T12" fmla="*/ 76 w 91"/>
                <a:gd name="T13" fmla="*/ 4 h 86"/>
                <a:gd name="T14" fmla="*/ 85 w 91"/>
                <a:gd name="T15" fmla="*/ 2 h 86"/>
                <a:gd name="T16" fmla="*/ 91 w 91"/>
                <a:gd name="T17" fmla="*/ 0 h 86"/>
                <a:gd name="T18" fmla="*/ 91 w 91"/>
                <a:gd name="T19" fmla="*/ 74 h 86"/>
                <a:gd name="T20" fmla="*/ 82 w 91"/>
                <a:gd name="T21" fmla="*/ 76 h 86"/>
                <a:gd name="T22" fmla="*/ 70 w 91"/>
                <a:gd name="T23" fmla="*/ 79 h 86"/>
                <a:gd name="T24" fmla="*/ 57 w 91"/>
                <a:gd name="T25" fmla="*/ 81 h 86"/>
                <a:gd name="T26" fmla="*/ 42 w 91"/>
                <a:gd name="T27" fmla="*/ 83 h 86"/>
                <a:gd name="T28" fmla="*/ 28 w 91"/>
                <a:gd name="T29" fmla="*/ 84 h 86"/>
                <a:gd name="T30" fmla="*/ 16 w 91"/>
                <a:gd name="T31" fmla="*/ 86 h 86"/>
                <a:gd name="T32" fmla="*/ 7 w 91"/>
                <a:gd name="T33" fmla="*/ 86 h 86"/>
                <a:gd name="T34" fmla="*/ 0 w 91"/>
                <a:gd name="T35" fmla="*/ 86 h 86"/>
                <a:gd name="T36" fmla="*/ 0 w 91"/>
                <a:gd name="T37" fmla="*/ 11 h 8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1"/>
                <a:gd name="T58" fmla="*/ 0 h 86"/>
                <a:gd name="T59" fmla="*/ 91 w 91"/>
                <a:gd name="T60" fmla="*/ 86 h 8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1" h="86">
                  <a:moveTo>
                    <a:pt x="0" y="11"/>
                  </a:moveTo>
                  <a:lnTo>
                    <a:pt x="10" y="11"/>
                  </a:lnTo>
                  <a:lnTo>
                    <a:pt x="22" y="11"/>
                  </a:lnTo>
                  <a:lnTo>
                    <a:pt x="36" y="9"/>
                  </a:lnTo>
                  <a:lnTo>
                    <a:pt x="49" y="8"/>
                  </a:lnTo>
                  <a:lnTo>
                    <a:pt x="64" y="6"/>
                  </a:lnTo>
                  <a:lnTo>
                    <a:pt x="76" y="4"/>
                  </a:lnTo>
                  <a:lnTo>
                    <a:pt x="85" y="2"/>
                  </a:lnTo>
                  <a:lnTo>
                    <a:pt x="91" y="0"/>
                  </a:lnTo>
                  <a:lnTo>
                    <a:pt x="91" y="74"/>
                  </a:lnTo>
                  <a:lnTo>
                    <a:pt x="82" y="76"/>
                  </a:lnTo>
                  <a:lnTo>
                    <a:pt x="70" y="79"/>
                  </a:lnTo>
                  <a:lnTo>
                    <a:pt x="57" y="81"/>
                  </a:lnTo>
                  <a:lnTo>
                    <a:pt x="42" y="83"/>
                  </a:lnTo>
                  <a:lnTo>
                    <a:pt x="28" y="84"/>
                  </a:lnTo>
                  <a:lnTo>
                    <a:pt x="16" y="86"/>
                  </a:lnTo>
                  <a:lnTo>
                    <a:pt x="7" y="86"/>
                  </a:lnTo>
                  <a:lnTo>
                    <a:pt x="0" y="8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DD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6591" name="Freeform 96"/>
            <p:cNvSpPr>
              <a:spLocks/>
            </p:cNvSpPr>
            <p:nvPr/>
          </p:nvSpPr>
          <p:spPr bwMode="auto">
            <a:xfrm>
              <a:off x="2613" y="3219"/>
              <a:ext cx="91" cy="108"/>
            </a:xfrm>
            <a:custGeom>
              <a:avLst/>
              <a:gdLst>
                <a:gd name="T0" fmla="*/ 0 w 91"/>
                <a:gd name="T1" fmla="*/ 15 h 108"/>
                <a:gd name="T2" fmla="*/ 10 w 91"/>
                <a:gd name="T3" fmla="*/ 15 h 108"/>
                <a:gd name="T4" fmla="*/ 22 w 91"/>
                <a:gd name="T5" fmla="*/ 14 h 108"/>
                <a:gd name="T6" fmla="*/ 36 w 91"/>
                <a:gd name="T7" fmla="*/ 12 h 108"/>
                <a:gd name="T8" fmla="*/ 49 w 91"/>
                <a:gd name="T9" fmla="*/ 9 h 108"/>
                <a:gd name="T10" fmla="*/ 64 w 91"/>
                <a:gd name="T11" fmla="*/ 7 h 108"/>
                <a:gd name="T12" fmla="*/ 76 w 91"/>
                <a:gd name="T13" fmla="*/ 5 h 108"/>
                <a:gd name="T14" fmla="*/ 85 w 91"/>
                <a:gd name="T15" fmla="*/ 2 h 108"/>
                <a:gd name="T16" fmla="*/ 91 w 91"/>
                <a:gd name="T17" fmla="*/ 0 h 108"/>
                <a:gd name="T18" fmla="*/ 91 w 91"/>
                <a:gd name="T19" fmla="*/ 90 h 108"/>
                <a:gd name="T20" fmla="*/ 79 w 91"/>
                <a:gd name="T21" fmla="*/ 94 h 108"/>
                <a:gd name="T22" fmla="*/ 68 w 91"/>
                <a:gd name="T23" fmla="*/ 98 h 108"/>
                <a:gd name="T24" fmla="*/ 57 w 91"/>
                <a:gd name="T25" fmla="*/ 101 h 108"/>
                <a:gd name="T26" fmla="*/ 46 w 91"/>
                <a:gd name="T27" fmla="*/ 103 h 108"/>
                <a:gd name="T28" fmla="*/ 34 w 91"/>
                <a:gd name="T29" fmla="*/ 105 h 108"/>
                <a:gd name="T30" fmla="*/ 23 w 91"/>
                <a:gd name="T31" fmla="*/ 107 h 108"/>
                <a:gd name="T32" fmla="*/ 11 w 91"/>
                <a:gd name="T33" fmla="*/ 107 h 108"/>
                <a:gd name="T34" fmla="*/ 0 w 91"/>
                <a:gd name="T35" fmla="*/ 108 h 108"/>
                <a:gd name="T36" fmla="*/ 0 w 91"/>
                <a:gd name="T37" fmla="*/ 15 h 10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1"/>
                <a:gd name="T58" fmla="*/ 0 h 108"/>
                <a:gd name="T59" fmla="*/ 91 w 91"/>
                <a:gd name="T60" fmla="*/ 108 h 10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1" h="108">
                  <a:moveTo>
                    <a:pt x="0" y="15"/>
                  </a:moveTo>
                  <a:lnTo>
                    <a:pt x="10" y="15"/>
                  </a:lnTo>
                  <a:lnTo>
                    <a:pt x="22" y="14"/>
                  </a:lnTo>
                  <a:lnTo>
                    <a:pt x="36" y="12"/>
                  </a:lnTo>
                  <a:lnTo>
                    <a:pt x="49" y="9"/>
                  </a:lnTo>
                  <a:lnTo>
                    <a:pt x="64" y="7"/>
                  </a:lnTo>
                  <a:lnTo>
                    <a:pt x="76" y="5"/>
                  </a:lnTo>
                  <a:lnTo>
                    <a:pt x="85" y="2"/>
                  </a:lnTo>
                  <a:lnTo>
                    <a:pt x="91" y="0"/>
                  </a:lnTo>
                  <a:lnTo>
                    <a:pt x="91" y="90"/>
                  </a:lnTo>
                  <a:lnTo>
                    <a:pt x="79" y="94"/>
                  </a:lnTo>
                  <a:lnTo>
                    <a:pt x="68" y="98"/>
                  </a:lnTo>
                  <a:lnTo>
                    <a:pt x="57" y="101"/>
                  </a:lnTo>
                  <a:lnTo>
                    <a:pt x="46" y="103"/>
                  </a:lnTo>
                  <a:lnTo>
                    <a:pt x="34" y="105"/>
                  </a:lnTo>
                  <a:lnTo>
                    <a:pt x="23" y="107"/>
                  </a:lnTo>
                  <a:lnTo>
                    <a:pt x="11" y="107"/>
                  </a:lnTo>
                  <a:lnTo>
                    <a:pt x="0" y="10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DD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66571" name="Text Box 98"/>
          <p:cNvSpPr txBox="1">
            <a:spLocks noChangeArrowheads="1"/>
          </p:cNvSpPr>
          <p:nvPr/>
        </p:nvSpPr>
        <p:spPr bwMode="auto">
          <a:xfrm>
            <a:off x="4114800" y="5808475"/>
            <a:ext cx="18653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1200" b="1" dirty="0">
                <a:solidFill>
                  <a:srgbClr val="000000"/>
                </a:solidFill>
                <a:latin typeface="Times New Roman" pitchFamily="18" charset="0"/>
              </a:rPr>
              <a:t>MANUAL DE CALIDAD</a:t>
            </a:r>
            <a:endParaRPr lang="es-ES" sz="1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2" descr="BD0489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571876"/>
            <a:ext cx="2089150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4.2.3 Control de documentos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7590" name="Rectangle 3"/>
          <p:cNvSpPr>
            <a:spLocks noChangeArrowheads="1"/>
          </p:cNvSpPr>
          <p:nvPr/>
        </p:nvSpPr>
        <p:spPr bwMode="auto">
          <a:xfrm>
            <a:off x="500034" y="1643050"/>
            <a:ext cx="5038732" cy="505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000" b="1" dirty="0">
                <a:solidFill>
                  <a:srgbClr val="000000"/>
                </a:solidFill>
              </a:rPr>
              <a:t>Aprobar los documentos antes de su emisión.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000" b="1" dirty="0">
                <a:solidFill>
                  <a:srgbClr val="000000"/>
                </a:solidFill>
              </a:rPr>
              <a:t>Revisar y actualizar los documentos como sea necesario.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000" b="1" dirty="0">
                <a:solidFill>
                  <a:srgbClr val="000000"/>
                </a:solidFill>
              </a:rPr>
              <a:t>Identificar los cambios y el estado de revisión.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000" b="1" dirty="0">
                <a:solidFill>
                  <a:srgbClr val="000000"/>
                </a:solidFill>
              </a:rPr>
              <a:t>Disponibilidad de los documentos en los puntos de uso.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000" b="1" dirty="0">
                <a:solidFill>
                  <a:srgbClr val="000000"/>
                </a:solidFill>
              </a:rPr>
              <a:t>Legibles y fácilmente identificables.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000" b="1" dirty="0">
                <a:solidFill>
                  <a:srgbClr val="000000"/>
                </a:solidFill>
              </a:rPr>
              <a:t>Identificación y control de los documentos de origen externo.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000" b="1" dirty="0">
                <a:solidFill>
                  <a:srgbClr val="000000"/>
                </a:solidFill>
              </a:rPr>
              <a:t>Identificación de documentos obsoletos.</a:t>
            </a:r>
            <a:endParaRPr lang="es-ES_tradnl" sz="2000" dirty="0">
              <a:solidFill>
                <a:srgbClr val="000000"/>
              </a:solidFill>
            </a:endParaRPr>
          </a:p>
        </p:txBody>
      </p:sp>
      <p:sp>
        <p:nvSpPr>
          <p:cNvPr id="67591" name="Text Box 40"/>
          <p:cNvSpPr txBox="1">
            <a:spLocks noChangeArrowheads="1"/>
          </p:cNvSpPr>
          <p:nvPr/>
        </p:nvSpPr>
        <p:spPr bwMode="auto">
          <a:xfrm>
            <a:off x="609600" y="685800"/>
            <a:ext cx="77733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Establecer un </a:t>
            </a:r>
            <a:r>
              <a:rPr lang="es-ES_tradnl" sz="2400" b="1" u="sng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procedimiento documentado</a:t>
            </a:r>
            <a:r>
              <a:rPr lang="es-ES_tradnl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que defina los </a:t>
            </a:r>
          </a:p>
          <a:p>
            <a:pPr eaLnBrk="0" hangingPunct="0"/>
            <a:r>
              <a:rPr lang="es-ES_tradnl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controles para:</a:t>
            </a:r>
          </a:p>
        </p:txBody>
      </p:sp>
      <p:pic>
        <p:nvPicPr>
          <p:cNvPr id="67592" name="Picture 43" descr="BD0689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285992"/>
            <a:ext cx="167640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3" name="Picture 44" descr="BS00546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3929066"/>
            <a:ext cx="16002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685800" y="5334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4.2.4 Control de registros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8613" name="Rectangle 7"/>
          <p:cNvSpPr>
            <a:spLocks noChangeArrowheads="1"/>
          </p:cNvSpPr>
          <p:nvPr/>
        </p:nvSpPr>
        <p:spPr bwMode="auto">
          <a:xfrm>
            <a:off x="3352800" y="2362200"/>
            <a:ext cx="1447800" cy="1524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8614" name="Rectangle 9"/>
          <p:cNvSpPr>
            <a:spLocks noChangeArrowheads="1"/>
          </p:cNvSpPr>
          <p:nvPr/>
        </p:nvSpPr>
        <p:spPr bwMode="auto">
          <a:xfrm>
            <a:off x="3581400" y="2590800"/>
            <a:ext cx="1371600" cy="1447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8615" name="Rectangle 10"/>
          <p:cNvSpPr>
            <a:spLocks noChangeArrowheads="1"/>
          </p:cNvSpPr>
          <p:nvPr/>
        </p:nvSpPr>
        <p:spPr bwMode="auto">
          <a:xfrm>
            <a:off x="3810000" y="2819400"/>
            <a:ext cx="1295400" cy="1371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s-ES_tradnl" sz="1200" b="1">
                <a:solidFill>
                  <a:srgbClr val="000000"/>
                </a:solidFill>
                <a:latin typeface="Times New Roman" pitchFamily="18" charset="0"/>
              </a:rPr>
              <a:t>PROCEDIMIENTO</a:t>
            </a:r>
          </a:p>
          <a:p>
            <a:pPr algn="ctr" eaLnBrk="0" hangingPunct="0"/>
            <a:r>
              <a:rPr lang="es-ES_tradnl" sz="1200" b="1">
                <a:solidFill>
                  <a:srgbClr val="000000"/>
                </a:solidFill>
                <a:latin typeface="Times New Roman" pitchFamily="18" charset="0"/>
              </a:rPr>
              <a:t>PARA CONTROL</a:t>
            </a:r>
          </a:p>
          <a:p>
            <a:pPr algn="ctr" eaLnBrk="0" hangingPunct="0"/>
            <a:r>
              <a:rPr lang="es-ES_tradnl" sz="1200" b="1">
                <a:solidFill>
                  <a:srgbClr val="000000"/>
                </a:solidFill>
                <a:latin typeface="Times New Roman" pitchFamily="18" charset="0"/>
              </a:rPr>
              <a:t>DE REGISTROS</a:t>
            </a:r>
          </a:p>
        </p:txBody>
      </p:sp>
      <p:sp>
        <p:nvSpPr>
          <p:cNvPr id="68616" name="Oval 11"/>
          <p:cNvSpPr>
            <a:spLocks noChangeArrowheads="1"/>
          </p:cNvSpPr>
          <p:nvPr/>
        </p:nvSpPr>
        <p:spPr bwMode="auto">
          <a:xfrm>
            <a:off x="1600200" y="1219200"/>
            <a:ext cx="2209800" cy="914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s-ES_tradnl" b="1">
                <a:solidFill>
                  <a:srgbClr val="000000"/>
                </a:solidFill>
                <a:latin typeface="Times New Roman" pitchFamily="18" charset="0"/>
              </a:rPr>
              <a:t>IDENTIFICACION</a:t>
            </a:r>
            <a:endParaRPr lang="es-ES_tradn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8617" name="Oval 12"/>
          <p:cNvSpPr>
            <a:spLocks noChangeArrowheads="1"/>
          </p:cNvSpPr>
          <p:nvPr/>
        </p:nvSpPr>
        <p:spPr bwMode="auto">
          <a:xfrm>
            <a:off x="5562600" y="1447800"/>
            <a:ext cx="2209800" cy="914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s-ES_tradnl" b="1">
                <a:solidFill>
                  <a:srgbClr val="000000"/>
                </a:solidFill>
                <a:latin typeface="Times New Roman" pitchFamily="18" charset="0"/>
              </a:rPr>
              <a:t>ALMACENAMIENTO</a:t>
            </a:r>
            <a:endParaRPr lang="es-ES_tradn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8618" name="Oval 13"/>
          <p:cNvSpPr>
            <a:spLocks noChangeArrowheads="1"/>
          </p:cNvSpPr>
          <p:nvPr/>
        </p:nvSpPr>
        <p:spPr bwMode="auto">
          <a:xfrm>
            <a:off x="381000" y="2590800"/>
            <a:ext cx="2209800" cy="914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s-ES_tradnl" b="1">
                <a:solidFill>
                  <a:srgbClr val="000000"/>
                </a:solidFill>
                <a:latin typeface="Times New Roman" pitchFamily="18" charset="0"/>
              </a:rPr>
              <a:t>DISPOSICION</a:t>
            </a:r>
            <a:endParaRPr lang="es-ES_tradn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8619" name="Oval 14"/>
          <p:cNvSpPr>
            <a:spLocks noChangeArrowheads="1"/>
          </p:cNvSpPr>
          <p:nvPr/>
        </p:nvSpPr>
        <p:spPr bwMode="auto">
          <a:xfrm>
            <a:off x="1295400" y="4038600"/>
            <a:ext cx="2209800" cy="914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s-ES_tradnl" b="1">
                <a:solidFill>
                  <a:srgbClr val="000000"/>
                </a:solidFill>
                <a:latin typeface="Times New Roman" pitchFamily="18" charset="0"/>
              </a:rPr>
              <a:t>TIEMPO</a:t>
            </a:r>
          </a:p>
          <a:p>
            <a:pPr algn="ctr" eaLnBrk="0" hangingPunct="0"/>
            <a:r>
              <a:rPr lang="es-ES_tradnl" b="1">
                <a:solidFill>
                  <a:srgbClr val="000000"/>
                </a:solidFill>
                <a:latin typeface="Times New Roman" pitchFamily="18" charset="0"/>
              </a:rPr>
              <a:t>DE</a:t>
            </a:r>
          </a:p>
          <a:p>
            <a:pPr algn="ctr" eaLnBrk="0" hangingPunct="0"/>
            <a:r>
              <a:rPr lang="es-ES_tradnl" b="1">
                <a:solidFill>
                  <a:srgbClr val="000000"/>
                </a:solidFill>
                <a:latin typeface="Times New Roman" pitchFamily="18" charset="0"/>
              </a:rPr>
              <a:t>RETENCION</a:t>
            </a:r>
            <a:endParaRPr lang="es-ES_tradn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8620" name="Oval 15"/>
          <p:cNvSpPr>
            <a:spLocks noChangeArrowheads="1"/>
          </p:cNvSpPr>
          <p:nvPr/>
        </p:nvSpPr>
        <p:spPr bwMode="auto">
          <a:xfrm>
            <a:off x="5715000" y="4191000"/>
            <a:ext cx="2209800" cy="914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s-ES_tradnl" b="1">
                <a:solidFill>
                  <a:srgbClr val="000000"/>
                </a:solidFill>
                <a:latin typeface="Times New Roman" pitchFamily="18" charset="0"/>
              </a:rPr>
              <a:t>RECUPERACION</a:t>
            </a:r>
            <a:endParaRPr lang="es-ES_tradn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8621" name="Oval 16"/>
          <p:cNvSpPr>
            <a:spLocks noChangeArrowheads="1"/>
          </p:cNvSpPr>
          <p:nvPr/>
        </p:nvSpPr>
        <p:spPr bwMode="auto">
          <a:xfrm>
            <a:off x="6248400" y="2514600"/>
            <a:ext cx="2209800" cy="914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s-ES_tradnl" b="1">
                <a:solidFill>
                  <a:srgbClr val="000000"/>
                </a:solidFill>
                <a:latin typeface="Times New Roman" pitchFamily="18" charset="0"/>
              </a:rPr>
              <a:t>PROTECCION</a:t>
            </a:r>
            <a:endParaRPr lang="es-ES_tradnl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85800" y="8382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 Gestión de Calidad requiere:</a:t>
            </a: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685800" y="2133600"/>
            <a:ext cx="777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dirty="0">
                <a:solidFill>
                  <a:srgbClr val="000000"/>
                </a:solidFill>
              </a:rPr>
              <a:t>Dedicación, compromiso y participación de altos ejecutivos.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dirty="0">
                <a:solidFill>
                  <a:srgbClr val="000000"/>
                </a:solidFill>
              </a:rPr>
              <a:t>Una cultura organizacional comprometida con el mejoramiento continuo.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dirty="0">
                <a:solidFill>
                  <a:srgbClr val="000000"/>
                </a:solidFill>
              </a:rPr>
              <a:t>Satisfacer las necesidades y expectativas del cliente.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dirty="0">
                <a:solidFill>
                  <a:srgbClr val="000000"/>
                </a:solidFill>
              </a:rPr>
              <a:t>Trabajo en equipo y relaciones laborales constructivas.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dirty="0">
                <a:solidFill>
                  <a:srgbClr val="000000"/>
                </a:solidFill>
              </a:rPr>
              <a:t>Reconocer al personal como el recurso más importante.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685800" y="5334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4.2.4 Control de registros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9637" name="Text Box 6"/>
          <p:cNvSpPr txBox="1">
            <a:spLocks noChangeArrowheads="1"/>
          </p:cNvSpPr>
          <p:nvPr/>
        </p:nvSpPr>
        <p:spPr bwMode="auto">
          <a:xfrm>
            <a:off x="595313" y="1108075"/>
            <a:ext cx="690612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400" b="1">
                <a:solidFill>
                  <a:srgbClr val="000000"/>
                </a:solidFill>
                <a:latin typeface="Times New Roman" pitchFamily="18" charset="0"/>
              </a:rPr>
              <a:t>Los registros deben mantenerse legibles, fácilmente</a:t>
            </a:r>
          </a:p>
          <a:p>
            <a:pPr eaLnBrk="0" hangingPunct="0"/>
            <a:r>
              <a:rPr lang="es-ES_tradnl" sz="2400" b="1">
                <a:solidFill>
                  <a:srgbClr val="000000"/>
                </a:solidFill>
                <a:latin typeface="Times New Roman" pitchFamily="18" charset="0"/>
              </a:rPr>
              <a:t>identificables y recuperables.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33600" y="1981200"/>
            <a:ext cx="4648200" cy="3294063"/>
            <a:chOff x="1680" y="1728"/>
            <a:chExt cx="2928" cy="2075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976" y="2400"/>
              <a:ext cx="1632" cy="1403"/>
              <a:chOff x="192" y="1440"/>
              <a:chExt cx="1632" cy="1403"/>
            </a:xfrm>
          </p:grpSpPr>
          <p:pic>
            <p:nvPicPr>
              <p:cNvPr id="69644" name="Picture 9" descr="BD06738_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92" y="1440"/>
                <a:ext cx="1632" cy="1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9645" name="Text Box 10"/>
              <p:cNvSpPr txBox="1">
                <a:spLocks noChangeArrowheads="1"/>
              </p:cNvSpPr>
              <p:nvPr/>
            </p:nvSpPr>
            <p:spPr bwMode="auto">
              <a:xfrm>
                <a:off x="270" y="1680"/>
                <a:ext cx="1000" cy="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MX" b="1" dirty="0">
                    <a:solidFill>
                      <a:srgbClr val="000000"/>
                    </a:solidFill>
                    <a:latin typeface="Times New Roman" pitchFamily="18" charset="0"/>
                  </a:rPr>
                  <a:t>Registros</a:t>
                </a:r>
              </a:p>
              <a:p>
                <a:pPr algn="ctr"/>
                <a:r>
                  <a:rPr lang="es-MX" b="1" dirty="0">
                    <a:solidFill>
                      <a:srgbClr val="000000"/>
                    </a:solidFill>
                    <a:latin typeface="Times New Roman" pitchFamily="18" charset="0"/>
                  </a:rPr>
                  <a:t>de</a:t>
                </a:r>
              </a:p>
              <a:p>
                <a:pPr algn="ctr"/>
                <a:r>
                  <a:rPr lang="es-MX" b="1" dirty="0">
                    <a:solidFill>
                      <a:srgbClr val="000000"/>
                    </a:solidFill>
                    <a:latin typeface="Times New Roman" pitchFamily="18" charset="0"/>
                  </a:rPr>
                  <a:t>Auditorias</a:t>
                </a:r>
                <a:endParaRPr lang="es-ES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680" y="1872"/>
              <a:ext cx="1008" cy="1204"/>
              <a:chOff x="1872" y="1920"/>
              <a:chExt cx="1159" cy="1486"/>
            </a:xfrm>
          </p:grpSpPr>
          <p:pic>
            <p:nvPicPr>
              <p:cNvPr id="69642" name="Picture 12" descr="BD06210_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872" y="1920"/>
                <a:ext cx="1159" cy="8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9643" name="Text Box 13"/>
              <p:cNvSpPr txBox="1">
                <a:spLocks noChangeArrowheads="1"/>
              </p:cNvSpPr>
              <p:nvPr/>
            </p:nvSpPr>
            <p:spPr bwMode="auto">
              <a:xfrm>
                <a:off x="1910" y="2760"/>
                <a:ext cx="975" cy="6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MX">
                    <a:solidFill>
                      <a:srgbClr val="000000"/>
                    </a:solidFill>
                    <a:latin typeface="Times New Roman" pitchFamily="18" charset="0"/>
                  </a:rPr>
                  <a:t>Registros</a:t>
                </a:r>
              </a:p>
              <a:p>
                <a:r>
                  <a:rPr lang="es-MX">
                    <a:solidFill>
                      <a:srgbClr val="000000"/>
                    </a:solidFill>
                    <a:latin typeface="Times New Roman" pitchFamily="18" charset="0"/>
                  </a:rPr>
                  <a:t>Legibles</a:t>
                </a:r>
                <a:endParaRPr lang="es-E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9641" name="AutoShape 14"/>
            <p:cNvSpPr>
              <a:spLocks noChangeArrowheads="1"/>
            </p:cNvSpPr>
            <p:nvPr/>
          </p:nvSpPr>
          <p:spPr bwMode="auto">
            <a:xfrm rot="2812163">
              <a:off x="2784" y="1872"/>
              <a:ext cx="672" cy="384"/>
            </a:xfrm>
            <a:prstGeom prst="curvedDownArrow">
              <a:avLst>
                <a:gd name="adj1" fmla="val 35000"/>
                <a:gd name="adj2" fmla="val 70000"/>
                <a:gd name="adj3" fmla="val 33333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>
    <p:randomBar dir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6096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 “Responsabilidad de la Dirección”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230188" y="1524000"/>
          <a:ext cx="8455025" cy="3681413"/>
        </p:xfrm>
        <a:graphic>
          <a:graphicData uri="http://schemas.openxmlformats.org/presentationml/2006/ole">
            <p:oleObj spid="_x0000_s47106" name="MS Org Chart" r:id="rId3" imgW="3733560" imgH="1625400" progId="">
              <p:embed followColorScheme="full"/>
            </p:oleObj>
          </a:graphicData>
        </a:graphic>
      </p:graphicFrame>
    </p:spTree>
  </p:cSld>
  <p:clrMapOvr>
    <a:masterClrMapping/>
  </p:clrMapOvr>
  <p:transition>
    <p:randomBar dir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685800" y="5334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5.1 Compromiso de la Dirección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595313" y="1108075"/>
            <a:ext cx="79592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400" b="1" dirty="0">
                <a:solidFill>
                  <a:srgbClr val="000000"/>
                </a:solidFill>
                <a:latin typeface="Times New Roman" pitchFamily="18" charset="0"/>
              </a:rPr>
              <a:t>Proporcionar evidencia del compromiso para el desarrollo</a:t>
            </a:r>
          </a:p>
          <a:p>
            <a:pPr eaLnBrk="0" hangingPunct="0"/>
            <a:r>
              <a:rPr lang="es-ES_tradnl" sz="2400" b="1" dirty="0">
                <a:solidFill>
                  <a:srgbClr val="000000"/>
                </a:solidFill>
                <a:latin typeface="Times New Roman" pitchFamily="18" charset="0"/>
              </a:rPr>
              <a:t>e implementación, así como para el mejoramiento del SGC.</a:t>
            </a:r>
          </a:p>
        </p:txBody>
      </p:sp>
      <p:sp>
        <p:nvSpPr>
          <p:cNvPr id="70662" name="Rectangle 7"/>
          <p:cNvSpPr>
            <a:spLocks noChangeArrowheads="1"/>
          </p:cNvSpPr>
          <p:nvPr/>
        </p:nvSpPr>
        <p:spPr bwMode="auto">
          <a:xfrm>
            <a:off x="609600" y="2209800"/>
            <a:ext cx="7848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s-ES_tradnl" sz="2400" b="1" dirty="0">
                <a:solidFill>
                  <a:srgbClr val="000000"/>
                </a:solidFill>
              </a:rPr>
              <a:t>La Dirección debe: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Comunicar la importancia de cumplir con los requisitos del cliente, así como los regulatorios y legales.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Establecer la política y objetivos de calidad.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Conducir las revisiones de la dirección.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Asegurar la disponibilidad de recursos.</a:t>
            </a:r>
            <a:endParaRPr lang="es-ES_tradnl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Bar dir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685800" y="5334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5.2 Enfoque hacia el cliente</a:t>
            </a:r>
            <a:r>
              <a:rPr lang="es-ES_tradnl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s-ES_tradnl" sz="32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685" name="Rectangle 6"/>
          <p:cNvSpPr>
            <a:spLocks noChangeArrowheads="1"/>
          </p:cNvSpPr>
          <p:nvPr/>
        </p:nvSpPr>
        <p:spPr bwMode="auto">
          <a:xfrm>
            <a:off x="1928794" y="1714488"/>
            <a:ext cx="5257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400" b="1">
                <a:solidFill>
                  <a:srgbClr val="000000"/>
                </a:solidFill>
                <a:latin typeface="Times New Roman" pitchFamily="18" charset="0"/>
              </a:rPr>
              <a:t>DETERMINAR </a:t>
            </a:r>
          </a:p>
          <a:p>
            <a:pPr algn="ctr" eaLnBrk="0" hangingPunct="0"/>
            <a:r>
              <a:rPr lang="es-ES_tradnl" sz="2400" b="1">
                <a:solidFill>
                  <a:srgbClr val="000000"/>
                </a:solidFill>
                <a:latin typeface="Times New Roman" pitchFamily="18" charset="0"/>
              </a:rPr>
              <a:t>REQUERIMIENTOS DEL CLIENTE</a:t>
            </a:r>
            <a:endParaRPr lang="es-ES_tradn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686" name="Rectangle 7"/>
          <p:cNvSpPr>
            <a:spLocks noChangeArrowheads="1"/>
          </p:cNvSpPr>
          <p:nvPr/>
        </p:nvSpPr>
        <p:spPr bwMode="auto">
          <a:xfrm>
            <a:off x="1928794" y="3314688"/>
            <a:ext cx="5257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400" b="1">
                <a:solidFill>
                  <a:srgbClr val="000000"/>
                </a:solidFill>
                <a:latin typeface="Times New Roman" pitchFamily="18" charset="0"/>
              </a:rPr>
              <a:t>CUMPLIR CON LOS</a:t>
            </a:r>
          </a:p>
          <a:p>
            <a:pPr algn="ctr" eaLnBrk="0" hangingPunct="0"/>
            <a:r>
              <a:rPr lang="es-ES_tradnl" sz="2400" b="1">
                <a:solidFill>
                  <a:srgbClr val="000000"/>
                </a:solidFill>
                <a:latin typeface="Times New Roman" pitchFamily="18" charset="0"/>
              </a:rPr>
              <a:t>REQUERIMIENTOS</a:t>
            </a:r>
            <a:endParaRPr lang="es-ES_tradn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687" name="Rectangle 8"/>
          <p:cNvSpPr>
            <a:spLocks noChangeArrowheads="1"/>
          </p:cNvSpPr>
          <p:nvPr/>
        </p:nvSpPr>
        <p:spPr bwMode="auto">
          <a:xfrm>
            <a:off x="1928794" y="4914888"/>
            <a:ext cx="5257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400" b="1">
                <a:solidFill>
                  <a:srgbClr val="000000"/>
                </a:solidFill>
                <a:latin typeface="Times New Roman" pitchFamily="18" charset="0"/>
              </a:rPr>
              <a:t>SATISFACCION DEL CLIENTE</a:t>
            </a:r>
            <a:endParaRPr lang="es-ES_tradn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688" name="AutoShape 9"/>
          <p:cNvSpPr>
            <a:spLocks noChangeArrowheads="1"/>
          </p:cNvSpPr>
          <p:nvPr/>
        </p:nvSpPr>
        <p:spPr bwMode="auto">
          <a:xfrm>
            <a:off x="4095728" y="2566966"/>
            <a:ext cx="457200" cy="533400"/>
          </a:xfrm>
          <a:prstGeom prst="downArrow">
            <a:avLst>
              <a:gd name="adj1" fmla="val 50000"/>
              <a:gd name="adj2" fmla="val 291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1689" name="AutoShape 10"/>
          <p:cNvSpPr>
            <a:spLocks noChangeArrowheads="1"/>
          </p:cNvSpPr>
          <p:nvPr/>
        </p:nvSpPr>
        <p:spPr bwMode="auto">
          <a:xfrm>
            <a:off x="4138594" y="4305288"/>
            <a:ext cx="457200" cy="533400"/>
          </a:xfrm>
          <a:prstGeom prst="downArrow">
            <a:avLst>
              <a:gd name="adj1" fmla="val 50000"/>
              <a:gd name="adj2" fmla="val 291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Bar dir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685800" y="5334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5.3 Política de Calidad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609600" y="1295400"/>
            <a:ext cx="7848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s-ES_tradnl" sz="2400" b="1" dirty="0">
                <a:solidFill>
                  <a:srgbClr val="000000"/>
                </a:solidFill>
              </a:rPr>
              <a:t>La Política de Calidad debe: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Ser apropiada a los propósitos de la organización.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Incluir el compromiso para cumplir con los requisitos y mejorar continuamente la efectividad del SGC.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Proporcionar un marco para el establecimiento y revisión de los objetivos de calidad.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Ser comunicada y entendida dentro de la organización.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Revisada para su continua adecuación.</a:t>
            </a:r>
            <a:endParaRPr lang="es-ES_tradnl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Bar dir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685800" y="5334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5.4.1 Objetivos de Calidad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3733" name="Rectangle 4"/>
          <p:cNvSpPr>
            <a:spLocks noChangeArrowheads="1"/>
          </p:cNvSpPr>
          <p:nvPr/>
        </p:nvSpPr>
        <p:spPr bwMode="auto">
          <a:xfrm>
            <a:off x="609600" y="1295400"/>
            <a:ext cx="7848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</a:pPr>
            <a:r>
              <a:rPr lang="es-ES_tradnl" sz="2400" b="1">
                <a:solidFill>
                  <a:srgbClr val="000000"/>
                </a:solidFill>
              </a:rPr>
              <a:t>Consistencia con la Política de Calidad</a:t>
            </a:r>
          </a:p>
        </p:txBody>
      </p:sp>
      <p:sp>
        <p:nvSpPr>
          <p:cNvPr id="73734" name="Rectangle 5"/>
          <p:cNvSpPr>
            <a:spLocks noChangeArrowheads="1"/>
          </p:cNvSpPr>
          <p:nvPr/>
        </p:nvSpPr>
        <p:spPr bwMode="auto">
          <a:xfrm>
            <a:off x="457200" y="2590800"/>
            <a:ext cx="17526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b="1">
                <a:solidFill>
                  <a:srgbClr val="000000"/>
                </a:solidFill>
                <a:latin typeface="Times New Roman" pitchFamily="18" charset="0"/>
              </a:rPr>
              <a:t>OBJETIVOS</a:t>
            </a:r>
          </a:p>
          <a:p>
            <a:pPr algn="ctr" eaLnBrk="0" hangingPunct="0"/>
            <a:r>
              <a:rPr lang="es-ES_tradnl" b="1">
                <a:solidFill>
                  <a:srgbClr val="000000"/>
                </a:solidFill>
                <a:latin typeface="Times New Roman" pitchFamily="18" charset="0"/>
              </a:rPr>
              <a:t>DE</a:t>
            </a:r>
          </a:p>
          <a:p>
            <a:pPr algn="ctr" eaLnBrk="0" hangingPunct="0"/>
            <a:r>
              <a:rPr lang="es-ES_tradnl" b="1">
                <a:solidFill>
                  <a:srgbClr val="000000"/>
                </a:solidFill>
                <a:latin typeface="Times New Roman" pitchFamily="18" charset="0"/>
              </a:rPr>
              <a:t>CALIDAD</a:t>
            </a:r>
          </a:p>
        </p:txBody>
      </p:sp>
      <p:sp>
        <p:nvSpPr>
          <p:cNvPr id="73735" name="Rectangle 6"/>
          <p:cNvSpPr>
            <a:spLocks noChangeArrowheads="1"/>
          </p:cNvSpPr>
          <p:nvPr/>
        </p:nvSpPr>
        <p:spPr bwMode="auto">
          <a:xfrm>
            <a:off x="3200400" y="2438400"/>
            <a:ext cx="21336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000" b="1">
                <a:solidFill>
                  <a:srgbClr val="000000"/>
                </a:solidFill>
                <a:latin typeface="Times New Roman" pitchFamily="18" charset="0"/>
              </a:rPr>
              <a:t>Los establecidos </a:t>
            </a:r>
          </a:p>
          <a:p>
            <a:pPr algn="ctr" eaLnBrk="0" hangingPunct="0"/>
            <a:r>
              <a:rPr lang="es-ES_tradnl" sz="2000" b="1">
                <a:solidFill>
                  <a:srgbClr val="000000"/>
                </a:solidFill>
                <a:latin typeface="Times New Roman" pitchFamily="18" charset="0"/>
              </a:rPr>
              <a:t>por la </a:t>
            </a:r>
          </a:p>
          <a:p>
            <a:pPr algn="ctr" eaLnBrk="0" hangingPunct="0"/>
            <a:r>
              <a:rPr lang="es-ES_tradnl" sz="2000" b="1">
                <a:solidFill>
                  <a:srgbClr val="000000"/>
                </a:solidFill>
                <a:latin typeface="Times New Roman" pitchFamily="18" charset="0"/>
              </a:rPr>
              <a:t>organización.</a:t>
            </a:r>
          </a:p>
        </p:txBody>
      </p:sp>
      <p:sp>
        <p:nvSpPr>
          <p:cNvPr id="73736" name="Rectangle 7"/>
          <p:cNvSpPr>
            <a:spLocks noChangeArrowheads="1"/>
          </p:cNvSpPr>
          <p:nvPr/>
        </p:nvSpPr>
        <p:spPr bwMode="auto">
          <a:xfrm>
            <a:off x="6096000" y="2438400"/>
            <a:ext cx="21336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000" b="1">
                <a:solidFill>
                  <a:srgbClr val="000000"/>
                </a:solidFill>
                <a:latin typeface="Times New Roman" pitchFamily="18" charset="0"/>
              </a:rPr>
              <a:t>Los necesarios</a:t>
            </a:r>
          </a:p>
          <a:p>
            <a:pPr algn="ctr" eaLnBrk="0" hangingPunct="0"/>
            <a:r>
              <a:rPr lang="es-ES_tradnl" sz="2000" b="1">
                <a:solidFill>
                  <a:srgbClr val="000000"/>
                </a:solidFill>
                <a:latin typeface="Times New Roman" pitchFamily="18" charset="0"/>
              </a:rPr>
              <a:t>para cumplir con</a:t>
            </a:r>
          </a:p>
          <a:p>
            <a:pPr algn="ctr" eaLnBrk="0" hangingPunct="0"/>
            <a:r>
              <a:rPr lang="es-ES_tradnl" sz="2000" b="1">
                <a:solidFill>
                  <a:srgbClr val="000000"/>
                </a:solidFill>
                <a:latin typeface="Times New Roman" pitchFamily="18" charset="0"/>
              </a:rPr>
              <a:t>los requisitos del </a:t>
            </a:r>
          </a:p>
          <a:p>
            <a:pPr algn="ctr" eaLnBrk="0" hangingPunct="0"/>
            <a:r>
              <a:rPr lang="es-ES_tradnl" sz="2000" b="1">
                <a:solidFill>
                  <a:srgbClr val="000000"/>
                </a:solidFill>
                <a:latin typeface="Times New Roman" pitchFamily="18" charset="0"/>
              </a:rPr>
              <a:t>producto</a:t>
            </a:r>
          </a:p>
        </p:txBody>
      </p:sp>
      <p:sp>
        <p:nvSpPr>
          <p:cNvPr id="73737" name="Text Box 8"/>
          <p:cNvSpPr txBox="1">
            <a:spLocks noChangeArrowheads="1"/>
          </p:cNvSpPr>
          <p:nvPr/>
        </p:nvSpPr>
        <p:spPr bwMode="auto">
          <a:xfrm>
            <a:off x="2514600" y="2667000"/>
            <a:ext cx="444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3600" b="1">
                <a:solidFill>
                  <a:srgbClr val="000000"/>
                </a:solidFill>
                <a:latin typeface="Times New Roman" pitchFamily="18" charset="0"/>
              </a:rPr>
              <a:t>=</a:t>
            </a:r>
            <a:endParaRPr lang="es-ES_tradn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3738" name="Text Box 9"/>
          <p:cNvSpPr txBox="1">
            <a:spLocks noChangeArrowheads="1"/>
          </p:cNvSpPr>
          <p:nvPr/>
        </p:nvSpPr>
        <p:spPr bwMode="auto">
          <a:xfrm>
            <a:off x="5486400" y="2590800"/>
            <a:ext cx="444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3600" b="1">
                <a:solidFill>
                  <a:srgbClr val="000000"/>
                </a:solidFill>
                <a:latin typeface="Times New Roman" pitchFamily="18" charset="0"/>
              </a:rPr>
              <a:t>+</a:t>
            </a:r>
            <a:endParaRPr lang="es-ES_tradn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3739" name="AutoShape 10"/>
          <p:cNvSpPr>
            <a:spLocks/>
          </p:cNvSpPr>
          <p:nvPr/>
        </p:nvSpPr>
        <p:spPr bwMode="auto">
          <a:xfrm rot="5400000">
            <a:off x="5524500" y="1257300"/>
            <a:ext cx="457200" cy="5410200"/>
          </a:xfrm>
          <a:prstGeom prst="rightBrace">
            <a:avLst>
              <a:gd name="adj1" fmla="val 986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3740" name="AutoShape 11"/>
          <p:cNvSpPr>
            <a:spLocks/>
          </p:cNvSpPr>
          <p:nvPr/>
        </p:nvSpPr>
        <p:spPr bwMode="auto">
          <a:xfrm rot="-5391967">
            <a:off x="5524500" y="-571500"/>
            <a:ext cx="457200" cy="5410200"/>
          </a:xfrm>
          <a:prstGeom prst="rightBrace">
            <a:avLst>
              <a:gd name="adj1" fmla="val 986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3741" name="Rectangle 13"/>
          <p:cNvSpPr>
            <a:spLocks noChangeArrowheads="1"/>
          </p:cNvSpPr>
          <p:nvPr/>
        </p:nvSpPr>
        <p:spPr bwMode="auto">
          <a:xfrm>
            <a:off x="914400" y="4191000"/>
            <a:ext cx="7848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</a:pPr>
            <a:r>
              <a:rPr lang="es-ES_tradnl" sz="2400" b="1">
                <a:solidFill>
                  <a:srgbClr val="000000"/>
                </a:solidFill>
              </a:rPr>
              <a:t>Llevados a la funciones y niveles relevantes</a:t>
            </a:r>
          </a:p>
        </p:txBody>
      </p:sp>
      <p:sp>
        <p:nvSpPr>
          <p:cNvPr id="73742" name="AutoShape 14"/>
          <p:cNvSpPr>
            <a:spLocks noChangeArrowheads="1"/>
          </p:cNvSpPr>
          <p:nvPr/>
        </p:nvSpPr>
        <p:spPr bwMode="auto">
          <a:xfrm>
            <a:off x="381000" y="4267200"/>
            <a:ext cx="3352800" cy="1828800"/>
          </a:xfrm>
          <a:prstGeom prst="irregularSeal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400" b="1">
                <a:solidFill>
                  <a:srgbClr val="000000"/>
                </a:solidFill>
                <a:latin typeface="Times New Roman" pitchFamily="18" charset="0"/>
              </a:rPr>
              <a:t>MEDIBLES</a:t>
            </a:r>
            <a:endParaRPr lang="es-ES_tradnl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685800" y="5334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5.4.2 Planeación del SGC 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757" name="Rectangle 4"/>
          <p:cNvSpPr>
            <a:spLocks noChangeArrowheads="1"/>
          </p:cNvSpPr>
          <p:nvPr/>
        </p:nvSpPr>
        <p:spPr bwMode="auto">
          <a:xfrm>
            <a:off x="609600" y="1295400"/>
            <a:ext cx="7848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s-ES_tradnl" sz="2800" b="1">
                <a:solidFill>
                  <a:srgbClr val="000000"/>
                </a:solidFill>
              </a:rPr>
              <a:t>La dirección debe asegurar: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800" b="1">
                <a:solidFill>
                  <a:srgbClr val="000000"/>
                </a:solidFill>
              </a:rPr>
              <a:t>Cumplir con los requisitos establecidos en 4.1 así como con los objetivos de calidad.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800" b="1">
                <a:solidFill>
                  <a:srgbClr val="000000"/>
                </a:solidFill>
              </a:rPr>
              <a:t>La integridad del SGC se mantenga cuando ocurran cambios.</a:t>
            </a:r>
            <a:endParaRPr lang="es-ES_tradnl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Bar dir="vert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685800" y="5334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5.5 Responsabilidad, autoridad</a:t>
            </a:r>
            <a:b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 comunicación.</a:t>
            </a:r>
            <a:b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5.5.1 Responsabilidad y autoridad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642910" y="1928802"/>
            <a:ext cx="7848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s-ES_tradnl" sz="2400" b="1" dirty="0">
                <a:solidFill>
                  <a:srgbClr val="000000"/>
                </a:solidFill>
              </a:rPr>
              <a:t>La responsabilidad y autoridad del personal debe ser definida y comunicada en la organización.</a:t>
            </a:r>
            <a:endParaRPr lang="es-ES_tradnl" sz="3200" dirty="0">
              <a:solidFill>
                <a:srgbClr val="000000"/>
              </a:solidFill>
            </a:endParaRPr>
          </a:p>
        </p:txBody>
      </p:sp>
      <p:pic>
        <p:nvPicPr>
          <p:cNvPr id="4103" name="Picture 6" descr="BD0705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352800"/>
            <a:ext cx="168275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10"/>
          <p:cNvGraphicFramePr>
            <a:graphicFrameLocks noChangeAspect="1"/>
          </p:cNvGraphicFramePr>
          <p:nvPr/>
        </p:nvGraphicFramePr>
        <p:xfrm>
          <a:off x="4572000" y="3200400"/>
          <a:ext cx="4025900" cy="1652588"/>
        </p:xfrm>
        <a:graphic>
          <a:graphicData uri="http://schemas.openxmlformats.org/presentationml/2006/ole">
            <p:oleObj spid="_x0000_s48130" name="VISIO" r:id="rId4" imgW="4025160" imgH="1652040" progId="Visio.Drawing.11">
              <p:embed/>
            </p:oleObj>
          </a:graphicData>
        </a:graphic>
      </p:graphicFrame>
      <p:sp>
        <p:nvSpPr>
          <p:cNvPr id="4104" name="Text Box 11"/>
          <p:cNvSpPr txBox="1">
            <a:spLocks noChangeArrowheads="1"/>
          </p:cNvSpPr>
          <p:nvPr/>
        </p:nvSpPr>
        <p:spPr bwMode="auto">
          <a:xfrm>
            <a:off x="5548313" y="4862513"/>
            <a:ext cx="18469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1600" b="1" dirty="0">
                <a:solidFill>
                  <a:srgbClr val="000000"/>
                </a:solidFill>
                <a:latin typeface="Times New Roman" pitchFamily="18" charset="0"/>
              </a:rPr>
              <a:t>ORGANIZACION</a:t>
            </a:r>
            <a:endParaRPr lang="es-ES" sz="16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5" name="Freeform 12"/>
          <p:cNvSpPr>
            <a:spLocks/>
          </p:cNvSpPr>
          <p:nvPr/>
        </p:nvSpPr>
        <p:spPr bwMode="auto">
          <a:xfrm rot="5400000">
            <a:off x="2989263" y="3640137"/>
            <a:ext cx="1423988" cy="1458913"/>
          </a:xfrm>
          <a:custGeom>
            <a:avLst/>
            <a:gdLst>
              <a:gd name="T0" fmla="*/ 11 w 2689"/>
              <a:gd name="T1" fmla="*/ 924 h 2757"/>
              <a:gd name="T2" fmla="*/ 0 w 2689"/>
              <a:gd name="T3" fmla="*/ 329 h 2757"/>
              <a:gd name="T4" fmla="*/ 580 w 2689"/>
              <a:gd name="T5" fmla="*/ 526 h 2757"/>
              <a:gd name="T6" fmla="*/ 455 w 2689"/>
              <a:gd name="T7" fmla="*/ 631 h 2757"/>
              <a:gd name="T8" fmla="*/ 583 w 2689"/>
              <a:gd name="T9" fmla="*/ 774 h 2757"/>
              <a:gd name="T10" fmla="*/ 714 w 2689"/>
              <a:gd name="T11" fmla="*/ 948 h 2757"/>
              <a:gd name="T12" fmla="*/ 818 w 2689"/>
              <a:gd name="T13" fmla="*/ 1078 h 2757"/>
              <a:gd name="T14" fmla="*/ 931 w 2689"/>
              <a:gd name="T15" fmla="*/ 1244 h 2757"/>
              <a:gd name="T16" fmla="*/ 1052 w 2689"/>
              <a:gd name="T17" fmla="*/ 1453 h 2757"/>
              <a:gd name="T18" fmla="*/ 1147 w 2689"/>
              <a:gd name="T19" fmla="*/ 1677 h 2757"/>
              <a:gd name="T20" fmla="*/ 1148 w 2689"/>
              <a:gd name="T21" fmla="*/ 480 h 2757"/>
              <a:gd name="T22" fmla="*/ 993 w 2689"/>
              <a:gd name="T23" fmla="*/ 481 h 2757"/>
              <a:gd name="T24" fmla="*/ 1339 w 2689"/>
              <a:gd name="T25" fmla="*/ 0 h 2757"/>
              <a:gd name="T26" fmla="*/ 1686 w 2689"/>
              <a:gd name="T27" fmla="*/ 481 h 2757"/>
              <a:gd name="T28" fmla="*/ 1533 w 2689"/>
              <a:gd name="T29" fmla="*/ 478 h 2757"/>
              <a:gd name="T30" fmla="*/ 1533 w 2689"/>
              <a:gd name="T31" fmla="*/ 1692 h 2757"/>
              <a:gd name="T32" fmla="*/ 1634 w 2689"/>
              <a:gd name="T33" fmla="*/ 1461 h 2757"/>
              <a:gd name="T34" fmla="*/ 1730 w 2689"/>
              <a:gd name="T35" fmla="*/ 1279 h 2757"/>
              <a:gd name="T36" fmla="*/ 1844 w 2689"/>
              <a:gd name="T37" fmla="*/ 1112 h 2757"/>
              <a:gd name="T38" fmla="*/ 1978 w 2689"/>
              <a:gd name="T39" fmla="*/ 940 h 2757"/>
              <a:gd name="T40" fmla="*/ 2076 w 2689"/>
              <a:gd name="T41" fmla="*/ 804 h 2757"/>
              <a:gd name="T42" fmla="*/ 2225 w 2689"/>
              <a:gd name="T43" fmla="*/ 631 h 2757"/>
              <a:gd name="T44" fmla="*/ 2111 w 2689"/>
              <a:gd name="T45" fmla="*/ 526 h 2757"/>
              <a:gd name="T46" fmla="*/ 2689 w 2689"/>
              <a:gd name="T47" fmla="*/ 325 h 2757"/>
              <a:gd name="T48" fmla="*/ 2675 w 2689"/>
              <a:gd name="T49" fmla="*/ 924 h 2757"/>
              <a:gd name="T50" fmla="*/ 2531 w 2689"/>
              <a:gd name="T51" fmla="*/ 836 h 2757"/>
              <a:gd name="T52" fmla="*/ 2420 w 2689"/>
              <a:gd name="T53" fmla="*/ 1005 h 2757"/>
              <a:gd name="T54" fmla="*/ 2287 w 2689"/>
              <a:gd name="T55" fmla="*/ 1185 h 2757"/>
              <a:gd name="T56" fmla="*/ 2179 w 2689"/>
              <a:gd name="T57" fmla="*/ 1351 h 2757"/>
              <a:gd name="T58" fmla="*/ 2083 w 2689"/>
              <a:gd name="T59" fmla="*/ 1504 h 2757"/>
              <a:gd name="T60" fmla="*/ 2002 w 2689"/>
              <a:gd name="T61" fmla="*/ 1647 h 2757"/>
              <a:gd name="T62" fmla="*/ 1923 w 2689"/>
              <a:gd name="T63" fmla="*/ 1799 h 2757"/>
              <a:gd name="T64" fmla="*/ 1838 w 2689"/>
              <a:gd name="T65" fmla="*/ 1987 h 2757"/>
              <a:gd name="T66" fmla="*/ 1799 w 2689"/>
              <a:gd name="T67" fmla="*/ 2178 h 2757"/>
              <a:gd name="T68" fmla="*/ 1798 w 2689"/>
              <a:gd name="T69" fmla="*/ 2757 h 2757"/>
              <a:gd name="T70" fmla="*/ 898 w 2689"/>
              <a:gd name="T71" fmla="*/ 2757 h 2757"/>
              <a:gd name="T72" fmla="*/ 898 w 2689"/>
              <a:gd name="T73" fmla="*/ 2179 h 2757"/>
              <a:gd name="T74" fmla="*/ 858 w 2689"/>
              <a:gd name="T75" fmla="*/ 1987 h 2757"/>
              <a:gd name="T76" fmla="*/ 751 w 2689"/>
              <a:gd name="T77" fmla="*/ 1754 h 2757"/>
              <a:gd name="T78" fmla="*/ 662 w 2689"/>
              <a:gd name="T79" fmla="*/ 1601 h 2757"/>
              <a:gd name="T80" fmla="*/ 586 w 2689"/>
              <a:gd name="T81" fmla="*/ 1471 h 2757"/>
              <a:gd name="T82" fmla="*/ 493 w 2689"/>
              <a:gd name="T83" fmla="*/ 1320 h 2757"/>
              <a:gd name="T84" fmla="*/ 397 w 2689"/>
              <a:gd name="T85" fmla="*/ 1176 h 2757"/>
              <a:gd name="T86" fmla="*/ 284 w 2689"/>
              <a:gd name="T87" fmla="*/ 1018 h 2757"/>
              <a:gd name="T88" fmla="*/ 153 w 2689"/>
              <a:gd name="T89" fmla="*/ 831 h 2757"/>
              <a:gd name="T90" fmla="*/ 11 w 2689"/>
              <a:gd name="T91" fmla="*/ 924 h 275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689"/>
              <a:gd name="T139" fmla="*/ 0 h 2757"/>
              <a:gd name="T140" fmla="*/ 2689 w 2689"/>
              <a:gd name="T141" fmla="*/ 2757 h 275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689" h="2757">
                <a:moveTo>
                  <a:pt x="11" y="924"/>
                </a:moveTo>
                <a:lnTo>
                  <a:pt x="0" y="329"/>
                </a:lnTo>
                <a:lnTo>
                  <a:pt x="580" y="526"/>
                </a:lnTo>
                <a:lnTo>
                  <a:pt x="455" y="631"/>
                </a:lnTo>
                <a:lnTo>
                  <a:pt x="583" y="774"/>
                </a:lnTo>
                <a:lnTo>
                  <a:pt x="714" y="948"/>
                </a:lnTo>
                <a:lnTo>
                  <a:pt x="818" y="1078"/>
                </a:lnTo>
                <a:lnTo>
                  <a:pt x="931" y="1244"/>
                </a:lnTo>
                <a:lnTo>
                  <a:pt x="1052" y="1453"/>
                </a:lnTo>
                <a:lnTo>
                  <a:pt x="1147" y="1677"/>
                </a:lnTo>
                <a:lnTo>
                  <a:pt x="1148" y="480"/>
                </a:lnTo>
                <a:lnTo>
                  <a:pt x="993" y="481"/>
                </a:lnTo>
                <a:lnTo>
                  <a:pt x="1339" y="0"/>
                </a:lnTo>
                <a:lnTo>
                  <a:pt x="1686" y="481"/>
                </a:lnTo>
                <a:lnTo>
                  <a:pt x="1533" y="478"/>
                </a:lnTo>
                <a:lnTo>
                  <a:pt x="1533" y="1692"/>
                </a:lnTo>
                <a:lnTo>
                  <a:pt x="1634" y="1461"/>
                </a:lnTo>
                <a:lnTo>
                  <a:pt x="1730" y="1279"/>
                </a:lnTo>
                <a:lnTo>
                  <a:pt x="1844" y="1112"/>
                </a:lnTo>
                <a:lnTo>
                  <a:pt x="1978" y="940"/>
                </a:lnTo>
                <a:lnTo>
                  <a:pt x="2076" y="804"/>
                </a:lnTo>
                <a:lnTo>
                  <a:pt x="2225" y="631"/>
                </a:lnTo>
                <a:lnTo>
                  <a:pt x="2111" y="526"/>
                </a:lnTo>
                <a:lnTo>
                  <a:pt x="2689" y="325"/>
                </a:lnTo>
                <a:lnTo>
                  <a:pt x="2675" y="924"/>
                </a:lnTo>
                <a:lnTo>
                  <a:pt x="2531" y="836"/>
                </a:lnTo>
                <a:lnTo>
                  <a:pt x="2420" y="1005"/>
                </a:lnTo>
                <a:lnTo>
                  <a:pt x="2287" y="1185"/>
                </a:lnTo>
                <a:lnTo>
                  <a:pt x="2179" y="1351"/>
                </a:lnTo>
                <a:lnTo>
                  <a:pt x="2083" y="1504"/>
                </a:lnTo>
                <a:lnTo>
                  <a:pt x="2002" y="1647"/>
                </a:lnTo>
                <a:lnTo>
                  <a:pt x="1923" y="1799"/>
                </a:lnTo>
                <a:lnTo>
                  <a:pt x="1838" y="1987"/>
                </a:lnTo>
                <a:lnTo>
                  <a:pt x="1799" y="2178"/>
                </a:lnTo>
                <a:lnTo>
                  <a:pt x="1798" y="2757"/>
                </a:lnTo>
                <a:lnTo>
                  <a:pt x="898" y="2757"/>
                </a:lnTo>
                <a:lnTo>
                  <a:pt x="898" y="2179"/>
                </a:lnTo>
                <a:lnTo>
                  <a:pt x="858" y="1987"/>
                </a:lnTo>
                <a:lnTo>
                  <a:pt x="751" y="1754"/>
                </a:lnTo>
                <a:lnTo>
                  <a:pt x="662" y="1601"/>
                </a:lnTo>
                <a:lnTo>
                  <a:pt x="586" y="1471"/>
                </a:lnTo>
                <a:lnTo>
                  <a:pt x="493" y="1320"/>
                </a:lnTo>
                <a:lnTo>
                  <a:pt x="397" y="1176"/>
                </a:lnTo>
                <a:lnTo>
                  <a:pt x="284" y="1018"/>
                </a:lnTo>
                <a:lnTo>
                  <a:pt x="153" y="831"/>
                </a:lnTo>
                <a:lnTo>
                  <a:pt x="11" y="924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</p:spTree>
  </p:cSld>
  <p:clrMapOvr>
    <a:masterClrMapping/>
  </p:clrMapOvr>
  <p:transition>
    <p:randomBar dir="vert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685800" y="7620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5.5.2 Representante de la Dirección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81" name="Rectangle 4"/>
          <p:cNvSpPr>
            <a:spLocks noChangeArrowheads="1"/>
          </p:cNvSpPr>
          <p:nvPr/>
        </p:nvSpPr>
        <p:spPr bwMode="auto">
          <a:xfrm>
            <a:off x="609600" y="1524000"/>
            <a:ext cx="7848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tx2"/>
              </a:buClr>
            </a:pPr>
            <a:r>
              <a:rPr lang="es-ES_tradnl" sz="2400" b="1">
                <a:solidFill>
                  <a:srgbClr val="000000"/>
                </a:solidFill>
              </a:rPr>
              <a:t>Nombrar un miembro de la Dirección con responsabilidad y autoridad para:</a:t>
            </a:r>
          </a:p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>
                <a:solidFill>
                  <a:srgbClr val="000000"/>
                </a:solidFill>
              </a:rPr>
              <a:t>Asegurar que los procesos del SGC se establezcan, implementen y mantengan.</a:t>
            </a:r>
          </a:p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>
                <a:solidFill>
                  <a:srgbClr val="000000"/>
                </a:solidFill>
              </a:rPr>
              <a:t>Reportar a la Dirección sobre el desempeño del SGC y cualquier necesidad de mejora.</a:t>
            </a:r>
          </a:p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>
                <a:solidFill>
                  <a:srgbClr val="000000"/>
                </a:solidFill>
              </a:rPr>
              <a:t>Asegurar que en toda la organización se promueva la concientización sobre los requisitos del cliente.</a:t>
            </a:r>
            <a:endParaRPr lang="es-ES_tradnl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Bar dir="vert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3"/>
          <p:cNvGraphicFramePr>
            <a:graphicFrameLocks noChangeAspect="1"/>
          </p:cNvGraphicFramePr>
          <p:nvPr>
            <p:ph type="dgm" idx="1"/>
          </p:nvPr>
        </p:nvGraphicFramePr>
        <p:xfrm>
          <a:off x="685800" y="3133744"/>
          <a:ext cx="7529538" cy="2985056"/>
        </p:xfrm>
        <a:graphic>
          <a:graphicData uri="http://schemas.openxmlformats.org/presentationml/2006/ole">
            <p:oleObj spid="_x0000_s49154" name="MS Org Chart" r:id="rId3" imgW="7772400" imgH="3124080" progId="">
              <p:embed followColorScheme="full"/>
            </p:oleObj>
          </a:graphicData>
        </a:graphic>
      </p:graphicFrame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685800" y="7620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5.5.3 Comunicación interna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609600" y="1524000"/>
            <a:ext cx="7848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>
                <a:solidFill>
                  <a:srgbClr val="000000"/>
                </a:solidFill>
              </a:rPr>
              <a:t>Asegurar que se establezcan los procesos apropiados de comunicación dentro de la organización y que ésta considere la efectividad del SGC</a:t>
            </a:r>
            <a:endParaRPr lang="es-ES_tradnl" sz="2400">
              <a:solidFill>
                <a:srgbClr val="000000"/>
              </a:solidFill>
            </a:endParaRP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3886200" y="3454419"/>
            <a:ext cx="0" cy="58133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MX">
              <a:solidFill>
                <a:srgbClr val="000000"/>
              </a:solidFill>
            </a:endParaRP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4114800" y="4445019"/>
            <a:ext cx="0" cy="101733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MX">
              <a:solidFill>
                <a:srgbClr val="000000"/>
              </a:solidFill>
            </a:endParaRP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6781800" y="4445019"/>
            <a:ext cx="0" cy="101733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MX">
              <a:solidFill>
                <a:srgbClr val="000000"/>
              </a:solidFill>
            </a:endParaRP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1447800" y="4445019"/>
            <a:ext cx="0" cy="101733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MX">
              <a:solidFill>
                <a:srgbClr val="000000"/>
              </a:solidFill>
            </a:endParaRP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V="1">
            <a:off x="2362200" y="4521219"/>
            <a:ext cx="0" cy="94466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MX">
              <a:solidFill>
                <a:srgbClr val="000000"/>
              </a:solidFill>
            </a:endParaRP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V="1">
            <a:off x="5105400" y="4521219"/>
            <a:ext cx="0" cy="94466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MX">
              <a:solidFill>
                <a:srgbClr val="000000"/>
              </a:solidFill>
            </a:endParaRP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V="1">
            <a:off x="7848600" y="4445019"/>
            <a:ext cx="0" cy="94466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MX">
              <a:solidFill>
                <a:srgbClr val="000000"/>
              </a:solidFill>
            </a:endParaRPr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V="1">
            <a:off x="5029200" y="3530619"/>
            <a:ext cx="0" cy="5086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MX">
              <a:solidFill>
                <a:srgbClr val="000000"/>
              </a:solidFill>
            </a:endParaRP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2895600" y="4368819"/>
            <a:ext cx="66437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s-MX">
              <a:solidFill>
                <a:srgbClr val="000000"/>
              </a:solidFill>
            </a:endParaRP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5562600" y="4368819"/>
            <a:ext cx="66437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s-MX">
              <a:solidFill>
                <a:srgbClr val="000000"/>
              </a:solidFill>
            </a:endParaRPr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2895600" y="5359419"/>
            <a:ext cx="66437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s-MX">
              <a:solidFill>
                <a:srgbClr val="000000"/>
              </a:solidFill>
            </a:endParaRPr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5562600" y="5359419"/>
            <a:ext cx="66437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s-MX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_tradnl" sz="3200" b="1" smtClean="0"/>
              <a:t>Definiciones </a:t>
            </a:r>
            <a:br>
              <a:rPr lang="es-ES_tradnl" sz="3200" b="1" smtClean="0"/>
            </a:br>
            <a:r>
              <a:rPr lang="es-ES_tradnl" sz="3200" b="1" smtClean="0"/>
              <a:t/>
            </a:r>
            <a:br>
              <a:rPr lang="es-ES_tradnl" sz="3200" b="1" smtClean="0"/>
            </a:br>
            <a:r>
              <a:rPr lang="es-ES_tradnl" sz="3200" b="1" smtClean="0"/>
              <a:t>CALIDAD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1825"/>
            <a:ext cx="7772400" cy="1727200"/>
          </a:xfrm>
          <a:noFill/>
        </p:spPr>
        <p:txBody>
          <a:bodyPr/>
          <a:lstStyle/>
          <a:p>
            <a:pPr eaLnBrk="1" hangingPunct="1"/>
            <a:r>
              <a:rPr lang="es-ES_tradnl" smtClean="0"/>
              <a:t>Extensión o alcance en el que una serie de características inherentes cumplen con requisitos.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743200" y="3581400"/>
            <a:ext cx="4419600" cy="2184400"/>
            <a:chOff x="1824" y="2928"/>
            <a:chExt cx="1584" cy="752"/>
          </a:xfrm>
        </p:grpSpPr>
        <p:sp>
          <p:nvSpPr>
            <p:cNvPr id="20488" name="Rectangle 8"/>
            <p:cNvSpPr>
              <a:spLocks noChangeArrowheads="1"/>
            </p:cNvSpPr>
            <p:nvPr/>
          </p:nvSpPr>
          <p:spPr bwMode="auto">
            <a:xfrm rot="-1033077">
              <a:off x="3127" y="2928"/>
              <a:ext cx="281" cy="284"/>
            </a:xfrm>
            <a:prstGeom prst="rect">
              <a:avLst/>
            </a:prstGeom>
            <a:solidFill>
              <a:schemeClr val="bg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endParaRPr lang="es-ES"/>
            </a:p>
          </p:txBody>
        </p:sp>
        <p:sp>
          <p:nvSpPr>
            <p:cNvPr id="12297" name="Rectangle 9"/>
            <p:cNvSpPr>
              <a:spLocks noChangeArrowheads="1"/>
            </p:cNvSpPr>
            <p:nvPr/>
          </p:nvSpPr>
          <p:spPr bwMode="auto">
            <a:xfrm rot="-1033077">
              <a:off x="1824" y="3396"/>
              <a:ext cx="281" cy="2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s-ES" sz="2400">
                <a:latin typeface="Times New Roman" pitchFamily="18" charset="0"/>
              </a:endParaRPr>
            </a:p>
          </p:txBody>
        </p:sp>
        <p:sp>
          <p:nvSpPr>
            <p:cNvPr id="20490" name="Freeform 10"/>
            <p:cNvSpPr>
              <a:spLocks/>
            </p:cNvSpPr>
            <p:nvPr/>
          </p:nvSpPr>
          <p:spPr bwMode="auto">
            <a:xfrm>
              <a:off x="2172" y="3141"/>
              <a:ext cx="912" cy="357"/>
            </a:xfrm>
            <a:custGeom>
              <a:avLst/>
              <a:gdLst>
                <a:gd name="T0" fmla="*/ 38 w 3081"/>
                <a:gd name="T1" fmla="*/ 2525 h 2631"/>
                <a:gd name="T2" fmla="*/ 118 w 3081"/>
                <a:gd name="T3" fmla="*/ 2365 h 2631"/>
                <a:gd name="T4" fmla="*/ 169 w 3081"/>
                <a:gd name="T5" fmla="*/ 2293 h 2631"/>
                <a:gd name="T6" fmla="*/ 255 w 3081"/>
                <a:gd name="T7" fmla="*/ 2287 h 2631"/>
                <a:gd name="T8" fmla="*/ 401 w 3081"/>
                <a:gd name="T9" fmla="*/ 2285 h 2631"/>
                <a:gd name="T10" fmla="*/ 488 w 3081"/>
                <a:gd name="T11" fmla="*/ 2285 h 2631"/>
                <a:gd name="T12" fmla="*/ 517 w 3081"/>
                <a:gd name="T13" fmla="*/ 2156 h 2631"/>
                <a:gd name="T14" fmla="*/ 568 w 3081"/>
                <a:gd name="T15" fmla="*/ 1966 h 2631"/>
                <a:gd name="T16" fmla="*/ 599 w 3081"/>
                <a:gd name="T17" fmla="*/ 1871 h 2631"/>
                <a:gd name="T18" fmla="*/ 696 w 3081"/>
                <a:gd name="T19" fmla="*/ 1852 h 2631"/>
                <a:gd name="T20" fmla="*/ 916 w 3081"/>
                <a:gd name="T21" fmla="*/ 1839 h 2631"/>
                <a:gd name="T22" fmla="*/ 1078 w 3081"/>
                <a:gd name="T23" fmla="*/ 1841 h 2631"/>
                <a:gd name="T24" fmla="*/ 1106 w 3081"/>
                <a:gd name="T25" fmla="*/ 1732 h 2631"/>
                <a:gd name="T26" fmla="*/ 1180 w 3081"/>
                <a:gd name="T27" fmla="*/ 1504 h 2631"/>
                <a:gd name="T28" fmla="*/ 1245 w 3081"/>
                <a:gd name="T29" fmla="*/ 1363 h 2631"/>
                <a:gd name="T30" fmla="*/ 1678 w 3081"/>
                <a:gd name="T31" fmla="*/ 1371 h 2631"/>
                <a:gd name="T32" fmla="*/ 1770 w 3081"/>
                <a:gd name="T33" fmla="*/ 1141 h 2631"/>
                <a:gd name="T34" fmla="*/ 1878 w 3081"/>
                <a:gd name="T35" fmla="*/ 939 h 2631"/>
                <a:gd name="T36" fmla="*/ 1935 w 3081"/>
                <a:gd name="T37" fmla="*/ 905 h 2631"/>
                <a:gd name="T38" fmla="*/ 2061 w 3081"/>
                <a:gd name="T39" fmla="*/ 941 h 2631"/>
                <a:gd name="T40" fmla="*/ 2175 w 3081"/>
                <a:gd name="T41" fmla="*/ 991 h 2631"/>
                <a:gd name="T42" fmla="*/ 2245 w 3081"/>
                <a:gd name="T43" fmla="*/ 911 h 2631"/>
                <a:gd name="T44" fmla="*/ 2439 w 3081"/>
                <a:gd name="T45" fmla="*/ 565 h 2631"/>
                <a:gd name="T46" fmla="*/ 2597 w 3081"/>
                <a:gd name="T47" fmla="*/ 329 h 2631"/>
                <a:gd name="T48" fmla="*/ 2612 w 3081"/>
                <a:gd name="T49" fmla="*/ 270 h 2631"/>
                <a:gd name="T50" fmla="*/ 2528 w 3081"/>
                <a:gd name="T51" fmla="*/ 198 h 2631"/>
                <a:gd name="T52" fmla="*/ 2429 w 3081"/>
                <a:gd name="T53" fmla="*/ 141 h 2631"/>
                <a:gd name="T54" fmla="*/ 2456 w 3081"/>
                <a:gd name="T55" fmla="*/ 120 h 2631"/>
                <a:gd name="T56" fmla="*/ 2697 w 3081"/>
                <a:gd name="T57" fmla="*/ 73 h 2631"/>
                <a:gd name="T58" fmla="*/ 2977 w 3081"/>
                <a:gd name="T59" fmla="*/ 14 h 2631"/>
                <a:gd name="T60" fmla="*/ 3051 w 3081"/>
                <a:gd name="T61" fmla="*/ 48 h 2631"/>
                <a:gd name="T62" fmla="*/ 3079 w 3081"/>
                <a:gd name="T63" fmla="*/ 407 h 2631"/>
                <a:gd name="T64" fmla="*/ 3059 w 3081"/>
                <a:gd name="T65" fmla="*/ 717 h 2631"/>
                <a:gd name="T66" fmla="*/ 3034 w 3081"/>
                <a:gd name="T67" fmla="*/ 789 h 2631"/>
                <a:gd name="T68" fmla="*/ 2984 w 3081"/>
                <a:gd name="T69" fmla="*/ 702 h 2631"/>
                <a:gd name="T70" fmla="*/ 2895 w 3081"/>
                <a:gd name="T71" fmla="*/ 584 h 2631"/>
                <a:gd name="T72" fmla="*/ 2838 w 3081"/>
                <a:gd name="T73" fmla="*/ 563 h 2631"/>
                <a:gd name="T74" fmla="*/ 2707 w 3081"/>
                <a:gd name="T75" fmla="*/ 831 h 2631"/>
                <a:gd name="T76" fmla="*/ 2532 w 3081"/>
                <a:gd name="T77" fmla="*/ 1272 h 2631"/>
                <a:gd name="T78" fmla="*/ 2454 w 3081"/>
                <a:gd name="T79" fmla="*/ 1453 h 2631"/>
                <a:gd name="T80" fmla="*/ 2323 w 3081"/>
                <a:gd name="T81" fmla="*/ 1398 h 2631"/>
                <a:gd name="T82" fmla="*/ 2099 w 3081"/>
                <a:gd name="T83" fmla="*/ 1325 h 2631"/>
                <a:gd name="T84" fmla="*/ 2002 w 3081"/>
                <a:gd name="T85" fmla="*/ 1308 h 2631"/>
                <a:gd name="T86" fmla="*/ 1964 w 3081"/>
                <a:gd name="T87" fmla="*/ 1559 h 2631"/>
                <a:gd name="T88" fmla="*/ 1922 w 3081"/>
                <a:gd name="T89" fmla="*/ 1837 h 2631"/>
                <a:gd name="T90" fmla="*/ 1910 w 3081"/>
                <a:gd name="T91" fmla="*/ 1937 h 2631"/>
                <a:gd name="T92" fmla="*/ 1768 w 3081"/>
                <a:gd name="T93" fmla="*/ 1899 h 2631"/>
                <a:gd name="T94" fmla="*/ 1530 w 3081"/>
                <a:gd name="T95" fmla="*/ 1854 h 2631"/>
                <a:gd name="T96" fmla="*/ 1395 w 3081"/>
                <a:gd name="T97" fmla="*/ 1842 h 2631"/>
                <a:gd name="T98" fmla="*/ 1382 w 3081"/>
                <a:gd name="T99" fmla="*/ 1930 h 2631"/>
                <a:gd name="T100" fmla="*/ 1357 w 3081"/>
                <a:gd name="T101" fmla="*/ 2135 h 2631"/>
                <a:gd name="T102" fmla="*/ 1336 w 3081"/>
                <a:gd name="T103" fmla="*/ 2295 h 2631"/>
                <a:gd name="T104" fmla="*/ 1245 w 3081"/>
                <a:gd name="T105" fmla="*/ 2289 h 2631"/>
                <a:gd name="T106" fmla="*/ 975 w 3081"/>
                <a:gd name="T107" fmla="*/ 2249 h 2631"/>
                <a:gd name="T108" fmla="*/ 793 w 3081"/>
                <a:gd name="T109" fmla="*/ 2243 h 2631"/>
                <a:gd name="T110" fmla="*/ 775 w 3081"/>
                <a:gd name="T111" fmla="*/ 2291 h 2631"/>
                <a:gd name="T112" fmla="*/ 793 w 3081"/>
                <a:gd name="T113" fmla="*/ 2466 h 2631"/>
                <a:gd name="T114" fmla="*/ 789 w 3081"/>
                <a:gd name="T115" fmla="*/ 2603 h 26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81"/>
                <a:gd name="T175" fmla="*/ 0 h 2631"/>
                <a:gd name="T176" fmla="*/ 3081 w 3081"/>
                <a:gd name="T177" fmla="*/ 2631 h 26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81" h="2631">
                  <a:moveTo>
                    <a:pt x="0" y="2618"/>
                  </a:moveTo>
                  <a:lnTo>
                    <a:pt x="0" y="2614"/>
                  </a:lnTo>
                  <a:lnTo>
                    <a:pt x="2" y="2610"/>
                  </a:lnTo>
                  <a:lnTo>
                    <a:pt x="4" y="2605"/>
                  </a:lnTo>
                  <a:lnTo>
                    <a:pt x="9" y="2595"/>
                  </a:lnTo>
                  <a:lnTo>
                    <a:pt x="13" y="2584"/>
                  </a:lnTo>
                  <a:lnTo>
                    <a:pt x="19" y="2570"/>
                  </a:lnTo>
                  <a:lnTo>
                    <a:pt x="25" y="2555"/>
                  </a:lnTo>
                  <a:lnTo>
                    <a:pt x="32" y="2542"/>
                  </a:lnTo>
                  <a:lnTo>
                    <a:pt x="38" y="2525"/>
                  </a:lnTo>
                  <a:lnTo>
                    <a:pt x="46" y="2508"/>
                  </a:lnTo>
                  <a:lnTo>
                    <a:pt x="55" y="2489"/>
                  </a:lnTo>
                  <a:lnTo>
                    <a:pt x="63" y="2472"/>
                  </a:lnTo>
                  <a:lnTo>
                    <a:pt x="70" y="2453"/>
                  </a:lnTo>
                  <a:lnTo>
                    <a:pt x="80" y="2437"/>
                  </a:lnTo>
                  <a:lnTo>
                    <a:pt x="87" y="2420"/>
                  </a:lnTo>
                  <a:lnTo>
                    <a:pt x="97" y="2407"/>
                  </a:lnTo>
                  <a:lnTo>
                    <a:pt x="103" y="2390"/>
                  </a:lnTo>
                  <a:lnTo>
                    <a:pt x="110" y="2377"/>
                  </a:lnTo>
                  <a:lnTo>
                    <a:pt x="118" y="2365"/>
                  </a:lnTo>
                  <a:lnTo>
                    <a:pt x="125" y="2354"/>
                  </a:lnTo>
                  <a:lnTo>
                    <a:pt x="131" y="2342"/>
                  </a:lnTo>
                  <a:lnTo>
                    <a:pt x="139" y="2333"/>
                  </a:lnTo>
                  <a:lnTo>
                    <a:pt x="144" y="2323"/>
                  </a:lnTo>
                  <a:lnTo>
                    <a:pt x="150" y="2318"/>
                  </a:lnTo>
                  <a:lnTo>
                    <a:pt x="154" y="2310"/>
                  </a:lnTo>
                  <a:lnTo>
                    <a:pt x="158" y="2306"/>
                  </a:lnTo>
                  <a:lnTo>
                    <a:pt x="161" y="2301"/>
                  </a:lnTo>
                  <a:lnTo>
                    <a:pt x="165" y="2297"/>
                  </a:lnTo>
                  <a:lnTo>
                    <a:pt x="169" y="2293"/>
                  </a:lnTo>
                  <a:lnTo>
                    <a:pt x="173" y="2293"/>
                  </a:lnTo>
                  <a:lnTo>
                    <a:pt x="175" y="2291"/>
                  </a:lnTo>
                  <a:lnTo>
                    <a:pt x="184" y="2291"/>
                  </a:lnTo>
                  <a:lnTo>
                    <a:pt x="190" y="2289"/>
                  </a:lnTo>
                  <a:lnTo>
                    <a:pt x="200" y="2289"/>
                  </a:lnTo>
                  <a:lnTo>
                    <a:pt x="209" y="2289"/>
                  </a:lnTo>
                  <a:lnTo>
                    <a:pt x="220" y="2289"/>
                  </a:lnTo>
                  <a:lnTo>
                    <a:pt x="232" y="2289"/>
                  </a:lnTo>
                  <a:lnTo>
                    <a:pt x="243" y="2289"/>
                  </a:lnTo>
                  <a:lnTo>
                    <a:pt x="255" y="2287"/>
                  </a:lnTo>
                  <a:lnTo>
                    <a:pt x="270" y="2287"/>
                  </a:lnTo>
                  <a:lnTo>
                    <a:pt x="285" y="2287"/>
                  </a:lnTo>
                  <a:lnTo>
                    <a:pt x="300" y="2287"/>
                  </a:lnTo>
                  <a:lnTo>
                    <a:pt x="314" y="2287"/>
                  </a:lnTo>
                  <a:lnTo>
                    <a:pt x="331" y="2287"/>
                  </a:lnTo>
                  <a:lnTo>
                    <a:pt x="344" y="2285"/>
                  </a:lnTo>
                  <a:lnTo>
                    <a:pt x="357" y="2285"/>
                  </a:lnTo>
                  <a:lnTo>
                    <a:pt x="372" y="2285"/>
                  </a:lnTo>
                  <a:lnTo>
                    <a:pt x="388" y="2285"/>
                  </a:lnTo>
                  <a:lnTo>
                    <a:pt x="401" y="2285"/>
                  </a:lnTo>
                  <a:lnTo>
                    <a:pt x="414" y="2285"/>
                  </a:lnTo>
                  <a:lnTo>
                    <a:pt x="428" y="2285"/>
                  </a:lnTo>
                  <a:lnTo>
                    <a:pt x="439" y="2285"/>
                  </a:lnTo>
                  <a:lnTo>
                    <a:pt x="449" y="2285"/>
                  </a:lnTo>
                  <a:lnTo>
                    <a:pt x="458" y="2285"/>
                  </a:lnTo>
                  <a:lnTo>
                    <a:pt x="466" y="2285"/>
                  </a:lnTo>
                  <a:lnTo>
                    <a:pt x="475" y="2285"/>
                  </a:lnTo>
                  <a:lnTo>
                    <a:pt x="485" y="2285"/>
                  </a:lnTo>
                  <a:lnTo>
                    <a:pt x="488" y="2287"/>
                  </a:lnTo>
                  <a:lnTo>
                    <a:pt x="488" y="2285"/>
                  </a:lnTo>
                  <a:lnTo>
                    <a:pt x="488" y="2282"/>
                  </a:lnTo>
                  <a:lnTo>
                    <a:pt x="488" y="2274"/>
                  </a:lnTo>
                  <a:lnTo>
                    <a:pt x="492" y="2264"/>
                  </a:lnTo>
                  <a:lnTo>
                    <a:pt x="494" y="2253"/>
                  </a:lnTo>
                  <a:lnTo>
                    <a:pt x="496" y="2242"/>
                  </a:lnTo>
                  <a:lnTo>
                    <a:pt x="500" y="2226"/>
                  </a:lnTo>
                  <a:lnTo>
                    <a:pt x="506" y="2211"/>
                  </a:lnTo>
                  <a:lnTo>
                    <a:pt x="509" y="2192"/>
                  </a:lnTo>
                  <a:lnTo>
                    <a:pt x="513" y="2175"/>
                  </a:lnTo>
                  <a:lnTo>
                    <a:pt x="517" y="2156"/>
                  </a:lnTo>
                  <a:lnTo>
                    <a:pt x="523" y="2137"/>
                  </a:lnTo>
                  <a:lnTo>
                    <a:pt x="526" y="2116"/>
                  </a:lnTo>
                  <a:lnTo>
                    <a:pt x="532" y="2095"/>
                  </a:lnTo>
                  <a:lnTo>
                    <a:pt x="538" y="2074"/>
                  </a:lnTo>
                  <a:lnTo>
                    <a:pt x="544" y="2057"/>
                  </a:lnTo>
                  <a:lnTo>
                    <a:pt x="547" y="2036"/>
                  </a:lnTo>
                  <a:lnTo>
                    <a:pt x="553" y="2019"/>
                  </a:lnTo>
                  <a:lnTo>
                    <a:pt x="557" y="2000"/>
                  </a:lnTo>
                  <a:lnTo>
                    <a:pt x="563" y="1983"/>
                  </a:lnTo>
                  <a:lnTo>
                    <a:pt x="568" y="1966"/>
                  </a:lnTo>
                  <a:lnTo>
                    <a:pt x="572" y="1951"/>
                  </a:lnTo>
                  <a:lnTo>
                    <a:pt x="576" y="1937"/>
                  </a:lnTo>
                  <a:lnTo>
                    <a:pt x="582" y="1926"/>
                  </a:lnTo>
                  <a:lnTo>
                    <a:pt x="584" y="1913"/>
                  </a:lnTo>
                  <a:lnTo>
                    <a:pt x="587" y="1901"/>
                  </a:lnTo>
                  <a:lnTo>
                    <a:pt x="589" y="1892"/>
                  </a:lnTo>
                  <a:lnTo>
                    <a:pt x="593" y="1886"/>
                  </a:lnTo>
                  <a:lnTo>
                    <a:pt x="597" y="1875"/>
                  </a:lnTo>
                  <a:lnTo>
                    <a:pt x="599" y="1873"/>
                  </a:lnTo>
                  <a:lnTo>
                    <a:pt x="599" y="1871"/>
                  </a:lnTo>
                  <a:lnTo>
                    <a:pt x="603" y="1871"/>
                  </a:lnTo>
                  <a:lnTo>
                    <a:pt x="606" y="1869"/>
                  </a:lnTo>
                  <a:lnTo>
                    <a:pt x="614" y="1867"/>
                  </a:lnTo>
                  <a:lnTo>
                    <a:pt x="620" y="1865"/>
                  </a:lnTo>
                  <a:lnTo>
                    <a:pt x="629" y="1863"/>
                  </a:lnTo>
                  <a:lnTo>
                    <a:pt x="639" y="1861"/>
                  </a:lnTo>
                  <a:lnTo>
                    <a:pt x="652" y="1861"/>
                  </a:lnTo>
                  <a:lnTo>
                    <a:pt x="665" y="1858"/>
                  </a:lnTo>
                  <a:lnTo>
                    <a:pt x="680" y="1854"/>
                  </a:lnTo>
                  <a:lnTo>
                    <a:pt x="696" y="1852"/>
                  </a:lnTo>
                  <a:lnTo>
                    <a:pt x="715" y="1850"/>
                  </a:lnTo>
                  <a:lnTo>
                    <a:pt x="734" y="1846"/>
                  </a:lnTo>
                  <a:lnTo>
                    <a:pt x="755" y="1844"/>
                  </a:lnTo>
                  <a:lnTo>
                    <a:pt x="775" y="1842"/>
                  </a:lnTo>
                  <a:lnTo>
                    <a:pt x="798" y="1842"/>
                  </a:lnTo>
                  <a:lnTo>
                    <a:pt x="819" y="1841"/>
                  </a:lnTo>
                  <a:lnTo>
                    <a:pt x="844" y="1839"/>
                  </a:lnTo>
                  <a:lnTo>
                    <a:pt x="869" y="1839"/>
                  </a:lnTo>
                  <a:lnTo>
                    <a:pt x="893" y="1839"/>
                  </a:lnTo>
                  <a:lnTo>
                    <a:pt x="916" y="1839"/>
                  </a:lnTo>
                  <a:lnTo>
                    <a:pt x="941" y="1839"/>
                  </a:lnTo>
                  <a:lnTo>
                    <a:pt x="962" y="1839"/>
                  </a:lnTo>
                  <a:lnTo>
                    <a:pt x="985" y="1839"/>
                  </a:lnTo>
                  <a:lnTo>
                    <a:pt x="1004" y="1839"/>
                  </a:lnTo>
                  <a:lnTo>
                    <a:pt x="1023" y="1839"/>
                  </a:lnTo>
                  <a:lnTo>
                    <a:pt x="1038" y="1839"/>
                  </a:lnTo>
                  <a:lnTo>
                    <a:pt x="1053" y="1841"/>
                  </a:lnTo>
                  <a:lnTo>
                    <a:pt x="1064" y="1841"/>
                  </a:lnTo>
                  <a:lnTo>
                    <a:pt x="1072" y="1841"/>
                  </a:lnTo>
                  <a:lnTo>
                    <a:pt x="1078" y="1841"/>
                  </a:lnTo>
                  <a:lnTo>
                    <a:pt x="1082" y="1842"/>
                  </a:lnTo>
                  <a:lnTo>
                    <a:pt x="1082" y="1841"/>
                  </a:lnTo>
                  <a:lnTo>
                    <a:pt x="1082" y="1835"/>
                  </a:lnTo>
                  <a:lnTo>
                    <a:pt x="1082" y="1825"/>
                  </a:lnTo>
                  <a:lnTo>
                    <a:pt x="1085" y="1816"/>
                  </a:lnTo>
                  <a:lnTo>
                    <a:pt x="1089" y="1802"/>
                  </a:lnTo>
                  <a:lnTo>
                    <a:pt x="1093" y="1787"/>
                  </a:lnTo>
                  <a:lnTo>
                    <a:pt x="1095" y="1770"/>
                  </a:lnTo>
                  <a:lnTo>
                    <a:pt x="1102" y="1753"/>
                  </a:lnTo>
                  <a:lnTo>
                    <a:pt x="1106" y="1732"/>
                  </a:lnTo>
                  <a:lnTo>
                    <a:pt x="1112" y="1711"/>
                  </a:lnTo>
                  <a:lnTo>
                    <a:pt x="1120" y="1688"/>
                  </a:lnTo>
                  <a:lnTo>
                    <a:pt x="1127" y="1668"/>
                  </a:lnTo>
                  <a:lnTo>
                    <a:pt x="1133" y="1643"/>
                  </a:lnTo>
                  <a:lnTo>
                    <a:pt x="1140" y="1620"/>
                  </a:lnTo>
                  <a:lnTo>
                    <a:pt x="1148" y="1595"/>
                  </a:lnTo>
                  <a:lnTo>
                    <a:pt x="1158" y="1574"/>
                  </a:lnTo>
                  <a:lnTo>
                    <a:pt x="1165" y="1550"/>
                  </a:lnTo>
                  <a:lnTo>
                    <a:pt x="1171" y="1527"/>
                  </a:lnTo>
                  <a:lnTo>
                    <a:pt x="1180" y="1504"/>
                  </a:lnTo>
                  <a:lnTo>
                    <a:pt x="1188" y="1487"/>
                  </a:lnTo>
                  <a:lnTo>
                    <a:pt x="1196" y="1466"/>
                  </a:lnTo>
                  <a:lnTo>
                    <a:pt x="1205" y="1449"/>
                  </a:lnTo>
                  <a:lnTo>
                    <a:pt x="1213" y="1432"/>
                  </a:lnTo>
                  <a:lnTo>
                    <a:pt x="1220" y="1419"/>
                  </a:lnTo>
                  <a:lnTo>
                    <a:pt x="1226" y="1403"/>
                  </a:lnTo>
                  <a:lnTo>
                    <a:pt x="1234" y="1390"/>
                  </a:lnTo>
                  <a:lnTo>
                    <a:pt x="1237" y="1380"/>
                  </a:lnTo>
                  <a:lnTo>
                    <a:pt x="1243" y="1371"/>
                  </a:lnTo>
                  <a:lnTo>
                    <a:pt x="1245" y="1363"/>
                  </a:lnTo>
                  <a:lnTo>
                    <a:pt x="1249" y="1360"/>
                  </a:lnTo>
                  <a:lnTo>
                    <a:pt x="1251" y="1356"/>
                  </a:lnTo>
                  <a:lnTo>
                    <a:pt x="1253" y="1356"/>
                  </a:lnTo>
                  <a:lnTo>
                    <a:pt x="1661" y="1430"/>
                  </a:lnTo>
                  <a:lnTo>
                    <a:pt x="1661" y="1428"/>
                  </a:lnTo>
                  <a:lnTo>
                    <a:pt x="1663" y="1422"/>
                  </a:lnTo>
                  <a:lnTo>
                    <a:pt x="1665" y="1413"/>
                  </a:lnTo>
                  <a:lnTo>
                    <a:pt x="1669" y="1401"/>
                  </a:lnTo>
                  <a:lnTo>
                    <a:pt x="1673" y="1386"/>
                  </a:lnTo>
                  <a:lnTo>
                    <a:pt x="1678" y="1371"/>
                  </a:lnTo>
                  <a:lnTo>
                    <a:pt x="1684" y="1352"/>
                  </a:lnTo>
                  <a:lnTo>
                    <a:pt x="1692" y="1335"/>
                  </a:lnTo>
                  <a:lnTo>
                    <a:pt x="1699" y="1310"/>
                  </a:lnTo>
                  <a:lnTo>
                    <a:pt x="1707" y="1289"/>
                  </a:lnTo>
                  <a:lnTo>
                    <a:pt x="1716" y="1265"/>
                  </a:lnTo>
                  <a:lnTo>
                    <a:pt x="1726" y="1240"/>
                  </a:lnTo>
                  <a:lnTo>
                    <a:pt x="1735" y="1213"/>
                  </a:lnTo>
                  <a:lnTo>
                    <a:pt x="1747" y="1190"/>
                  </a:lnTo>
                  <a:lnTo>
                    <a:pt x="1756" y="1164"/>
                  </a:lnTo>
                  <a:lnTo>
                    <a:pt x="1770" y="1141"/>
                  </a:lnTo>
                  <a:lnTo>
                    <a:pt x="1781" y="1114"/>
                  </a:lnTo>
                  <a:lnTo>
                    <a:pt x="1791" y="1092"/>
                  </a:lnTo>
                  <a:lnTo>
                    <a:pt x="1802" y="1069"/>
                  </a:lnTo>
                  <a:lnTo>
                    <a:pt x="1815" y="1046"/>
                  </a:lnTo>
                  <a:lnTo>
                    <a:pt x="1827" y="1025"/>
                  </a:lnTo>
                  <a:lnTo>
                    <a:pt x="1836" y="1004"/>
                  </a:lnTo>
                  <a:lnTo>
                    <a:pt x="1848" y="985"/>
                  </a:lnTo>
                  <a:lnTo>
                    <a:pt x="1859" y="970"/>
                  </a:lnTo>
                  <a:lnTo>
                    <a:pt x="1867" y="953"/>
                  </a:lnTo>
                  <a:lnTo>
                    <a:pt x="1878" y="939"/>
                  </a:lnTo>
                  <a:lnTo>
                    <a:pt x="1884" y="928"/>
                  </a:lnTo>
                  <a:lnTo>
                    <a:pt x="1891" y="917"/>
                  </a:lnTo>
                  <a:lnTo>
                    <a:pt x="1897" y="909"/>
                  </a:lnTo>
                  <a:lnTo>
                    <a:pt x="1901" y="903"/>
                  </a:lnTo>
                  <a:lnTo>
                    <a:pt x="1905" y="900"/>
                  </a:lnTo>
                  <a:lnTo>
                    <a:pt x="1908" y="900"/>
                  </a:lnTo>
                  <a:lnTo>
                    <a:pt x="1920" y="901"/>
                  </a:lnTo>
                  <a:lnTo>
                    <a:pt x="1926" y="903"/>
                  </a:lnTo>
                  <a:lnTo>
                    <a:pt x="1935" y="905"/>
                  </a:lnTo>
                  <a:lnTo>
                    <a:pt x="1945" y="907"/>
                  </a:lnTo>
                  <a:lnTo>
                    <a:pt x="1956" y="911"/>
                  </a:lnTo>
                  <a:lnTo>
                    <a:pt x="1967" y="913"/>
                  </a:lnTo>
                  <a:lnTo>
                    <a:pt x="1979" y="917"/>
                  </a:lnTo>
                  <a:lnTo>
                    <a:pt x="1990" y="920"/>
                  </a:lnTo>
                  <a:lnTo>
                    <a:pt x="2005" y="924"/>
                  </a:lnTo>
                  <a:lnTo>
                    <a:pt x="2019" y="928"/>
                  </a:lnTo>
                  <a:lnTo>
                    <a:pt x="2032" y="932"/>
                  </a:lnTo>
                  <a:lnTo>
                    <a:pt x="2045" y="938"/>
                  </a:lnTo>
                  <a:lnTo>
                    <a:pt x="2061" y="941"/>
                  </a:lnTo>
                  <a:lnTo>
                    <a:pt x="2074" y="945"/>
                  </a:lnTo>
                  <a:lnTo>
                    <a:pt x="2087" y="951"/>
                  </a:lnTo>
                  <a:lnTo>
                    <a:pt x="2099" y="957"/>
                  </a:lnTo>
                  <a:lnTo>
                    <a:pt x="2112" y="962"/>
                  </a:lnTo>
                  <a:lnTo>
                    <a:pt x="2123" y="968"/>
                  </a:lnTo>
                  <a:lnTo>
                    <a:pt x="2137" y="972"/>
                  </a:lnTo>
                  <a:lnTo>
                    <a:pt x="2146" y="978"/>
                  </a:lnTo>
                  <a:lnTo>
                    <a:pt x="2157" y="983"/>
                  </a:lnTo>
                  <a:lnTo>
                    <a:pt x="2165" y="987"/>
                  </a:lnTo>
                  <a:lnTo>
                    <a:pt x="2175" y="991"/>
                  </a:lnTo>
                  <a:lnTo>
                    <a:pt x="2180" y="995"/>
                  </a:lnTo>
                  <a:lnTo>
                    <a:pt x="2188" y="998"/>
                  </a:lnTo>
                  <a:lnTo>
                    <a:pt x="2195" y="1002"/>
                  </a:lnTo>
                  <a:lnTo>
                    <a:pt x="2199" y="1004"/>
                  </a:lnTo>
                  <a:lnTo>
                    <a:pt x="2199" y="1000"/>
                  </a:lnTo>
                  <a:lnTo>
                    <a:pt x="2205" y="993"/>
                  </a:lnTo>
                  <a:lnTo>
                    <a:pt x="2211" y="978"/>
                  </a:lnTo>
                  <a:lnTo>
                    <a:pt x="2220" y="960"/>
                  </a:lnTo>
                  <a:lnTo>
                    <a:pt x="2232" y="938"/>
                  </a:lnTo>
                  <a:lnTo>
                    <a:pt x="2245" y="911"/>
                  </a:lnTo>
                  <a:lnTo>
                    <a:pt x="2260" y="882"/>
                  </a:lnTo>
                  <a:lnTo>
                    <a:pt x="2277" y="852"/>
                  </a:lnTo>
                  <a:lnTo>
                    <a:pt x="2294" y="816"/>
                  </a:lnTo>
                  <a:lnTo>
                    <a:pt x="2315" y="782"/>
                  </a:lnTo>
                  <a:lnTo>
                    <a:pt x="2332" y="744"/>
                  </a:lnTo>
                  <a:lnTo>
                    <a:pt x="2355" y="708"/>
                  </a:lnTo>
                  <a:lnTo>
                    <a:pt x="2374" y="671"/>
                  </a:lnTo>
                  <a:lnTo>
                    <a:pt x="2397" y="633"/>
                  </a:lnTo>
                  <a:lnTo>
                    <a:pt x="2418" y="599"/>
                  </a:lnTo>
                  <a:lnTo>
                    <a:pt x="2439" y="565"/>
                  </a:lnTo>
                  <a:lnTo>
                    <a:pt x="2456" y="533"/>
                  </a:lnTo>
                  <a:lnTo>
                    <a:pt x="2477" y="502"/>
                  </a:lnTo>
                  <a:lnTo>
                    <a:pt x="2494" y="474"/>
                  </a:lnTo>
                  <a:lnTo>
                    <a:pt x="2513" y="447"/>
                  </a:lnTo>
                  <a:lnTo>
                    <a:pt x="2528" y="422"/>
                  </a:lnTo>
                  <a:lnTo>
                    <a:pt x="2545" y="400"/>
                  </a:lnTo>
                  <a:lnTo>
                    <a:pt x="2560" y="379"/>
                  </a:lnTo>
                  <a:lnTo>
                    <a:pt x="2576" y="362"/>
                  </a:lnTo>
                  <a:lnTo>
                    <a:pt x="2587" y="345"/>
                  </a:lnTo>
                  <a:lnTo>
                    <a:pt x="2597" y="329"/>
                  </a:lnTo>
                  <a:lnTo>
                    <a:pt x="2608" y="318"/>
                  </a:lnTo>
                  <a:lnTo>
                    <a:pt x="2616" y="308"/>
                  </a:lnTo>
                  <a:lnTo>
                    <a:pt x="2621" y="299"/>
                  </a:lnTo>
                  <a:lnTo>
                    <a:pt x="2627" y="295"/>
                  </a:lnTo>
                  <a:lnTo>
                    <a:pt x="2629" y="291"/>
                  </a:lnTo>
                  <a:lnTo>
                    <a:pt x="2633" y="291"/>
                  </a:lnTo>
                  <a:lnTo>
                    <a:pt x="2629" y="287"/>
                  </a:lnTo>
                  <a:lnTo>
                    <a:pt x="2623" y="282"/>
                  </a:lnTo>
                  <a:lnTo>
                    <a:pt x="2617" y="276"/>
                  </a:lnTo>
                  <a:lnTo>
                    <a:pt x="2612" y="270"/>
                  </a:lnTo>
                  <a:lnTo>
                    <a:pt x="2606" y="265"/>
                  </a:lnTo>
                  <a:lnTo>
                    <a:pt x="2600" y="259"/>
                  </a:lnTo>
                  <a:lnTo>
                    <a:pt x="2591" y="249"/>
                  </a:lnTo>
                  <a:lnTo>
                    <a:pt x="2583" y="244"/>
                  </a:lnTo>
                  <a:lnTo>
                    <a:pt x="2576" y="236"/>
                  </a:lnTo>
                  <a:lnTo>
                    <a:pt x="2566" y="229"/>
                  </a:lnTo>
                  <a:lnTo>
                    <a:pt x="2557" y="219"/>
                  </a:lnTo>
                  <a:lnTo>
                    <a:pt x="2547" y="211"/>
                  </a:lnTo>
                  <a:lnTo>
                    <a:pt x="2538" y="206"/>
                  </a:lnTo>
                  <a:lnTo>
                    <a:pt x="2528" y="198"/>
                  </a:lnTo>
                  <a:lnTo>
                    <a:pt x="2517" y="189"/>
                  </a:lnTo>
                  <a:lnTo>
                    <a:pt x="2505" y="181"/>
                  </a:lnTo>
                  <a:lnTo>
                    <a:pt x="2494" y="175"/>
                  </a:lnTo>
                  <a:lnTo>
                    <a:pt x="2484" y="170"/>
                  </a:lnTo>
                  <a:lnTo>
                    <a:pt x="2473" y="164"/>
                  </a:lnTo>
                  <a:lnTo>
                    <a:pt x="2464" y="158"/>
                  </a:lnTo>
                  <a:lnTo>
                    <a:pt x="2452" y="153"/>
                  </a:lnTo>
                  <a:lnTo>
                    <a:pt x="2446" y="151"/>
                  </a:lnTo>
                  <a:lnTo>
                    <a:pt x="2435" y="145"/>
                  </a:lnTo>
                  <a:lnTo>
                    <a:pt x="2429" y="141"/>
                  </a:lnTo>
                  <a:lnTo>
                    <a:pt x="2422" y="139"/>
                  </a:lnTo>
                  <a:lnTo>
                    <a:pt x="2418" y="135"/>
                  </a:lnTo>
                  <a:lnTo>
                    <a:pt x="2410" y="132"/>
                  </a:lnTo>
                  <a:lnTo>
                    <a:pt x="2408" y="132"/>
                  </a:lnTo>
                  <a:lnTo>
                    <a:pt x="2412" y="130"/>
                  </a:lnTo>
                  <a:lnTo>
                    <a:pt x="2418" y="128"/>
                  </a:lnTo>
                  <a:lnTo>
                    <a:pt x="2429" y="126"/>
                  </a:lnTo>
                  <a:lnTo>
                    <a:pt x="2441" y="122"/>
                  </a:lnTo>
                  <a:lnTo>
                    <a:pt x="2456" y="120"/>
                  </a:lnTo>
                  <a:lnTo>
                    <a:pt x="2473" y="116"/>
                  </a:lnTo>
                  <a:lnTo>
                    <a:pt x="2492" y="114"/>
                  </a:lnTo>
                  <a:lnTo>
                    <a:pt x="2511" y="109"/>
                  </a:lnTo>
                  <a:lnTo>
                    <a:pt x="2534" y="105"/>
                  </a:lnTo>
                  <a:lnTo>
                    <a:pt x="2559" y="99"/>
                  </a:lnTo>
                  <a:lnTo>
                    <a:pt x="2583" y="95"/>
                  </a:lnTo>
                  <a:lnTo>
                    <a:pt x="2610" y="88"/>
                  </a:lnTo>
                  <a:lnTo>
                    <a:pt x="2638" y="84"/>
                  </a:lnTo>
                  <a:lnTo>
                    <a:pt x="2667" y="76"/>
                  </a:lnTo>
                  <a:lnTo>
                    <a:pt x="2697" y="73"/>
                  </a:lnTo>
                  <a:lnTo>
                    <a:pt x="2726" y="65"/>
                  </a:lnTo>
                  <a:lnTo>
                    <a:pt x="2756" y="59"/>
                  </a:lnTo>
                  <a:lnTo>
                    <a:pt x="2787" y="54"/>
                  </a:lnTo>
                  <a:lnTo>
                    <a:pt x="2817" y="46"/>
                  </a:lnTo>
                  <a:lnTo>
                    <a:pt x="2846" y="38"/>
                  </a:lnTo>
                  <a:lnTo>
                    <a:pt x="2874" y="35"/>
                  </a:lnTo>
                  <a:lnTo>
                    <a:pt x="2903" y="29"/>
                  </a:lnTo>
                  <a:lnTo>
                    <a:pt x="2929" y="23"/>
                  </a:lnTo>
                  <a:lnTo>
                    <a:pt x="2952" y="18"/>
                  </a:lnTo>
                  <a:lnTo>
                    <a:pt x="2977" y="14"/>
                  </a:lnTo>
                  <a:lnTo>
                    <a:pt x="2994" y="10"/>
                  </a:lnTo>
                  <a:lnTo>
                    <a:pt x="3013" y="6"/>
                  </a:lnTo>
                  <a:lnTo>
                    <a:pt x="3026" y="2"/>
                  </a:lnTo>
                  <a:lnTo>
                    <a:pt x="3036" y="0"/>
                  </a:lnTo>
                  <a:lnTo>
                    <a:pt x="3041" y="0"/>
                  </a:lnTo>
                  <a:lnTo>
                    <a:pt x="3045" y="0"/>
                  </a:lnTo>
                  <a:lnTo>
                    <a:pt x="3045" y="4"/>
                  </a:lnTo>
                  <a:lnTo>
                    <a:pt x="3045" y="14"/>
                  </a:lnTo>
                  <a:lnTo>
                    <a:pt x="3047" y="27"/>
                  </a:lnTo>
                  <a:lnTo>
                    <a:pt x="3051" y="48"/>
                  </a:lnTo>
                  <a:lnTo>
                    <a:pt x="3053" y="73"/>
                  </a:lnTo>
                  <a:lnTo>
                    <a:pt x="3055" y="101"/>
                  </a:lnTo>
                  <a:lnTo>
                    <a:pt x="3059" y="132"/>
                  </a:lnTo>
                  <a:lnTo>
                    <a:pt x="3062" y="168"/>
                  </a:lnTo>
                  <a:lnTo>
                    <a:pt x="3066" y="204"/>
                  </a:lnTo>
                  <a:lnTo>
                    <a:pt x="3070" y="244"/>
                  </a:lnTo>
                  <a:lnTo>
                    <a:pt x="3072" y="284"/>
                  </a:lnTo>
                  <a:lnTo>
                    <a:pt x="3076" y="325"/>
                  </a:lnTo>
                  <a:lnTo>
                    <a:pt x="3076" y="365"/>
                  </a:lnTo>
                  <a:lnTo>
                    <a:pt x="3079" y="407"/>
                  </a:lnTo>
                  <a:lnTo>
                    <a:pt x="3079" y="447"/>
                  </a:lnTo>
                  <a:lnTo>
                    <a:pt x="3081" y="487"/>
                  </a:lnTo>
                  <a:lnTo>
                    <a:pt x="3079" y="523"/>
                  </a:lnTo>
                  <a:lnTo>
                    <a:pt x="3078" y="557"/>
                  </a:lnTo>
                  <a:lnTo>
                    <a:pt x="3076" y="588"/>
                  </a:lnTo>
                  <a:lnTo>
                    <a:pt x="3072" y="620"/>
                  </a:lnTo>
                  <a:lnTo>
                    <a:pt x="3070" y="647"/>
                  </a:lnTo>
                  <a:lnTo>
                    <a:pt x="3066" y="671"/>
                  </a:lnTo>
                  <a:lnTo>
                    <a:pt x="3062" y="696"/>
                  </a:lnTo>
                  <a:lnTo>
                    <a:pt x="3059" y="717"/>
                  </a:lnTo>
                  <a:lnTo>
                    <a:pt x="3055" y="736"/>
                  </a:lnTo>
                  <a:lnTo>
                    <a:pt x="3053" y="753"/>
                  </a:lnTo>
                  <a:lnTo>
                    <a:pt x="3049" y="767"/>
                  </a:lnTo>
                  <a:lnTo>
                    <a:pt x="3045" y="780"/>
                  </a:lnTo>
                  <a:lnTo>
                    <a:pt x="3041" y="787"/>
                  </a:lnTo>
                  <a:lnTo>
                    <a:pt x="3041" y="795"/>
                  </a:lnTo>
                  <a:lnTo>
                    <a:pt x="3041" y="799"/>
                  </a:lnTo>
                  <a:lnTo>
                    <a:pt x="3041" y="801"/>
                  </a:lnTo>
                  <a:lnTo>
                    <a:pt x="3038" y="797"/>
                  </a:lnTo>
                  <a:lnTo>
                    <a:pt x="3034" y="789"/>
                  </a:lnTo>
                  <a:lnTo>
                    <a:pt x="3032" y="784"/>
                  </a:lnTo>
                  <a:lnTo>
                    <a:pt x="3028" y="780"/>
                  </a:lnTo>
                  <a:lnTo>
                    <a:pt x="3024" y="772"/>
                  </a:lnTo>
                  <a:lnTo>
                    <a:pt x="3020" y="765"/>
                  </a:lnTo>
                  <a:lnTo>
                    <a:pt x="3015" y="755"/>
                  </a:lnTo>
                  <a:lnTo>
                    <a:pt x="3011" y="746"/>
                  </a:lnTo>
                  <a:lnTo>
                    <a:pt x="3003" y="736"/>
                  </a:lnTo>
                  <a:lnTo>
                    <a:pt x="3000" y="727"/>
                  </a:lnTo>
                  <a:lnTo>
                    <a:pt x="2992" y="713"/>
                  </a:lnTo>
                  <a:lnTo>
                    <a:pt x="2984" y="702"/>
                  </a:lnTo>
                  <a:lnTo>
                    <a:pt x="2977" y="692"/>
                  </a:lnTo>
                  <a:lnTo>
                    <a:pt x="2969" y="681"/>
                  </a:lnTo>
                  <a:lnTo>
                    <a:pt x="2960" y="668"/>
                  </a:lnTo>
                  <a:lnTo>
                    <a:pt x="2952" y="654"/>
                  </a:lnTo>
                  <a:lnTo>
                    <a:pt x="2943" y="641"/>
                  </a:lnTo>
                  <a:lnTo>
                    <a:pt x="2931" y="630"/>
                  </a:lnTo>
                  <a:lnTo>
                    <a:pt x="2922" y="616"/>
                  </a:lnTo>
                  <a:lnTo>
                    <a:pt x="2912" y="605"/>
                  </a:lnTo>
                  <a:lnTo>
                    <a:pt x="2903" y="594"/>
                  </a:lnTo>
                  <a:lnTo>
                    <a:pt x="2895" y="584"/>
                  </a:lnTo>
                  <a:lnTo>
                    <a:pt x="2886" y="573"/>
                  </a:lnTo>
                  <a:lnTo>
                    <a:pt x="2878" y="565"/>
                  </a:lnTo>
                  <a:lnTo>
                    <a:pt x="2870" y="556"/>
                  </a:lnTo>
                  <a:lnTo>
                    <a:pt x="2867" y="550"/>
                  </a:lnTo>
                  <a:lnTo>
                    <a:pt x="2857" y="540"/>
                  </a:lnTo>
                  <a:lnTo>
                    <a:pt x="2855" y="536"/>
                  </a:lnTo>
                  <a:lnTo>
                    <a:pt x="2853" y="538"/>
                  </a:lnTo>
                  <a:lnTo>
                    <a:pt x="2849" y="544"/>
                  </a:lnTo>
                  <a:lnTo>
                    <a:pt x="2846" y="552"/>
                  </a:lnTo>
                  <a:lnTo>
                    <a:pt x="2838" y="563"/>
                  </a:lnTo>
                  <a:lnTo>
                    <a:pt x="2830" y="576"/>
                  </a:lnTo>
                  <a:lnTo>
                    <a:pt x="2821" y="595"/>
                  </a:lnTo>
                  <a:lnTo>
                    <a:pt x="2809" y="614"/>
                  </a:lnTo>
                  <a:lnTo>
                    <a:pt x="2800" y="639"/>
                  </a:lnTo>
                  <a:lnTo>
                    <a:pt x="2785" y="664"/>
                  </a:lnTo>
                  <a:lnTo>
                    <a:pt x="2771" y="692"/>
                  </a:lnTo>
                  <a:lnTo>
                    <a:pt x="2756" y="723"/>
                  </a:lnTo>
                  <a:lnTo>
                    <a:pt x="2741" y="757"/>
                  </a:lnTo>
                  <a:lnTo>
                    <a:pt x="2724" y="793"/>
                  </a:lnTo>
                  <a:lnTo>
                    <a:pt x="2707" y="831"/>
                  </a:lnTo>
                  <a:lnTo>
                    <a:pt x="2688" y="871"/>
                  </a:lnTo>
                  <a:lnTo>
                    <a:pt x="2671" y="915"/>
                  </a:lnTo>
                  <a:lnTo>
                    <a:pt x="2652" y="958"/>
                  </a:lnTo>
                  <a:lnTo>
                    <a:pt x="2633" y="1004"/>
                  </a:lnTo>
                  <a:lnTo>
                    <a:pt x="2614" y="1050"/>
                  </a:lnTo>
                  <a:lnTo>
                    <a:pt x="2597" y="1097"/>
                  </a:lnTo>
                  <a:lnTo>
                    <a:pt x="2579" y="1141"/>
                  </a:lnTo>
                  <a:lnTo>
                    <a:pt x="2562" y="1187"/>
                  </a:lnTo>
                  <a:lnTo>
                    <a:pt x="2545" y="1230"/>
                  </a:lnTo>
                  <a:lnTo>
                    <a:pt x="2532" y="1272"/>
                  </a:lnTo>
                  <a:lnTo>
                    <a:pt x="2519" y="1310"/>
                  </a:lnTo>
                  <a:lnTo>
                    <a:pt x="2503" y="1346"/>
                  </a:lnTo>
                  <a:lnTo>
                    <a:pt x="2494" y="1377"/>
                  </a:lnTo>
                  <a:lnTo>
                    <a:pt x="2484" y="1405"/>
                  </a:lnTo>
                  <a:lnTo>
                    <a:pt x="2477" y="1426"/>
                  </a:lnTo>
                  <a:lnTo>
                    <a:pt x="2471" y="1443"/>
                  </a:lnTo>
                  <a:lnTo>
                    <a:pt x="2467" y="1455"/>
                  </a:lnTo>
                  <a:lnTo>
                    <a:pt x="2467" y="1458"/>
                  </a:lnTo>
                  <a:lnTo>
                    <a:pt x="2464" y="1457"/>
                  </a:lnTo>
                  <a:lnTo>
                    <a:pt x="2454" y="1453"/>
                  </a:lnTo>
                  <a:lnTo>
                    <a:pt x="2446" y="1449"/>
                  </a:lnTo>
                  <a:lnTo>
                    <a:pt x="2439" y="1445"/>
                  </a:lnTo>
                  <a:lnTo>
                    <a:pt x="2429" y="1439"/>
                  </a:lnTo>
                  <a:lnTo>
                    <a:pt x="2418" y="1436"/>
                  </a:lnTo>
                  <a:lnTo>
                    <a:pt x="2405" y="1430"/>
                  </a:lnTo>
                  <a:lnTo>
                    <a:pt x="2391" y="1424"/>
                  </a:lnTo>
                  <a:lnTo>
                    <a:pt x="2376" y="1419"/>
                  </a:lnTo>
                  <a:lnTo>
                    <a:pt x="2359" y="1411"/>
                  </a:lnTo>
                  <a:lnTo>
                    <a:pt x="2342" y="1405"/>
                  </a:lnTo>
                  <a:lnTo>
                    <a:pt x="2323" y="1398"/>
                  </a:lnTo>
                  <a:lnTo>
                    <a:pt x="2304" y="1390"/>
                  </a:lnTo>
                  <a:lnTo>
                    <a:pt x="2283" y="1384"/>
                  </a:lnTo>
                  <a:lnTo>
                    <a:pt x="2260" y="1377"/>
                  </a:lnTo>
                  <a:lnTo>
                    <a:pt x="2235" y="1369"/>
                  </a:lnTo>
                  <a:lnTo>
                    <a:pt x="2211" y="1360"/>
                  </a:lnTo>
                  <a:lnTo>
                    <a:pt x="2188" y="1352"/>
                  </a:lnTo>
                  <a:lnTo>
                    <a:pt x="2163" y="1346"/>
                  </a:lnTo>
                  <a:lnTo>
                    <a:pt x="2142" y="1339"/>
                  </a:lnTo>
                  <a:lnTo>
                    <a:pt x="2119" y="1331"/>
                  </a:lnTo>
                  <a:lnTo>
                    <a:pt x="2099" y="1325"/>
                  </a:lnTo>
                  <a:lnTo>
                    <a:pt x="2078" y="1318"/>
                  </a:lnTo>
                  <a:lnTo>
                    <a:pt x="2061" y="1314"/>
                  </a:lnTo>
                  <a:lnTo>
                    <a:pt x="2043" y="1310"/>
                  </a:lnTo>
                  <a:lnTo>
                    <a:pt x="2030" y="1306"/>
                  </a:lnTo>
                  <a:lnTo>
                    <a:pt x="2019" y="1303"/>
                  </a:lnTo>
                  <a:lnTo>
                    <a:pt x="2009" y="1301"/>
                  </a:lnTo>
                  <a:lnTo>
                    <a:pt x="2005" y="1299"/>
                  </a:lnTo>
                  <a:lnTo>
                    <a:pt x="2003" y="1299"/>
                  </a:lnTo>
                  <a:lnTo>
                    <a:pt x="2002" y="1301"/>
                  </a:lnTo>
                  <a:lnTo>
                    <a:pt x="2002" y="1308"/>
                  </a:lnTo>
                  <a:lnTo>
                    <a:pt x="1998" y="1320"/>
                  </a:lnTo>
                  <a:lnTo>
                    <a:pt x="1996" y="1335"/>
                  </a:lnTo>
                  <a:lnTo>
                    <a:pt x="1992" y="1356"/>
                  </a:lnTo>
                  <a:lnTo>
                    <a:pt x="1988" y="1379"/>
                  </a:lnTo>
                  <a:lnTo>
                    <a:pt x="1984" y="1403"/>
                  </a:lnTo>
                  <a:lnTo>
                    <a:pt x="1983" y="1432"/>
                  </a:lnTo>
                  <a:lnTo>
                    <a:pt x="1977" y="1462"/>
                  </a:lnTo>
                  <a:lnTo>
                    <a:pt x="1973" y="1495"/>
                  </a:lnTo>
                  <a:lnTo>
                    <a:pt x="1967" y="1525"/>
                  </a:lnTo>
                  <a:lnTo>
                    <a:pt x="1964" y="1559"/>
                  </a:lnTo>
                  <a:lnTo>
                    <a:pt x="1958" y="1591"/>
                  </a:lnTo>
                  <a:lnTo>
                    <a:pt x="1952" y="1626"/>
                  </a:lnTo>
                  <a:lnTo>
                    <a:pt x="1950" y="1656"/>
                  </a:lnTo>
                  <a:lnTo>
                    <a:pt x="1946" y="1688"/>
                  </a:lnTo>
                  <a:lnTo>
                    <a:pt x="1939" y="1717"/>
                  </a:lnTo>
                  <a:lnTo>
                    <a:pt x="1935" y="1744"/>
                  </a:lnTo>
                  <a:lnTo>
                    <a:pt x="1933" y="1768"/>
                  </a:lnTo>
                  <a:lnTo>
                    <a:pt x="1929" y="1793"/>
                  </a:lnTo>
                  <a:lnTo>
                    <a:pt x="1926" y="1814"/>
                  </a:lnTo>
                  <a:lnTo>
                    <a:pt x="1922" y="1837"/>
                  </a:lnTo>
                  <a:lnTo>
                    <a:pt x="1920" y="1854"/>
                  </a:lnTo>
                  <a:lnTo>
                    <a:pt x="1918" y="1871"/>
                  </a:lnTo>
                  <a:lnTo>
                    <a:pt x="1916" y="1884"/>
                  </a:lnTo>
                  <a:lnTo>
                    <a:pt x="1914" y="1899"/>
                  </a:lnTo>
                  <a:lnTo>
                    <a:pt x="1912" y="1909"/>
                  </a:lnTo>
                  <a:lnTo>
                    <a:pt x="1912" y="1920"/>
                  </a:lnTo>
                  <a:lnTo>
                    <a:pt x="1910" y="1926"/>
                  </a:lnTo>
                  <a:lnTo>
                    <a:pt x="1910" y="1934"/>
                  </a:lnTo>
                  <a:lnTo>
                    <a:pt x="1910" y="1936"/>
                  </a:lnTo>
                  <a:lnTo>
                    <a:pt x="1910" y="1937"/>
                  </a:lnTo>
                  <a:lnTo>
                    <a:pt x="1908" y="1937"/>
                  </a:lnTo>
                  <a:lnTo>
                    <a:pt x="1901" y="1936"/>
                  </a:lnTo>
                  <a:lnTo>
                    <a:pt x="1893" y="1932"/>
                  </a:lnTo>
                  <a:lnTo>
                    <a:pt x="1882" y="1930"/>
                  </a:lnTo>
                  <a:lnTo>
                    <a:pt x="1867" y="1924"/>
                  </a:lnTo>
                  <a:lnTo>
                    <a:pt x="1851" y="1920"/>
                  </a:lnTo>
                  <a:lnTo>
                    <a:pt x="1832" y="1917"/>
                  </a:lnTo>
                  <a:lnTo>
                    <a:pt x="1813" y="1913"/>
                  </a:lnTo>
                  <a:lnTo>
                    <a:pt x="1791" y="1905"/>
                  </a:lnTo>
                  <a:lnTo>
                    <a:pt x="1768" y="1899"/>
                  </a:lnTo>
                  <a:lnTo>
                    <a:pt x="1743" y="1894"/>
                  </a:lnTo>
                  <a:lnTo>
                    <a:pt x="1718" y="1888"/>
                  </a:lnTo>
                  <a:lnTo>
                    <a:pt x="1694" y="1882"/>
                  </a:lnTo>
                  <a:lnTo>
                    <a:pt x="1669" y="1879"/>
                  </a:lnTo>
                  <a:lnTo>
                    <a:pt x="1644" y="1871"/>
                  </a:lnTo>
                  <a:lnTo>
                    <a:pt x="1621" y="1867"/>
                  </a:lnTo>
                  <a:lnTo>
                    <a:pt x="1595" y="1863"/>
                  </a:lnTo>
                  <a:lnTo>
                    <a:pt x="1574" y="1860"/>
                  </a:lnTo>
                  <a:lnTo>
                    <a:pt x="1551" y="1856"/>
                  </a:lnTo>
                  <a:lnTo>
                    <a:pt x="1530" y="1854"/>
                  </a:lnTo>
                  <a:lnTo>
                    <a:pt x="1509" y="1850"/>
                  </a:lnTo>
                  <a:lnTo>
                    <a:pt x="1490" y="1848"/>
                  </a:lnTo>
                  <a:lnTo>
                    <a:pt x="1471" y="1846"/>
                  </a:lnTo>
                  <a:lnTo>
                    <a:pt x="1458" y="1846"/>
                  </a:lnTo>
                  <a:lnTo>
                    <a:pt x="1441" y="1842"/>
                  </a:lnTo>
                  <a:lnTo>
                    <a:pt x="1429" y="1842"/>
                  </a:lnTo>
                  <a:lnTo>
                    <a:pt x="1416" y="1842"/>
                  </a:lnTo>
                  <a:lnTo>
                    <a:pt x="1409" y="1842"/>
                  </a:lnTo>
                  <a:lnTo>
                    <a:pt x="1399" y="1842"/>
                  </a:lnTo>
                  <a:lnTo>
                    <a:pt x="1395" y="1842"/>
                  </a:lnTo>
                  <a:lnTo>
                    <a:pt x="1391" y="1842"/>
                  </a:lnTo>
                  <a:lnTo>
                    <a:pt x="1389" y="1842"/>
                  </a:lnTo>
                  <a:lnTo>
                    <a:pt x="1389" y="1846"/>
                  </a:lnTo>
                  <a:lnTo>
                    <a:pt x="1388" y="1852"/>
                  </a:lnTo>
                  <a:lnTo>
                    <a:pt x="1388" y="1861"/>
                  </a:lnTo>
                  <a:lnTo>
                    <a:pt x="1386" y="1871"/>
                  </a:lnTo>
                  <a:lnTo>
                    <a:pt x="1386" y="1882"/>
                  </a:lnTo>
                  <a:lnTo>
                    <a:pt x="1384" y="1898"/>
                  </a:lnTo>
                  <a:lnTo>
                    <a:pt x="1384" y="1913"/>
                  </a:lnTo>
                  <a:lnTo>
                    <a:pt x="1382" y="1930"/>
                  </a:lnTo>
                  <a:lnTo>
                    <a:pt x="1378" y="1947"/>
                  </a:lnTo>
                  <a:lnTo>
                    <a:pt x="1376" y="1966"/>
                  </a:lnTo>
                  <a:lnTo>
                    <a:pt x="1374" y="1987"/>
                  </a:lnTo>
                  <a:lnTo>
                    <a:pt x="1372" y="2006"/>
                  </a:lnTo>
                  <a:lnTo>
                    <a:pt x="1370" y="2027"/>
                  </a:lnTo>
                  <a:lnTo>
                    <a:pt x="1369" y="2050"/>
                  </a:lnTo>
                  <a:lnTo>
                    <a:pt x="1369" y="2071"/>
                  </a:lnTo>
                  <a:lnTo>
                    <a:pt x="1365" y="2091"/>
                  </a:lnTo>
                  <a:lnTo>
                    <a:pt x="1361" y="2114"/>
                  </a:lnTo>
                  <a:lnTo>
                    <a:pt x="1357" y="2135"/>
                  </a:lnTo>
                  <a:lnTo>
                    <a:pt x="1355" y="2158"/>
                  </a:lnTo>
                  <a:lnTo>
                    <a:pt x="1351" y="2177"/>
                  </a:lnTo>
                  <a:lnTo>
                    <a:pt x="1351" y="2196"/>
                  </a:lnTo>
                  <a:lnTo>
                    <a:pt x="1348" y="2215"/>
                  </a:lnTo>
                  <a:lnTo>
                    <a:pt x="1348" y="2234"/>
                  </a:lnTo>
                  <a:lnTo>
                    <a:pt x="1344" y="2247"/>
                  </a:lnTo>
                  <a:lnTo>
                    <a:pt x="1342" y="2263"/>
                  </a:lnTo>
                  <a:lnTo>
                    <a:pt x="1340" y="2276"/>
                  </a:lnTo>
                  <a:lnTo>
                    <a:pt x="1340" y="2287"/>
                  </a:lnTo>
                  <a:lnTo>
                    <a:pt x="1336" y="2295"/>
                  </a:lnTo>
                  <a:lnTo>
                    <a:pt x="1336" y="2302"/>
                  </a:lnTo>
                  <a:lnTo>
                    <a:pt x="1336" y="2306"/>
                  </a:lnTo>
                  <a:lnTo>
                    <a:pt x="1336" y="2308"/>
                  </a:lnTo>
                  <a:lnTo>
                    <a:pt x="1332" y="2306"/>
                  </a:lnTo>
                  <a:lnTo>
                    <a:pt x="1327" y="2306"/>
                  </a:lnTo>
                  <a:lnTo>
                    <a:pt x="1317" y="2302"/>
                  </a:lnTo>
                  <a:lnTo>
                    <a:pt x="1304" y="2301"/>
                  </a:lnTo>
                  <a:lnTo>
                    <a:pt x="1285" y="2297"/>
                  </a:lnTo>
                  <a:lnTo>
                    <a:pt x="1268" y="2293"/>
                  </a:lnTo>
                  <a:lnTo>
                    <a:pt x="1245" y="2289"/>
                  </a:lnTo>
                  <a:lnTo>
                    <a:pt x="1222" y="2285"/>
                  </a:lnTo>
                  <a:lnTo>
                    <a:pt x="1196" y="2280"/>
                  </a:lnTo>
                  <a:lnTo>
                    <a:pt x="1171" y="2276"/>
                  </a:lnTo>
                  <a:lnTo>
                    <a:pt x="1142" y="2272"/>
                  </a:lnTo>
                  <a:lnTo>
                    <a:pt x="1114" y="2268"/>
                  </a:lnTo>
                  <a:lnTo>
                    <a:pt x="1085" y="2263"/>
                  </a:lnTo>
                  <a:lnTo>
                    <a:pt x="1057" y="2259"/>
                  </a:lnTo>
                  <a:lnTo>
                    <a:pt x="1030" y="2255"/>
                  </a:lnTo>
                  <a:lnTo>
                    <a:pt x="1004" y="2253"/>
                  </a:lnTo>
                  <a:lnTo>
                    <a:pt x="975" y="2249"/>
                  </a:lnTo>
                  <a:lnTo>
                    <a:pt x="950" y="2247"/>
                  </a:lnTo>
                  <a:lnTo>
                    <a:pt x="926" y="2243"/>
                  </a:lnTo>
                  <a:lnTo>
                    <a:pt x="907" y="2243"/>
                  </a:lnTo>
                  <a:lnTo>
                    <a:pt x="884" y="2243"/>
                  </a:lnTo>
                  <a:lnTo>
                    <a:pt x="865" y="2243"/>
                  </a:lnTo>
                  <a:lnTo>
                    <a:pt x="848" y="2243"/>
                  </a:lnTo>
                  <a:lnTo>
                    <a:pt x="833" y="2243"/>
                  </a:lnTo>
                  <a:lnTo>
                    <a:pt x="817" y="2243"/>
                  </a:lnTo>
                  <a:lnTo>
                    <a:pt x="804" y="2243"/>
                  </a:lnTo>
                  <a:lnTo>
                    <a:pt x="793" y="2243"/>
                  </a:lnTo>
                  <a:lnTo>
                    <a:pt x="785" y="2245"/>
                  </a:lnTo>
                  <a:lnTo>
                    <a:pt x="777" y="2245"/>
                  </a:lnTo>
                  <a:lnTo>
                    <a:pt x="774" y="2247"/>
                  </a:lnTo>
                  <a:lnTo>
                    <a:pt x="770" y="2247"/>
                  </a:lnTo>
                  <a:lnTo>
                    <a:pt x="770" y="2253"/>
                  </a:lnTo>
                  <a:lnTo>
                    <a:pt x="770" y="2259"/>
                  </a:lnTo>
                  <a:lnTo>
                    <a:pt x="772" y="2268"/>
                  </a:lnTo>
                  <a:lnTo>
                    <a:pt x="772" y="2278"/>
                  </a:lnTo>
                  <a:lnTo>
                    <a:pt x="775" y="2291"/>
                  </a:lnTo>
                  <a:lnTo>
                    <a:pt x="775" y="2304"/>
                  </a:lnTo>
                  <a:lnTo>
                    <a:pt x="779" y="2320"/>
                  </a:lnTo>
                  <a:lnTo>
                    <a:pt x="779" y="2335"/>
                  </a:lnTo>
                  <a:lnTo>
                    <a:pt x="781" y="2354"/>
                  </a:lnTo>
                  <a:lnTo>
                    <a:pt x="783" y="2373"/>
                  </a:lnTo>
                  <a:lnTo>
                    <a:pt x="785" y="2392"/>
                  </a:lnTo>
                  <a:lnTo>
                    <a:pt x="787" y="2411"/>
                  </a:lnTo>
                  <a:lnTo>
                    <a:pt x="789" y="2428"/>
                  </a:lnTo>
                  <a:lnTo>
                    <a:pt x="789" y="2447"/>
                  </a:lnTo>
                  <a:lnTo>
                    <a:pt x="793" y="2466"/>
                  </a:lnTo>
                  <a:lnTo>
                    <a:pt x="793" y="2483"/>
                  </a:lnTo>
                  <a:lnTo>
                    <a:pt x="793" y="2500"/>
                  </a:lnTo>
                  <a:lnTo>
                    <a:pt x="793" y="2515"/>
                  </a:lnTo>
                  <a:lnTo>
                    <a:pt x="793" y="2531"/>
                  </a:lnTo>
                  <a:lnTo>
                    <a:pt x="793" y="2546"/>
                  </a:lnTo>
                  <a:lnTo>
                    <a:pt x="793" y="2559"/>
                  </a:lnTo>
                  <a:lnTo>
                    <a:pt x="791" y="2572"/>
                  </a:lnTo>
                  <a:lnTo>
                    <a:pt x="791" y="2584"/>
                  </a:lnTo>
                  <a:lnTo>
                    <a:pt x="789" y="2593"/>
                  </a:lnTo>
                  <a:lnTo>
                    <a:pt x="789" y="2603"/>
                  </a:lnTo>
                  <a:lnTo>
                    <a:pt x="789" y="2610"/>
                  </a:lnTo>
                  <a:lnTo>
                    <a:pt x="789" y="2618"/>
                  </a:lnTo>
                  <a:lnTo>
                    <a:pt x="787" y="2627"/>
                  </a:lnTo>
                  <a:lnTo>
                    <a:pt x="787" y="2631"/>
                  </a:lnTo>
                  <a:lnTo>
                    <a:pt x="0" y="2618"/>
                  </a:lnTo>
                  <a:close/>
                </a:path>
              </a:pathLst>
            </a:custGeom>
            <a:solidFill>
              <a:srgbClr val="F35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685800" y="5334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5.6 Revisión de la Dirección</a:t>
            </a:r>
            <a:b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5.6.1 General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6805" name="Rectangle 4"/>
          <p:cNvSpPr>
            <a:spLocks noChangeArrowheads="1"/>
          </p:cNvSpPr>
          <p:nvPr/>
        </p:nvSpPr>
        <p:spPr bwMode="auto">
          <a:xfrm>
            <a:off x="3352800" y="4724400"/>
            <a:ext cx="1790704" cy="106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s-ES_tradnl" sz="2000" b="1" dirty="0">
                <a:solidFill>
                  <a:srgbClr val="000000"/>
                </a:solidFill>
              </a:rPr>
              <a:t>Política y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s-ES_tradnl" sz="2000" b="1" dirty="0">
                <a:solidFill>
                  <a:srgbClr val="000000"/>
                </a:solidFill>
              </a:rPr>
              <a:t>Objetivos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s-ES_tradnl" sz="2000" b="1" dirty="0">
                <a:solidFill>
                  <a:srgbClr val="000000"/>
                </a:solidFill>
              </a:rPr>
              <a:t>de Calidad</a:t>
            </a:r>
            <a:endParaRPr lang="es-ES_tradnl" sz="3200" dirty="0">
              <a:solidFill>
                <a:srgbClr val="000000"/>
              </a:solidFill>
            </a:endParaRPr>
          </a:p>
        </p:txBody>
      </p:sp>
      <p:sp>
        <p:nvSpPr>
          <p:cNvPr id="76806" name="Rectangle 5"/>
          <p:cNvSpPr>
            <a:spLocks noChangeArrowheads="1"/>
          </p:cNvSpPr>
          <p:nvPr/>
        </p:nvSpPr>
        <p:spPr bwMode="auto">
          <a:xfrm>
            <a:off x="762000" y="2667000"/>
            <a:ext cx="1524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400" b="1">
                <a:solidFill>
                  <a:srgbClr val="000000"/>
                </a:solidFill>
                <a:latin typeface="Times New Roman" pitchFamily="18" charset="0"/>
              </a:rPr>
              <a:t>Revisión </a:t>
            </a:r>
          </a:p>
          <a:p>
            <a:pPr algn="ctr" eaLnBrk="0" hangingPunct="0"/>
            <a:r>
              <a:rPr lang="es-ES_tradnl" sz="2400" b="1">
                <a:solidFill>
                  <a:srgbClr val="000000"/>
                </a:solidFill>
                <a:latin typeface="Times New Roman" pitchFamily="18" charset="0"/>
              </a:rPr>
              <a:t>del SGC</a:t>
            </a:r>
            <a:endParaRPr lang="es-ES_tradn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807" name="Text Box 6"/>
          <p:cNvSpPr txBox="1">
            <a:spLocks noChangeArrowheads="1"/>
          </p:cNvSpPr>
          <p:nvPr/>
        </p:nvSpPr>
        <p:spPr bwMode="auto">
          <a:xfrm>
            <a:off x="842111" y="4419600"/>
            <a:ext cx="1292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400">
                <a:solidFill>
                  <a:srgbClr val="000000"/>
                </a:solidFill>
                <a:latin typeface="Times New Roman" pitchFamily="18" charset="0"/>
              </a:rPr>
              <a:t>INTERVALOS</a:t>
            </a:r>
          </a:p>
          <a:p>
            <a:pPr algn="ctr" eaLnBrk="0" hangingPunct="0"/>
            <a:r>
              <a:rPr lang="es-ES_tradnl" sz="1400" b="1" u="sng">
                <a:solidFill>
                  <a:srgbClr val="000000"/>
                </a:solidFill>
                <a:latin typeface="Times New Roman" pitchFamily="18" charset="0"/>
              </a:rPr>
              <a:t>PLANEADOS</a:t>
            </a:r>
            <a:endParaRPr lang="es-ES_tradnl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808" name="AutoShape 7"/>
          <p:cNvSpPr>
            <a:spLocks noChangeArrowheads="1"/>
          </p:cNvSpPr>
          <p:nvPr/>
        </p:nvSpPr>
        <p:spPr bwMode="auto">
          <a:xfrm>
            <a:off x="1295400" y="3733800"/>
            <a:ext cx="457200" cy="609600"/>
          </a:xfrm>
          <a:prstGeom prst="upArrow">
            <a:avLst>
              <a:gd name="adj1" fmla="val 50000"/>
              <a:gd name="adj2" fmla="val 33333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6809" name="Freeform 9"/>
          <p:cNvSpPr>
            <a:spLocks/>
          </p:cNvSpPr>
          <p:nvPr/>
        </p:nvSpPr>
        <p:spPr bwMode="auto">
          <a:xfrm rot="5400000">
            <a:off x="2608263" y="2420937"/>
            <a:ext cx="1423988" cy="1458913"/>
          </a:xfrm>
          <a:custGeom>
            <a:avLst/>
            <a:gdLst>
              <a:gd name="T0" fmla="*/ 11 w 2689"/>
              <a:gd name="T1" fmla="*/ 924 h 2757"/>
              <a:gd name="T2" fmla="*/ 0 w 2689"/>
              <a:gd name="T3" fmla="*/ 329 h 2757"/>
              <a:gd name="T4" fmla="*/ 580 w 2689"/>
              <a:gd name="T5" fmla="*/ 526 h 2757"/>
              <a:gd name="T6" fmla="*/ 455 w 2689"/>
              <a:gd name="T7" fmla="*/ 631 h 2757"/>
              <a:gd name="T8" fmla="*/ 583 w 2689"/>
              <a:gd name="T9" fmla="*/ 774 h 2757"/>
              <a:gd name="T10" fmla="*/ 714 w 2689"/>
              <a:gd name="T11" fmla="*/ 948 h 2757"/>
              <a:gd name="T12" fmla="*/ 818 w 2689"/>
              <a:gd name="T13" fmla="*/ 1078 h 2757"/>
              <a:gd name="T14" fmla="*/ 931 w 2689"/>
              <a:gd name="T15" fmla="*/ 1244 h 2757"/>
              <a:gd name="T16" fmla="*/ 1052 w 2689"/>
              <a:gd name="T17" fmla="*/ 1453 h 2757"/>
              <a:gd name="T18" fmla="*/ 1147 w 2689"/>
              <a:gd name="T19" fmla="*/ 1677 h 2757"/>
              <a:gd name="T20" fmla="*/ 1148 w 2689"/>
              <a:gd name="T21" fmla="*/ 480 h 2757"/>
              <a:gd name="T22" fmla="*/ 993 w 2689"/>
              <a:gd name="T23" fmla="*/ 481 h 2757"/>
              <a:gd name="T24" fmla="*/ 1339 w 2689"/>
              <a:gd name="T25" fmla="*/ 0 h 2757"/>
              <a:gd name="T26" fmla="*/ 1686 w 2689"/>
              <a:gd name="T27" fmla="*/ 481 h 2757"/>
              <a:gd name="T28" fmla="*/ 1533 w 2689"/>
              <a:gd name="T29" fmla="*/ 478 h 2757"/>
              <a:gd name="T30" fmla="*/ 1533 w 2689"/>
              <a:gd name="T31" fmla="*/ 1692 h 2757"/>
              <a:gd name="T32" fmla="*/ 1634 w 2689"/>
              <a:gd name="T33" fmla="*/ 1461 h 2757"/>
              <a:gd name="T34" fmla="*/ 1730 w 2689"/>
              <a:gd name="T35" fmla="*/ 1279 h 2757"/>
              <a:gd name="T36" fmla="*/ 1844 w 2689"/>
              <a:gd name="T37" fmla="*/ 1112 h 2757"/>
              <a:gd name="T38" fmla="*/ 1978 w 2689"/>
              <a:gd name="T39" fmla="*/ 940 h 2757"/>
              <a:gd name="T40" fmla="*/ 2076 w 2689"/>
              <a:gd name="T41" fmla="*/ 804 h 2757"/>
              <a:gd name="T42" fmla="*/ 2225 w 2689"/>
              <a:gd name="T43" fmla="*/ 631 h 2757"/>
              <a:gd name="T44" fmla="*/ 2111 w 2689"/>
              <a:gd name="T45" fmla="*/ 526 h 2757"/>
              <a:gd name="T46" fmla="*/ 2689 w 2689"/>
              <a:gd name="T47" fmla="*/ 325 h 2757"/>
              <a:gd name="T48" fmla="*/ 2675 w 2689"/>
              <a:gd name="T49" fmla="*/ 924 h 2757"/>
              <a:gd name="T50" fmla="*/ 2531 w 2689"/>
              <a:gd name="T51" fmla="*/ 836 h 2757"/>
              <a:gd name="T52" fmla="*/ 2420 w 2689"/>
              <a:gd name="T53" fmla="*/ 1005 h 2757"/>
              <a:gd name="T54" fmla="*/ 2287 w 2689"/>
              <a:gd name="T55" fmla="*/ 1185 h 2757"/>
              <a:gd name="T56" fmla="*/ 2179 w 2689"/>
              <a:gd name="T57" fmla="*/ 1351 h 2757"/>
              <a:gd name="T58" fmla="*/ 2083 w 2689"/>
              <a:gd name="T59" fmla="*/ 1504 h 2757"/>
              <a:gd name="T60" fmla="*/ 2002 w 2689"/>
              <a:gd name="T61" fmla="*/ 1647 h 2757"/>
              <a:gd name="T62" fmla="*/ 1923 w 2689"/>
              <a:gd name="T63" fmla="*/ 1799 h 2757"/>
              <a:gd name="T64" fmla="*/ 1838 w 2689"/>
              <a:gd name="T65" fmla="*/ 1987 h 2757"/>
              <a:gd name="T66" fmla="*/ 1799 w 2689"/>
              <a:gd name="T67" fmla="*/ 2178 h 2757"/>
              <a:gd name="T68" fmla="*/ 1798 w 2689"/>
              <a:gd name="T69" fmla="*/ 2757 h 2757"/>
              <a:gd name="T70" fmla="*/ 898 w 2689"/>
              <a:gd name="T71" fmla="*/ 2757 h 2757"/>
              <a:gd name="T72" fmla="*/ 898 w 2689"/>
              <a:gd name="T73" fmla="*/ 2179 h 2757"/>
              <a:gd name="T74" fmla="*/ 858 w 2689"/>
              <a:gd name="T75" fmla="*/ 1987 h 2757"/>
              <a:gd name="T76" fmla="*/ 751 w 2689"/>
              <a:gd name="T77" fmla="*/ 1754 h 2757"/>
              <a:gd name="T78" fmla="*/ 662 w 2689"/>
              <a:gd name="T79" fmla="*/ 1601 h 2757"/>
              <a:gd name="T80" fmla="*/ 586 w 2689"/>
              <a:gd name="T81" fmla="*/ 1471 h 2757"/>
              <a:gd name="T82" fmla="*/ 493 w 2689"/>
              <a:gd name="T83" fmla="*/ 1320 h 2757"/>
              <a:gd name="T84" fmla="*/ 397 w 2689"/>
              <a:gd name="T85" fmla="*/ 1176 h 2757"/>
              <a:gd name="T86" fmla="*/ 284 w 2689"/>
              <a:gd name="T87" fmla="*/ 1018 h 2757"/>
              <a:gd name="T88" fmla="*/ 153 w 2689"/>
              <a:gd name="T89" fmla="*/ 831 h 2757"/>
              <a:gd name="T90" fmla="*/ 11 w 2689"/>
              <a:gd name="T91" fmla="*/ 924 h 275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689"/>
              <a:gd name="T139" fmla="*/ 0 h 2757"/>
              <a:gd name="T140" fmla="*/ 2689 w 2689"/>
              <a:gd name="T141" fmla="*/ 2757 h 275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689" h="2757">
                <a:moveTo>
                  <a:pt x="11" y="924"/>
                </a:moveTo>
                <a:lnTo>
                  <a:pt x="0" y="329"/>
                </a:lnTo>
                <a:lnTo>
                  <a:pt x="580" y="526"/>
                </a:lnTo>
                <a:lnTo>
                  <a:pt x="455" y="631"/>
                </a:lnTo>
                <a:lnTo>
                  <a:pt x="583" y="774"/>
                </a:lnTo>
                <a:lnTo>
                  <a:pt x="714" y="948"/>
                </a:lnTo>
                <a:lnTo>
                  <a:pt x="818" y="1078"/>
                </a:lnTo>
                <a:lnTo>
                  <a:pt x="931" y="1244"/>
                </a:lnTo>
                <a:lnTo>
                  <a:pt x="1052" y="1453"/>
                </a:lnTo>
                <a:lnTo>
                  <a:pt x="1147" y="1677"/>
                </a:lnTo>
                <a:lnTo>
                  <a:pt x="1148" y="480"/>
                </a:lnTo>
                <a:lnTo>
                  <a:pt x="993" y="481"/>
                </a:lnTo>
                <a:lnTo>
                  <a:pt x="1339" y="0"/>
                </a:lnTo>
                <a:lnTo>
                  <a:pt x="1686" y="481"/>
                </a:lnTo>
                <a:lnTo>
                  <a:pt x="1533" y="478"/>
                </a:lnTo>
                <a:lnTo>
                  <a:pt x="1533" y="1692"/>
                </a:lnTo>
                <a:lnTo>
                  <a:pt x="1634" y="1461"/>
                </a:lnTo>
                <a:lnTo>
                  <a:pt x="1730" y="1279"/>
                </a:lnTo>
                <a:lnTo>
                  <a:pt x="1844" y="1112"/>
                </a:lnTo>
                <a:lnTo>
                  <a:pt x="1978" y="940"/>
                </a:lnTo>
                <a:lnTo>
                  <a:pt x="2076" y="804"/>
                </a:lnTo>
                <a:lnTo>
                  <a:pt x="2225" y="631"/>
                </a:lnTo>
                <a:lnTo>
                  <a:pt x="2111" y="526"/>
                </a:lnTo>
                <a:lnTo>
                  <a:pt x="2689" y="325"/>
                </a:lnTo>
                <a:lnTo>
                  <a:pt x="2675" y="924"/>
                </a:lnTo>
                <a:lnTo>
                  <a:pt x="2531" y="836"/>
                </a:lnTo>
                <a:lnTo>
                  <a:pt x="2420" y="1005"/>
                </a:lnTo>
                <a:lnTo>
                  <a:pt x="2287" y="1185"/>
                </a:lnTo>
                <a:lnTo>
                  <a:pt x="2179" y="1351"/>
                </a:lnTo>
                <a:lnTo>
                  <a:pt x="2083" y="1504"/>
                </a:lnTo>
                <a:lnTo>
                  <a:pt x="2002" y="1647"/>
                </a:lnTo>
                <a:lnTo>
                  <a:pt x="1923" y="1799"/>
                </a:lnTo>
                <a:lnTo>
                  <a:pt x="1838" y="1987"/>
                </a:lnTo>
                <a:lnTo>
                  <a:pt x="1799" y="2178"/>
                </a:lnTo>
                <a:lnTo>
                  <a:pt x="1798" y="2757"/>
                </a:lnTo>
                <a:lnTo>
                  <a:pt x="898" y="2757"/>
                </a:lnTo>
                <a:lnTo>
                  <a:pt x="898" y="2179"/>
                </a:lnTo>
                <a:lnTo>
                  <a:pt x="858" y="1987"/>
                </a:lnTo>
                <a:lnTo>
                  <a:pt x="751" y="1754"/>
                </a:lnTo>
                <a:lnTo>
                  <a:pt x="662" y="1601"/>
                </a:lnTo>
                <a:lnTo>
                  <a:pt x="586" y="1471"/>
                </a:lnTo>
                <a:lnTo>
                  <a:pt x="493" y="1320"/>
                </a:lnTo>
                <a:lnTo>
                  <a:pt x="397" y="1176"/>
                </a:lnTo>
                <a:lnTo>
                  <a:pt x="284" y="1018"/>
                </a:lnTo>
                <a:lnTo>
                  <a:pt x="153" y="831"/>
                </a:lnTo>
                <a:lnTo>
                  <a:pt x="11" y="924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6810" name="Rectangle 10"/>
          <p:cNvSpPr>
            <a:spLocks noChangeArrowheads="1"/>
          </p:cNvSpPr>
          <p:nvPr/>
        </p:nvSpPr>
        <p:spPr bwMode="auto">
          <a:xfrm>
            <a:off x="4038600" y="1752600"/>
            <a:ext cx="3124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400" b="1">
                <a:solidFill>
                  <a:srgbClr val="000000"/>
                </a:solidFill>
                <a:latin typeface="Times New Roman" pitchFamily="18" charset="0"/>
              </a:rPr>
              <a:t>Suficiencia, adecuación</a:t>
            </a:r>
          </a:p>
          <a:p>
            <a:pPr algn="ctr" eaLnBrk="0" hangingPunct="0"/>
            <a:r>
              <a:rPr lang="es-ES_tradnl" sz="2400" b="1">
                <a:solidFill>
                  <a:srgbClr val="000000"/>
                </a:solidFill>
                <a:latin typeface="Times New Roman" pitchFamily="18" charset="0"/>
              </a:rPr>
              <a:t>y efectividad</a:t>
            </a:r>
          </a:p>
        </p:txBody>
      </p:sp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4191000" y="2743200"/>
            <a:ext cx="3124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_tradnl" sz="24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es-ES_tradnl" sz="2400" b="1">
                <a:solidFill>
                  <a:srgbClr val="000000"/>
                </a:solidFill>
                <a:latin typeface="Times New Roman" pitchFamily="18" charset="0"/>
              </a:rPr>
              <a:t>Evaluar oportunidades</a:t>
            </a:r>
          </a:p>
          <a:p>
            <a:pPr algn="ctr" eaLnBrk="0" hangingPunct="0"/>
            <a:r>
              <a:rPr lang="es-ES_tradnl" sz="2400" b="1">
                <a:solidFill>
                  <a:srgbClr val="000000"/>
                </a:solidFill>
                <a:latin typeface="Times New Roman" pitchFamily="18" charset="0"/>
              </a:rPr>
              <a:t>de mejoramiento</a:t>
            </a:r>
          </a:p>
          <a:p>
            <a:pPr algn="ctr" eaLnBrk="0" hangingPunct="0"/>
            <a:endParaRPr lang="es-ES_tradn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4038600" y="3733800"/>
            <a:ext cx="3124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_tradnl" sz="24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es-ES_tradnl" sz="2400" b="1">
                <a:solidFill>
                  <a:srgbClr val="000000"/>
                </a:solidFill>
                <a:latin typeface="Times New Roman" pitchFamily="18" charset="0"/>
              </a:rPr>
              <a:t>Detectar la necesidad</a:t>
            </a:r>
          </a:p>
          <a:p>
            <a:pPr algn="ctr" eaLnBrk="0" hangingPunct="0"/>
            <a:r>
              <a:rPr lang="es-ES_tradnl" sz="2400" b="1">
                <a:solidFill>
                  <a:srgbClr val="000000"/>
                </a:solidFill>
                <a:latin typeface="Times New Roman" pitchFamily="18" charset="0"/>
              </a:rPr>
              <a:t>de cambios.</a:t>
            </a:r>
          </a:p>
          <a:p>
            <a:pPr algn="ctr" eaLnBrk="0" hangingPunct="0"/>
            <a:endParaRPr lang="es-ES_tradn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813" name="Line 13"/>
          <p:cNvSpPr>
            <a:spLocks noChangeShapeType="1"/>
          </p:cNvSpPr>
          <p:nvPr/>
        </p:nvSpPr>
        <p:spPr bwMode="auto">
          <a:xfrm>
            <a:off x="5562600" y="4572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>
              <a:solidFill>
                <a:srgbClr val="000000"/>
              </a:solidFill>
            </a:endParaRPr>
          </a:p>
        </p:txBody>
      </p:sp>
      <p:sp>
        <p:nvSpPr>
          <p:cNvPr id="76814" name="Line 14"/>
          <p:cNvSpPr>
            <a:spLocks noChangeShapeType="1"/>
          </p:cNvSpPr>
          <p:nvPr/>
        </p:nvSpPr>
        <p:spPr bwMode="auto">
          <a:xfrm>
            <a:off x="5029200" y="5181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s-MX">
              <a:solidFill>
                <a:srgbClr val="000000"/>
              </a:solidFill>
            </a:endParaRPr>
          </a:p>
        </p:txBody>
      </p:sp>
      <p:sp>
        <p:nvSpPr>
          <p:cNvPr id="76815" name="Rectangle 15"/>
          <p:cNvSpPr>
            <a:spLocks noChangeArrowheads="1"/>
          </p:cNvSpPr>
          <p:nvPr/>
        </p:nvSpPr>
        <p:spPr bwMode="auto">
          <a:xfrm>
            <a:off x="6248400" y="4724400"/>
            <a:ext cx="1447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</a:pPr>
            <a:endParaRPr lang="es-ES_tradnl" sz="2000" b="1">
              <a:solidFill>
                <a:srgbClr val="000000"/>
              </a:solidFill>
            </a:endParaRPr>
          </a:p>
          <a:p>
            <a:pPr marL="342900" indent="-342900" algn="ctr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s-ES_tradnl" sz="2000" b="1">
                <a:solidFill>
                  <a:srgbClr val="000000"/>
                </a:solidFill>
              </a:rPr>
              <a:t>SGC</a:t>
            </a:r>
            <a:endParaRPr lang="es-ES_tradnl" sz="3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Bar dir="vert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685800" y="7620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5.6.2 Entrada de la Revisión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609600" y="1524000"/>
            <a:ext cx="3962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000" b="1" dirty="0">
                <a:solidFill>
                  <a:srgbClr val="000000"/>
                </a:solidFill>
              </a:rPr>
              <a:t>Resultado de Auditorías.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000" b="1" dirty="0">
                <a:solidFill>
                  <a:srgbClr val="000000"/>
                </a:solidFill>
              </a:rPr>
              <a:t>Retroalimentación del Cliente.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000" b="1" dirty="0">
                <a:solidFill>
                  <a:srgbClr val="000000"/>
                </a:solidFill>
              </a:rPr>
              <a:t>Desempeño de los procesos y la conformidad del producto.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000" b="1" dirty="0">
                <a:solidFill>
                  <a:srgbClr val="000000"/>
                </a:solidFill>
              </a:rPr>
              <a:t>Estado de acciones preventivas y correctivas.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000" b="1" dirty="0">
                <a:solidFill>
                  <a:srgbClr val="000000"/>
                </a:solidFill>
              </a:rPr>
              <a:t>Acciones de seguimiento de revisiones por la Dirección previas.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000" b="1" dirty="0">
                <a:solidFill>
                  <a:srgbClr val="000000"/>
                </a:solidFill>
              </a:rPr>
              <a:t>Cambios que puedan afectar al SGC.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000" b="1" dirty="0">
                <a:solidFill>
                  <a:srgbClr val="000000"/>
                </a:solidFill>
              </a:rPr>
              <a:t>Recomendaciones para el mejoramiento.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s-ES_tradnl" sz="2400" dirty="0">
              <a:solidFill>
                <a:srgbClr val="000000"/>
              </a:solidFill>
            </a:endParaRP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5486400" y="8382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5.6.3 Salida de la Revisión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5486400" y="1828800"/>
            <a:ext cx="3352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000" b="1">
                <a:solidFill>
                  <a:srgbClr val="000000"/>
                </a:solidFill>
              </a:rPr>
              <a:t>Mejoramiento de la efectividad del SGC y sus procesos.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000" b="1">
                <a:solidFill>
                  <a:srgbClr val="000000"/>
                </a:solidFill>
              </a:rPr>
              <a:t>Mejoramiento del producto.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000" b="1">
                <a:solidFill>
                  <a:srgbClr val="000000"/>
                </a:solidFill>
              </a:rPr>
              <a:t>Recursos necesarios.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s-ES_tradnl" sz="2400">
              <a:solidFill>
                <a:srgbClr val="000000"/>
              </a:solidFill>
            </a:endParaRPr>
          </a:p>
        </p:txBody>
      </p:sp>
      <p:sp>
        <p:nvSpPr>
          <p:cNvPr id="77832" name="AutoShape 8"/>
          <p:cNvSpPr>
            <a:spLocks noChangeArrowheads="1"/>
          </p:cNvSpPr>
          <p:nvPr/>
        </p:nvSpPr>
        <p:spPr bwMode="auto">
          <a:xfrm>
            <a:off x="3505200" y="142852"/>
            <a:ext cx="1981200" cy="1357322"/>
          </a:xfrm>
          <a:custGeom>
            <a:avLst/>
            <a:gdLst>
              <a:gd name="T0" fmla="*/ 848431 w 21600"/>
              <a:gd name="T1" fmla="*/ 0 h 21600"/>
              <a:gd name="T2" fmla="*/ 280211 w 21600"/>
              <a:gd name="T3" fmla="*/ 609600 h 21600"/>
              <a:gd name="T4" fmla="*/ 891999 w 21600"/>
              <a:gd name="T5" fmla="*/ 234527 h 21600"/>
              <a:gd name="T6" fmla="*/ 1436553 w 21600"/>
              <a:gd name="T7" fmla="*/ 403154 h 21600"/>
              <a:gd name="T8" fmla="*/ 1981200 w 21600"/>
              <a:gd name="T9" fmla="*/ 234527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s-ES"/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 rot="-5392724">
            <a:off x="3529806" y="3328194"/>
            <a:ext cx="3151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400" b="1" i="1" u="sng">
                <a:solidFill>
                  <a:srgbClr val="000000"/>
                </a:solidFill>
                <a:latin typeface="Times New Roman" pitchFamily="18" charset="0"/>
              </a:rPr>
              <a:t>ANÁLISIS DE DATOS</a:t>
            </a:r>
            <a:endParaRPr lang="es-ES_tradnl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 “Gestión de los Recursos”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642910" y="1857364"/>
          <a:ext cx="7851775" cy="3681413"/>
        </p:xfrm>
        <a:graphic>
          <a:graphicData uri="http://schemas.openxmlformats.org/presentationml/2006/ole">
            <p:oleObj spid="_x0000_s50178" name="MS Org Chart" r:id="rId3" imgW="3466800" imgH="1625400" progId="">
              <p:embed followColorScheme="full"/>
            </p:oleObj>
          </a:graphicData>
        </a:graphic>
      </p:graphicFrame>
    </p:spTree>
  </p:cSld>
  <p:clrMapOvr>
    <a:masterClrMapping/>
  </p:clrMapOvr>
  <p:transition>
    <p:randomBar dir="vert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1142976" y="642918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6.1 Provisión de los Recursos</a:t>
            </a:r>
          </a:p>
        </p:txBody>
      </p:sp>
      <p:pic>
        <p:nvPicPr>
          <p:cNvPr id="78853" name="Picture 9" descr="MONED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381000" y="2971800"/>
            <a:ext cx="976313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Picture 10" descr="REUN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600200"/>
            <a:ext cx="1624013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5" name="Picture 11" descr="EDIF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819400"/>
            <a:ext cx="1230313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6" name="AutoShape 201"/>
          <p:cNvSpPr>
            <a:spLocks noChangeArrowheads="1"/>
          </p:cNvSpPr>
          <p:nvPr/>
        </p:nvSpPr>
        <p:spPr bwMode="auto">
          <a:xfrm>
            <a:off x="2133600" y="3200400"/>
            <a:ext cx="2743200" cy="609600"/>
          </a:xfrm>
          <a:prstGeom prst="rightArrow">
            <a:avLst>
              <a:gd name="adj1" fmla="val 50000"/>
              <a:gd name="adj2" fmla="val 1125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8857" name="Text Box 202"/>
          <p:cNvSpPr txBox="1">
            <a:spLocks noChangeArrowheads="1"/>
          </p:cNvSpPr>
          <p:nvPr/>
        </p:nvSpPr>
        <p:spPr bwMode="auto">
          <a:xfrm>
            <a:off x="203662" y="3962400"/>
            <a:ext cx="20056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2000" b="1" dirty="0">
                <a:solidFill>
                  <a:srgbClr val="000000"/>
                </a:solidFill>
                <a:latin typeface="Times New Roman" pitchFamily="18" charset="0"/>
              </a:rPr>
              <a:t>PROVISIÓN</a:t>
            </a:r>
          </a:p>
          <a:p>
            <a:pPr algn="ctr" eaLnBrk="0" hangingPunct="0"/>
            <a:r>
              <a:rPr lang="es-ES_tradnl" sz="2000" b="1" dirty="0">
                <a:solidFill>
                  <a:srgbClr val="000000"/>
                </a:solidFill>
                <a:latin typeface="Times New Roman" pitchFamily="18" charset="0"/>
              </a:rPr>
              <a:t>DE RECURSOS</a:t>
            </a:r>
          </a:p>
        </p:txBody>
      </p:sp>
      <p:sp>
        <p:nvSpPr>
          <p:cNvPr id="78858" name="Text Box 203"/>
          <p:cNvSpPr txBox="1">
            <a:spLocks noChangeArrowheads="1"/>
          </p:cNvSpPr>
          <p:nvPr/>
        </p:nvSpPr>
        <p:spPr bwMode="auto">
          <a:xfrm>
            <a:off x="2473444" y="2667000"/>
            <a:ext cx="15840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2000" b="1" dirty="0">
                <a:solidFill>
                  <a:srgbClr val="000000"/>
                </a:solidFill>
                <a:latin typeface="Times New Roman" pitchFamily="18" charset="0"/>
              </a:rPr>
              <a:t>RECURSOS</a:t>
            </a:r>
          </a:p>
          <a:p>
            <a:pPr algn="ctr" eaLnBrk="0" hangingPunct="0"/>
            <a:r>
              <a:rPr lang="es-ES_tradnl" sz="2000" b="1" dirty="0">
                <a:solidFill>
                  <a:srgbClr val="000000"/>
                </a:solidFill>
                <a:latin typeface="Times New Roman" pitchFamily="18" charset="0"/>
              </a:rPr>
              <a:t>HUMANOS</a:t>
            </a:r>
          </a:p>
        </p:txBody>
      </p:sp>
      <p:sp>
        <p:nvSpPr>
          <p:cNvPr id="78859" name="Text Box 204"/>
          <p:cNvSpPr txBox="1">
            <a:spLocks noChangeArrowheads="1"/>
          </p:cNvSpPr>
          <p:nvPr/>
        </p:nvSpPr>
        <p:spPr bwMode="auto">
          <a:xfrm>
            <a:off x="3894069" y="4267200"/>
            <a:ext cx="27719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2000" b="1" dirty="0">
                <a:solidFill>
                  <a:srgbClr val="000000"/>
                </a:solidFill>
                <a:latin typeface="Times New Roman" pitchFamily="18" charset="0"/>
              </a:rPr>
              <a:t>INFRAESTRUCTURA</a:t>
            </a:r>
          </a:p>
        </p:txBody>
      </p:sp>
      <p:sp>
        <p:nvSpPr>
          <p:cNvPr id="78860" name="Text Box 205"/>
          <p:cNvSpPr txBox="1">
            <a:spLocks noChangeArrowheads="1"/>
          </p:cNvSpPr>
          <p:nvPr/>
        </p:nvSpPr>
        <p:spPr bwMode="auto">
          <a:xfrm>
            <a:off x="2333776" y="5181600"/>
            <a:ext cx="206979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2000" b="1" dirty="0">
                <a:solidFill>
                  <a:srgbClr val="000000"/>
                </a:solidFill>
                <a:latin typeface="Times New Roman" pitchFamily="18" charset="0"/>
              </a:rPr>
              <a:t>AMBIENTE DE </a:t>
            </a:r>
          </a:p>
          <a:p>
            <a:pPr algn="ctr" eaLnBrk="0" hangingPunct="0"/>
            <a:r>
              <a:rPr lang="es-ES_tradnl" sz="2000" b="1" dirty="0">
                <a:solidFill>
                  <a:srgbClr val="000000"/>
                </a:solidFill>
                <a:latin typeface="Times New Roman" pitchFamily="18" charset="0"/>
              </a:rPr>
              <a:t>TRABAJO</a:t>
            </a:r>
          </a:p>
        </p:txBody>
      </p:sp>
      <p:pic>
        <p:nvPicPr>
          <p:cNvPr id="78861" name="Picture 206" descr="CONTEN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9563" y="4114800"/>
            <a:ext cx="10414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62" name="AutoShape 207"/>
          <p:cNvSpPr>
            <a:spLocks noChangeArrowheads="1"/>
          </p:cNvSpPr>
          <p:nvPr/>
        </p:nvSpPr>
        <p:spPr bwMode="auto">
          <a:xfrm rot="-1657165">
            <a:off x="1119188" y="1816100"/>
            <a:ext cx="1447800" cy="914400"/>
          </a:xfrm>
          <a:custGeom>
            <a:avLst/>
            <a:gdLst>
              <a:gd name="T0" fmla="*/ 620007 w 21600"/>
              <a:gd name="T1" fmla="*/ 0 h 21600"/>
              <a:gd name="T2" fmla="*/ 204770 w 21600"/>
              <a:gd name="T3" fmla="*/ 914400 h 21600"/>
              <a:gd name="T4" fmla="*/ 651845 w 21600"/>
              <a:gd name="T5" fmla="*/ 351790 h 21600"/>
              <a:gd name="T6" fmla="*/ 1049789 w 21600"/>
              <a:gd name="T7" fmla="*/ 604732 h 21600"/>
              <a:gd name="T8" fmla="*/ 1447800 w 21600"/>
              <a:gd name="T9" fmla="*/ 351790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8863" name="AutoShape 208"/>
          <p:cNvSpPr>
            <a:spLocks noChangeArrowheads="1"/>
          </p:cNvSpPr>
          <p:nvPr/>
        </p:nvSpPr>
        <p:spPr bwMode="auto">
          <a:xfrm rot="-8163261">
            <a:off x="838200" y="4724400"/>
            <a:ext cx="1447800" cy="914400"/>
          </a:xfrm>
          <a:custGeom>
            <a:avLst/>
            <a:gdLst>
              <a:gd name="T0" fmla="*/ 620007 w 21600"/>
              <a:gd name="T1" fmla="*/ 0 h 21600"/>
              <a:gd name="T2" fmla="*/ 204770 w 21600"/>
              <a:gd name="T3" fmla="*/ 914400 h 21600"/>
              <a:gd name="T4" fmla="*/ 651845 w 21600"/>
              <a:gd name="T5" fmla="*/ 351790 h 21600"/>
              <a:gd name="T6" fmla="*/ 1049789 w 21600"/>
              <a:gd name="T7" fmla="*/ 604732 h 21600"/>
              <a:gd name="T8" fmla="*/ 1447800 w 21600"/>
              <a:gd name="T9" fmla="*/ 351790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8864" name="AutoShape 209"/>
          <p:cNvSpPr>
            <a:spLocks noChangeArrowheads="1"/>
          </p:cNvSpPr>
          <p:nvPr/>
        </p:nvSpPr>
        <p:spPr bwMode="auto">
          <a:xfrm rot="1999995">
            <a:off x="4267200" y="1828800"/>
            <a:ext cx="1447800" cy="914400"/>
          </a:xfrm>
          <a:custGeom>
            <a:avLst/>
            <a:gdLst>
              <a:gd name="T0" fmla="*/ 620007 w 21600"/>
              <a:gd name="T1" fmla="*/ 0 h 21600"/>
              <a:gd name="T2" fmla="*/ 204770 w 21600"/>
              <a:gd name="T3" fmla="*/ 914400 h 21600"/>
              <a:gd name="T4" fmla="*/ 651845 w 21600"/>
              <a:gd name="T5" fmla="*/ 351790 h 21600"/>
              <a:gd name="T6" fmla="*/ 1049789 w 21600"/>
              <a:gd name="T7" fmla="*/ 604732 h 21600"/>
              <a:gd name="T8" fmla="*/ 1447800 w 21600"/>
              <a:gd name="T9" fmla="*/ 351790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8865" name="AutoShape 210"/>
          <p:cNvSpPr>
            <a:spLocks noChangeArrowheads="1"/>
          </p:cNvSpPr>
          <p:nvPr/>
        </p:nvSpPr>
        <p:spPr bwMode="auto">
          <a:xfrm rot="9622405">
            <a:off x="4114800" y="4876800"/>
            <a:ext cx="1447800" cy="914400"/>
          </a:xfrm>
          <a:custGeom>
            <a:avLst/>
            <a:gdLst>
              <a:gd name="T0" fmla="*/ 620007 w 21600"/>
              <a:gd name="T1" fmla="*/ 0 h 21600"/>
              <a:gd name="T2" fmla="*/ 204770 w 21600"/>
              <a:gd name="T3" fmla="*/ 914400 h 21600"/>
              <a:gd name="T4" fmla="*/ 651845 w 21600"/>
              <a:gd name="T5" fmla="*/ 351790 h 21600"/>
              <a:gd name="T6" fmla="*/ 1049789 w 21600"/>
              <a:gd name="T7" fmla="*/ 604732 h 21600"/>
              <a:gd name="T8" fmla="*/ 1447800 w 21600"/>
              <a:gd name="T9" fmla="*/ 351790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8866" name="AutoShape 212"/>
          <p:cNvSpPr>
            <a:spLocks/>
          </p:cNvSpPr>
          <p:nvPr/>
        </p:nvSpPr>
        <p:spPr bwMode="auto">
          <a:xfrm>
            <a:off x="6400800" y="1676400"/>
            <a:ext cx="381000" cy="4419600"/>
          </a:xfrm>
          <a:prstGeom prst="rightBrace">
            <a:avLst>
              <a:gd name="adj1" fmla="val 9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8867" name="Text Box 213"/>
          <p:cNvSpPr txBox="1">
            <a:spLocks noChangeArrowheads="1"/>
          </p:cNvSpPr>
          <p:nvPr/>
        </p:nvSpPr>
        <p:spPr bwMode="auto">
          <a:xfrm>
            <a:off x="6781800" y="1676400"/>
            <a:ext cx="213391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400" b="1">
                <a:solidFill>
                  <a:srgbClr val="000000"/>
                </a:solidFill>
                <a:latin typeface="Times New Roman" pitchFamily="18" charset="0"/>
              </a:rPr>
              <a:t>Implementar,</a:t>
            </a:r>
          </a:p>
          <a:p>
            <a:pPr eaLnBrk="0" hangingPunct="0"/>
            <a:r>
              <a:rPr lang="es-ES_tradnl" sz="2400" b="1">
                <a:solidFill>
                  <a:srgbClr val="000000"/>
                </a:solidFill>
                <a:latin typeface="Times New Roman" pitchFamily="18" charset="0"/>
              </a:rPr>
              <a:t>mantener y</a:t>
            </a:r>
          </a:p>
          <a:p>
            <a:pPr eaLnBrk="0" hangingPunct="0"/>
            <a:r>
              <a:rPr lang="es-ES_tradnl" sz="2400" b="1">
                <a:solidFill>
                  <a:srgbClr val="000000"/>
                </a:solidFill>
                <a:latin typeface="Times New Roman" pitchFamily="18" charset="0"/>
              </a:rPr>
              <a:t>mejorar</a:t>
            </a:r>
          </a:p>
          <a:p>
            <a:pPr eaLnBrk="0" hangingPunct="0"/>
            <a:r>
              <a:rPr lang="es-ES_tradnl" sz="2400" b="1">
                <a:solidFill>
                  <a:srgbClr val="000000"/>
                </a:solidFill>
                <a:latin typeface="Times New Roman" pitchFamily="18" charset="0"/>
              </a:rPr>
              <a:t>continuamente</a:t>
            </a:r>
          </a:p>
          <a:p>
            <a:pPr eaLnBrk="0" hangingPunct="0"/>
            <a:r>
              <a:rPr lang="es-ES_tradnl" sz="2400" b="1">
                <a:solidFill>
                  <a:srgbClr val="000000"/>
                </a:solidFill>
                <a:latin typeface="Times New Roman" pitchFamily="18" charset="0"/>
              </a:rPr>
              <a:t>la efectividad</a:t>
            </a:r>
          </a:p>
          <a:p>
            <a:pPr eaLnBrk="0" hangingPunct="0"/>
            <a:r>
              <a:rPr lang="es-ES_tradnl" sz="2400" b="1">
                <a:solidFill>
                  <a:srgbClr val="000000"/>
                </a:solidFill>
                <a:latin typeface="Times New Roman" pitchFamily="18" charset="0"/>
              </a:rPr>
              <a:t>del SGC.</a:t>
            </a:r>
          </a:p>
          <a:p>
            <a:pPr eaLnBrk="0" hangingPunct="0"/>
            <a:endParaRPr lang="es-ES_tradnl" sz="24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r>
              <a:rPr lang="es-ES_tradnl" sz="2400" b="1">
                <a:solidFill>
                  <a:srgbClr val="000000"/>
                </a:solidFill>
                <a:latin typeface="Times New Roman" pitchFamily="18" charset="0"/>
              </a:rPr>
              <a:t>Incrementar</a:t>
            </a:r>
          </a:p>
          <a:p>
            <a:pPr eaLnBrk="0" hangingPunct="0"/>
            <a:r>
              <a:rPr lang="es-ES_tradnl" sz="2400" b="1">
                <a:solidFill>
                  <a:srgbClr val="000000"/>
                </a:solidFill>
                <a:latin typeface="Times New Roman" pitchFamily="18" charset="0"/>
              </a:rPr>
              <a:t>la</a:t>
            </a:r>
          </a:p>
          <a:p>
            <a:pPr eaLnBrk="0" hangingPunct="0"/>
            <a:r>
              <a:rPr lang="es-ES_tradnl" sz="2400" b="1">
                <a:solidFill>
                  <a:srgbClr val="000000"/>
                </a:solidFill>
                <a:latin typeface="Times New Roman" pitchFamily="18" charset="0"/>
              </a:rPr>
              <a:t>Satisfacción</a:t>
            </a:r>
          </a:p>
          <a:p>
            <a:pPr eaLnBrk="0" hangingPunct="0"/>
            <a:r>
              <a:rPr lang="es-ES_tradnl" sz="2400" b="1">
                <a:solidFill>
                  <a:srgbClr val="000000"/>
                </a:solidFill>
                <a:latin typeface="Times New Roman" pitchFamily="18" charset="0"/>
              </a:rPr>
              <a:t>del</a:t>
            </a:r>
          </a:p>
          <a:p>
            <a:pPr eaLnBrk="0" hangingPunct="0"/>
            <a:r>
              <a:rPr lang="es-ES_tradnl" sz="2400" b="1">
                <a:solidFill>
                  <a:srgbClr val="000000"/>
                </a:solidFill>
                <a:latin typeface="Times New Roman" pitchFamily="18" charset="0"/>
              </a:rPr>
              <a:t>Cliente.</a:t>
            </a:r>
            <a:endParaRPr lang="es-ES_tradnl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3400" y="914400"/>
            <a:ext cx="8362950" cy="5334000"/>
            <a:chOff x="336" y="576"/>
            <a:chExt cx="5268" cy="3360"/>
          </a:xfrm>
        </p:grpSpPr>
        <p:sp>
          <p:nvSpPr>
            <p:cNvPr id="83974" name="Rectangle 6"/>
            <p:cNvSpPr>
              <a:spLocks noChangeArrowheads="1"/>
            </p:cNvSpPr>
            <p:nvPr/>
          </p:nvSpPr>
          <p:spPr bwMode="auto">
            <a:xfrm>
              <a:off x="720" y="576"/>
              <a:ext cx="40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s-ES_tradnl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6.2 Recursos Humanos</a:t>
              </a:r>
              <a:br>
                <a:rPr lang="es-ES_tradnl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</a:br>
              <a:r>
                <a:rPr lang="es-ES_tradnl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6.2.1 General</a:t>
              </a:r>
              <a:endPara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78" name="Text Box 7"/>
            <p:cNvSpPr txBox="1">
              <a:spLocks noChangeArrowheads="1"/>
            </p:cNvSpPr>
            <p:nvPr/>
          </p:nvSpPr>
          <p:spPr bwMode="auto">
            <a:xfrm>
              <a:off x="336" y="1056"/>
              <a:ext cx="526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ES_tradnl" sz="2400" b="1" dirty="0">
                  <a:solidFill>
                    <a:srgbClr val="000000"/>
                  </a:solidFill>
                  <a:latin typeface="Times New Roman" pitchFamily="18" charset="0"/>
                </a:rPr>
                <a:t>El personal que realiza trabajos que afectan a la calidad del </a:t>
              </a:r>
            </a:p>
            <a:p>
              <a:pPr eaLnBrk="0" hangingPunct="0"/>
              <a:r>
                <a:rPr lang="es-ES_tradnl" sz="2400" b="1" dirty="0">
                  <a:solidFill>
                    <a:srgbClr val="000000"/>
                  </a:solidFill>
                  <a:latin typeface="Times New Roman" pitchFamily="18" charset="0"/>
                </a:rPr>
                <a:t>producto debe ser competente en relación a:</a:t>
              </a:r>
            </a:p>
          </p:txBody>
        </p:sp>
        <p:graphicFrame>
          <p:nvGraphicFramePr>
            <p:cNvPr id="7170" name="Object 8"/>
            <p:cNvGraphicFramePr>
              <a:graphicFrameLocks noChangeAspect="1"/>
            </p:cNvGraphicFramePr>
            <p:nvPr/>
          </p:nvGraphicFramePr>
          <p:xfrm>
            <a:off x="2208" y="2016"/>
            <a:ext cx="878" cy="626"/>
          </p:xfrm>
          <a:graphic>
            <a:graphicData uri="http://schemas.openxmlformats.org/presentationml/2006/ole">
              <p:oleObj spid="_x0000_s51202" name="Imagen" r:id="rId3" imgW="4006800" imgH="2856960" progId="">
                <p:embed/>
              </p:oleObj>
            </a:graphicData>
          </a:graphic>
        </p:graphicFrame>
        <p:sp>
          <p:nvSpPr>
            <p:cNvPr id="7179" name="Text Box 9"/>
            <p:cNvSpPr txBox="1">
              <a:spLocks noChangeArrowheads="1"/>
            </p:cNvSpPr>
            <p:nvPr/>
          </p:nvSpPr>
          <p:spPr bwMode="auto">
            <a:xfrm>
              <a:off x="2064" y="2688"/>
              <a:ext cx="11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sz="2400" b="1">
                  <a:solidFill>
                    <a:srgbClr val="000000"/>
                  </a:solidFill>
                  <a:latin typeface="Times New Roman" pitchFamily="18" charset="0"/>
                </a:rPr>
                <a:t>Capacitación</a:t>
              </a:r>
              <a:endParaRPr lang="es-ES_tradnl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7171" name="Object 10"/>
            <p:cNvGraphicFramePr>
              <a:graphicFrameLocks noChangeAspect="1"/>
            </p:cNvGraphicFramePr>
            <p:nvPr/>
          </p:nvGraphicFramePr>
          <p:xfrm>
            <a:off x="624" y="2112"/>
            <a:ext cx="515" cy="605"/>
          </p:xfrm>
          <a:graphic>
            <a:graphicData uri="http://schemas.openxmlformats.org/presentationml/2006/ole">
              <p:oleObj spid="_x0000_s51203" name="Imagen" r:id="rId4" imgW="3192120" imgH="3749400" progId="">
                <p:embed/>
              </p:oleObj>
            </a:graphicData>
          </a:graphic>
        </p:graphicFrame>
        <p:sp>
          <p:nvSpPr>
            <p:cNvPr id="7180" name="Text Box 11"/>
            <p:cNvSpPr txBox="1">
              <a:spLocks noChangeArrowheads="1"/>
            </p:cNvSpPr>
            <p:nvPr/>
          </p:nvSpPr>
          <p:spPr bwMode="auto">
            <a:xfrm>
              <a:off x="432" y="2688"/>
              <a:ext cx="9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sz="2400" b="1" dirty="0">
                  <a:solidFill>
                    <a:srgbClr val="000000"/>
                  </a:solidFill>
                  <a:latin typeface="Times New Roman" pitchFamily="18" charset="0"/>
                </a:rPr>
                <a:t>Educación</a:t>
              </a:r>
              <a:endParaRPr lang="es-ES_tradnl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7172" name="Object 12"/>
            <p:cNvGraphicFramePr>
              <a:graphicFrameLocks noChangeAspect="1"/>
            </p:cNvGraphicFramePr>
            <p:nvPr/>
          </p:nvGraphicFramePr>
          <p:xfrm>
            <a:off x="4176" y="2016"/>
            <a:ext cx="873" cy="658"/>
          </p:xfrm>
          <a:graphic>
            <a:graphicData uri="http://schemas.openxmlformats.org/presentationml/2006/ole">
              <p:oleObj spid="_x0000_s51204" name="Imagen" r:id="rId5" imgW="4600440" imgH="3468960" progId="">
                <p:embed/>
              </p:oleObj>
            </a:graphicData>
          </a:graphic>
        </p:graphicFrame>
        <p:sp>
          <p:nvSpPr>
            <p:cNvPr id="7181" name="Text Box 13"/>
            <p:cNvSpPr txBox="1">
              <a:spLocks noChangeArrowheads="1"/>
            </p:cNvSpPr>
            <p:nvPr/>
          </p:nvSpPr>
          <p:spPr bwMode="auto">
            <a:xfrm>
              <a:off x="4080" y="2688"/>
              <a:ext cx="9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sz="2400" b="1">
                  <a:solidFill>
                    <a:srgbClr val="000000"/>
                  </a:solidFill>
                  <a:latin typeface="Times New Roman" pitchFamily="18" charset="0"/>
                </a:rPr>
                <a:t>Habilidad</a:t>
              </a:r>
              <a:endParaRPr lang="es-ES_tradnl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182" name="Text Box 14"/>
            <p:cNvSpPr txBox="1">
              <a:spLocks noChangeArrowheads="1"/>
            </p:cNvSpPr>
            <p:nvPr/>
          </p:nvSpPr>
          <p:spPr bwMode="auto">
            <a:xfrm>
              <a:off x="2160" y="3648"/>
              <a:ext cx="10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sz="2400" b="1">
                  <a:solidFill>
                    <a:srgbClr val="000000"/>
                  </a:solidFill>
                  <a:latin typeface="Times New Roman" pitchFamily="18" charset="0"/>
                </a:rPr>
                <a:t>Experiencia</a:t>
              </a:r>
              <a:endParaRPr lang="es-ES_tradnl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7176" name="Picture 15" descr="ED00310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6663" y="4724400"/>
            <a:ext cx="92233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685800" y="7620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6.2.2 Competencia, conciencia y capacitación.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609600" y="1524000"/>
            <a:ext cx="754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Determinar la competencia necesaria para el personal que realiza trabajos que afectan a la calidad del producto.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Suministrar la capacitación o tomar otras acciones.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Evaluar la efectividad.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Personal consciente de la relevancia e importancia de sus actividades y de cómo contribuyen al logro de los objetivos de calidad.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Mantener registros.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s-ES_tradnl" sz="2400" dirty="0"/>
          </a:p>
        </p:txBody>
      </p:sp>
    </p:spTree>
  </p:cSld>
  <p:clrMapOvr>
    <a:masterClrMapping/>
  </p:clrMapOvr>
  <p:transition>
    <p:randomBar dir="vert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685800" y="7620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6.3 Infraestructura.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0901" name="Rectangle 4"/>
          <p:cNvSpPr>
            <a:spLocks noChangeArrowheads="1"/>
          </p:cNvSpPr>
          <p:nvPr/>
        </p:nvSpPr>
        <p:spPr bwMode="auto">
          <a:xfrm>
            <a:off x="609600" y="1524000"/>
            <a:ext cx="754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s-ES_tradnl" sz="2400" b="1" dirty="0">
                <a:solidFill>
                  <a:srgbClr val="000000"/>
                </a:solidFill>
              </a:rPr>
              <a:t>Determinar, proporcionar y mantener la infraestructura necesaria para lograr la conformidad con los requisitos del producto.</a:t>
            </a:r>
          </a:p>
          <a:p>
            <a:pPr marL="857250" lvl="1" indent="-285750">
              <a:spcBef>
                <a:spcPct val="20000"/>
              </a:spcBef>
              <a:buFontTx/>
              <a:buChar char="•"/>
            </a:pPr>
            <a:r>
              <a:rPr lang="es-ES_tradnl" sz="2000" b="1" dirty="0">
                <a:solidFill>
                  <a:srgbClr val="000000"/>
                </a:solidFill>
              </a:rPr>
              <a:t>Edificios, espacio para el trabajo y servicios asociados.</a:t>
            </a:r>
          </a:p>
          <a:p>
            <a:pPr marL="857250" lvl="1" indent="-285750">
              <a:spcBef>
                <a:spcPct val="20000"/>
              </a:spcBef>
              <a:buFontTx/>
              <a:buChar char="•"/>
            </a:pPr>
            <a:r>
              <a:rPr lang="es-ES_tradnl" sz="2000" b="1" dirty="0">
                <a:solidFill>
                  <a:srgbClr val="000000"/>
                </a:solidFill>
              </a:rPr>
              <a:t>Equipo de proceso (hardware y Software).</a:t>
            </a:r>
          </a:p>
          <a:p>
            <a:pPr marL="857250" lvl="1" indent="-285750">
              <a:spcBef>
                <a:spcPct val="20000"/>
              </a:spcBef>
              <a:buFontTx/>
              <a:buChar char="•"/>
            </a:pPr>
            <a:r>
              <a:rPr lang="es-ES_tradnl" sz="2000" b="1" dirty="0">
                <a:solidFill>
                  <a:srgbClr val="000000"/>
                </a:solidFill>
              </a:rPr>
              <a:t>Servicios de apoyo (transporte o comunicación).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s-ES_tradnl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Bar dir="vert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685800" y="7620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6.4 Ambiente de Trabajo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25" name="Rectangle 4"/>
          <p:cNvSpPr>
            <a:spLocks noChangeArrowheads="1"/>
          </p:cNvSpPr>
          <p:nvPr/>
        </p:nvSpPr>
        <p:spPr bwMode="auto">
          <a:xfrm>
            <a:off x="609600" y="1524000"/>
            <a:ext cx="7543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tx2"/>
              </a:buClr>
            </a:pPr>
            <a:r>
              <a:rPr lang="es-ES_tradnl" sz="2400" b="1" dirty="0">
                <a:solidFill>
                  <a:srgbClr val="000000"/>
                </a:solidFill>
              </a:rPr>
              <a:t>Determinar y gestionar el ambiente de trabajo necesario para lograr la conformidad con los requisitos del producto.</a:t>
            </a:r>
            <a:endParaRPr lang="es-ES_tradnl" sz="2400" dirty="0">
              <a:solidFill>
                <a:srgbClr val="000000"/>
              </a:solidFill>
            </a:endParaRPr>
          </a:p>
        </p:txBody>
      </p:sp>
      <p:pic>
        <p:nvPicPr>
          <p:cNvPr id="81926" name="Picture 5" descr="BD07077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000372"/>
            <a:ext cx="1660824" cy="300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 “Realización del producto”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571472" y="1214422"/>
          <a:ext cx="7394575" cy="4673600"/>
        </p:xfrm>
        <a:graphic>
          <a:graphicData uri="http://schemas.openxmlformats.org/presentationml/2006/ole">
            <p:oleObj spid="_x0000_s52226" name="MS Org Chart" r:id="rId3" imgW="2571480" imgH="1625400" progId="">
              <p:embed followColorScheme="full"/>
            </p:oleObj>
          </a:graphicData>
        </a:graphic>
      </p:graphicFrame>
    </p:spTree>
  </p:cSld>
  <p:clrMapOvr>
    <a:masterClrMapping/>
  </p:clrMapOvr>
  <p:transition>
    <p:randomBar dir="vert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517D2-E4A5-4D3F-BE09-8F1306CF395C}" type="slidenum">
              <a:rPr lang="es-ES"/>
              <a:pPr>
                <a:defRPr/>
              </a:pPr>
              <a:t>59</a:t>
            </a:fld>
            <a:endParaRPr lang="es-ES"/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685800" y="7620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7.1 Planeación de la </a:t>
            </a:r>
            <a:b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realización del producto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949" name="Rectangle 4"/>
          <p:cNvSpPr>
            <a:spLocks noChangeArrowheads="1"/>
          </p:cNvSpPr>
          <p:nvPr/>
        </p:nvSpPr>
        <p:spPr bwMode="auto">
          <a:xfrm>
            <a:off x="685800" y="1752600"/>
            <a:ext cx="754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s-ES_tradnl" sz="2400" b="1">
                <a:solidFill>
                  <a:srgbClr val="000000"/>
                </a:solidFill>
              </a:rPr>
              <a:t>Planear y desarrollar los procesos necesarios para la realización del producto.</a:t>
            </a:r>
            <a:endParaRPr lang="es-ES_tradnl" sz="2400">
              <a:solidFill>
                <a:srgbClr val="000000"/>
              </a:solidFill>
            </a:endParaRPr>
          </a:p>
        </p:txBody>
      </p:sp>
      <p:sp>
        <p:nvSpPr>
          <p:cNvPr id="82951" name="AutoShape 6"/>
          <p:cNvSpPr>
            <a:spLocks noChangeArrowheads="1"/>
          </p:cNvSpPr>
          <p:nvPr/>
        </p:nvSpPr>
        <p:spPr bwMode="auto">
          <a:xfrm>
            <a:off x="685800" y="3505200"/>
            <a:ext cx="1447800" cy="381000"/>
          </a:xfrm>
          <a:prstGeom prst="rightArrow">
            <a:avLst>
              <a:gd name="adj1" fmla="val 50000"/>
              <a:gd name="adj2" fmla="val 9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2952" name="AutoShape 7"/>
          <p:cNvSpPr>
            <a:spLocks noChangeArrowheads="1"/>
          </p:cNvSpPr>
          <p:nvPr/>
        </p:nvSpPr>
        <p:spPr bwMode="auto">
          <a:xfrm>
            <a:off x="685800" y="4114800"/>
            <a:ext cx="1447800" cy="381000"/>
          </a:xfrm>
          <a:prstGeom prst="rightArrow">
            <a:avLst>
              <a:gd name="adj1" fmla="val 50000"/>
              <a:gd name="adj2" fmla="val 9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2953" name="AutoShape 8"/>
          <p:cNvSpPr>
            <a:spLocks noChangeArrowheads="1"/>
          </p:cNvSpPr>
          <p:nvPr/>
        </p:nvSpPr>
        <p:spPr bwMode="auto">
          <a:xfrm>
            <a:off x="685800" y="4724400"/>
            <a:ext cx="1447800" cy="381000"/>
          </a:xfrm>
          <a:prstGeom prst="rightArrow">
            <a:avLst>
              <a:gd name="adj1" fmla="val 50000"/>
              <a:gd name="adj2" fmla="val 9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2954" name="Line 9"/>
          <p:cNvSpPr>
            <a:spLocks noChangeShapeType="1"/>
          </p:cNvSpPr>
          <p:nvPr/>
        </p:nvSpPr>
        <p:spPr bwMode="auto">
          <a:xfrm flipV="1">
            <a:off x="2362200" y="42672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MX">
              <a:solidFill>
                <a:srgbClr val="000000"/>
              </a:solidFill>
            </a:endParaRPr>
          </a:p>
        </p:txBody>
      </p:sp>
      <p:sp>
        <p:nvSpPr>
          <p:cNvPr id="82955" name="AutoShape 10"/>
          <p:cNvSpPr>
            <a:spLocks noChangeArrowheads="1"/>
          </p:cNvSpPr>
          <p:nvPr/>
        </p:nvSpPr>
        <p:spPr bwMode="auto">
          <a:xfrm>
            <a:off x="3200400" y="3962400"/>
            <a:ext cx="381000" cy="533400"/>
          </a:xfrm>
          <a:prstGeom prst="flowChartDecision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2956" name="AutoShape 11"/>
          <p:cNvSpPr>
            <a:spLocks noChangeArrowheads="1"/>
          </p:cNvSpPr>
          <p:nvPr/>
        </p:nvSpPr>
        <p:spPr bwMode="auto">
          <a:xfrm>
            <a:off x="6934200" y="3886200"/>
            <a:ext cx="381000" cy="533400"/>
          </a:xfrm>
          <a:prstGeom prst="flowChartDecision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2957" name="AutoShape 12"/>
          <p:cNvSpPr>
            <a:spLocks noChangeArrowheads="1"/>
          </p:cNvSpPr>
          <p:nvPr/>
        </p:nvSpPr>
        <p:spPr bwMode="auto">
          <a:xfrm>
            <a:off x="7467600" y="3886200"/>
            <a:ext cx="1447800" cy="381000"/>
          </a:xfrm>
          <a:prstGeom prst="rightArrow">
            <a:avLst>
              <a:gd name="adj1" fmla="val 50000"/>
              <a:gd name="adj2" fmla="val 9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2958" name="Text Box 13"/>
          <p:cNvSpPr txBox="1">
            <a:spLocks noChangeArrowheads="1"/>
          </p:cNvSpPr>
          <p:nvPr/>
        </p:nvSpPr>
        <p:spPr bwMode="auto">
          <a:xfrm>
            <a:off x="3643313" y="5146675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400" b="1">
                <a:solidFill>
                  <a:srgbClr val="000000"/>
                </a:solidFill>
                <a:latin typeface="Times New Roman" pitchFamily="18" charset="0"/>
              </a:rPr>
              <a:t>PROCESO</a:t>
            </a:r>
            <a:endParaRPr lang="es-ES_tradn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959" name="Rectangle 14"/>
          <p:cNvSpPr>
            <a:spLocks noChangeArrowheads="1"/>
          </p:cNvSpPr>
          <p:nvPr/>
        </p:nvSpPr>
        <p:spPr bwMode="auto">
          <a:xfrm>
            <a:off x="4495800" y="3886200"/>
            <a:ext cx="1447800" cy="609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2960" name="Line 15"/>
          <p:cNvSpPr>
            <a:spLocks noChangeShapeType="1"/>
          </p:cNvSpPr>
          <p:nvPr/>
        </p:nvSpPr>
        <p:spPr bwMode="auto">
          <a:xfrm flipV="1">
            <a:off x="3581400" y="42672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MX">
              <a:solidFill>
                <a:srgbClr val="000000"/>
              </a:solidFill>
            </a:endParaRPr>
          </a:p>
        </p:txBody>
      </p:sp>
      <p:sp>
        <p:nvSpPr>
          <p:cNvPr id="82961" name="Line 16"/>
          <p:cNvSpPr>
            <a:spLocks noChangeShapeType="1"/>
          </p:cNvSpPr>
          <p:nvPr/>
        </p:nvSpPr>
        <p:spPr bwMode="auto">
          <a:xfrm flipV="1">
            <a:off x="5943600" y="41910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MX">
              <a:solidFill>
                <a:srgbClr val="000000"/>
              </a:solidFill>
            </a:endParaRPr>
          </a:p>
        </p:txBody>
      </p:sp>
      <p:cxnSp>
        <p:nvCxnSpPr>
          <p:cNvPr id="82962" name="AutoShape 17"/>
          <p:cNvCxnSpPr>
            <a:cxnSpLocks noChangeShapeType="1"/>
            <a:stCxn id="82956" idx="2"/>
            <a:endCxn id="82959" idx="2"/>
          </p:cNvCxnSpPr>
          <p:nvPr/>
        </p:nvCxnSpPr>
        <p:spPr bwMode="auto">
          <a:xfrm rot="5400000">
            <a:off x="6137275" y="3527425"/>
            <a:ext cx="69850" cy="1905000"/>
          </a:xfrm>
          <a:prstGeom prst="bentConnector3">
            <a:avLst>
              <a:gd name="adj1" fmla="val 40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82963" name="Text Box 18"/>
          <p:cNvSpPr txBox="1">
            <a:spLocks noChangeArrowheads="1"/>
          </p:cNvSpPr>
          <p:nvPr/>
        </p:nvSpPr>
        <p:spPr bwMode="auto">
          <a:xfrm>
            <a:off x="609600" y="5181600"/>
            <a:ext cx="1389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400" b="1">
                <a:solidFill>
                  <a:srgbClr val="000000"/>
                </a:solidFill>
                <a:latin typeface="Times New Roman" pitchFamily="18" charset="0"/>
              </a:rPr>
              <a:t>Entradas</a:t>
            </a:r>
            <a:endParaRPr lang="es-ES_tradn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964" name="Text Box 19"/>
          <p:cNvSpPr txBox="1">
            <a:spLocks noChangeArrowheads="1"/>
          </p:cNvSpPr>
          <p:nvPr/>
        </p:nvSpPr>
        <p:spPr bwMode="auto">
          <a:xfrm>
            <a:off x="7467600" y="4419600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400" b="1">
                <a:solidFill>
                  <a:srgbClr val="000000"/>
                </a:solidFill>
                <a:latin typeface="Times New Roman" pitchFamily="18" charset="0"/>
              </a:rPr>
              <a:t>Salida</a:t>
            </a:r>
            <a:endParaRPr lang="es-ES_tradn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965" name="Text Box 20"/>
          <p:cNvSpPr txBox="1">
            <a:spLocks noChangeArrowheads="1"/>
          </p:cNvSpPr>
          <p:nvPr/>
        </p:nvSpPr>
        <p:spPr bwMode="auto">
          <a:xfrm>
            <a:off x="3048000" y="34290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400" b="1">
                <a:solidFill>
                  <a:srgbClr val="000000"/>
                </a:solidFill>
                <a:latin typeface="Times New Roman" pitchFamily="18" charset="0"/>
              </a:rPr>
              <a:t>P.C.</a:t>
            </a:r>
          </a:p>
        </p:txBody>
      </p:sp>
      <p:sp>
        <p:nvSpPr>
          <p:cNvPr id="82966" name="Text Box 21"/>
          <p:cNvSpPr txBox="1">
            <a:spLocks noChangeArrowheads="1"/>
          </p:cNvSpPr>
          <p:nvPr/>
        </p:nvSpPr>
        <p:spPr bwMode="auto">
          <a:xfrm>
            <a:off x="6705600" y="33528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400" b="1">
                <a:solidFill>
                  <a:srgbClr val="000000"/>
                </a:solidFill>
                <a:latin typeface="Times New Roman" pitchFamily="18" charset="0"/>
              </a:rPr>
              <a:t>P.C.</a:t>
            </a:r>
          </a:p>
        </p:txBody>
      </p:sp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A144B-F468-4655-BEB1-35518C1201B0}" type="slidenum">
              <a:rPr lang="es-ES"/>
              <a:pPr>
                <a:defRPr/>
              </a:pPr>
              <a:t>6</a:t>
            </a:fld>
            <a:endParaRPr lang="es-ES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es-ES_tradnl" sz="3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Definiciones </a:t>
            </a:r>
            <a:br>
              <a:rPr lang="es-ES_tradnl" sz="3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s-ES_tradnl" sz="3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s-ES_tradnl" sz="3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s-ES_tradnl" sz="3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SISTEMA DE GESTIÓN DE CALIDAD</a:t>
            </a:r>
          </a:p>
        </p:txBody>
      </p:sp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381000" y="1905000"/>
            <a:ext cx="388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dirty="0">
                <a:solidFill>
                  <a:srgbClr val="000000"/>
                </a:solidFill>
              </a:rPr>
              <a:t>Serie de elementos que interactúan o que están interrelacionados, para establecer y cumplir con una Política y Objetivos, con el fin de dirigir y controlar una organización con respecto a la calidad.</a:t>
            </a:r>
          </a:p>
        </p:txBody>
      </p:sp>
      <p:sp>
        <p:nvSpPr>
          <p:cNvPr id="21511" name="Oval 6"/>
          <p:cNvSpPr>
            <a:spLocks noChangeArrowheads="1"/>
          </p:cNvSpPr>
          <p:nvPr/>
        </p:nvSpPr>
        <p:spPr bwMode="auto">
          <a:xfrm rot="-2180739">
            <a:off x="5199063" y="1589088"/>
            <a:ext cx="2790825" cy="4876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512" name="WordArt 9"/>
          <p:cNvSpPr>
            <a:spLocks noChangeArrowheads="1" noChangeShapeType="1" noTextEdit="1"/>
          </p:cNvSpPr>
          <p:nvPr/>
        </p:nvSpPr>
        <p:spPr bwMode="auto">
          <a:xfrm rot="-7485073">
            <a:off x="3295650" y="4327525"/>
            <a:ext cx="3771900" cy="609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es-MX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OBJETIVOS DE CALIDAD</a:t>
            </a:r>
          </a:p>
        </p:txBody>
      </p:sp>
      <p:sp>
        <p:nvSpPr>
          <p:cNvPr id="21513" name="WordArt 10"/>
          <p:cNvSpPr>
            <a:spLocks noChangeArrowheads="1" noChangeShapeType="1" noTextEdit="1"/>
          </p:cNvSpPr>
          <p:nvPr/>
        </p:nvSpPr>
        <p:spPr bwMode="auto">
          <a:xfrm rot="3248804">
            <a:off x="6045994" y="3174206"/>
            <a:ext cx="3771900" cy="623888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es-MX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POLÍTICA DE CALIDAD</a:t>
            </a:r>
          </a:p>
        </p:txBody>
      </p:sp>
      <p:sp>
        <p:nvSpPr>
          <p:cNvPr id="21514" name="Oval 11"/>
          <p:cNvSpPr>
            <a:spLocks noChangeArrowheads="1"/>
          </p:cNvSpPr>
          <p:nvPr/>
        </p:nvSpPr>
        <p:spPr bwMode="auto">
          <a:xfrm>
            <a:off x="5257800" y="2667000"/>
            <a:ext cx="1066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1200">
                <a:latin typeface="Times New Roman" pitchFamily="18" charset="0"/>
              </a:rPr>
              <a:t>ELEMENTO</a:t>
            </a:r>
          </a:p>
          <a:p>
            <a:pPr algn="ctr" eaLnBrk="0" hangingPunct="0"/>
            <a:r>
              <a:rPr lang="es-ES_tradnl" sz="1200">
                <a:latin typeface="Times New Roman" pitchFamily="18" charset="0"/>
              </a:rPr>
              <a:t>A</a:t>
            </a:r>
          </a:p>
        </p:txBody>
      </p:sp>
      <p:sp>
        <p:nvSpPr>
          <p:cNvPr id="21515" name="Oval 13"/>
          <p:cNvSpPr>
            <a:spLocks noChangeArrowheads="1"/>
          </p:cNvSpPr>
          <p:nvPr/>
        </p:nvSpPr>
        <p:spPr bwMode="auto">
          <a:xfrm>
            <a:off x="5715000" y="3581400"/>
            <a:ext cx="1219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1200">
                <a:latin typeface="Times New Roman" pitchFamily="18" charset="0"/>
              </a:rPr>
              <a:t>ELEMENTO</a:t>
            </a:r>
          </a:p>
          <a:p>
            <a:pPr algn="ctr" eaLnBrk="0" hangingPunct="0"/>
            <a:r>
              <a:rPr lang="es-ES_tradnl" sz="1200">
                <a:latin typeface="Times New Roman" pitchFamily="18" charset="0"/>
              </a:rPr>
              <a:t>B</a:t>
            </a:r>
          </a:p>
        </p:txBody>
      </p:sp>
      <p:sp>
        <p:nvSpPr>
          <p:cNvPr id="21516" name="Oval 14"/>
          <p:cNvSpPr>
            <a:spLocks noChangeArrowheads="1"/>
          </p:cNvSpPr>
          <p:nvPr/>
        </p:nvSpPr>
        <p:spPr bwMode="auto">
          <a:xfrm>
            <a:off x="6781800" y="4648200"/>
            <a:ext cx="1066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1200">
                <a:latin typeface="Times New Roman" pitchFamily="18" charset="0"/>
              </a:rPr>
              <a:t>ELEMENTO</a:t>
            </a:r>
          </a:p>
          <a:p>
            <a:pPr algn="ctr" eaLnBrk="0" hangingPunct="0"/>
            <a:r>
              <a:rPr lang="es-ES_tradnl" sz="1200">
                <a:latin typeface="Times New Roman" pitchFamily="18" charset="0"/>
              </a:rPr>
              <a:t>C</a:t>
            </a:r>
          </a:p>
        </p:txBody>
      </p:sp>
      <p:sp>
        <p:nvSpPr>
          <p:cNvPr id="21517" name="AutoShape 15"/>
          <p:cNvSpPr>
            <a:spLocks noChangeArrowheads="1"/>
          </p:cNvSpPr>
          <p:nvPr/>
        </p:nvSpPr>
        <p:spPr bwMode="auto">
          <a:xfrm rot="10789706">
            <a:off x="5638800" y="2133600"/>
            <a:ext cx="228600" cy="457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518" name="AutoShape 16"/>
          <p:cNvSpPr>
            <a:spLocks noChangeArrowheads="1"/>
          </p:cNvSpPr>
          <p:nvPr/>
        </p:nvSpPr>
        <p:spPr bwMode="auto">
          <a:xfrm rot="5399980">
            <a:off x="4914900" y="2628900"/>
            <a:ext cx="228600" cy="457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519" name="AutoShape 17"/>
          <p:cNvSpPr>
            <a:spLocks noChangeArrowheads="1"/>
          </p:cNvSpPr>
          <p:nvPr/>
        </p:nvSpPr>
        <p:spPr bwMode="auto">
          <a:xfrm rot="5399980">
            <a:off x="5295900" y="3619500"/>
            <a:ext cx="228600" cy="457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520" name="AutoShape 18"/>
          <p:cNvSpPr>
            <a:spLocks noChangeArrowheads="1"/>
          </p:cNvSpPr>
          <p:nvPr/>
        </p:nvSpPr>
        <p:spPr bwMode="auto">
          <a:xfrm rot="5399980">
            <a:off x="6362700" y="4610100"/>
            <a:ext cx="228600" cy="457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521" name="AutoShape 19"/>
          <p:cNvSpPr>
            <a:spLocks noChangeArrowheads="1"/>
          </p:cNvSpPr>
          <p:nvPr/>
        </p:nvSpPr>
        <p:spPr bwMode="auto">
          <a:xfrm rot="-38475">
            <a:off x="7162800" y="5105400"/>
            <a:ext cx="228600" cy="457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522" name="AutoShape 20"/>
          <p:cNvSpPr>
            <a:spLocks noChangeArrowheads="1"/>
          </p:cNvSpPr>
          <p:nvPr/>
        </p:nvSpPr>
        <p:spPr bwMode="auto">
          <a:xfrm rot="5399980">
            <a:off x="8039100" y="4610100"/>
            <a:ext cx="228600" cy="457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523" name="AutoShape 21"/>
          <p:cNvSpPr>
            <a:spLocks noChangeArrowheads="1"/>
          </p:cNvSpPr>
          <p:nvPr/>
        </p:nvSpPr>
        <p:spPr bwMode="auto">
          <a:xfrm rot="-38475">
            <a:off x="6096000" y="4114800"/>
            <a:ext cx="228600" cy="457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524" name="AutoShape 22"/>
          <p:cNvSpPr>
            <a:spLocks noChangeArrowheads="1"/>
          </p:cNvSpPr>
          <p:nvPr/>
        </p:nvSpPr>
        <p:spPr bwMode="auto">
          <a:xfrm rot="5579510">
            <a:off x="6203950" y="2932113"/>
            <a:ext cx="685800" cy="457200"/>
          </a:xfrm>
          <a:custGeom>
            <a:avLst/>
            <a:gdLst>
              <a:gd name="T0" fmla="*/ 480250 w 21600"/>
              <a:gd name="T1" fmla="*/ 0 h 21600"/>
              <a:gd name="T2" fmla="*/ 480250 w 21600"/>
              <a:gd name="T3" fmla="*/ 257344 h 21600"/>
              <a:gd name="T4" fmla="*/ 102775 w 21600"/>
              <a:gd name="T5" fmla="*/ 457200 h 21600"/>
              <a:gd name="T6" fmla="*/ 685800 w 21600"/>
              <a:gd name="T7" fmla="*/ 12867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525" name="AutoShape 23"/>
          <p:cNvSpPr>
            <a:spLocks noChangeArrowheads="1"/>
          </p:cNvSpPr>
          <p:nvPr/>
        </p:nvSpPr>
        <p:spPr bwMode="auto">
          <a:xfrm rot="5579510">
            <a:off x="6815138" y="3922713"/>
            <a:ext cx="838200" cy="457200"/>
          </a:xfrm>
          <a:custGeom>
            <a:avLst/>
            <a:gdLst>
              <a:gd name="T0" fmla="*/ 586973 w 21600"/>
              <a:gd name="T1" fmla="*/ 0 h 21600"/>
              <a:gd name="T2" fmla="*/ 586973 w 21600"/>
              <a:gd name="T3" fmla="*/ 257344 h 21600"/>
              <a:gd name="T4" fmla="*/ 125614 w 21600"/>
              <a:gd name="T5" fmla="*/ 457200 h 21600"/>
              <a:gd name="T6" fmla="*/ 838200 w 21600"/>
              <a:gd name="T7" fmla="*/ 12867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526" name="AutoShape 24"/>
          <p:cNvSpPr>
            <a:spLocks noChangeArrowheads="1"/>
          </p:cNvSpPr>
          <p:nvPr/>
        </p:nvSpPr>
        <p:spPr bwMode="auto">
          <a:xfrm rot="-38475">
            <a:off x="5562600" y="3124200"/>
            <a:ext cx="228600" cy="457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0B0EF-96D1-434B-A5CA-281A5EFE522A}" type="slidenum">
              <a:rPr lang="es-ES"/>
              <a:pPr>
                <a:defRPr/>
              </a:pPr>
              <a:t>60</a:t>
            </a:fld>
            <a:endParaRPr lang="es-ES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685800" y="7620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7.1 Planeación de la </a:t>
            </a:r>
            <a:b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realización del producto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3974" name="Rectangle 5"/>
          <p:cNvSpPr>
            <a:spLocks noChangeArrowheads="1"/>
          </p:cNvSpPr>
          <p:nvPr/>
        </p:nvSpPr>
        <p:spPr bwMode="auto">
          <a:xfrm>
            <a:off x="609600" y="1752600"/>
            <a:ext cx="20574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000" b="1">
                <a:solidFill>
                  <a:srgbClr val="000000"/>
                </a:solidFill>
                <a:latin typeface="Times New Roman" pitchFamily="18" charset="0"/>
              </a:rPr>
              <a:t>OBJETIVOS</a:t>
            </a:r>
          </a:p>
          <a:p>
            <a:pPr algn="ctr" eaLnBrk="0" hangingPunct="0"/>
            <a:r>
              <a:rPr lang="es-ES_tradnl" sz="2000" b="1">
                <a:solidFill>
                  <a:srgbClr val="000000"/>
                </a:solidFill>
                <a:latin typeface="Times New Roman" pitchFamily="18" charset="0"/>
              </a:rPr>
              <a:t>DE CALIDAD</a:t>
            </a:r>
            <a:endParaRPr lang="es-ES_tradn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3975" name="Rectangle 6"/>
          <p:cNvSpPr>
            <a:spLocks noChangeArrowheads="1"/>
          </p:cNvSpPr>
          <p:nvPr/>
        </p:nvSpPr>
        <p:spPr bwMode="auto">
          <a:xfrm>
            <a:off x="609600" y="5410200"/>
            <a:ext cx="20574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000" b="1">
                <a:solidFill>
                  <a:srgbClr val="000000"/>
                </a:solidFill>
                <a:latin typeface="Times New Roman" pitchFamily="18" charset="0"/>
              </a:rPr>
              <a:t>REGISTROS</a:t>
            </a:r>
          </a:p>
        </p:txBody>
      </p:sp>
      <p:sp>
        <p:nvSpPr>
          <p:cNvPr id="83976" name="Rectangle 7"/>
          <p:cNvSpPr>
            <a:spLocks noChangeArrowheads="1"/>
          </p:cNvSpPr>
          <p:nvPr/>
        </p:nvSpPr>
        <p:spPr bwMode="auto">
          <a:xfrm>
            <a:off x="609600" y="2667000"/>
            <a:ext cx="20574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000" b="1">
                <a:solidFill>
                  <a:srgbClr val="000000"/>
                </a:solidFill>
                <a:latin typeface="Times New Roman" pitchFamily="18" charset="0"/>
              </a:rPr>
              <a:t>REQUISITOS</a:t>
            </a:r>
          </a:p>
          <a:p>
            <a:pPr algn="ctr" eaLnBrk="0" hangingPunct="0"/>
            <a:r>
              <a:rPr lang="es-ES_tradnl" sz="2000" b="1">
                <a:solidFill>
                  <a:srgbClr val="000000"/>
                </a:solidFill>
                <a:latin typeface="Times New Roman" pitchFamily="18" charset="0"/>
              </a:rPr>
              <a:t>DEL PRODUCTO</a:t>
            </a:r>
          </a:p>
        </p:txBody>
      </p:sp>
      <p:sp>
        <p:nvSpPr>
          <p:cNvPr id="83977" name="Rectangle 8"/>
          <p:cNvSpPr>
            <a:spLocks noChangeArrowheads="1"/>
          </p:cNvSpPr>
          <p:nvPr/>
        </p:nvSpPr>
        <p:spPr bwMode="auto">
          <a:xfrm>
            <a:off x="628650" y="3543300"/>
            <a:ext cx="20574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000" b="1">
                <a:solidFill>
                  <a:srgbClr val="000000"/>
                </a:solidFill>
                <a:latin typeface="Times New Roman" pitchFamily="18" charset="0"/>
              </a:rPr>
              <a:t>PROCESOS Y</a:t>
            </a:r>
          </a:p>
          <a:p>
            <a:pPr algn="ctr" eaLnBrk="0" hangingPunct="0"/>
            <a:r>
              <a:rPr lang="es-ES_tradnl" sz="2000" b="1">
                <a:solidFill>
                  <a:srgbClr val="000000"/>
                </a:solidFill>
                <a:latin typeface="Times New Roman" pitchFamily="18" charset="0"/>
              </a:rPr>
              <a:t>DOCUMENTOS</a:t>
            </a:r>
          </a:p>
        </p:txBody>
      </p:sp>
      <p:sp>
        <p:nvSpPr>
          <p:cNvPr id="83978" name="Rectangle 9"/>
          <p:cNvSpPr>
            <a:spLocks noChangeArrowheads="1"/>
          </p:cNvSpPr>
          <p:nvPr/>
        </p:nvSpPr>
        <p:spPr bwMode="auto">
          <a:xfrm>
            <a:off x="609600" y="4495800"/>
            <a:ext cx="20574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1400" b="1">
                <a:solidFill>
                  <a:srgbClr val="000000"/>
                </a:solidFill>
                <a:latin typeface="Times New Roman" pitchFamily="18" charset="0"/>
              </a:rPr>
              <a:t>RECURSOS</a:t>
            </a:r>
          </a:p>
          <a:p>
            <a:pPr algn="ctr" eaLnBrk="0" hangingPunct="0"/>
            <a:r>
              <a:rPr lang="es-ES_tradnl" sz="1400" b="1">
                <a:solidFill>
                  <a:srgbClr val="000000"/>
                </a:solidFill>
                <a:latin typeface="Times New Roman" pitchFamily="18" charset="0"/>
              </a:rPr>
              <a:t>ESPECIFICOS PARA </a:t>
            </a:r>
          </a:p>
          <a:p>
            <a:pPr algn="ctr" eaLnBrk="0" hangingPunct="0"/>
            <a:r>
              <a:rPr lang="es-ES_tradnl" sz="1400" b="1">
                <a:solidFill>
                  <a:srgbClr val="000000"/>
                </a:solidFill>
                <a:latin typeface="Times New Roman" pitchFamily="18" charset="0"/>
              </a:rPr>
              <a:t>EL PRODUCTO</a:t>
            </a:r>
            <a:endParaRPr lang="es-ES_tradnl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3979" name="Rectangle 10"/>
          <p:cNvSpPr>
            <a:spLocks noChangeArrowheads="1"/>
          </p:cNvSpPr>
          <p:nvPr/>
        </p:nvSpPr>
        <p:spPr bwMode="auto">
          <a:xfrm>
            <a:off x="6705600" y="1676400"/>
            <a:ext cx="20574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000" b="1">
                <a:solidFill>
                  <a:srgbClr val="000000"/>
                </a:solidFill>
                <a:latin typeface="Times New Roman" pitchFamily="18" charset="0"/>
              </a:rPr>
              <a:t>VERIFICACIÓN</a:t>
            </a:r>
          </a:p>
        </p:txBody>
      </p:sp>
      <p:sp>
        <p:nvSpPr>
          <p:cNvPr id="83980" name="Rectangle 11"/>
          <p:cNvSpPr>
            <a:spLocks noChangeArrowheads="1"/>
          </p:cNvSpPr>
          <p:nvPr/>
        </p:nvSpPr>
        <p:spPr bwMode="auto">
          <a:xfrm>
            <a:off x="6705600" y="5334000"/>
            <a:ext cx="20574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000" b="1">
                <a:solidFill>
                  <a:srgbClr val="000000"/>
                </a:solidFill>
                <a:latin typeface="Times New Roman" pitchFamily="18" charset="0"/>
              </a:rPr>
              <a:t>CRITERIOS DE</a:t>
            </a:r>
          </a:p>
          <a:p>
            <a:pPr algn="ctr" eaLnBrk="0" hangingPunct="0"/>
            <a:r>
              <a:rPr lang="es-ES_tradnl" sz="2000" b="1">
                <a:solidFill>
                  <a:srgbClr val="000000"/>
                </a:solidFill>
                <a:latin typeface="Times New Roman" pitchFamily="18" charset="0"/>
              </a:rPr>
              <a:t> ACEPTACION</a:t>
            </a:r>
          </a:p>
        </p:txBody>
      </p:sp>
      <p:sp>
        <p:nvSpPr>
          <p:cNvPr id="83981" name="Rectangle 12"/>
          <p:cNvSpPr>
            <a:spLocks noChangeArrowheads="1"/>
          </p:cNvSpPr>
          <p:nvPr/>
        </p:nvSpPr>
        <p:spPr bwMode="auto">
          <a:xfrm>
            <a:off x="6705600" y="2590800"/>
            <a:ext cx="20574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000" b="1">
                <a:solidFill>
                  <a:srgbClr val="000000"/>
                </a:solidFill>
                <a:latin typeface="Times New Roman" pitchFamily="18" charset="0"/>
              </a:rPr>
              <a:t>VALIDACIÓN</a:t>
            </a:r>
          </a:p>
        </p:txBody>
      </p:sp>
      <p:sp>
        <p:nvSpPr>
          <p:cNvPr id="83982" name="Rectangle 13"/>
          <p:cNvSpPr>
            <a:spLocks noChangeArrowheads="1"/>
          </p:cNvSpPr>
          <p:nvPr/>
        </p:nvSpPr>
        <p:spPr bwMode="auto">
          <a:xfrm>
            <a:off x="6705600" y="3524250"/>
            <a:ext cx="20574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000" b="1">
                <a:solidFill>
                  <a:srgbClr val="000000"/>
                </a:solidFill>
                <a:latin typeface="Times New Roman" pitchFamily="18" charset="0"/>
              </a:rPr>
              <a:t>MONITOREO</a:t>
            </a:r>
          </a:p>
        </p:txBody>
      </p:sp>
      <p:sp>
        <p:nvSpPr>
          <p:cNvPr id="83983" name="Rectangle 14"/>
          <p:cNvSpPr>
            <a:spLocks noChangeArrowheads="1"/>
          </p:cNvSpPr>
          <p:nvPr/>
        </p:nvSpPr>
        <p:spPr bwMode="auto">
          <a:xfrm>
            <a:off x="6705600" y="4419600"/>
            <a:ext cx="20574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000" b="1">
                <a:solidFill>
                  <a:srgbClr val="000000"/>
                </a:solidFill>
                <a:latin typeface="Times New Roman" pitchFamily="18" charset="0"/>
              </a:rPr>
              <a:t>INSPECCIÓN </a:t>
            </a:r>
          </a:p>
          <a:p>
            <a:pPr algn="ctr" eaLnBrk="0" hangingPunct="0"/>
            <a:r>
              <a:rPr lang="es-ES_tradnl" sz="2000" b="1">
                <a:solidFill>
                  <a:srgbClr val="000000"/>
                </a:solidFill>
                <a:latin typeface="Times New Roman" pitchFamily="18" charset="0"/>
              </a:rPr>
              <a:t>Y PRUEBA</a:t>
            </a:r>
          </a:p>
        </p:txBody>
      </p:sp>
      <p:sp>
        <p:nvSpPr>
          <p:cNvPr id="83984" name="Oval 15"/>
          <p:cNvSpPr>
            <a:spLocks noChangeArrowheads="1"/>
          </p:cNvSpPr>
          <p:nvPr/>
        </p:nvSpPr>
        <p:spPr bwMode="auto">
          <a:xfrm>
            <a:off x="3733800" y="3505200"/>
            <a:ext cx="2057400" cy="838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000" b="1">
                <a:solidFill>
                  <a:srgbClr val="000000"/>
                </a:solidFill>
                <a:latin typeface="Times New Roman" pitchFamily="18" charset="0"/>
              </a:rPr>
              <a:t>PLANEACIÓN</a:t>
            </a:r>
            <a:endParaRPr lang="es-ES_tradn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83985" name="AutoShape 16"/>
          <p:cNvCxnSpPr>
            <a:cxnSpLocks noChangeShapeType="1"/>
            <a:stCxn id="83974" idx="3"/>
            <a:endCxn id="83984" idx="0"/>
          </p:cNvCxnSpPr>
          <p:nvPr/>
        </p:nvCxnSpPr>
        <p:spPr bwMode="auto">
          <a:xfrm>
            <a:off x="2667000" y="2133600"/>
            <a:ext cx="2095500" cy="137160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83986" name="AutoShape 17"/>
          <p:cNvCxnSpPr>
            <a:cxnSpLocks noChangeShapeType="1"/>
            <a:stCxn id="83976" idx="3"/>
            <a:endCxn id="83984" idx="1"/>
          </p:cNvCxnSpPr>
          <p:nvPr/>
        </p:nvCxnSpPr>
        <p:spPr bwMode="auto">
          <a:xfrm>
            <a:off x="2667000" y="3048000"/>
            <a:ext cx="1368425" cy="579438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83987" name="AutoShape 18"/>
          <p:cNvCxnSpPr>
            <a:cxnSpLocks noChangeShapeType="1"/>
            <a:stCxn id="83977" idx="3"/>
            <a:endCxn id="83984" idx="2"/>
          </p:cNvCxnSpPr>
          <p:nvPr/>
        </p:nvCxnSpPr>
        <p:spPr bwMode="auto">
          <a:xfrm>
            <a:off x="2686050" y="3924300"/>
            <a:ext cx="104775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3988" name="AutoShape 19"/>
          <p:cNvCxnSpPr>
            <a:cxnSpLocks noChangeShapeType="1"/>
            <a:stCxn id="83978" idx="3"/>
            <a:endCxn id="83984" idx="3"/>
          </p:cNvCxnSpPr>
          <p:nvPr/>
        </p:nvCxnSpPr>
        <p:spPr bwMode="auto">
          <a:xfrm flipV="1">
            <a:off x="2667000" y="4221163"/>
            <a:ext cx="1368425" cy="655637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83989" name="AutoShape 20"/>
          <p:cNvCxnSpPr>
            <a:cxnSpLocks noChangeShapeType="1"/>
            <a:stCxn id="83975" idx="3"/>
            <a:endCxn id="83984" idx="4"/>
          </p:cNvCxnSpPr>
          <p:nvPr/>
        </p:nvCxnSpPr>
        <p:spPr bwMode="auto">
          <a:xfrm flipV="1">
            <a:off x="2667000" y="4343400"/>
            <a:ext cx="2095500" cy="144780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83990" name="AutoShape 21"/>
          <p:cNvCxnSpPr>
            <a:cxnSpLocks noChangeShapeType="1"/>
            <a:stCxn id="83979" idx="1"/>
            <a:endCxn id="83984" idx="6"/>
          </p:cNvCxnSpPr>
          <p:nvPr/>
        </p:nvCxnSpPr>
        <p:spPr bwMode="auto">
          <a:xfrm rot="10800000" flipV="1">
            <a:off x="5791200" y="2057400"/>
            <a:ext cx="914400" cy="18669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83991" name="AutoShape 22"/>
          <p:cNvCxnSpPr>
            <a:cxnSpLocks noChangeShapeType="1"/>
            <a:stCxn id="83981" idx="1"/>
            <a:endCxn id="83984" idx="6"/>
          </p:cNvCxnSpPr>
          <p:nvPr/>
        </p:nvCxnSpPr>
        <p:spPr bwMode="auto">
          <a:xfrm rot="10800000" flipV="1">
            <a:off x="5791200" y="2971800"/>
            <a:ext cx="914400" cy="9525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83992" name="AutoShape 23"/>
          <p:cNvCxnSpPr>
            <a:cxnSpLocks noChangeShapeType="1"/>
            <a:stCxn id="83982" idx="1"/>
          </p:cNvCxnSpPr>
          <p:nvPr/>
        </p:nvCxnSpPr>
        <p:spPr bwMode="auto">
          <a:xfrm rot="10800000" flipV="1">
            <a:off x="5791200" y="3905250"/>
            <a:ext cx="914400" cy="1905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83993" name="AutoShape 24"/>
          <p:cNvCxnSpPr>
            <a:cxnSpLocks noChangeShapeType="1"/>
            <a:stCxn id="83983" idx="1"/>
            <a:endCxn id="83984" idx="6"/>
          </p:cNvCxnSpPr>
          <p:nvPr/>
        </p:nvCxnSpPr>
        <p:spPr bwMode="auto">
          <a:xfrm rot="10800000">
            <a:off x="5791200" y="3924300"/>
            <a:ext cx="914400" cy="8763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83994" name="AutoShape 25"/>
          <p:cNvCxnSpPr>
            <a:cxnSpLocks noChangeShapeType="1"/>
            <a:stCxn id="83980" idx="1"/>
            <a:endCxn id="83984" idx="6"/>
          </p:cNvCxnSpPr>
          <p:nvPr/>
        </p:nvCxnSpPr>
        <p:spPr bwMode="auto">
          <a:xfrm rot="10800000">
            <a:off x="5791200" y="3924300"/>
            <a:ext cx="914400" cy="17907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ransition>
    <p:randomBar dir="vert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685800" y="7620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7.2.1 Determinación de los requisitos relacionados con el producto.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4997" name="Rectangle 4"/>
          <p:cNvSpPr>
            <a:spLocks noChangeArrowheads="1"/>
          </p:cNvSpPr>
          <p:nvPr/>
        </p:nvSpPr>
        <p:spPr bwMode="auto">
          <a:xfrm>
            <a:off x="685800" y="2038350"/>
            <a:ext cx="75438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 algn="just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Requisitos especificados por el cliente, incluyendo requisitos de entrega y actividades posteriores.</a:t>
            </a:r>
          </a:p>
          <a:p>
            <a:pPr marL="360363" indent="-360363" algn="just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Requisitos no especificados por el cliente, pero necesarios para el uso especificado e intencionado.</a:t>
            </a:r>
          </a:p>
          <a:p>
            <a:pPr marL="360363" indent="-360363" algn="just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Requisitos regulatorios y legales relacionados con el producto.</a:t>
            </a:r>
          </a:p>
          <a:p>
            <a:pPr marL="360363" indent="-360363" algn="just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Requisitos determinados por la organización.</a:t>
            </a:r>
            <a:endParaRPr lang="es-ES_tradnl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Bar dir="vert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685800" y="7620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7.2.2 Revisión de los requisitos </a:t>
            </a:r>
            <a:b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relacionados con el producto.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6305550" y="2571750"/>
            <a:ext cx="255273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000" b="1" dirty="0">
                <a:solidFill>
                  <a:srgbClr val="000000"/>
                </a:solidFill>
              </a:rPr>
              <a:t>Presentación de la oferta.</a:t>
            </a:r>
          </a:p>
          <a:p>
            <a:pPr marL="360363" indent="-360363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000" b="1" dirty="0">
                <a:solidFill>
                  <a:srgbClr val="000000"/>
                </a:solidFill>
              </a:rPr>
              <a:t>Aceptación de contratos.</a:t>
            </a:r>
          </a:p>
          <a:p>
            <a:pPr marL="360363" indent="-360363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000" b="1" dirty="0">
                <a:solidFill>
                  <a:srgbClr val="000000"/>
                </a:solidFill>
              </a:rPr>
              <a:t>Cambios al contrato.</a:t>
            </a:r>
            <a:endParaRPr lang="es-ES_tradnl" sz="2000" dirty="0">
              <a:solidFill>
                <a:srgbClr val="000000"/>
              </a:solidFill>
            </a:endParaRPr>
          </a:p>
        </p:txBody>
      </p:sp>
      <p:sp>
        <p:nvSpPr>
          <p:cNvPr id="9224" name="Rectangle 6"/>
          <p:cNvSpPr>
            <a:spLocks noChangeArrowheads="1"/>
          </p:cNvSpPr>
          <p:nvPr/>
        </p:nvSpPr>
        <p:spPr bwMode="auto">
          <a:xfrm>
            <a:off x="214282" y="2476500"/>
            <a:ext cx="3214710" cy="7381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s-ES_tradnl" b="1" dirty="0">
                <a:solidFill>
                  <a:srgbClr val="000000"/>
                </a:solidFill>
                <a:latin typeface="Times New Roman" pitchFamily="18" charset="0"/>
              </a:rPr>
              <a:t>SOLICITUD POR </a:t>
            </a:r>
          </a:p>
          <a:p>
            <a:pPr algn="ctr" eaLnBrk="0" hangingPunct="0"/>
            <a:r>
              <a:rPr lang="es-ES_tradnl" b="1" dirty="0">
                <a:solidFill>
                  <a:srgbClr val="000000"/>
                </a:solidFill>
                <a:latin typeface="Times New Roman" pitchFamily="18" charset="0"/>
              </a:rPr>
              <a:t>PARTE DEL CLIENTE</a:t>
            </a:r>
            <a:endParaRPr lang="es-ES_tradnl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5" name="AutoShape 7"/>
          <p:cNvSpPr>
            <a:spLocks noChangeArrowheads="1"/>
          </p:cNvSpPr>
          <p:nvPr/>
        </p:nvSpPr>
        <p:spPr bwMode="auto">
          <a:xfrm rot="5443738">
            <a:off x="1447800" y="3333750"/>
            <a:ext cx="1295400" cy="1219200"/>
          </a:xfrm>
          <a:custGeom>
            <a:avLst/>
            <a:gdLst>
              <a:gd name="T0" fmla="*/ 925311 w 21600"/>
              <a:gd name="T1" fmla="*/ 0 h 21600"/>
              <a:gd name="T2" fmla="*/ 555163 w 21600"/>
              <a:gd name="T3" fmla="*/ 406400 h 21600"/>
              <a:gd name="T4" fmla="*/ 0 w 21600"/>
              <a:gd name="T5" fmla="*/ 1016057 h 21600"/>
              <a:gd name="T6" fmla="*/ 555163 w 21600"/>
              <a:gd name="T7" fmla="*/ 1219200 h 21600"/>
              <a:gd name="T8" fmla="*/ 1110326 w 21600"/>
              <a:gd name="T9" fmla="*/ 846667 h 21600"/>
              <a:gd name="T10" fmla="*/ 1295400 w 21600"/>
              <a:gd name="T11" fmla="*/ 4064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226" name="AutoShape 8"/>
          <p:cNvSpPr>
            <a:spLocks noChangeArrowheads="1"/>
          </p:cNvSpPr>
          <p:nvPr/>
        </p:nvSpPr>
        <p:spPr bwMode="auto">
          <a:xfrm>
            <a:off x="4991100" y="3981450"/>
            <a:ext cx="1219200" cy="647700"/>
          </a:xfrm>
          <a:prstGeom prst="rightArrow">
            <a:avLst>
              <a:gd name="adj1" fmla="val 50000"/>
              <a:gd name="adj2" fmla="val 47059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227" name="AutoShape 9"/>
          <p:cNvSpPr>
            <a:spLocks noChangeArrowheads="1"/>
          </p:cNvSpPr>
          <p:nvPr/>
        </p:nvSpPr>
        <p:spPr bwMode="auto">
          <a:xfrm>
            <a:off x="4000500" y="1962150"/>
            <a:ext cx="2171700" cy="11049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000" b="1">
                <a:solidFill>
                  <a:srgbClr val="000000"/>
                </a:solidFill>
                <a:latin typeface="Times New Roman" pitchFamily="18" charset="0"/>
              </a:rPr>
              <a:t>¿Podemos cumplir </a:t>
            </a:r>
          </a:p>
          <a:p>
            <a:pPr algn="ctr" eaLnBrk="0" hangingPunct="0"/>
            <a:r>
              <a:rPr lang="es-ES_tradnl" sz="2000" b="1">
                <a:solidFill>
                  <a:srgbClr val="000000"/>
                </a:solidFill>
                <a:latin typeface="Times New Roman" pitchFamily="18" charset="0"/>
              </a:rPr>
              <a:t>con lo establecido</a:t>
            </a:r>
          </a:p>
          <a:p>
            <a:pPr algn="ctr" eaLnBrk="0" hangingPunct="0"/>
            <a:r>
              <a:rPr lang="es-ES_tradnl" sz="2000" b="1">
                <a:solidFill>
                  <a:srgbClr val="000000"/>
                </a:solidFill>
                <a:latin typeface="Times New Roman" pitchFamily="18" charset="0"/>
              </a:rPr>
              <a:t>en esta solicitud?</a:t>
            </a:r>
            <a:endParaRPr lang="es-ES_tradn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9218" name="Object 10"/>
          <p:cNvGraphicFramePr>
            <a:graphicFrameLocks noChangeAspect="1"/>
          </p:cNvGraphicFramePr>
          <p:nvPr/>
        </p:nvGraphicFramePr>
        <p:xfrm>
          <a:off x="3225800" y="3143250"/>
          <a:ext cx="1114425" cy="2397125"/>
        </p:xfrm>
        <a:graphic>
          <a:graphicData uri="http://schemas.openxmlformats.org/presentationml/2006/ole">
            <p:oleObj spid="_x0000_s53250" name="Imagen" r:id="rId3" imgW="1857600" imgH="3995640" progId="">
              <p:embed/>
            </p:oleObj>
          </a:graphicData>
        </a:graphic>
      </p:graphicFrame>
      <p:sp>
        <p:nvSpPr>
          <p:cNvPr id="9228" name="Text Box 11"/>
          <p:cNvSpPr txBox="1">
            <a:spLocks noChangeArrowheads="1"/>
          </p:cNvSpPr>
          <p:nvPr/>
        </p:nvSpPr>
        <p:spPr bwMode="auto">
          <a:xfrm>
            <a:off x="2119313" y="5576888"/>
            <a:ext cx="3502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000" b="1">
                <a:solidFill>
                  <a:srgbClr val="000000"/>
                </a:solidFill>
                <a:latin typeface="Times New Roman" pitchFamily="18" charset="0"/>
              </a:rPr>
              <a:t>REVISIÓN DE REQUISITOS</a:t>
            </a:r>
          </a:p>
        </p:txBody>
      </p:sp>
    </p:spTree>
  </p:cSld>
  <p:clrMapOvr>
    <a:masterClrMapping/>
  </p:clrMapOvr>
  <p:transition>
    <p:randomBar dir="vert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7620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7.2.2 Revisión de los requisitos </a:t>
            </a:r>
            <a:b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relacionados con el producto.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6021" name="Rectangle 4"/>
          <p:cNvSpPr>
            <a:spLocks noChangeArrowheads="1"/>
          </p:cNvSpPr>
          <p:nvPr/>
        </p:nvSpPr>
        <p:spPr bwMode="auto">
          <a:xfrm>
            <a:off x="781050" y="1885950"/>
            <a:ext cx="77152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 algn="just">
              <a:spcBef>
                <a:spcPct val="20000"/>
              </a:spcBef>
              <a:buClr>
                <a:schemeClr val="tx2"/>
              </a:buClr>
            </a:pPr>
            <a:r>
              <a:rPr lang="es-ES_tradnl" sz="2400" b="1" dirty="0">
                <a:solidFill>
                  <a:srgbClr val="000000"/>
                </a:solidFill>
              </a:rPr>
              <a:t>Esta revisión debe asegurar que:</a:t>
            </a:r>
          </a:p>
          <a:p>
            <a:pPr marL="360363" indent="-360363" algn="just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Los requisitos del producto se encuentren definidos.</a:t>
            </a:r>
          </a:p>
          <a:p>
            <a:pPr marL="360363" indent="-360363" algn="just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Se resuelvan aquellos requisitos del contrato que difieran con los expresados previamente.</a:t>
            </a:r>
          </a:p>
          <a:p>
            <a:pPr marL="360363" indent="-360363" algn="just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Que la organización tenga la capacidad de cumplir los requisitos definidos.</a:t>
            </a:r>
            <a:endParaRPr lang="es-ES_tradnl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Bar dir="vert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685800" y="571480"/>
            <a:ext cx="68580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7.2.2 Revisión de los requisitos </a:t>
            </a:r>
            <a:b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relacionados con el </a:t>
            </a:r>
            <a:r>
              <a:rPr lang="es-ES_trad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producto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7045" name="Rectangle 4"/>
          <p:cNvSpPr>
            <a:spLocks noChangeArrowheads="1"/>
          </p:cNvSpPr>
          <p:nvPr/>
        </p:nvSpPr>
        <p:spPr bwMode="auto">
          <a:xfrm>
            <a:off x="781050" y="1885950"/>
            <a:ext cx="77152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just">
              <a:spcBef>
                <a:spcPct val="20000"/>
              </a:spcBef>
              <a:buClr>
                <a:schemeClr val="tx2"/>
              </a:buClr>
            </a:pPr>
            <a:r>
              <a:rPr lang="es-ES_tradnl" sz="2400" b="1" dirty="0">
                <a:solidFill>
                  <a:srgbClr val="000000"/>
                </a:solidFill>
              </a:rPr>
              <a:t>Mantener los registros derivados de la revisión.</a:t>
            </a:r>
          </a:p>
          <a:p>
            <a:pPr marL="450850" indent="-450850" algn="just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Cuando los requisitos no estén expresados en forma escrita, estos deben ser confirmados antes de su aceptación.</a:t>
            </a:r>
          </a:p>
          <a:p>
            <a:pPr marL="450850" indent="-450850" algn="just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s-ES_tradnl" sz="2400" b="1" dirty="0">
              <a:solidFill>
                <a:srgbClr val="000000"/>
              </a:solidFill>
            </a:endParaRPr>
          </a:p>
          <a:p>
            <a:pPr marL="450850" indent="-450850" algn="just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Cuando existan cambios en los requisitos, comunicar al personal involucrado.</a:t>
            </a:r>
            <a:endParaRPr lang="es-ES_tradnl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Bar dir="vert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685800" y="7620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7.2.3 Comunicación con el </a:t>
            </a:r>
            <a:r>
              <a:rPr lang="es-ES_trad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cliente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8069" name="Rectangle 7"/>
          <p:cNvSpPr>
            <a:spLocks noChangeArrowheads="1"/>
          </p:cNvSpPr>
          <p:nvPr/>
        </p:nvSpPr>
        <p:spPr bwMode="auto">
          <a:xfrm>
            <a:off x="685800" y="1371600"/>
            <a:ext cx="7715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>
              <a:spcBef>
                <a:spcPct val="20000"/>
              </a:spcBef>
              <a:buClr>
                <a:schemeClr val="tx2"/>
              </a:buClr>
            </a:pPr>
            <a:r>
              <a:rPr lang="es-ES_tradnl" sz="2400" b="1" dirty="0">
                <a:solidFill>
                  <a:srgbClr val="000000"/>
                </a:solidFill>
              </a:rPr>
              <a:t>Determinar e implementar disposiciones en relación a:</a:t>
            </a:r>
          </a:p>
          <a:p>
            <a:pPr marL="360363" indent="-360363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Información del producto.</a:t>
            </a:r>
          </a:p>
          <a:p>
            <a:pPr marL="360363" indent="-360363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Tratamiento de solicitudes, contratos.</a:t>
            </a:r>
          </a:p>
          <a:p>
            <a:pPr marL="360363" indent="-360363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Retroalimentación del cliente, incluyendo quejas.</a:t>
            </a:r>
            <a:endParaRPr lang="es-ES_tradnl" sz="2400" dirty="0">
              <a:solidFill>
                <a:srgbClr val="000000"/>
              </a:solidFill>
            </a:endParaRPr>
          </a:p>
        </p:txBody>
      </p:sp>
      <p:pic>
        <p:nvPicPr>
          <p:cNvPr id="88070" name="Picture 8" descr="BD0724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723740"/>
            <a:ext cx="3276608" cy="234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2BBC96-5CE0-4D66-954E-A3932A3F9A0C}" type="slidenum">
              <a:rPr lang="es-ES"/>
              <a:pPr>
                <a:defRPr/>
              </a:pPr>
              <a:t>66</a:t>
            </a:fld>
            <a:endParaRPr lang="es-ES"/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685800" y="7620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7.3 Diseño y desarrollo</a:t>
            </a:r>
            <a:b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7.3.1 Planeación del diseño y desarrollo.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9093" name="Rectangle 4"/>
          <p:cNvSpPr>
            <a:spLocks noChangeArrowheads="1"/>
          </p:cNvSpPr>
          <p:nvPr/>
        </p:nvSpPr>
        <p:spPr bwMode="auto">
          <a:xfrm>
            <a:off x="781050" y="1885950"/>
            <a:ext cx="77152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>
              <a:spcBef>
                <a:spcPct val="20000"/>
              </a:spcBef>
              <a:buClr>
                <a:schemeClr val="tx2"/>
              </a:buClr>
            </a:pPr>
            <a:r>
              <a:rPr lang="es-ES_tradnl" sz="2400" b="1" dirty="0">
                <a:solidFill>
                  <a:srgbClr val="000000"/>
                </a:solidFill>
              </a:rPr>
              <a:t>Determinar durante la planeación del diseño y desarrollo del producto:</a:t>
            </a:r>
          </a:p>
          <a:p>
            <a:pPr marL="450850" indent="-45085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Las etapas del diseño y desarrollo.</a:t>
            </a:r>
          </a:p>
          <a:p>
            <a:pPr marL="450850" indent="-45085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La revisión, verificación y validación apropiada para cada etapa.</a:t>
            </a:r>
          </a:p>
          <a:p>
            <a:pPr marL="450850" indent="-45085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Las responsabilidades y autoridades.</a:t>
            </a:r>
          </a:p>
          <a:p>
            <a:pPr marL="450850" indent="-45085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s-ES_tradnl" sz="2400" b="1" dirty="0">
              <a:solidFill>
                <a:srgbClr val="000000"/>
              </a:solidFill>
            </a:endParaRPr>
          </a:p>
          <a:p>
            <a:pPr marL="450850" indent="-450850">
              <a:spcBef>
                <a:spcPct val="20000"/>
              </a:spcBef>
              <a:buClr>
                <a:schemeClr val="tx2"/>
              </a:buClr>
            </a:pPr>
            <a:r>
              <a:rPr lang="es-ES_tradnl" sz="2400" b="1" dirty="0">
                <a:solidFill>
                  <a:srgbClr val="000000"/>
                </a:solidFill>
              </a:rPr>
              <a:t>Asegurar una comunicación efectiva y claridad en la asignación de responsabilidades entre los grupos involucrados.</a:t>
            </a:r>
          </a:p>
        </p:txBody>
      </p:sp>
    </p:spTree>
  </p:cSld>
  <p:clrMapOvr>
    <a:masterClrMapping/>
  </p:clrMapOvr>
  <p:transition>
    <p:randomBar dir="vert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685800" y="7620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7.3.2 Entradas del diseño y desarrollo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0118" name="Rectangle 5"/>
          <p:cNvSpPr>
            <a:spLocks noChangeArrowheads="1"/>
          </p:cNvSpPr>
          <p:nvPr/>
        </p:nvSpPr>
        <p:spPr bwMode="auto">
          <a:xfrm>
            <a:off x="400050" y="2743200"/>
            <a:ext cx="2971800" cy="895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s-ES_tradnl" sz="1200" b="1">
                <a:solidFill>
                  <a:srgbClr val="000000"/>
                </a:solidFill>
                <a:latin typeface="Times New Roman" pitchFamily="18" charset="0"/>
              </a:rPr>
              <a:t>ENTRADAS RELATIVAS A</a:t>
            </a:r>
          </a:p>
          <a:p>
            <a:pPr algn="ctr" eaLnBrk="0" hangingPunct="0"/>
            <a:r>
              <a:rPr lang="es-ES_tradnl" sz="1200" b="1">
                <a:solidFill>
                  <a:srgbClr val="000000"/>
                </a:solidFill>
                <a:latin typeface="Times New Roman" pitchFamily="18" charset="0"/>
              </a:rPr>
              <a:t>LOS REQUSITOS DEL</a:t>
            </a:r>
          </a:p>
          <a:p>
            <a:pPr algn="ctr" eaLnBrk="0" hangingPunct="0"/>
            <a:r>
              <a:rPr lang="es-ES_tradnl" sz="1200" b="1">
                <a:solidFill>
                  <a:srgbClr val="000000"/>
                </a:solidFill>
                <a:latin typeface="Times New Roman" pitchFamily="18" charset="0"/>
              </a:rPr>
              <a:t>PRODUCTO</a:t>
            </a:r>
          </a:p>
        </p:txBody>
      </p:sp>
      <p:sp>
        <p:nvSpPr>
          <p:cNvPr id="90119" name="Rectangle 6"/>
          <p:cNvSpPr>
            <a:spLocks noChangeArrowheads="1"/>
          </p:cNvSpPr>
          <p:nvPr/>
        </p:nvSpPr>
        <p:spPr bwMode="auto">
          <a:xfrm>
            <a:off x="5753100" y="1752600"/>
            <a:ext cx="29718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s-ES_tradnl" sz="1200" b="1">
                <a:solidFill>
                  <a:srgbClr val="000000"/>
                </a:solidFill>
                <a:latin typeface="Times New Roman" pitchFamily="18" charset="0"/>
              </a:rPr>
              <a:t>FUNCIONALIDAD Y</a:t>
            </a:r>
          </a:p>
          <a:p>
            <a:pPr algn="ctr" eaLnBrk="0" hangingPunct="0"/>
            <a:r>
              <a:rPr lang="es-ES_tradnl" sz="1200" b="1">
                <a:solidFill>
                  <a:srgbClr val="000000"/>
                </a:solidFill>
                <a:latin typeface="Times New Roman" pitchFamily="18" charset="0"/>
              </a:rPr>
              <a:t>DESEMPEÑO</a:t>
            </a:r>
          </a:p>
        </p:txBody>
      </p:sp>
      <p:sp>
        <p:nvSpPr>
          <p:cNvPr id="90120" name="Rectangle 7"/>
          <p:cNvSpPr>
            <a:spLocks noChangeArrowheads="1"/>
          </p:cNvSpPr>
          <p:nvPr/>
        </p:nvSpPr>
        <p:spPr bwMode="auto">
          <a:xfrm>
            <a:off x="5734050" y="2571750"/>
            <a:ext cx="29718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s-ES_tradnl" sz="1200" b="1">
                <a:solidFill>
                  <a:srgbClr val="000000"/>
                </a:solidFill>
                <a:latin typeface="Times New Roman" pitchFamily="18" charset="0"/>
              </a:rPr>
              <a:t>REGULATORIOS</a:t>
            </a:r>
          </a:p>
          <a:p>
            <a:pPr algn="ctr" eaLnBrk="0" hangingPunct="0"/>
            <a:r>
              <a:rPr lang="es-ES_tradnl" sz="1200" b="1">
                <a:solidFill>
                  <a:srgbClr val="000000"/>
                </a:solidFill>
                <a:latin typeface="Times New Roman" pitchFamily="18" charset="0"/>
              </a:rPr>
              <a:t>LEGALES</a:t>
            </a:r>
          </a:p>
        </p:txBody>
      </p:sp>
      <p:sp>
        <p:nvSpPr>
          <p:cNvPr id="90121" name="Rectangle 8"/>
          <p:cNvSpPr>
            <a:spLocks noChangeArrowheads="1"/>
          </p:cNvSpPr>
          <p:nvPr/>
        </p:nvSpPr>
        <p:spPr bwMode="auto">
          <a:xfrm>
            <a:off x="5753100" y="3371850"/>
            <a:ext cx="29718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s-ES_tradnl" sz="1200" b="1">
                <a:solidFill>
                  <a:srgbClr val="000000"/>
                </a:solidFill>
                <a:latin typeface="Times New Roman" pitchFamily="18" charset="0"/>
              </a:rPr>
              <a:t>INFORMACIÓN DERIVADA</a:t>
            </a:r>
          </a:p>
          <a:p>
            <a:pPr algn="ctr" eaLnBrk="0" hangingPunct="0"/>
            <a:r>
              <a:rPr lang="es-ES_tradnl" sz="1200" b="1">
                <a:solidFill>
                  <a:srgbClr val="000000"/>
                </a:solidFill>
                <a:latin typeface="Times New Roman" pitchFamily="18" charset="0"/>
              </a:rPr>
              <a:t>DE DISEÑOS ANTERIORES</a:t>
            </a:r>
          </a:p>
          <a:p>
            <a:pPr algn="ctr" eaLnBrk="0" hangingPunct="0"/>
            <a:r>
              <a:rPr lang="es-ES_tradnl" sz="1200" b="1">
                <a:solidFill>
                  <a:srgbClr val="000000"/>
                </a:solidFill>
                <a:latin typeface="Times New Roman" pitchFamily="18" charset="0"/>
              </a:rPr>
              <a:t>SIMILARES</a:t>
            </a:r>
          </a:p>
        </p:txBody>
      </p:sp>
      <p:sp>
        <p:nvSpPr>
          <p:cNvPr id="90122" name="Rectangle 9"/>
          <p:cNvSpPr>
            <a:spLocks noChangeArrowheads="1"/>
          </p:cNvSpPr>
          <p:nvPr/>
        </p:nvSpPr>
        <p:spPr bwMode="auto">
          <a:xfrm>
            <a:off x="5772150" y="4210050"/>
            <a:ext cx="29718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s-ES_tradnl" sz="1200" b="1">
                <a:solidFill>
                  <a:srgbClr val="000000"/>
                </a:solidFill>
                <a:latin typeface="Times New Roman" pitchFamily="18" charset="0"/>
              </a:rPr>
              <a:t>OTROS REQUISITOS</a:t>
            </a:r>
          </a:p>
          <a:p>
            <a:pPr algn="ctr" eaLnBrk="0" hangingPunct="0"/>
            <a:r>
              <a:rPr lang="es-ES_tradnl" sz="1200" b="1">
                <a:solidFill>
                  <a:srgbClr val="000000"/>
                </a:solidFill>
                <a:latin typeface="Times New Roman" pitchFamily="18" charset="0"/>
              </a:rPr>
              <a:t>ESENCIALES</a:t>
            </a:r>
          </a:p>
        </p:txBody>
      </p:sp>
      <p:sp>
        <p:nvSpPr>
          <p:cNvPr id="90123" name="AutoShape 10"/>
          <p:cNvSpPr>
            <a:spLocks/>
          </p:cNvSpPr>
          <p:nvPr/>
        </p:nvSpPr>
        <p:spPr bwMode="auto">
          <a:xfrm rot="-5391639">
            <a:off x="4387057" y="1026319"/>
            <a:ext cx="366712" cy="8172450"/>
          </a:xfrm>
          <a:prstGeom prst="rightBrace">
            <a:avLst>
              <a:gd name="adj1" fmla="val 18571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200">
              <a:solidFill>
                <a:srgbClr val="000000"/>
              </a:solidFill>
            </a:endParaRPr>
          </a:p>
        </p:txBody>
      </p:sp>
      <p:sp>
        <p:nvSpPr>
          <p:cNvPr id="90124" name="Text Box 11"/>
          <p:cNvSpPr txBox="1">
            <a:spLocks noChangeArrowheads="1"/>
          </p:cNvSpPr>
          <p:nvPr/>
        </p:nvSpPr>
        <p:spPr bwMode="auto">
          <a:xfrm>
            <a:off x="2857488" y="5286388"/>
            <a:ext cx="3815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1200" b="1" dirty="0">
                <a:solidFill>
                  <a:srgbClr val="000000"/>
                </a:solidFill>
                <a:latin typeface="Times New Roman" pitchFamily="18" charset="0"/>
              </a:rPr>
              <a:t>“MANTENER REGISTROS DE ESTAS ENTRADAS”</a:t>
            </a:r>
            <a:endParaRPr lang="es-ES_tradnl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90125" name="AutoShape 12"/>
          <p:cNvCxnSpPr>
            <a:cxnSpLocks noChangeShapeType="1"/>
            <a:stCxn id="90118" idx="3"/>
            <a:endCxn id="90119" idx="1"/>
          </p:cNvCxnSpPr>
          <p:nvPr/>
        </p:nvCxnSpPr>
        <p:spPr bwMode="auto">
          <a:xfrm flipV="1">
            <a:off x="3371850" y="2057400"/>
            <a:ext cx="2381250" cy="113347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90126" name="AutoShape 13"/>
          <p:cNvCxnSpPr>
            <a:cxnSpLocks noChangeShapeType="1"/>
            <a:endCxn id="90120" idx="1"/>
          </p:cNvCxnSpPr>
          <p:nvPr/>
        </p:nvCxnSpPr>
        <p:spPr bwMode="auto">
          <a:xfrm flipV="1">
            <a:off x="3390900" y="2876550"/>
            <a:ext cx="2343150" cy="33337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90127" name="AutoShape 14"/>
          <p:cNvCxnSpPr>
            <a:cxnSpLocks noChangeShapeType="1"/>
            <a:stCxn id="90118" idx="3"/>
            <a:endCxn id="90121" idx="1"/>
          </p:cNvCxnSpPr>
          <p:nvPr/>
        </p:nvCxnSpPr>
        <p:spPr bwMode="auto">
          <a:xfrm>
            <a:off x="3371850" y="3190875"/>
            <a:ext cx="2381250" cy="48577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90128" name="AutoShape 15"/>
          <p:cNvCxnSpPr>
            <a:cxnSpLocks noChangeShapeType="1"/>
            <a:stCxn id="90118" idx="3"/>
            <a:endCxn id="90122" idx="1"/>
          </p:cNvCxnSpPr>
          <p:nvPr/>
        </p:nvCxnSpPr>
        <p:spPr bwMode="auto">
          <a:xfrm>
            <a:off x="3371850" y="3190875"/>
            <a:ext cx="2400300" cy="132397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ransition>
    <p:randomBar dir="vert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785786" y="714356"/>
            <a:ext cx="68580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7.3.2 Entradas del diseño y </a:t>
            </a:r>
            <a:r>
              <a:rPr lang="es-ES_trad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desarrollo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1141" name="Rectangle 4"/>
          <p:cNvSpPr>
            <a:spLocks noChangeArrowheads="1"/>
          </p:cNvSpPr>
          <p:nvPr/>
        </p:nvSpPr>
        <p:spPr bwMode="auto">
          <a:xfrm>
            <a:off x="781050" y="1885950"/>
            <a:ext cx="7715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Los requisitos deben estar completos, sin ambigüedad y no presentar conflicto entre ellos.</a:t>
            </a:r>
          </a:p>
          <a:p>
            <a:pPr marL="360363" indent="-360363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Las enteradas del diseño y desarrollo deben ser revisadas para su adecuación.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s-ES_tradnl" sz="2400" b="1" dirty="0"/>
          </a:p>
        </p:txBody>
      </p:sp>
      <p:pic>
        <p:nvPicPr>
          <p:cNvPr id="91143" name="Picture 6" descr="HM0049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286256"/>
            <a:ext cx="1626627" cy="188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685800" y="7620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7.3.3 Salidas del diseño y</a:t>
            </a:r>
            <a:b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desarrollo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65" name="Rectangle 4"/>
          <p:cNvSpPr>
            <a:spLocks noChangeArrowheads="1"/>
          </p:cNvSpPr>
          <p:nvPr/>
        </p:nvSpPr>
        <p:spPr bwMode="auto">
          <a:xfrm>
            <a:off x="781050" y="1885950"/>
            <a:ext cx="77152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 algn="just">
              <a:spcBef>
                <a:spcPct val="20000"/>
              </a:spcBef>
              <a:buClr>
                <a:schemeClr val="tx2"/>
              </a:buClr>
            </a:pPr>
            <a:r>
              <a:rPr lang="es-ES_tradnl" sz="2400" b="1" dirty="0">
                <a:solidFill>
                  <a:srgbClr val="000000"/>
                </a:solidFill>
              </a:rPr>
              <a:t>Las salidas del diseño deben:</a:t>
            </a:r>
          </a:p>
          <a:p>
            <a:pPr marL="360363" indent="-360363" algn="just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Cumplir con los requisitos de entrada.</a:t>
            </a:r>
          </a:p>
          <a:p>
            <a:pPr marL="360363" indent="-360363" algn="just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Proporcionar información apropiada para compras, producción y la prestación del servicio.</a:t>
            </a:r>
          </a:p>
          <a:p>
            <a:pPr marL="360363" indent="-360363" algn="just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Contener o hacer referencia a los criterios de aceptación del producto.</a:t>
            </a:r>
          </a:p>
          <a:p>
            <a:pPr marL="360363" indent="-360363" algn="just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Especificar las características para una utilización segura y correcta.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s-ES_tradnl" sz="2400" b="1" dirty="0"/>
          </a:p>
        </p:txBody>
      </p:sp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s-ES_tradnl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Definiciones </a:t>
            </a:r>
            <a:br>
              <a:rPr lang="es-ES_tradnl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s-ES_tradnl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s-ES_tradnl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s-ES_tradnl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GESTIÓN DE CALIDAD</a:t>
            </a:r>
          </a:p>
        </p:txBody>
      </p:sp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685800" y="2057400"/>
            <a:ext cx="4648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800" dirty="0">
                <a:solidFill>
                  <a:srgbClr val="000000"/>
                </a:solidFill>
              </a:rPr>
              <a:t>Actividades coordinadas para dirigir y controlar una organización en relación a la calidad.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676400" y="3886200"/>
            <a:ext cx="6486525" cy="2133600"/>
            <a:chOff x="419" y="2031"/>
            <a:chExt cx="4878" cy="1737"/>
          </a:xfrm>
        </p:grpSpPr>
        <p:sp>
          <p:nvSpPr>
            <p:cNvPr id="22536" name="Line 7"/>
            <p:cNvSpPr>
              <a:spLocks noChangeShapeType="1"/>
            </p:cNvSpPr>
            <p:nvPr/>
          </p:nvSpPr>
          <p:spPr bwMode="auto">
            <a:xfrm>
              <a:off x="1800" y="3000"/>
              <a:ext cx="3252" cy="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pic>
          <p:nvPicPr>
            <p:cNvPr id="22537" name="Picture 8" descr="j007874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7" y="2581"/>
              <a:ext cx="2410" cy="1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8" name="Picture 9" descr="HH01298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" y="2031"/>
              <a:ext cx="1309" cy="1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9" name="Line 10"/>
            <p:cNvSpPr>
              <a:spLocks noChangeShapeType="1"/>
            </p:cNvSpPr>
            <p:nvPr/>
          </p:nvSpPr>
          <p:spPr bwMode="auto">
            <a:xfrm>
              <a:off x="1752" y="3468"/>
              <a:ext cx="3252" cy="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685800" y="7620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7.3.4 Revisión del diseño y </a:t>
            </a:r>
            <a:b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desarrollo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3189" name="Rectangle 4"/>
          <p:cNvSpPr>
            <a:spLocks noChangeArrowheads="1"/>
          </p:cNvSpPr>
          <p:nvPr/>
        </p:nvSpPr>
        <p:spPr bwMode="auto">
          <a:xfrm>
            <a:off x="781050" y="1885950"/>
            <a:ext cx="77152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/>
              <a:t> </a:t>
            </a:r>
            <a:r>
              <a:rPr lang="es-ES_tradnl" sz="2400" b="1" dirty="0">
                <a:solidFill>
                  <a:srgbClr val="000000"/>
                </a:solidFill>
              </a:rPr>
              <a:t>Realizar revisiones sistemáticas del diseño y desarrollo para:</a:t>
            </a:r>
          </a:p>
          <a:p>
            <a:pPr marL="360363" indent="-360363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s-ES_tradnl" sz="2400" b="1" dirty="0">
                <a:solidFill>
                  <a:srgbClr val="000000"/>
                </a:solidFill>
              </a:rPr>
              <a:t>Evaluar la capacidad de los resultados para cumplir con los requisitos.</a:t>
            </a:r>
          </a:p>
          <a:p>
            <a:pPr marL="360363" indent="-360363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s-ES_tradnl" sz="2400" b="1" dirty="0">
                <a:solidFill>
                  <a:srgbClr val="000000"/>
                </a:solidFill>
              </a:rPr>
              <a:t>Identificar cualquier problema y proponer acciones necesarias.</a:t>
            </a:r>
          </a:p>
          <a:p>
            <a:pPr marL="360363" indent="-360363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Incluir representantes de las funciones implicadas.</a:t>
            </a:r>
          </a:p>
          <a:p>
            <a:pPr marL="360363" indent="-360363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Mantener registros del resultado de las revisiones y cualquier acción necesaria.</a:t>
            </a:r>
          </a:p>
          <a:p>
            <a:pPr marL="360363" indent="-360363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s-ES_tradnl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Bar dir="vert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685800" y="7620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7.3.5 Verificación del diseño</a:t>
            </a:r>
            <a:b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 desarrollo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4213" name="Rectangle 4"/>
          <p:cNvSpPr>
            <a:spLocks noChangeArrowheads="1"/>
          </p:cNvSpPr>
          <p:nvPr/>
        </p:nvSpPr>
        <p:spPr bwMode="auto">
          <a:xfrm>
            <a:off x="781050" y="1885950"/>
            <a:ext cx="77152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 algn="just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/>
              <a:t> </a:t>
            </a:r>
            <a:r>
              <a:rPr lang="es-ES_tradnl" sz="2400" b="1" dirty="0">
                <a:solidFill>
                  <a:srgbClr val="000000"/>
                </a:solidFill>
              </a:rPr>
              <a:t>Asegurar que las salidas del diseño han satisfecho los requisitos de las entradas del diseño y desarrollo.</a:t>
            </a:r>
          </a:p>
          <a:p>
            <a:pPr marL="360363" indent="-360363" algn="just">
              <a:spcBef>
                <a:spcPct val="20000"/>
              </a:spcBef>
              <a:buClr>
                <a:schemeClr val="tx2"/>
              </a:buClr>
            </a:pPr>
            <a:endParaRPr lang="es-ES_tradnl" sz="2400" b="1" dirty="0">
              <a:solidFill>
                <a:srgbClr val="000000"/>
              </a:solidFill>
            </a:endParaRPr>
          </a:p>
          <a:p>
            <a:pPr marL="360363" indent="-360363" algn="just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Mantener registros del resultado de la verificación, y de cualquier acción necesaria.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s-ES_tradnl" sz="2400" b="1" dirty="0"/>
          </a:p>
        </p:txBody>
      </p:sp>
    </p:spTree>
  </p:cSld>
  <p:clrMapOvr>
    <a:masterClrMapping/>
  </p:clrMapOvr>
  <p:transition>
    <p:randomBar dir="vert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685800" y="7620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7.3.6 Validación del diseño </a:t>
            </a:r>
            <a:b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 </a:t>
            </a:r>
            <a:r>
              <a:rPr lang="es-ES_trad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desarrollo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5237" name="Rectangle 4"/>
          <p:cNvSpPr>
            <a:spLocks noChangeArrowheads="1"/>
          </p:cNvSpPr>
          <p:nvPr/>
        </p:nvSpPr>
        <p:spPr bwMode="auto">
          <a:xfrm>
            <a:off x="781050" y="1885950"/>
            <a:ext cx="77152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 algn="just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/>
              <a:t> </a:t>
            </a:r>
            <a:r>
              <a:rPr lang="es-ES_tradnl" sz="2400" b="1" dirty="0">
                <a:solidFill>
                  <a:srgbClr val="000000"/>
                </a:solidFill>
              </a:rPr>
              <a:t>Asegurar que el producto resultante es capaz de cumplir con los requisitos para su aplicación específica o uso intencionado.</a:t>
            </a:r>
          </a:p>
          <a:p>
            <a:pPr marL="360363" indent="-360363" algn="just">
              <a:spcBef>
                <a:spcPct val="20000"/>
              </a:spcBef>
              <a:buClr>
                <a:schemeClr val="tx2"/>
              </a:buClr>
            </a:pPr>
            <a:endParaRPr lang="es-ES_tradnl" sz="2400" b="1" dirty="0">
              <a:solidFill>
                <a:srgbClr val="000000"/>
              </a:solidFill>
            </a:endParaRPr>
          </a:p>
          <a:p>
            <a:pPr marL="360363" indent="-360363" algn="just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La validación debe completarse antes de la entrega o implementación del producto, cuando sea práctico.</a:t>
            </a:r>
          </a:p>
          <a:p>
            <a:pPr marL="360363" indent="-360363" algn="just">
              <a:spcBef>
                <a:spcPct val="20000"/>
              </a:spcBef>
              <a:buClr>
                <a:schemeClr val="tx2"/>
              </a:buClr>
            </a:pPr>
            <a:endParaRPr lang="es-ES_tradnl" sz="2400" b="1" dirty="0">
              <a:solidFill>
                <a:srgbClr val="000000"/>
              </a:solidFill>
            </a:endParaRPr>
          </a:p>
          <a:p>
            <a:pPr marL="360363" indent="-360363" algn="just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Mantener registros de los resultados de la validación y de cualquier acción </a:t>
            </a:r>
            <a:r>
              <a:rPr lang="es-ES_tradnl" sz="2400" b="1" dirty="0" smtClean="0">
                <a:solidFill>
                  <a:srgbClr val="000000"/>
                </a:solidFill>
              </a:rPr>
              <a:t>necesaria</a:t>
            </a:r>
            <a:endParaRPr lang="es-ES_tradnl" sz="2400" b="1" dirty="0">
              <a:solidFill>
                <a:srgbClr val="000000"/>
              </a:solidFill>
            </a:endParaRPr>
          </a:p>
          <a:p>
            <a:pPr marL="360363" indent="-360363" algn="just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s-ES_tradnl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Bar dir="vert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685800" y="7620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7.3.7 Control de los cambios de</a:t>
            </a:r>
            <a:b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diseño y </a:t>
            </a:r>
            <a:r>
              <a:rPr lang="es-ES_trad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desarrollo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6261" name="Rectangle 4"/>
          <p:cNvSpPr>
            <a:spLocks noChangeArrowheads="1"/>
          </p:cNvSpPr>
          <p:nvPr/>
        </p:nvSpPr>
        <p:spPr bwMode="auto">
          <a:xfrm>
            <a:off x="1071538" y="1571612"/>
            <a:ext cx="643415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 algn="just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/>
              <a:t> </a:t>
            </a:r>
            <a:r>
              <a:rPr lang="es-ES_tradnl" sz="2400" b="1" dirty="0">
                <a:solidFill>
                  <a:srgbClr val="000000"/>
                </a:solidFill>
              </a:rPr>
              <a:t>Deben identificarse y mantener registros de dichos cambios</a:t>
            </a:r>
            <a:r>
              <a:rPr lang="es-ES_tradnl" sz="2400" b="1" dirty="0" smtClean="0">
                <a:solidFill>
                  <a:srgbClr val="000000"/>
                </a:solidFill>
              </a:rPr>
              <a:t>.</a:t>
            </a:r>
          </a:p>
          <a:p>
            <a:pPr marL="360363" indent="-360363" algn="just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s-ES_tradnl" sz="2400" b="1" dirty="0">
              <a:solidFill>
                <a:srgbClr val="000000"/>
              </a:solidFill>
            </a:endParaRPr>
          </a:p>
          <a:p>
            <a:pPr marL="360363" indent="-360363" algn="just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Los cambios deben revisarse, verificarse, validarse y aprobarse antes de su implantación</a:t>
            </a:r>
            <a:r>
              <a:rPr lang="es-ES_tradnl" sz="2400" b="1" dirty="0" smtClean="0">
                <a:solidFill>
                  <a:srgbClr val="000000"/>
                </a:solidFill>
              </a:rPr>
              <a:t>.</a:t>
            </a:r>
          </a:p>
          <a:p>
            <a:pPr marL="360363" indent="-360363" algn="just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s-ES_tradnl" sz="2400" b="1" dirty="0">
              <a:solidFill>
                <a:srgbClr val="000000"/>
              </a:solidFill>
            </a:endParaRPr>
          </a:p>
          <a:p>
            <a:pPr marL="360363" indent="-360363" algn="just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La revisión incluye la evaluación del efecto de los cambios en las partes constituyentes del producto y en el producto previamente entregado.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s-ES_tradnl" sz="2400" b="1" dirty="0"/>
          </a:p>
        </p:txBody>
      </p:sp>
    </p:spTree>
  </p:cSld>
  <p:clrMapOvr>
    <a:masterClrMapping/>
  </p:clrMapOvr>
  <p:transition>
    <p:randomBar dir="vert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685800" y="7620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7.4 Compras</a:t>
            </a:r>
            <a:b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7.4.1 Proceso de compras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7285" name="Rectangle 4"/>
          <p:cNvSpPr>
            <a:spLocks noChangeArrowheads="1"/>
          </p:cNvSpPr>
          <p:nvPr/>
        </p:nvSpPr>
        <p:spPr bwMode="auto">
          <a:xfrm>
            <a:off x="781050" y="1885950"/>
            <a:ext cx="77152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s-ES_tradnl" sz="2400" b="1" dirty="0">
                <a:solidFill>
                  <a:srgbClr val="000000"/>
                </a:solidFill>
              </a:rPr>
              <a:t>Asegurar que el producto adquirido es conforme a los requisitos de compra especificados.</a:t>
            </a:r>
          </a:p>
        </p:txBody>
      </p:sp>
      <p:sp>
        <p:nvSpPr>
          <p:cNvPr id="97287" name="Rectangle 6"/>
          <p:cNvSpPr>
            <a:spLocks noChangeArrowheads="1"/>
          </p:cNvSpPr>
          <p:nvPr/>
        </p:nvSpPr>
        <p:spPr bwMode="auto">
          <a:xfrm>
            <a:off x="1066800" y="3657600"/>
            <a:ext cx="18288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1400" b="1">
                <a:solidFill>
                  <a:srgbClr val="000000"/>
                </a:solidFill>
                <a:latin typeface="Times New Roman" pitchFamily="18" charset="0"/>
              </a:rPr>
              <a:t>ORDEN DE COMPRA</a:t>
            </a:r>
          </a:p>
          <a:p>
            <a:pPr algn="ctr" eaLnBrk="0" hangingPunct="0"/>
            <a:endParaRPr lang="es-ES_tradnl" sz="14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endParaRPr lang="es-ES_tradnl" sz="14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endParaRPr lang="es-ES_tradnl" sz="14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endParaRPr lang="es-ES" sz="1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7288" name="Rectangle 7"/>
          <p:cNvSpPr>
            <a:spLocks noChangeArrowheads="1"/>
          </p:cNvSpPr>
          <p:nvPr/>
        </p:nvSpPr>
        <p:spPr bwMode="auto">
          <a:xfrm>
            <a:off x="1447800" y="4114800"/>
            <a:ext cx="18288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s-ES_tradnl" sz="14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endParaRPr lang="es-ES_tradnl" sz="14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endParaRPr lang="es-ES_tradnl" sz="14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endParaRPr lang="es-ES_tradnl" sz="14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r>
              <a:rPr lang="es-ES_tradnl" sz="1400" b="1">
                <a:solidFill>
                  <a:srgbClr val="000000"/>
                </a:solidFill>
                <a:latin typeface="Times New Roman" pitchFamily="18" charset="0"/>
              </a:rPr>
              <a:t>ESPECIFICACIONES</a:t>
            </a:r>
          </a:p>
          <a:p>
            <a:pPr eaLnBrk="0" hangingPunct="0"/>
            <a:r>
              <a:rPr lang="es-ES_tradnl" sz="1400" b="1">
                <a:solidFill>
                  <a:srgbClr val="000000"/>
                </a:solidFill>
                <a:latin typeface="Times New Roman" pitchFamily="18" charset="0"/>
              </a:rPr>
              <a:t>PARA EL</a:t>
            </a:r>
          </a:p>
          <a:p>
            <a:pPr eaLnBrk="0" hangingPunct="0"/>
            <a:r>
              <a:rPr lang="es-ES_tradnl" sz="1400" b="1">
                <a:solidFill>
                  <a:srgbClr val="000000"/>
                </a:solidFill>
                <a:latin typeface="Times New Roman" pitchFamily="18" charset="0"/>
              </a:rPr>
              <a:t>PROVEEDOR</a:t>
            </a:r>
          </a:p>
          <a:p>
            <a:pPr eaLnBrk="0" hangingPunct="0">
              <a:buFontTx/>
              <a:buChar char="•"/>
            </a:pPr>
            <a:r>
              <a:rPr lang="es-ES_tradnl" sz="1400">
                <a:solidFill>
                  <a:srgbClr val="000000"/>
                </a:solidFill>
                <a:latin typeface="Times New Roman" pitchFamily="18" charset="0"/>
              </a:rPr>
              <a:t>Certificado de Calidad</a:t>
            </a:r>
          </a:p>
          <a:p>
            <a:pPr eaLnBrk="0" hangingPunct="0">
              <a:buFontTx/>
              <a:buChar char="•"/>
            </a:pPr>
            <a:r>
              <a:rPr lang="es-ES_tradnl" sz="1400">
                <a:solidFill>
                  <a:srgbClr val="000000"/>
                </a:solidFill>
                <a:latin typeface="Times New Roman" pitchFamily="18" charset="0"/>
              </a:rPr>
              <a:t>Modelo</a:t>
            </a:r>
          </a:p>
          <a:p>
            <a:pPr eaLnBrk="0" hangingPunct="0">
              <a:buFontTx/>
              <a:buChar char="•"/>
            </a:pPr>
            <a:r>
              <a:rPr lang="es-ES_tradnl" sz="1400">
                <a:solidFill>
                  <a:srgbClr val="000000"/>
                </a:solidFill>
                <a:latin typeface="Times New Roman" pitchFamily="18" charset="0"/>
              </a:rPr>
              <a:t>Capacidad</a:t>
            </a:r>
          </a:p>
          <a:p>
            <a:pPr eaLnBrk="0" hangingPunct="0"/>
            <a:endParaRPr lang="es-ES_tradnl" sz="14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endParaRPr lang="es-ES_tradnl" sz="14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endParaRPr lang="es-ES_tradnl" sz="14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endParaRPr lang="es-ES" sz="1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7289" name="AutoShape 8"/>
          <p:cNvSpPr>
            <a:spLocks noChangeArrowheads="1"/>
          </p:cNvSpPr>
          <p:nvPr/>
        </p:nvSpPr>
        <p:spPr bwMode="auto">
          <a:xfrm>
            <a:off x="3352800" y="4191000"/>
            <a:ext cx="1143000" cy="533400"/>
          </a:xfrm>
          <a:prstGeom prst="rightArrow">
            <a:avLst>
              <a:gd name="adj1" fmla="val 50000"/>
              <a:gd name="adj2" fmla="val 53571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648200" y="2667001"/>
            <a:ext cx="3873500" cy="3179763"/>
            <a:chOff x="3072" y="2112"/>
            <a:chExt cx="2440" cy="2003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3072" y="2880"/>
              <a:ext cx="1408" cy="709"/>
              <a:chOff x="3824" y="2363"/>
              <a:chExt cx="1408" cy="709"/>
            </a:xfrm>
          </p:grpSpPr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3824" y="2363"/>
                <a:ext cx="1408" cy="709"/>
                <a:chOff x="3824" y="2363"/>
                <a:chExt cx="544" cy="565"/>
              </a:xfrm>
            </p:grpSpPr>
            <p:sp>
              <p:nvSpPr>
                <p:cNvPr id="97338" name="Freeform 12"/>
                <p:cNvSpPr>
                  <a:spLocks/>
                </p:cNvSpPr>
                <p:nvPr/>
              </p:nvSpPr>
              <p:spPr bwMode="auto">
                <a:xfrm>
                  <a:off x="3831" y="2589"/>
                  <a:ext cx="276" cy="247"/>
                </a:xfrm>
                <a:custGeom>
                  <a:avLst/>
                  <a:gdLst>
                    <a:gd name="T0" fmla="*/ 265 w 276"/>
                    <a:gd name="T1" fmla="*/ 0 h 247"/>
                    <a:gd name="T2" fmla="*/ 276 w 276"/>
                    <a:gd name="T3" fmla="*/ 247 h 247"/>
                    <a:gd name="T4" fmla="*/ 0 w 276"/>
                    <a:gd name="T5" fmla="*/ 247 h 247"/>
                    <a:gd name="T6" fmla="*/ 10 w 276"/>
                    <a:gd name="T7" fmla="*/ 9 h 247"/>
                    <a:gd name="T8" fmla="*/ 265 w 276"/>
                    <a:gd name="T9" fmla="*/ 0 h 2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6"/>
                    <a:gd name="T16" fmla="*/ 0 h 247"/>
                    <a:gd name="T17" fmla="*/ 276 w 276"/>
                    <a:gd name="T18" fmla="*/ 247 h 2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6" h="247">
                      <a:moveTo>
                        <a:pt x="265" y="0"/>
                      </a:moveTo>
                      <a:lnTo>
                        <a:pt x="276" y="247"/>
                      </a:lnTo>
                      <a:lnTo>
                        <a:pt x="0" y="247"/>
                      </a:lnTo>
                      <a:lnTo>
                        <a:pt x="10" y="9"/>
                      </a:lnTo>
                      <a:lnTo>
                        <a:pt x="265" y="0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97339" name="Freeform 13"/>
                <p:cNvSpPr>
                  <a:spLocks/>
                </p:cNvSpPr>
                <p:nvPr/>
              </p:nvSpPr>
              <p:spPr bwMode="auto">
                <a:xfrm>
                  <a:off x="3892" y="2631"/>
                  <a:ext cx="193" cy="294"/>
                </a:xfrm>
                <a:custGeom>
                  <a:avLst/>
                  <a:gdLst>
                    <a:gd name="T0" fmla="*/ 0 w 193"/>
                    <a:gd name="T1" fmla="*/ 0 h 294"/>
                    <a:gd name="T2" fmla="*/ 0 w 193"/>
                    <a:gd name="T3" fmla="*/ 205 h 294"/>
                    <a:gd name="T4" fmla="*/ 177 w 193"/>
                    <a:gd name="T5" fmla="*/ 294 h 294"/>
                    <a:gd name="T6" fmla="*/ 193 w 193"/>
                    <a:gd name="T7" fmla="*/ 34 h 294"/>
                    <a:gd name="T8" fmla="*/ 0 w 193"/>
                    <a:gd name="T9" fmla="*/ 0 h 29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3"/>
                    <a:gd name="T16" fmla="*/ 0 h 294"/>
                    <a:gd name="T17" fmla="*/ 193 w 193"/>
                    <a:gd name="T18" fmla="*/ 294 h 29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3" h="294">
                      <a:moveTo>
                        <a:pt x="0" y="0"/>
                      </a:moveTo>
                      <a:lnTo>
                        <a:pt x="0" y="205"/>
                      </a:lnTo>
                      <a:lnTo>
                        <a:pt x="177" y="294"/>
                      </a:lnTo>
                      <a:lnTo>
                        <a:pt x="193" y="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97340" name="Freeform 14"/>
                <p:cNvSpPr>
                  <a:spLocks/>
                </p:cNvSpPr>
                <p:nvPr/>
              </p:nvSpPr>
              <p:spPr bwMode="auto">
                <a:xfrm>
                  <a:off x="4062" y="2654"/>
                  <a:ext cx="306" cy="274"/>
                </a:xfrm>
                <a:custGeom>
                  <a:avLst/>
                  <a:gdLst>
                    <a:gd name="T0" fmla="*/ 295 w 306"/>
                    <a:gd name="T1" fmla="*/ 0 h 274"/>
                    <a:gd name="T2" fmla="*/ 306 w 306"/>
                    <a:gd name="T3" fmla="*/ 274 h 274"/>
                    <a:gd name="T4" fmla="*/ 0 w 306"/>
                    <a:gd name="T5" fmla="*/ 274 h 274"/>
                    <a:gd name="T6" fmla="*/ 11 w 306"/>
                    <a:gd name="T7" fmla="*/ 9 h 274"/>
                    <a:gd name="T8" fmla="*/ 295 w 306"/>
                    <a:gd name="T9" fmla="*/ 0 h 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74"/>
                    <a:gd name="T17" fmla="*/ 306 w 306"/>
                    <a:gd name="T18" fmla="*/ 274 h 2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74">
                      <a:moveTo>
                        <a:pt x="295" y="0"/>
                      </a:moveTo>
                      <a:lnTo>
                        <a:pt x="306" y="274"/>
                      </a:lnTo>
                      <a:lnTo>
                        <a:pt x="0" y="274"/>
                      </a:lnTo>
                      <a:lnTo>
                        <a:pt x="11" y="9"/>
                      </a:lnTo>
                      <a:lnTo>
                        <a:pt x="295" y="0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97341" name="Freeform 15"/>
                <p:cNvSpPr>
                  <a:spLocks/>
                </p:cNvSpPr>
                <p:nvPr/>
              </p:nvSpPr>
              <p:spPr bwMode="auto">
                <a:xfrm>
                  <a:off x="3899" y="2631"/>
                  <a:ext cx="449" cy="45"/>
                </a:xfrm>
                <a:custGeom>
                  <a:avLst/>
                  <a:gdLst>
                    <a:gd name="T0" fmla="*/ 0 w 449"/>
                    <a:gd name="T1" fmla="*/ 0 h 45"/>
                    <a:gd name="T2" fmla="*/ 240 w 449"/>
                    <a:gd name="T3" fmla="*/ 0 h 45"/>
                    <a:gd name="T4" fmla="*/ 449 w 449"/>
                    <a:gd name="T5" fmla="*/ 28 h 45"/>
                    <a:gd name="T6" fmla="*/ 169 w 449"/>
                    <a:gd name="T7" fmla="*/ 45 h 45"/>
                    <a:gd name="T8" fmla="*/ 0 w 449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9"/>
                    <a:gd name="T16" fmla="*/ 0 h 45"/>
                    <a:gd name="T17" fmla="*/ 449 w 449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9" h="45">
                      <a:moveTo>
                        <a:pt x="0" y="0"/>
                      </a:moveTo>
                      <a:lnTo>
                        <a:pt x="240" y="0"/>
                      </a:lnTo>
                      <a:lnTo>
                        <a:pt x="449" y="28"/>
                      </a:lnTo>
                      <a:lnTo>
                        <a:pt x="169" y="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97342" name="Freeform 16"/>
                <p:cNvSpPr>
                  <a:spLocks/>
                </p:cNvSpPr>
                <p:nvPr/>
              </p:nvSpPr>
              <p:spPr bwMode="auto">
                <a:xfrm>
                  <a:off x="3831" y="2371"/>
                  <a:ext cx="192" cy="286"/>
                </a:xfrm>
                <a:custGeom>
                  <a:avLst/>
                  <a:gdLst>
                    <a:gd name="T0" fmla="*/ 0 w 192"/>
                    <a:gd name="T1" fmla="*/ 0 h 286"/>
                    <a:gd name="T2" fmla="*/ 0 w 192"/>
                    <a:gd name="T3" fmla="*/ 221 h 286"/>
                    <a:gd name="T4" fmla="*/ 178 w 192"/>
                    <a:gd name="T5" fmla="*/ 286 h 286"/>
                    <a:gd name="T6" fmla="*/ 192 w 192"/>
                    <a:gd name="T7" fmla="*/ 26 h 286"/>
                    <a:gd name="T8" fmla="*/ 0 w 192"/>
                    <a:gd name="T9" fmla="*/ 0 h 2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286"/>
                    <a:gd name="T17" fmla="*/ 192 w 192"/>
                    <a:gd name="T18" fmla="*/ 286 h 28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286">
                      <a:moveTo>
                        <a:pt x="0" y="0"/>
                      </a:moveTo>
                      <a:lnTo>
                        <a:pt x="0" y="221"/>
                      </a:lnTo>
                      <a:lnTo>
                        <a:pt x="178" y="286"/>
                      </a:lnTo>
                      <a:lnTo>
                        <a:pt x="192" y="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97343" name="Freeform 17"/>
                <p:cNvSpPr>
                  <a:spLocks/>
                </p:cNvSpPr>
                <p:nvPr/>
              </p:nvSpPr>
              <p:spPr bwMode="auto">
                <a:xfrm>
                  <a:off x="4009" y="2386"/>
                  <a:ext cx="286" cy="276"/>
                </a:xfrm>
                <a:custGeom>
                  <a:avLst/>
                  <a:gdLst>
                    <a:gd name="T0" fmla="*/ 286 w 286"/>
                    <a:gd name="T1" fmla="*/ 0 h 276"/>
                    <a:gd name="T2" fmla="*/ 283 w 286"/>
                    <a:gd name="T3" fmla="*/ 263 h 276"/>
                    <a:gd name="T4" fmla="*/ 0 w 286"/>
                    <a:gd name="T5" fmla="*/ 276 h 276"/>
                    <a:gd name="T6" fmla="*/ 3 w 286"/>
                    <a:gd name="T7" fmla="*/ 11 h 276"/>
                    <a:gd name="T8" fmla="*/ 286 w 286"/>
                    <a:gd name="T9" fmla="*/ 0 h 2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6"/>
                    <a:gd name="T16" fmla="*/ 0 h 276"/>
                    <a:gd name="T17" fmla="*/ 286 w 286"/>
                    <a:gd name="T18" fmla="*/ 276 h 2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6" h="276">
                      <a:moveTo>
                        <a:pt x="286" y="0"/>
                      </a:moveTo>
                      <a:lnTo>
                        <a:pt x="283" y="263"/>
                      </a:lnTo>
                      <a:lnTo>
                        <a:pt x="0" y="276"/>
                      </a:lnTo>
                      <a:lnTo>
                        <a:pt x="3" y="11"/>
                      </a:lnTo>
                      <a:lnTo>
                        <a:pt x="286" y="0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97344" name="Freeform 18"/>
                <p:cNvSpPr>
                  <a:spLocks/>
                </p:cNvSpPr>
                <p:nvPr/>
              </p:nvSpPr>
              <p:spPr bwMode="auto">
                <a:xfrm>
                  <a:off x="3824" y="2363"/>
                  <a:ext cx="462" cy="45"/>
                </a:xfrm>
                <a:custGeom>
                  <a:avLst/>
                  <a:gdLst>
                    <a:gd name="T0" fmla="*/ 0 w 462"/>
                    <a:gd name="T1" fmla="*/ 11 h 45"/>
                    <a:gd name="T2" fmla="*/ 253 w 462"/>
                    <a:gd name="T3" fmla="*/ 0 h 45"/>
                    <a:gd name="T4" fmla="*/ 462 w 462"/>
                    <a:gd name="T5" fmla="*/ 28 h 45"/>
                    <a:gd name="T6" fmla="*/ 182 w 462"/>
                    <a:gd name="T7" fmla="*/ 45 h 45"/>
                    <a:gd name="T8" fmla="*/ 0 w 462"/>
                    <a:gd name="T9" fmla="*/ 11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2"/>
                    <a:gd name="T16" fmla="*/ 0 h 45"/>
                    <a:gd name="T17" fmla="*/ 462 w 462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2" h="45">
                      <a:moveTo>
                        <a:pt x="0" y="11"/>
                      </a:moveTo>
                      <a:lnTo>
                        <a:pt x="253" y="0"/>
                      </a:lnTo>
                      <a:lnTo>
                        <a:pt x="462" y="28"/>
                      </a:lnTo>
                      <a:lnTo>
                        <a:pt x="182" y="45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97337" name="Text Box 19"/>
              <p:cNvSpPr txBox="1">
                <a:spLocks noChangeArrowheads="1"/>
              </p:cNvSpPr>
              <p:nvPr/>
            </p:nvSpPr>
            <p:spPr bwMode="auto">
              <a:xfrm>
                <a:off x="3936" y="2400"/>
                <a:ext cx="103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MX" sz="2000" b="1">
                    <a:solidFill>
                      <a:schemeClr val="bg1"/>
                    </a:solidFill>
                    <a:latin typeface="Times New Roman" pitchFamily="18" charset="0"/>
                  </a:rPr>
                  <a:t>PRODUCTO</a:t>
                </a:r>
                <a:endParaRPr lang="es-ES" sz="20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4032" y="2112"/>
              <a:ext cx="1480" cy="2003"/>
              <a:chOff x="3468" y="2120"/>
              <a:chExt cx="1480" cy="2003"/>
            </a:xfrm>
          </p:grpSpPr>
          <p:sp>
            <p:nvSpPr>
              <p:cNvPr id="97293" name="Freeform 21"/>
              <p:cNvSpPr>
                <a:spLocks/>
              </p:cNvSpPr>
              <p:nvPr/>
            </p:nvSpPr>
            <p:spPr bwMode="auto">
              <a:xfrm>
                <a:off x="3484" y="2129"/>
                <a:ext cx="1464" cy="1528"/>
              </a:xfrm>
              <a:custGeom>
                <a:avLst/>
                <a:gdLst>
                  <a:gd name="T0" fmla="*/ 178 w 2929"/>
                  <a:gd name="T1" fmla="*/ 96 h 3055"/>
                  <a:gd name="T2" fmla="*/ 511 w 2929"/>
                  <a:gd name="T3" fmla="*/ 16 h 3055"/>
                  <a:gd name="T4" fmla="*/ 780 w 2929"/>
                  <a:gd name="T5" fmla="*/ 0 h 3055"/>
                  <a:gd name="T6" fmla="*/ 998 w 2929"/>
                  <a:gd name="T7" fmla="*/ 79 h 3055"/>
                  <a:gd name="T8" fmla="*/ 1192 w 2929"/>
                  <a:gd name="T9" fmla="*/ 194 h 3055"/>
                  <a:gd name="T10" fmla="*/ 1462 w 2929"/>
                  <a:gd name="T11" fmla="*/ 292 h 3055"/>
                  <a:gd name="T12" fmla="*/ 1714 w 2929"/>
                  <a:gd name="T13" fmla="*/ 292 h 3055"/>
                  <a:gd name="T14" fmla="*/ 1977 w 2929"/>
                  <a:gd name="T15" fmla="*/ 263 h 3055"/>
                  <a:gd name="T16" fmla="*/ 2190 w 2929"/>
                  <a:gd name="T17" fmla="*/ 225 h 3055"/>
                  <a:gd name="T18" fmla="*/ 2266 w 2929"/>
                  <a:gd name="T19" fmla="*/ 260 h 3055"/>
                  <a:gd name="T20" fmla="*/ 2386 w 2929"/>
                  <a:gd name="T21" fmla="*/ 530 h 3055"/>
                  <a:gd name="T22" fmla="*/ 2361 w 2929"/>
                  <a:gd name="T23" fmla="*/ 706 h 3055"/>
                  <a:gd name="T24" fmla="*/ 2620 w 2929"/>
                  <a:gd name="T25" fmla="*/ 664 h 3055"/>
                  <a:gd name="T26" fmla="*/ 2929 w 2929"/>
                  <a:gd name="T27" fmla="*/ 694 h 3055"/>
                  <a:gd name="T28" fmla="*/ 2890 w 2929"/>
                  <a:gd name="T29" fmla="*/ 820 h 3055"/>
                  <a:gd name="T30" fmla="*/ 2760 w 2929"/>
                  <a:gd name="T31" fmla="*/ 859 h 3055"/>
                  <a:gd name="T32" fmla="*/ 2880 w 2929"/>
                  <a:gd name="T33" fmla="*/ 949 h 3055"/>
                  <a:gd name="T34" fmla="*/ 2706 w 2929"/>
                  <a:gd name="T35" fmla="*/ 1142 h 3055"/>
                  <a:gd name="T36" fmla="*/ 2491 w 2929"/>
                  <a:gd name="T37" fmla="*/ 1356 h 3055"/>
                  <a:gd name="T38" fmla="*/ 2175 w 2929"/>
                  <a:gd name="T39" fmla="*/ 1314 h 3055"/>
                  <a:gd name="T40" fmla="*/ 2068 w 2929"/>
                  <a:gd name="T41" fmla="*/ 1433 h 3055"/>
                  <a:gd name="T42" fmla="*/ 2264 w 2929"/>
                  <a:gd name="T43" fmla="*/ 1429 h 3055"/>
                  <a:gd name="T44" fmla="*/ 2078 w 2929"/>
                  <a:gd name="T45" fmla="*/ 1664 h 3055"/>
                  <a:gd name="T46" fmla="*/ 2051 w 2929"/>
                  <a:gd name="T47" fmla="*/ 1784 h 3055"/>
                  <a:gd name="T48" fmla="*/ 2007 w 2929"/>
                  <a:gd name="T49" fmla="*/ 2301 h 3055"/>
                  <a:gd name="T50" fmla="*/ 2166 w 2929"/>
                  <a:gd name="T51" fmla="*/ 2599 h 3055"/>
                  <a:gd name="T52" fmla="*/ 2336 w 2929"/>
                  <a:gd name="T53" fmla="*/ 2596 h 3055"/>
                  <a:gd name="T54" fmla="*/ 2456 w 2929"/>
                  <a:gd name="T55" fmla="*/ 2635 h 3055"/>
                  <a:gd name="T56" fmla="*/ 2522 w 2929"/>
                  <a:gd name="T57" fmla="*/ 2835 h 3055"/>
                  <a:gd name="T58" fmla="*/ 2414 w 2929"/>
                  <a:gd name="T59" fmla="*/ 3002 h 3055"/>
                  <a:gd name="T60" fmla="*/ 2322 w 2929"/>
                  <a:gd name="T61" fmla="*/ 3041 h 3055"/>
                  <a:gd name="T62" fmla="*/ 2040 w 2929"/>
                  <a:gd name="T63" fmla="*/ 2956 h 3055"/>
                  <a:gd name="T64" fmla="*/ 1342 w 2929"/>
                  <a:gd name="T65" fmla="*/ 2921 h 3055"/>
                  <a:gd name="T66" fmla="*/ 775 w 2929"/>
                  <a:gd name="T67" fmla="*/ 3055 h 3055"/>
                  <a:gd name="T68" fmla="*/ 484 w 2929"/>
                  <a:gd name="T69" fmla="*/ 3040 h 3055"/>
                  <a:gd name="T70" fmla="*/ 298 w 2929"/>
                  <a:gd name="T71" fmla="*/ 2841 h 3055"/>
                  <a:gd name="T72" fmla="*/ 195 w 2929"/>
                  <a:gd name="T73" fmla="*/ 2312 h 3055"/>
                  <a:gd name="T74" fmla="*/ 556 w 2929"/>
                  <a:gd name="T75" fmla="*/ 1481 h 3055"/>
                  <a:gd name="T76" fmla="*/ 665 w 2929"/>
                  <a:gd name="T77" fmla="*/ 1101 h 3055"/>
                  <a:gd name="T78" fmla="*/ 579 w 2929"/>
                  <a:gd name="T79" fmla="*/ 929 h 3055"/>
                  <a:gd name="T80" fmla="*/ 805 w 2929"/>
                  <a:gd name="T81" fmla="*/ 824 h 3055"/>
                  <a:gd name="T82" fmla="*/ 648 w 2929"/>
                  <a:gd name="T83" fmla="*/ 746 h 3055"/>
                  <a:gd name="T84" fmla="*/ 670 w 2929"/>
                  <a:gd name="T85" fmla="*/ 636 h 3055"/>
                  <a:gd name="T86" fmla="*/ 378 w 2929"/>
                  <a:gd name="T87" fmla="*/ 722 h 3055"/>
                  <a:gd name="T88" fmla="*/ 122 w 2929"/>
                  <a:gd name="T89" fmla="*/ 694 h 3055"/>
                  <a:gd name="T90" fmla="*/ 0 w 2929"/>
                  <a:gd name="T91" fmla="*/ 459 h 3055"/>
                  <a:gd name="T92" fmla="*/ 17 w 2929"/>
                  <a:gd name="T93" fmla="*/ 240 h 3055"/>
                  <a:gd name="T94" fmla="*/ 178 w 2929"/>
                  <a:gd name="T95" fmla="*/ 96 h 3055"/>
                  <a:gd name="T96" fmla="*/ 178 w 2929"/>
                  <a:gd name="T97" fmla="*/ 96 h 30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929"/>
                  <a:gd name="T148" fmla="*/ 0 h 3055"/>
                  <a:gd name="T149" fmla="*/ 2929 w 2929"/>
                  <a:gd name="T150" fmla="*/ 3055 h 30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929" h="3055">
                    <a:moveTo>
                      <a:pt x="178" y="96"/>
                    </a:moveTo>
                    <a:lnTo>
                      <a:pt x="511" y="16"/>
                    </a:lnTo>
                    <a:lnTo>
                      <a:pt x="780" y="0"/>
                    </a:lnTo>
                    <a:lnTo>
                      <a:pt x="998" y="79"/>
                    </a:lnTo>
                    <a:lnTo>
                      <a:pt x="1192" y="194"/>
                    </a:lnTo>
                    <a:lnTo>
                      <a:pt x="1462" y="292"/>
                    </a:lnTo>
                    <a:lnTo>
                      <a:pt x="1714" y="292"/>
                    </a:lnTo>
                    <a:lnTo>
                      <a:pt x="1977" y="263"/>
                    </a:lnTo>
                    <a:lnTo>
                      <a:pt x="2190" y="225"/>
                    </a:lnTo>
                    <a:lnTo>
                      <a:pt x="2266" y="260"/>
                    </a:lnTo>
                    <a:lnTo>
                      <a:pt x="2386" y="530"/>
                    </a:lnTo>
                    <a:lnTo>
                      <a:pt x="2361" y="706"/>
                    </a:lnTo>
                    <a:lnTo>
                      <a:pt x="2620" y="664"/>
                    </a:lnTo>
                    <a:lnTo>
                      <a:pt x="2929" y="694"/>
                    </a:lnTo>
                    <a:lnTo>
                      <a:pt x="2890" y="820"/>
                    </a:lnTo>
                    <a:lnTo>
                      <a:pt x="2760" y="859"/>
                    </a:lnTo>
                    <a:lnTo>
                      <a:pt x="2880" y="949"/>
                    </a:lnTo>
                    <a:lnTo>
                      <a:pt x="2706" y="1142"/>
                    </a:lnTo>
                    <a:lnTo>
                      <a:pt x="2491" y="1356"/>
                    </a:lnTo>
                    <a:lnTo>
                      <a:pt x="2175" y="1314"/>
                    </a:lnTo>
                    <a:lnTo>
                      <a:pt x="2068" y="1433"/>
                    </a:lnTo>
                    <a:lnTo>
                      <a:pt x="2264" y="1429"/>
                    </a:lnTo>
                    <a:lnTo>
                      <a:pt x="2078" y="1664"/>
                    </a:lnTo>
                    <a:lnTo>
                      <a:pt x="2051" y="1784"/>
                    </a:lnTo>
                    <a:lnTo>
                      <a:pt x="2007" y="2301"/>
                    </a:lnTo>
                    <a:lnTo>
                      <a:pt x="2166" y="2599"/>
                    </a:lnTo>
                    <a:lnTo>
                      <a:pt x="2336" y="2596"/>
                    </a:lnTo>
                    <a:lnTo>
                      <a:pt x="2456" y="2635"/>
                    </a:lnTo>
                    <a:lnTo>
                      <a:pt x="2522" y="2835"/>
                    </a:lnTo>
                    <a:lnTo>
                      <a:pt x="2414" y="3002"/>
                    </a:lnTo>
                    <a:lnTo>
                      <a:pt x="2322" y="3041"/>
                    </a:lnTo>
                    <a:lnTo>
                      <a:pt x="2040" y="2956"/>
                    </a:lnTo>
                    <a:lnTo>
                      <a:pt x="1342" y="2921"/>
                    </a:lnTo>
                    <a:lnTo>
                      <a:pt x="775" y="3055"/>
                    </a:lnTo>
                    <a:lnTo>
                      <a:pt x="484" y="3040"/>
                    </a:lnTo>
                    <a:lnTo>
                      <a:pt x="298" y="2841"/>
                    </a:lnTo>
                    <a:lnTo>
                      <a:pt x="195" y="2312"/>
                    </a:lnTo>
                    <a:lnTo>
                      <a:pt x="556" y="1481"/>
                    </a:lnTo>
                    <a:lnTo>
                      <a:pt x="665" y="1101"/>
                    </a:lnTo>
                    <a:lnTo>
                      <a:pt x="579" y="929"/>
                    </a:lnTo>
                    <a:lnTo>
                      <a:pt x="805" y="824"/>
                    </a:lnTo>
                    <a:lnTo>
                      <a:pt x="648" y="746"/>
                    </a:lnTo>
                    <a:lnTo>
                      <a:pt x="670" y="636"/>
                    </a:lnTo>
                    <a:lnTo>
                      <a:pt x="378" y="722"/>
                    </a:lnTo>
                    <a:lnTo>
                      <a:pt x="122" y="694"/>
                    </a:lnTo>
                    <a:lnTo>
                      <a:pt x="0" y="459"/>
                    </a:lnTo>
                    <a:lnTo>
                      <a:pt x="17" y="240"/>
                    </a:lnTo>
                    <a:lnTo>
                      <a:pt x="178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7294" name="Freeform 22"/>
              <p:cNvSpPr>
                <a:spLocks/>
              </p:cNvSpPr>
              <p:nvPr/>
            </p:nvSpPr>
            <p:spPr bwMode="auto">
              <a:xfrm>
                <a:off x="4080" y="2544"/>
                <a:ext cx="827" cy="561"/>
              </a:xfrm>
              <a:custGeom>
                <a:avLst/>
                <a:gdLst>
                  <a:gd name="T0" fmla="*/ 51 w 1655"/>
                  <a:gd name="T1" fmla="*/ 942 h 1122"/>
                  <a:gd name="T2" fmla="*/ 139 w 1655"/>
                  <a:gd name="T3" fmla="*/ 604 h 1122"/>
                  <a:gd name="T4" fmla="*/ 275 w 1655"/>
                  <a:gd name="T5" fmla="*/ 321 h 1122"/>
                  <a:gd name="T6" fmla="*/ 391 w 1655"/>
                  <a:gd name="T7" fmla="*/ 196 h 1122"/>
                  <a:gd name="T8" fmla="*/ 505 w 1655"/>
                  <a:gd name="T9" fmla="*/ 132 h 1122"/>
                  <a:gd name="T10" fmla="*/ 474 w 1655"/>
                  <a:gd name="T11" fmla="*/ 184 h 1122"/>
                  <a:gd name="T12" fmla="*/ 467 w 1655"/>
                  <a:gd name="T13" fmla="*/ 255 h 1122"/>
                  <a:gd name="T14" fmla="*/ 563 w 1655"/>
                  <a:gd name="T15" fmla="*/ 300 h 1122"/>
                  <a:gd name="T16" fmla="*/ 657 w 1655"/>
                  <a:gd name="T17" fmla="*/ 194 h 1122"/>
                  <a:gd name="T18" fmla="*/ 766 w 1655"/>
                  <a:gd name="T19" fmla="*/ 177 h 1122"/>
                  <a:gd name="T20" fmla="*/ 818 w 1655"/>
                  <a:gd name="T21" fmla="*/ 201 h 1122"/>
                  <a:gd name="T22" fmla="*/ 957 w 1655"/>
                  <a:gd name="T23" fmla="*/ 66 h 1122"/>
                  <a:gd name="T24" fmla="*/ 1066 w 1655"/>
                  <a:gd name="T25" fmla="*/ 17 h 1122"/>
                  <a:gd name="T26" fmla="*/ 957 w 1655"/>
                  <a:gd name="T27" fmla="*/ 159 h 1122"/>
                  <a:gd name="T28" fmla="*/ 874 w 1655"/>
                  <a:gd name="T29" fmla="*/ 259 h 1122"/>
                  <a:gd name="T30" fmla="*/ 915 w 1655"/>
                  <a:gd name="T31" fmla="*/ 290 h 1122"/>
                  <a:gd name="T32" fmla="*/ 1097 w 1655"/>
                  <a:gd name="T33" fmla="*/ 173 h 1122"/>
                  <a:gd name="T34" fmla="*/ 1304 w 1655"/>
                  <a:gd name="T35" fmla="*/ 111 h 1122"/>
                  <a:gd name="T36" fmla="*/ 1053 w 1655"/>
                  <a:gd name="T37" fmla="*/ 286 h 1122"/>
                  <a:gd name="T38" fmla="*/ 908 w 1655"/>
                  <a:gd name="T39" fmla="*/ 359 h 1122"/>
                  <a:gd name="T40" fmla="*/ 1235 w 1655"/>
                  <a:gd name="T41" fmla="*/ 434 h 1122"/>
                  <a:gd name="T42" fmla="*/ 1313 w 1655"/>
                  <a:gd name="T43" fmla="*/ 432 h 1122"/>
                  <a:gd name="T44" fmla="*/ 1407 w 1655"/>
                  <a:gd name="T45" fmla="*/ 342 h 1122"/>
                  <a:gd name="T46" fmla="*/ 1313 w 1655"/>
                  <a:gd name="T47" fmla="*/ 255 h 1122"/>
                  <a:gd name="T48" fmla="*/ 1462 w 1655"/>
                  <a:gd name="T49" fmla="*/ 300 h 1122"/>
                  <a:gd name="T50" fmla="*/ 1589 w 1655"/>
                  <a:gd name="T51" fmla="*/ 187 h 1122"/>
                  <a:gd name="T52" fmla="*/ 1480 w 1655"/>
                  <a:gd name="T53" fmla="*/ 90 h 1122"/>
                  <a:gd name="T54" fmla="*/ 1523 w 1655"/>
                  <a:gd name="T55" fmla="*/ 35 h 1122"/>
                  <a:gd name="T56" fmla="*/ 1655 w 1655"/>
                  <a:gd name="T57" fmla="*/ 0 h 1122"/>
                  <a:gd name="T58" fmla="*/ 1624 w 1655"/>
                  <a:gd name="T59" fmla="*/ 52 h 1122"/>
                  <a:gd name="T60" fmla="*/ 1544 w 1655"/>
                  <a:gd name="T61" fmla="*/ 87 h 1122"/>
                  <a:gd name="T62" fmla="*/ 1555 w 1655"/>
                  <a:gd name="T63" fmla="*/ 121 h 1122"/>
                  <a:gd name="T64" fmla="*/ 1634 w 1655"/>
                  <a:gd name="T65" fmla="*/ 173 h 1122"/>
                  <a:gd name="T66" fmla="*/ 1607 w 1655"/>
                  <a:gd name="T67" fmla="*/ 231 h 1122"/>
                  <a:gd name="T68" fmla="*/ 1558 w 1655"/>
                  <a:gd name="T69" fmla="*/ 286 h 1122"/>
                  <a:gd name="T70" fmla="*/ 1428 w 1655"/>
                  <a:gd name="T71" fmla="*/ 418 h 1122"/>
                  <a:gd name="T72" fmla="*/ 1339 w 1655"/>
                  <a:gd name="T73" fmla="*/ 511 h 1122"/>
                  <a:gd name="T74" fmla="*/ 1256 w 1655"/>
                  <a:gd name="T75" fmla="*/ 566 h 1122"/>
                  <a:gd name="T76" fmla="*/ 929 w 1655"/>
                  <a:gd name="T77" fmla="*/ 538 h 1122"/>
                  <a:gd name="T78" fmla="*/ 849 w 1655"/>
                  <a:gd name="T79" fmla="*/ 576 h 1122"/>
                  <a:gd name="T80" fmla="*/ 825 w 1655"/>
                  <a:gd name="T81" fmla="*/ 642 h 1122"/>
                  <a:gd name="T82" fmla="*/ 997 w 1655"/>
                  <a:gd name="T83" fmla="*/ 642 h 1122"/>
                  <a:gd name="T84" fmla="*/ 867 w 1655"/>
                  <a:gd name="T85" fmla="*/ 884 h 1122"/>
                  <a:gd name="T86" fmla="*/ 729 w 1655"/>
                  <a:gd name="T87" fmla="*/ 928 h 1122"/>
                  <a:gd name="T88" fmla="*/ 233 w 1655"/>
                  <a:gd name="T89" fmla="*/ 1096 h 1122"/>
                  <a:gd name="T90" fmla="*/ 151 w 1655"/>
                  <a:gd name="T91" fmla="*/ 1105 h 1122"/>
                  <a:gd name="T92" fmla="*/ 0 w 1655"/>
                  <a:gd name="T93" fmla="*/ 1122 h 1122"/>
                  <a:gd name="T94" fmla="*/ 51 w 1655"/>
                  <a:gd name="T95" fmla="*/ 942 h 1122"/>
                  <a:gd name="T96" fmla="*/ 51 w 1655"/>
                  <a:gd name="T97" fmla="*/ 942 h 1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55"/>
                  <a:gd name="T148" fmla="*/ 0 h 1122"/>
                  <a:gd name="T149" fmla="*/ 1655 w 1655"/>
                  <a:gd name="T150" fmla="*/ 1122 h 11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55" h="1122">
                    <a:moveTo>
                      <a:pt x="51" y="942"/>
                    </a:moveTo>
                    <a:lnTo>
                      <a:pt x="139" y="604"/>
                    </a:lnTo>
                    <a:lnTo>
                      <a:pt x="275" y="321"/>
                    </a:lnTo>
                    <a:lnTo>
                      <a:pt x="391" y="196"/>
                    </a:lnTo>
                    <a:lnTo>
                      <a:pt x="505" y="132"/>
                    </a:lnTo>
                    <a:lnTo>
                      <a:pt x="474" y="184"/>
                    </a:lnTo>
                    <a:lnTo>
                      <a:pt x="467" y="255"/>
                    </a:lnTo>
                    <a:lnTo>
                      <a:pt x="563" y="300"/>
                    </a:lnTo>
                    <a:lnTo>
                      <a:pt x="657" y="194"/>
                    </a:lnTo>
                    <a:lnTo>
                      <a:pt x="766" y="177"/>
                    </a:lnTo>
                    <a:lnTo>
                      <a:pt x="818" y="201"/>
                    </a:lnTo>
                    <a:lnTo>
                      <a:pt x="957" y="66"/>
                    </a:lnTo>
                    <a:lnTo>
                      <a:pt x="1066" y="17"/>
                    </a:lnTo>
                    <a:lnTo>
                      <a:pt x="957" y="159"/>
                    </a:lnTo>
                    <a:lnTo>
                      <a:pt x="874" y="259"/>
                    </a:lnTo>
                    <a:lnTo>
                      <a:pt x="915" y="290"/>
                    </a:lnTo>
                    <a:lnTo>
                      <a:pt x="1097" y="173"/>
                    </a:lnTo>
                    <a:lnTo>
                      <a:pt x="1304" y="111"/>
                    </a:lnTo>
                    <a:lnTo>
                      <a:pt x="1053" y="286"/>
                    </a:lnTo>
                    <a:lnTo>
                      <a:pt x="908" y="359"/>
                    </a:lnTo>
                    <a:lnTo>
                      <a:pt x="1235" y="434"/>
                    </a:lnTo>
                    <a:lnTo>
                      <a:pt x="1313" y="432"/>
                    </a:lnTo>
                    <a:lnTo>
                      <a:pt x="1407" y="342"/>
                    </a:lnTo>
                    <a:lnTo>
                      <a:pt x="1313" y="255"/>
                    </a:lnTo>
                    <a:lnTo>
                      <a:pt x="1462" y="300"/>
                    </a:lnTo>
                    <a:lnTo>
                      <a:pt x="1589" y="187"/>
                    </a:lnTo>
                    <a:lnTo>
                      <a:pt x="1480" y="90"/>
                    </a:lnTo>
                    <a:lnTo>
                      <a:pt x="1523" y="35"/>
                    </a:lnTo>
                    <a:lnTo>
                      <a:pt x="1655" y="0"/>
                    </a:lnTo>
                    <a:lnTo>
                      <a:pt x="1624" y="52"/>
                    </a:lnTo>
                    <a:lnTo>
                      <a:pt x="1544" y="87"/>
                    </a:lnTo>
                    <a:lnTo>
                      <a:pt x="1555" y="121"/>
                    </a:lnTo>
                    <a:lnTo>
                      <a:pt x="1634" y="173"/>
                    </a:lnTo>
                    <a:lnTo>
                      <a:pt x="1607" y="231"/>
                    </a:lnTo>
                    <a:lnTo>
                      <a:pt x="1558" y="286"/>
                    </a:lnTo>
                    <a:lnTo>
                      <a:pt x="1428" y="418"/>
                    </a:lnTo>
                    <a:lnTo>
                      <a:pt x="1339" y="511"/>
                    </a:lnTo>
                    <a:lnTo>
                      <a:pt x="1256" y="566"/>
                    </a:lnTo>
                    <a:lnTo>
                      <a:pt x="929" y="538"/>
                    </a:lnTo>
                    <a:lnTo>
                      <a:pt x="849" y="576"/>
                    </a:lnTo>
                    <a:lnTo>
                      <a:pt x="825" y="642"/>
                    </a:lnTo>
                    <a:lnTo>
                      <a:pt x="997" y="642"/>
                    </a:lnTo>
                    <a:lnTo>
                      <a:pt x="867" y="884"/>
                    </a:lnTo>
                    <a:lnTo>
                      <a:pt x="729" y="928"/>
                    </a:lnTo>
                    <a:lnTo>
                      <a:pt x="233" y="1096"/>
                    </a:lnTo>
                    <a:lnTo>
                      <a:pt x="151" y="1105"/>
                    </a:lnTo>
                    <a:lnTo>
                      <a:pt x="0" y="1122"/>
                    </a:lnTo>
                    <a:lnTo>
                      <a:pt x="51" y="942"/>
                    </a:lnTo>
                    <a:close/>
                  </a:path>
                </a:pathLst>
              </a:custGeom>
              <a:solidFill>
                <a:srgbClr val="FF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7295" name="Freeform 23"/>
              <p:cNvSpPr>
                <a:spLocks/>
              </p:cNvSpPr>
              <p:nvPr/>
            </p:nvSpPr>
            <p:spPr bwMode="auto">
              <a:xfrm>
                <a:off x="4392" y="2484"/>
                <a:ext cx="491" cy="468"/>
              </a:xfrm>
              <a:custGeom>
                <a:avLst/>
                <a:gdLst>
                  <a:gd name="T0" fmla="*/ 118 w 981"/>
                  <a:gd name="T1" fmla="*/ 296 h 935"/>
                  <a:gd name="T2" fmla="*/ 69 w 981"/>
                  <a:gd name="T3" fmla="*/ 365 h 935"/>
                  <a:gd name="T4" fmla="*/ 45 w 981"/>
                  <a:gd name="T5" fmla="*/ 452 h 935"/>
                  <a:gd name="T6" fmla="*/ 166 w 981"/>
                  <a:gd name="T7" fmla="*/ 410 h 935"/>
                  <a:gd name="T8" fmla="*/ 324 w 981"/>
                  <a:gd name="T9" fmla="*/ 331 h 935"/>
                  <a:gd name="T10" fmla="*/ 451 w 981"/>
                  <a:gd name="T11" fmla="*/ 242 h 935"/>
                  <a:gd name="T12" fmla="*/ 651 w 981"/>
                  <a:gd name="T13" fmla="*/ 127 h 935"/>
                  <a:gd name="T14" fmla="*/ 785 w 981"/>
                  <a:gd name="T15" fmla="*/ 96 h 935"/>
                  <a:gd name="T16" fmla="*/ 809 w 981"/>
                  <a:gd name="T17" fmla="*/ 134 h 935"/>
                  <a:gd name="T18" fmla="*/ 655 w 981"/>
                  <a:gd name="T19" fmla="*/ 242 h 935"/>
                  <a:gd name="T20" fmla="*/ 392 w 981"/>
                  <a:gd name="T21" fmla="*/ 383 h 935"/>
                  <a:gd name="T22" fmla="*/ 245 w 981"/>
                  <a:gd name="T23" fmla="*/ 445 h 935"/>
                  <a:gd name="T24" fmla="*/ 104 w 981"/>
                  <a:gd name="T25" fmla="*/ 555 h 935"/>
                  <a:gd name="T26" fmla="*/ 7 w 981"/>
                  <a:gd name="T27" fmla="*/ 603 h 935"/>
                  <a:gd name="T28" fmla="*/ 73 w 981"/>
                  <a:gd name="T29" fmla="*/ 641 h 935"/>
                  <a:gd name="T30" fmla="*/ 0 w 981"/>
                  <a:gd name="T31" fmla="*/ 686 h 935"/>
                  <a:gd name="T32" fmla="*/ 118 w 981"/>
                  <a:gd name="T33" fmla="*/ 714 h 935"/>
                  <a:gd name="T34" fmla="*/ 42 w 981"/>
                  <a:gd name="T35" fmla="*/ 765 h 935"/>
                  <a:gd name="T36" fmla="*/ 128 w 981"/>
                  <a:gd name="T37" fmla="*/ 800 h 935"/>
                  <a:gd name="T38" fmla="*/ 163 w 981"/>
                  <a:gd name="T39" fmla="*/ 838 h 935"/>
                  <a:gd name="T40" fmla="*/ 111 w 981"/>
                  <a:gd name="T41" fmla="*/ 897 h 935"/>
                  <a:gd name="T42" fmla="*/ 196 w 981"/>
                  <a:gd name="T43" fmla="*/ 935 h 935"/>
                  <a:gd name="T44" fmla="*/ 307 w 981"/>
                  <a:gd name="T45" fmla="*/ 831 h 935"/>
                  <a:gd name="T46" fmla="*/ 375 w 981"/>
                  <a:gd name="T47" fmla="*/ 728 h 935"/>
                  <a:gd name="T48" fmla="*/ 255 w 981"/>
                  <a:gd name="T49" fmla="*/ 686 h 935"/>
                  <a:gd name="T50" fmla="*/ 307 w 981"/>
                  <a:gd name="T51" fmla="*/ 562 h 935"/>
                  <a:gd name="T52" fmla="*/ 406 w 981"/>
                  <a:gd name="T53" fmla="*/ 579 h 935"/>
                  <a:gd name="T54" fmla="*/ 675 w 981"/>
                  <a:gd name="T55" fmla="*/ 589 h 935"/>
                  <a:gd name="T56" fmla="*/ 690 w 981"/>
                  <a:gd name="T57" fmla="*/ 568 h 935"/>
                  <a:gd name="T58" fmla="*/ 735 w 981"/>
                  <a:gd name="T59" fmla="*/ 519 h 935"/>
                  <a:gd name="T60" fmla="*/ 781 w 981"/>
                  <a:gd name="T61" fmla="*/ 467 h 935"/>
                  <a:gd name="T62" fmla="*/ 802 w 981"/>
                  <a:gd name="T63" fmla="*/ 445 h 935"/>
                  <a:gd name="T64" fmla="*/ 720 w 981"/>
                  <a:gd name="T65" fmla="*/ 331 h 935"/>
                  <a:gd name="T66" fmla="*/ 854 w 981"/>
                  <a:gd name="T67" fmla="*/ 351 h 935"/>
                  <a:gd name="T68" fmla="*/ 972 w 981"/>
                  <a:gd name="T69" fmla="*/ 273 h 935"/>
                  <a:gd name="T70" fmla="*/ 892 w 981"/>
                  <a:gd name="T71" fmla="*/ 224 h 935"/>
                  <a:gd name="T72" fmla="*/ 892 w 981"/>
                  <a:gd name="T73" fmla="*/ 100 h 935"/>
                  <a:gd name="T74" fmla="*/ 981 w 981"/>
                  <a:gd name="T75" fmla="*/ 44 h 935"/>
                  <a:gd name="T76" fmla="*/ 865 w 981"/>
                  <a:gd name="T77" fmla="*/ 18 h 935"/>
                  <a:gd name="T78" fmla="*/ 620 w 981"/>
                  <a:gd name="T79" fmla="*/ 0 h 935"/>
                  <a:gd name="T80" fmla="*/ 366 w 981"/>
                  <a:gd name="T81" fmla="*/ 103 h 935"/>
                  <a:gd name="T82" fmla="*/ 262 w 981"/>
                  <a:gd name="T83" fmla="*/ 249 h 935"/>
                  <a:gd name="T84" fmla="*/ 182 w 981"/>
                  <a:gd name="T85" fmla="*/ 310 h 935"/>
                  <a:gd name="T86" fmla="*/ 118 w 981"/>
                  <a:gd name="T87" fmla="*/ 296 h 935"/>
                  <a:gd name="T88" fmla="*/ 118 w 981"/>
                  <a:gd name="T89" fmla="*/ 296 h 93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81"/>
                  <a:gd name="T136" fmla="*/ 0 h 935"/>
                  <a:gd name="T137" fmla="*/ 981 w 981"/>
                  <a:gd name="T138" fmla="*/ 935 h 93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81" h="935">
                    <a:moveTo>
                      <a:pt x="118" y="296"/>
                    </a:moveTo>
                    <a:lnTo>
                      <a:pt x="69" y="365"/>
                    </a:lnTo>
                    <a:lnTo>
                      <a:pt x="45" y="452"/>
                    </a:lnTo>
                    <a:lnTo>
                      <a:pt x="166" y="410"/>
                    </a:lnTo>
                    <a:lnTo>
                      <a:pt x="324" y="331"/>
                    </a:lnTo>
                    <a:lnTo>
                      <a:pt x="451" y="242"/>
                    </a:lnTo>
                    <a:lnTo>
                      <a:pt x="651" y="127"/>
                    </a:lnTo>
                    <a:lnTo>
                      <a:pt x="785" y="96"/>
                    </a:lnTo>
                    <a:lnTo>
                      <a:pt x="809" y="134"/>
                    </a:lnTo>
                    <a:lnTo>
                      <a:pt x="655" y="242"/>
                    </a:lnTo>
                    <a:lnTo>
                      <a:pt x="392" y="383"/>
                    </a:lnTo>
                    <a:lnTo>
                      <a:pt x="245" y="445"/>
                    </a:lnTo>
                    <a:lnTo>
                      <a:pt x="104" y="555"/>
                    </a:lnTo>
                    <a:lnTo>
                      <a:pt x="7" y="603"/>
                    </a:lnTo>
                    <a:lnTo>
                      <a:pt x="73" y="641"/>
                    </a:lnTo>
                    <a:lnTo>
                      <a:pt x="0" y="686"/>
                    </a:lnTo>
                    <a:lnTo>
                      <a:pt x="118" y="714"/>
                    </a:lnTo>
                    <a:lnTo>
                      <a:pt x="42" y="765"/>
                    </a:lnTo>
                    <a:lnTo>
                      <a:pt x="128" y="800"/>
                    </a:lnTo>
                    <a:lnTo>
                      <a:pt x="163" y="838"/>
                    </a:lnTo>
                    <a:lnTo>
                      <a:pt x="111" y="897"/>
                    </a:lnTo>
                    <a:lnTo>
                      <a:pt x="196" y="935"/>
                    </a:lnTo>
                    <a:lnTo>
                      <a:pt x="307" y="831"/>
                    </a:lnTo>
                    <a:lnTo>
                      <a:pt x="375" y="728"/>
                    </a:lnTo>
                    <a:lnTo>
                      <a:pt x="255" y="686"/>
                    </a:lnTo>
                    <a:lnTo>
                      <a:pt x="307" y="562"/>
                    </a:lnTo>
                    <a:lnTo>
                      <a:pt x="406" y="579"/>
                    </a:lnTo>
                    <a:lnTo>
                      <a:pt x="675" y="589"/>
                    </a:lnTo>
                    <a:lnTo>
                      <a:pt x="690" y="568"/>
                    </a:lnTo>
                    <a:lnTo>
                      <a:pt x="735" y="519"/>
                    </a:lnTo>
                    <a:lnTo>
                      <a:pt x="781" y="467"/>
                    </a:lnTo>
                    <a:lnTo>
                      <a:pt x="802" y="445"/>
                    </a:lnTo>
                    <a:lnTo>
                      <a:pt x="720" y="331"/>
                    </a:lnTo>
                    <a:lnTo>
                      <a:pt x="854" y="351"/>
                    </a:lnTo>
                    <a:lnTo>
                      <a:pt x="972" y="273"/>
                    </a:lnTo>
                    <a:lnTo>
                      <a:pt x="892" y="224"/>
                    </a:lnTo>
                    <a:lnTo>
                      <a:pt x="892" y="100"/>
                    </a:lnTo>
                    <a:lnTo>
                      <a:pt x="981" y="44"/>
                    </a:lnTo>
                    <a:lnTo>
                      <a:pt x="865" y="18"/>
                    </a:lnTo>
                    <a:lnTo>
                      <a:pt x="620" y="0"/>
                    </a:lnTo>
                    <a:lnTo>
                      <a:pt x="366" y="103"/>
                    </a:lnTo>
                    <a:lnTo>
                      <a:pt x="262" y="249"/>
                    </a:lnTo>
                    <a:lnTo>
                      <a:pt x="182" y="310"/>
                    </a:lnTo>
                    <a:lnTo>
                      <a:pt x="118" y="296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7296" name="Freeform 24"/>
              <p:cNvSpPr>
                <a:spLocks/>
              </p:cNvSpPr>
              <p:nvPr/>
            </p:nvSpPr>
            <p:spPr bwMode="auto">
              <a:xfrm>
                <a:off x="4124" y="2679"/>
                <a:ext cx="244" cy="273"/>
              </a:xfrm>
              <a:custGeom>
                <a:avLst/>
                <a:gdLst>
                  <a:gd name="T0" fmla="*/ 14 w 490"/>
                  <a:gd name="T1" fmla="*/ 477 h 546"/>
                  <a:gd name="T2" fmla="*/ 97 w 490"/>
                  <a:gd name="T3" fmla="*/ 304 h 546"/>
                  <a:gd name="T4" fmla="*/ 186 w 490"/>
                  <a:gd name="T5" fmla="*/ 110 h 546"/>
                  <a:gd name="T6" fmla="*/ 283 w 490"/>
                  <a:gd name="T7" fmla="*/ 8 h 546"/>
                  <a:gd name="T8" fmla="*/ 351 w 490"/>
                  <a:gd name="T9" fmla="*/ 0 h 546"/>
                  <a:gd name="T10" fmla="*/ 337 w 490"/>
                  <a:gd name="T11" fmla="*/ 117 h 546"/>
                  <a:gd name="T12" fmla="*/ 400 w 490"/>
                  <a:gd name="T13" fmla="*/ 56 h 546"/>
                  <a:gd name="T14" fmla="*/ 420 w 490"/>
                  <a:gd name="T15" fmla="*/ 0 h 546"/>
                  <a:gd name="T16" fmla="*/ 483 w 490"/>
                  <a:gd name="T17" fmla="*/ 56 h 546"/>
                  <a:gd name="T18" fmla="*/ 490 w 490"/>
                  <a:gd name="T19" fmla="*/ 131 h 546"/>
                  <a:gd name="T20" fmla="*/ 304 w 490"/>
                  <a:gd name="T21" fmla="*/ 256 h 546"/>
                  <a:gd name="T22" fmla="*/ 158 w 490"/>
                  <a:gd name="T23" fmla="*/ 386 h 546"/>
                  <a:gd name="T24" fmla="*/ 0 w 490"/>
                  <a:gd name="T25" fmla="*/ 546 h 546"/>
                  <a:gd name="T26" fmla="*/ 14 w 490"/>
                  <a:gd name="T27" fmla="*/ 477 h 546"/>
                  <a:gd name="T28" fmla="*/ 14 w 490"/>
                  <a:gd name="T29" fmla="*/ 477 h 54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90"/>
                  <a:gd name="T46" fmla="*/ 0 h 546"/>
                  <a:gd name="T47" fmla="*/ 490 w 490"/>
                  <a:gd name="T48" fmla="*/ 546 h 54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90" h="546">
                    <a:moveTo>
                      <a:pt x="14" y="477"/>
                    </a:moveTo>
                    <a:lnTo>
                      <a:pt x="97" y="304"/>
                    </a:lnTo>
                    <a:lnTo>
                      <a:pt x="186" y="110"/>
                    </a:lnTo>
                    <a:lnTo>
                      <a:pt x="283" y="8"/>
                    </a:lnTo>
                    <a:lnTo>
                      <a:pt x="351" y="0"/>
                    </a:lnTo>
                    <a:lnTo>
                      <a:pt x="337" y="117"/>
                    </a:lnTo>
                    <a:lnTo>
                      <a:pt x="400" y="56"/>
                    </a:lnTo>
                    <a:lnTo>
                      <a:pt x="420" y="0"/>
                    </a:lnTo>
                    <a:lnTo>
                      <a:pt x="483" y="56"/>
                    </a:lnTo>
                    <a:lnTo>
                      <a:pt x="490" y="131"/>
                    </a:lnTo>
                    <a:lnTo>
                      <a:pt x="304" y="256"/>
                    </a:lnTo>
                    <a:lnTo>
                      <a:pt x="158" y="386"/>
                    </a:lnTo>
                    <a:lnTo>
                      <a:pt x="0" y="546"/>
                    </a:lnTo>
                    <a:lnTo>
                      <a:pt x="14" y="477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7297" name="Freeform 25"/>
              <p:cNvSpPr>
                <a:spLocks/>
              </p:cNvSpPr>
              <p:nvPr/>
            </p:nvSpPr>
            <p:spPr bwMode="auto">
              <a:xfrm>
                <a:off x="4065" y="2786"/>
                <a:ext cx="444" cy="357"/>
              </a:xfrm>
              <a:custGeom>
                <a:avLst/>
                <a:gdLst>
                  <a:gd name="T0" fmla="*/ 0 w 887"/>
                  <a:gd name="T1" fmla="*/ 714 h 714"/>
                  <a:gd name="T2" fmla="*/ 241 w 887"/>
                  <a:gd name="T3" fmla="*/ 614 h 714"/>
                  <a:gd name="T4" fmla="*/ 523 w 887"/>
                  <a:gd name="T5" fmla="*/ 539 h 714"/>
                  <a:gd name="T6" fmla="*/ 667 w 887"/>
                  <a:gd name="T7" fmla="*/ 462 h 714"/>
                  <a:gd name="T8" fmla="*/ 798 w 887"/>
                  <a:gd name="T9" fmla="*/ 414 h 714"/>
                  <a:gd name="T10" fmla="*/ 887 w 887"/>
                  <a:gd name="T11" fmla="*/ 372 h 714"/>
                  <a:gd name="T12" fmla="*/ 774 w 887"/>
                  <a:gd name="T13" fmla="*/ 362 h 714"/>
                  <a:gd name="T14" fmla="*/ 599 w 887"/>
                  <a:gd name="T15" fmla="*/ 421 h 714"/>
                  <a:gd name="T16" fmla="*/ 441 w 887"/>
                  <a:gd name="T17" fmla="*/ 476 h 714"/>
                  <a:gd name="T18" fmla="*/ 481 w 887"/>
                  <a:gd name="T19" fmla="*/ 346 h 714"/>
                  <a:gd name="T20" fmla="*/ 667 w 887"/>
                  <a:gd name="T21" fmla="*/ 249 h 714"/>
                  <a:gd name="T22" fmla="*/ 481 w 887"/>
                  <a:gd name="T23" fmla="*/ 256 h 714"/>
                  <a:gd name="T24" fmla="*/ 639 w 887"/>
                  <a:gd name="T25" fmla="*/ 146 h 714"/>
                  <a:gd name="T26" fmla="*/ 557 w 887"/>
                  <a:gd name="T27" fmla="*/ 118 h 714"/>
                  <a:gd name="T28" fmla="*/ 660 w 887"/>
                  <a:gd name="T29" fmla="*/ 0 h 714"/>
                  <a:gd name="T30" fmla="*/ 434 w 887"/>
                  <a:gd name="T31" fmla="*/ 125 h 714"/>
                  <a:gd name="T32" fmla="*/ 288 w 887"/>
                  <a:gd name="T33" fmla="*/ 235 h 714"/>
                  <a:gd name="T34" fmla="*/ 123 w 887"/>
                  <a:gd name="T35" fmla="*/ 448 h 714"/>
                  <a:gd name="T36" fmla="*/ 0 w 887"/>
                  <a:gd name="T37" fmla="*/ 714 h 714"/>
                  <a:gd name="T38" fmla="*/ 0 w 887"/>
                  <a:gd name="T39" fmla="*/ 714 h 71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87"/>
                  <a:gd name="T61" fmla="*/ 0 h 714"/>
                  <a:gd name="T62" fmla="*/ 887 w 887"/>
                  <a:gd name="T63" fmla="*/ 714 h 71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87" h="714">
                    <a:moveTo>
                      <a:pt x="0" y="714"/>
                    </a:moveTo>
                    <a:lnTo>
                      <a:pt x="241" y="614"/>
                    </a:lnTo>
                    <a:lnTo>
                      <a:pt x="523" y="539"/>
                    </a:lnTo>
                    <a:lnTo>
                      <a:pt x="667" y="462"/>
                    </a:lnTo>
                    <a:lnTo>
                      <a:pt x="798" y="414"/>
                    </a:lnTo>
                    <a:lnTo>
                      <a:pt x="887" y="372"/>
                    </a:lnTo>
                    <a:lnTo>
                      <a:pt x="774" y="362"/>
                    </a:lnTo>
                    <a:lnTo>
                      <a:pt x="599" y="421"/>
                    </a:lnTo>
                    <a:lnTo>
                      <a:pt x="441" y="476"/>
                    </a:lnTo>
                    <a:lnTo>
                      <a:pt x="481" y="346"/>
                    </a:lnTo>
                    <a:lnTo>
                      <a:pt x="667" y="249"/>
                    </a:lnTo>
                    <a:lnTo>
                      <a:pt x="481" y="256"/>
                    </a:lnTo>
                    <a:lnTo>
                      <a:pt x="639" y="146"/>
                    </a:lnTo>
                    <a:lnTo>
                      <a:pt x="557" y="118"/>
                    </a:lnTo>
                    <a:lnTo>
                      <a:pt x="660" y="0"/>
                    </a:lnTo>
                    <a:lnTo>
                      <a:pt x="434" y="125"/>
                    </a:lnTo>
                    <a:lnTo>
                      <a:pt x="288" y="235"/>
                    </a:lnTo>
                    <a:lnTo>
                      <a:pt x="123" y="448"/>
                    </a:lnTo>
                    <a:lnTo>
                      <a:pt x="0" y="714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7298" name="Freeform 26"/>
              <p:cNvSpPr>
                <a:spLocks/>
              </p:cNvSpPr>
              <p:nvPr/>
            </p:nvSpPr>
            <p:spPr bwMode="auto">
              <a:xfrm>
                <a:off x="3962" y="2810"/>
                <a:ext cx="392" cy="485"/>
              </a:xfrm>
              <a:custGeom>
                <a:avLst/>
                <a:gdLst>
                  <a:gd name="T0" fmla="*/ 7 w 785"/>
                  <a:gd name="T1" fmla="*/ 969 h 969"/>
                  <a:gd name="T2" fmla="*/ 207 w 785"/>
                  <a:gd name="T3" fmla="*/ 879 h 969"/>
                  <a:gd name="T4" fmla="*/ 210 w 785"/>
                  <a:gd name="T5" fmla="*/ 651 h 969"/>
                  <a:gd name="T6" fmla="*/ 695 w 785"/>
                  <a:gd name="T7" fmla="*/ 507 h 969"/>
                  <a:gd name="T8" fmla="*/ 457 w 785"/>
                  <a:gd name="T9" fmla="*/ 514 h 969"/>
                  <a:gd name="T10" fmla="*/ 327 w 785"/>
                  <a:gd name="T11" fmla="*/ 558 h 969"/>
                  <a:gd name="T12" fmla="*/ 481 w 785"/>
                  <a:gd name="T13" fmla="*/ 337 h 969"/>
                  <a:gd name="T14" fmla="*/ 785 w 785"/>
                  <a:gd name="T15" fmla="*/ 0 h 969"/>
                  <a:gd name="T16" fmla="*/ 372 w 785"/>
                  <a:gd name="T17" fmla="*/ 241 h 969"/>
                  <a:gd name="T18" fmla="*/ 292 w 785"/>
                  <a:gd name="T19" fmla="*/ 341 h 969"/>
                  <a:gd name="T20" fmla="*/ 231 w 785"/>
                  <a:gd name="T21" fmla="*/ 497 h 969"/>
                  <a:gd name="T22" fmla="*/ 123 w 785"/>
                  <a:gd name="T23" fmla="*/ 669 h 969"/>
                  <a:gd name="T24" fmla="*/ 68 w 785"/>
                  <a:gd name="T25" fmla="*/ 752 h 969"/>
                  <a:gd name="T26" fmla="*/ 0 w 785"/>
                  <a:gd name="T27" fmla="*/ 848 h 969"/>
                  <a:gd name="T28" fmla="*/ 7 w 785"/>
                  <a:gd name="T29" fmla="*/ 969 h 969"/>
                  <a:gd name="T30" fmla="*/ 7 w 785"/>
                  <a:gd name="T31" fmla="*/ 969 h 96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85"/>
                  <a:gd name="T49" fmla="*/ 0 h 969"/>
                  <a:gd name="T50" fmla="*/ 785 w 785"/>
                  <a:gd name="T51" fmla="*/ 969 h 96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85" h="969">
                    <a:moveTo>
                      <a:pt x="7" y="969"/>
                    </a:moveTo>
                    <a:lnTo>
                      <a:pt x="207" y="879"/>
                    </a:lnTo>
                    <a:lnTo>
                      <a:pt x="210" y="651"/>
                    </a:lnTo>
                    <a:lnTo>
                      <a:pt x="695" y="507"/>
                    </a:lnTo>
                    <a:lnTo>
                      <a:pt x="457" y="514"/>
                    </a:lnTo>
                    <a:lnTo>
                      <a:pt x="327" y="558"/>
                    </a:lnTo>
                    <a:lnTo>
                      <a:pt x="481" y="337"/>
                    </a:lnTo>
                    <a:lnTo>
                      <a:pt x="785" y="0"/>
                    </a:lnTo>
                    <a:lnTo>
                      <a:pt x="372" y="241"/>
                    </a:lnTo>
                    <a:lnTo>
                      <a:pt x="292" y="341"/>
                    </a:lnTo>
                    <a:lnTo>
                      <a:pt x="231" y="497"/>
                    </a:lnTo>
                    <a:lnTo>
                      <a:pt x="123" y="669"/>
                    </a:lnTo>
                    <a:lnTo>
                      <a:pt x="68" y="752"/>
                    </a:lnTo>
                    <a:lnTo>
                      <a:pt x="0" y="848"/>
                    </a:lnTo>
                    <a:lnTo>
                      <a:pt x="7" y="969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7299" name="Freeform 27"/>
              <p:cNvSpPr>
                <a:spLocks/>
              </p:cNvSpPr>
              <p:nvPr/>
            </p:nvSpPr>
            <p:spPr bwMode="auto">
              <a:xfrm>
                <a:off x="4482" y="2741"/>
                <a:ext cx="254" cy="104"/>
              </a:xfrm>
              <a:custGeom>
                <a:avLst/>
                <a:gdLst>
                  <a:gd name="T0" fmla="*/ 0 w 509"/>
                  <a:gd name="T1" fmla="*/ 208 h 208"/>
                  <a:gd name="T2" fmla="*/ 48 w 509"/>
                  <a:gd name="T3" fmla="*/ 90 h 208"/>
                  <a:gd name="T4" fmla="*/ 58 w 509"/>
                  <a:gd name="T5" fmla="*/ 73 h 208"/>
                  <a:gd name="T6" fmla="*/ 85 w 509"/>
                  <a:gd name="T7" fmla="*/ 38 h 208"/>
                  <a:gd name="T8" fmla="*/ 117 w 509"/>
                  <a:gd name="T9" fmla="*/ 6 h 208"/>
                  <a:gd name="T10" fmla="*/ 144 w 509"/>
                  <a:gd name="T11" fmla="*/ 0 h 208"/>
                  <a:gd name="T12" fmla="*/ 197 w 509"/>
                  <a:gd name="T13" fmla="*/ 20 h 208"/>
                  <a:gd name="T14" fmla="*/ 285 w 509"/>
                  <a:gd name="T15" fmla="*/ 42 h 208"/>
                  <a:gd name="T16" fmla="*/ 405 w 509"/>
                  <a:gd name="T17" fmla="*/ 69 h 208"/>
                  <a:gd name="T18" fmla="*/ 509 w 509"/>
                  <a:gd name="T19" fmla="*/ 56 h 208"/>
                  <a:gd name="T20" fmla="*/ 495 w 509"/>
                  <a:gd name="T21" fmla="*/ 132 h 208"/>
                  <a:gd name="T22" fmla="*/ 393 w 509"/>
                  <a:gd name="T23" fmla="*/ 118 h 208"/>
                  <a:gd name="T24" fmla="*/ 179 w 509"/>
                  <a:gd name="T25" fmla="*/ 90 h 208"/>
                  <a:gd name="T26" fmla="*/ 96 w 509"/>
                  <a:gd name="T27" fmla="*/ 146 h 208"/>
                  <a:gd name="T28" fmla="*/ 75 w 509"/>
                  <a:gd name="T29" fmla="*/ 194 h 208"/>
                  <a:gd name="T30" fmla="*/ 0 w 509"/>
                  <a:gd name="T31" fmla="*/ 208 h 208"/>
                  <a:gd name="T32" fmla="*/ 0 w 509"/>
                  <a:gd name="T33" fmla="*/ 208 h 20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9"/>
                  <a:gd name="T52" fmla="*/ 0 h 208"/>
                  <a:gd name="T53" fmla="*/ 509 w 509"/>
                  <a:gd name="T54" fmla="*/ 208 h 20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9" h="208">
                    <a:moveTo>
                      <a:pt x="0" y="208"/>
                    </a:moveTo>
                    <a:lnTo>
                      <a:pt x="48" y="90"/>
                    </a:lnTo>
                    <a:lnTo>
                      <a:pt x="58" y="73"/>
                    </a:lnTo>
                    <a:lnTo>
                      <a:pt x="85" y="38"/>
                    </a:lnTo>
                    <a:lnTo>
                      <a:pt x="117" y="6"/>
                    </a:lnTo>
                    <a:lnTo>
                      <a:pt x="144" y="0"/>
                    </a:lnTo>
                    <a:lnTo>
                      <a:pt x="197" y="20"/>
                    </a:lnTo>
                    <a:lnTo>
                      <a:pt x="285" y="42"/>
                    </a:lnTo>
                    <a:lnTo>
                      <a:pt x="405" y="69"/>
                    </a:lnTo>
                    <a:lnTo>
                      <a:pt x="509" y="56"/>
                    </a:lnTo>
                    <a:lnTo>
                      <a:pt x="495" y="132"/>
                    </a:lnTo>
                    <a:lnTo>
                      <a:pt x="393" y="118"/>
                    </a:lnTo>
                    <a:lnTo>
                      <a:pt x="179" y="90"/>
                    </a:lnTo>
                    <a:lnTo>
                      <a:pt x="96" y="146"/>
                    </a:lnTo>
                    <a:lnTo>
                      <a:pt x="75" y="194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7300" name="Freeform 28"/>
              <p:cNvSpPr>
                <a:spLocks/>
              </p:cNvSpPr>
              <p:nvPr/>
            </p:nvSpPr>
            <p:spPr bwMode="auto">
              <a:xfrm>
                <a:off x="3504" y="2127"/>
                <a:ext cx="1205" cy="1539"/>
              </a:xfrm>
              <a:custGeom>
                <a:avLst/>
                <a:gdLst>
                  <a:gd name="T0" fmla="*/ 0 w 2409"/>
                  <a:gd name="T1" fmla="*/ 179 h 3076"/>
                  <a:gd name="T2" fmla="*/ 467 w 2409"/>
                  <a:gd name="T3" fmla="*/ 346 h 3076"/>
                  <a:gd name="T4" fmla="*/ 764 w 2409"/>
                  <a:gd name="T5" fmla="*/ 827 h 3076"/>
                  <a:gd name="T6" fmla="*/ 564 w 2409"/>
                  <a:gd name="T7" fmla="*/ 980 h 3076"/>
                  <a:gd name="T8" fmla="*/ 288 w 2409"/>
                  <a:gd name="T9" fmla="*/ 1868 h 3076"/>
                  <a:gd name="T10" fmla="*/ 191 w 2409"/>
                  <a:gd name="T11" fmla="*/ 2683 h 3076"/>
                  <a:gd name="T12" fmla="*/ 573 w 2409"/>
                  <a:gd name="T13" fmla="*/ 3037 h 3076"/>
                  <a:gd name="T14" fmla="*/ 779 w 2409"/>
                  <a:gd name="T15" fmla="*/ 2990 h 3076"/>
                  <a:gd name="T16" fmla="*/ 1207 w 2409"/>
                  <a:gd name="T17" fmla="*/ 2969 h 3076"/>
                  <a:gd name="T18" fmla="*/ 1941 w 2409"/>
                  <a:gd name="T19" fmla="*/ 3020 h 3076"/>
                  <a:gd name="T20" fmla="*/ 2285 w 2409"/>
                  <a:gd name="T21" fmla="*/ 3069 h 3076"/>
                  <a:gd name="T22" fmla="*/ 2402 w 2409"/>
                  <a:gd name="T23" fmla="*/ 2766 h 3076"/>
                  <a:gd name="T24" fmla="*/ 2216 w 2409"/>
                  <a:gd name="T25" fmla="*/ 2662 h 3076"/>
                  <a:gd name="T26" fmla="*/ 1728 w 2409"/>
                  <a:gd name="T27" fmla="*/ 2799 h 3076"/>
                  <a:gd name="T28" fmla="*/ 1314 w 2409"/>
                  <a:gd name="T29" fmla="*/ 2731 h 3076"/>
                  <a:gd name="T30" fmla="*/ 832 w 2409"/>
                  <a:gd name="T31" fmla="*/ 2531 h 3076"/>
                  <a:gd name="T32" fmla="*/ 729 w 2409"/>
                  <a:gd name="T33" fmla="*/ 2469 h 3076"/>
                  <a:gd name="T34" fmla="*/ 1184 w 2409"/>
                  <a:gd name="T35" fmla="*/ 2531 h 3076"/>
                  <a:gd name="T36" fmla="*/ 1707 w 2409"/>
                  <a:gd name="T37" fmla="*/ 2717 h 3076"/>
                  <a:gd name="T38" fmla="*/ 1920 w 2409"/>
                  <a:gd name="T39" fmla="*/ 2476 h 3076"/>
                  <a:gd name="T40" fmla="*/ 1858 w 2409"/>
                  <a:gd name="T41" fmla="*/ 2000 h 3076"/>
                  <a:gd name="T42" fmla="*/ 1721 w 2409"/>
                  <a:gd name="T43" fmla="*/ 1842 h 3076"/>
                  <a:gd name="T44" fmla="*/ 1146 w 2409"/>
                  <a:gd name="T45" fmla="*/ 2017 h 3076"/>
                  <a:gd name="T46" fmla="*/ 1108 w 2409"/>
                  <a:gd name="T47" fmla="*/ 2234 h 3076"/>
                  <a:gd name="T48" fmla="*/ 929 w 2409"/>
                  <a:gd name="T49" fmla="*/ 2130 h 3076"/>
                  <a:gd name="T50" fmla="*/ 1252 w 2409"/>
                  <a:gd name="T51" fmla="*/ 1607 h 3076"/>
                  <a:gd name="T52" fmla="*/ 1521 w 2409"/>
                  <a:gd name="T53" fmla="*/ 1022 h 3076"/>
                  <a:gd name="T54" fmla="*/ 1837 w 2409"/>
                  <a:gd name="T55" fmla="*/ 855 h 3076"/>
                  <a:gd name="T56" fmla="*/ 2134 w 2409"/>
                  <a:gd name="T57" fmla="*/ 835 h 3076"/>
                  <a:gd name="T58" fmla="*/ 2299 w 2409"/>
                  <a:gd name="T59" fmla="*/ 579 h 3076"/>
                  <a:gd name="T60" fmla="*/ 2037 w 2409"/>
                  <a:gd name="T61" fmla="*/ 353 h 3076"/>
                  <a:gd name="T62" fmla="*/ 1658 w 2409"/>
                  <a:gd name="T63" fmla="*/ 455 h 3076"/>
                  <a:gd name="T64" fmla="*/ 1080 w 2409"/>
                  <a:gd name="T65" fmla="*/ 339 h 3076"/>
                  <a:gd name="T66" fmla="*/ 694 w 2409"/>
                  <a:gd name="T67" fmla="*/ 75 h 3076"/>
                  <a:gd name="T68" fmla="*/ 302 w 2409"/>
                  <a:gd name="T69" fmla="*/ 21 h 3076"/>
                  <a:gd name="T70" fmla="*/ 179 w 2409"/>
                  <a:gd name="T71" fmla="*/ 28 h 307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09"/>
                  <a:gd name="T109" fmla="*/ 0 h 3076"/>
                  <a:gd name="T110" fmla="*/ 2409 w 2409"/>
                  <a:gd name="T111" fmla="*/ 3076 h 307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09" h="3076">
                    <a:moveTo>
                      <a:pt x="179" y="28"/>
                    </a:moveTo>
                    <a:lnTo>
                      <a:pt x="0" y="179"/>
                    </a:lnTo>
                    <a:lnTo>
                      <a:pt x="351" y="124"/>
                    </a:lnTo>
                    <a:lnTo>
                      <a:pt x="467" y="346"/>
                    </a:lnTo>
                    <a:lnTo>
                      <a:pt x="585" y="648"/>
                    </a:lnTo>
                    <a:lnTo>
                      <a:pt x="764" y="827"/>
                    </a:lnTo>
                    <a:lnTo>
                      <a:pt x="571" y="904"/>
                    </a:lnTo>
                    <a:lnTo>
                      <a:pt x="564" y="980"/>
                    </a:lnTo>
                    <a:lnTo>
                      <a:pt x="592" y="1241"/>
                    </a:lnTo>
                    <a:lnTo>
                      <a:pt x="288" y="1868"/>
                    </a:lnTo>
                    <a:lnTo>
                      <a:pt x="212" y="2242"/>
                    </a:lnTo>
                    <a:lnTo>
                      <a:pt x="191" y="2683"/>
                    </a:lnTo>
                    <a:lnTo>
                      <a:pt x="530" y="3048"/>
                    </a:lnTo>
                    <a:lnTo>
                      <a:pt x="573" y="3037"/>
                    </a:lnTo>
                    <a:lnTo>
                      <a:pt x="674" y="3013"/>
                    </a:lnTo>
                    <a:lnTo>
                      <a:pt x="779" y="2990"/>
                    </a:lnTo>
                    <a:lnTo>
                      <a:pt x="839" y="2980"/>
                    </a:lnTo>
                    <a:lnTo>
                      <a:pt x="1207" y="2969"/>
                    </a:lnTo>
                    <a:lnTo>
                      <a:pt x="1556" y="2959"/>
                    </a:lnTo>
                    <a:lnTo>
                      <a:pt x="1941" y="3020"/>
                    </a:lnTo>
                    <a:lnTo>
                      <a:pt x="2127" y="3076"/>
                    </a:lnTo>
                    <a:lnTo>
                      <a:pt x="2285" y="3069"/>
                    </a:lnTo>
                    <a:lnTo>
                      <a:pt x="2409" y="2945"/>
                    </a:lnTo>
                    <a:lnTo>
                      <a:pt x="2402" y="2766"/>
                    </a:lnTo>
                    <a:lnTo>
                      <a:pt x="2299" y="2690"/>
                    </a:lnTo>
                    <a:lnTo>
                      <a:pt x="2216" y="2662"/>
                    </a:lnTo>
                    <a:lnTo>
                      <a:pt x="2085" y="2697"/>
                    </a:lnTo>
                    <a:lnTo>
                      <a:pt x="1728" y="2799"/>
                    </a:lnTo>
                    <a:lnTo>
                      <a:pt x="1542" y="2799"/>
                    </a:lnTo>
                    <a:lnTo>
                      <a:pt x="1314" y="2731"/>
                    </a:lnTo>
                    <a:lnTo>
                      <a:pt x="976" y="2545"/>
                    </a:lnTo>
                    <a:lnTo>
                      <a:pt x="832" y="2531"/>
                    </a:lnTo>
                    <a:lnTo>
                      <a:pt x="543" y="2573"/>
                    </a:lnTo>
                    <a:lnTo>
                      <a:pt x="729" y="2469"/>
                    </a:lnTo>
                    <a:lnTo>
                      <a:pt x="969" y="2427"/>
                    </a:lnTo>
                    <a:lnTo>
                      <a:pt x="1184" y="2531"/>
                    </a:lnTo>
                    <a:lnTo>
                      <a:pt x="1431" y="2669"/>
                    </a:lnTo>
                    <a:lnTo>
                      <a:pt x="1707" y="2717"/>
                    </a:lnTo>
                    <a:lnTo>
                      <a:pt x="2072" y="2613"/>
                    </a:lnTo>
                    <a:lnTo>
                      <a:pt x="1920" y="2476"/>
                    </a:lnTo>
                    <a:lnTo>
                      <a:pt x="1810" y="2262"/>
                    </a:lnTo>
                    <a:lnTo>
                      <a:pt x="1858" y="2000"/>
                    </a:lnTo>
                    <a:lnTo>
                      <a:pt x="1920" y="1731"/>
                    </a:lnTo>
                    <a:lnTo>
                      <a:pt x="1721" y="1842"/>
                    </a:lnTo>
                    <a:lnTo>
                      <a:pt x="1307" y="1945"/>
                    </a:lnTo>
                    <a:lnTo>
                      <a:pt x="1146" y="2017"/>
                    </a:lnTo>
                    <a:lnTo>
                      <a:pt x="1101" y="2118"/>
                    </a:lnTo>
                    <a:lnTo>
                      <a:pt x="1108" y="2234"/>
                    </a:lnTo>
                    <a:lnTo>
                      <a:pt x="943" y="2304"/>
                    </a:lnTo>
                    <a:lnTo>
                      <a:pt x="929" y="2130"/>
                    </a:lnTo>
                    <a:lnTo>
                      <a:pt x="1101" y="1965"/>
                    </a:lnTo>
                    <a:lnTo>
                      <a:pt x="1252" y="1607"/>
                    </a:lnTo>
                    <a:lnTo>
                      <a:pt x="1459" y="1131"/>
                    </a:lnTo>
                    <a:lnTo>
                      <a:pt x="1521" y="1022"/>
                    </a:lnTo>
                    <a:lnTo>
                      <a:pt x="1728" y="876"/>
                    </a:lnTo>
                    <a:lnTo>
                      <a:pt x="1837" y="855"/>
                    </a:lnTo>
                    <a:lnTo>
                      <a:pt x="2120" y="779"/>
                    </a:lnTo>
                    <a:lnTo>
                      <a:pt x="2134" y="835"/>
                    </a:lnTo>
                    <a:lnTo>
                      <a:pt x="2251" y="758"/>
                    </a:lnTo>
                    <a:lnTo>
                      <a:pt x="2299" y="579"/>
                    </a:lnTo>
                    <a:lnTo>
                      <a:pt x="2155" y="379"/>
                    </a:lnTo>
                    <a:lnTo>
                      <a:pt x="2037" y="353"/>
                    </a:lnTo>
                    <a:lnTo>
                      <a:pt x="1872" y="414"/>
                    </a:lnTo>
                    <a:lnTo>
                      <a:pt x="1658" y="455"/>
                    </a:lnTo>
                    <a:lnTo>
                      <a:pt x="1424" y="407"/>
                    </a:lnTo>
                    <a:lnTo>
                      <a:pt x="1080" y="339"/>
                    </a:lnTo>
                    <a:lnTo>
                      <a:pt x="853" y="152"/>
                    </a:lnTo>
                    <a:lnTo>
                      <a:pt x="694" y="75"/>
                    </a:lnTo>
                    <a:lnTo>
                      <a:pt x="439" y="56"/>
                    </a:lnTo>
                    <a:lnTo>
                      <a:pt x="302" y="21"/>
                    </a:lnTo>
                    <a:lnTo>
                      <a:pt x="233" y="0"/>
                    </a:lnTo>
                    <a:lnTo>
                      <a:pt x="179" y="28"/>
                    </a:lnTo>
                    <a:close/>
                  </a:path>
                </a:pathLst>
              </a:custGeom>
              <a:solidFill>
                <a:srgbClr val="F5F1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7301" name="Freeform 29"/>
              <p:cNvSpPr>
                <a:spLocks/>
              </p:cNvSpPr>
              <p:nvPr/>
            </p:nvSpPr>
            <p:spPr bwMode="auto">
              <a:xfrm>
                <a:off x="3480" y="2152"/>
                <a:ext cx="406" cy="389"/>
              </a:xfrm>
              <a:custGeom>
                <a:avLst/>
                <a:gdLst>
                  <a:gd name="T0" fmla="*/ 21 w 813"/>
                  <a:gd name="T1" fmla="*/ 490 h 778"/>
                  <a:gd name="T2" fmla="*/ 96 w 813"/>
                  <a:gd name="T3" fmla="*/ 634 h 778"/>
                  <a:gd name="T4" fmla="*/ 186 w 813"/>
                  <a:gd name="T5" fmla="*/ 683 h 778"/>
                  <a:gd name="T6" fmla="*/ 358 w 813"/>
                  <a:gd name="T7" fmla="*/ 676 h 778"/>
                  <a:gd name="T8" fmla="*/ 523 w 813"/>
                  <a:gd name="T9" fmla="*/ 641 h 778"/>
                  <a:gd name="T10" fmla="*/ 613 w 813"/>
                  <a:gd name="T11" fmla="*/ 669 h 778"/>
                  <a:gd name="T12" fmla="*/ 585 w 813"/>
                  <a:gd name="T13" fmla="*/ 723 h 778"/>
                  <a:gd name="T14" fmla="*/ 813 w 813"/>
                  <a:gd name="T15" fmla="*/ 778 h 778"/>
                  <a:gd name="T16" fmla="*/ 764 w 813"/>
                  <a:gd name="T17" fmla="*/ 676 h 778"/>
                  <a:gd name="T18" fmla="*/ 730 w 813"/>
                  <a:gd name="T19" fmla="*/ 620 h 778"/>
                  <a:gd name="T20" fmla="*/ 757 w 813"/>
                  <a:gd name="T21" fmla="*/ 448 h 778"/>
                  <a:gd name="T22" fmla="*/ 737 w 813"/>
                  <a:gd name="T23" fmla="*/ 316 h 778"/>
                  <a:gd name="T24" fmla="*/ 613 w 813"/>
                  <a:gd name="T25" fmla="*/ 130 h 778"/>
                  <a:gd name="T26" fmla="*/ 441 w 813"/>
                  <a:gd name="T27" fmla="*/ 21 h 778"/>
                  <a:gd name="T28" fmla="*/ 275 w 813"/>
                  <a:gd name="T29" fmla="*/ 0 h 778"/>
                  <a:gd name="T30" fmla="*/ 49 w 813"/>
                  <a:gd name="T31" fmla="*/ 130 h 778"/>
                  <a:gd name="T32" fmla="*/ 0 w 813"/>
                  <a:gd name="T33" fmla="*/ 269 h 778"/>
                  <a:gd name="T34" fmla="*/ 21 w 813"/>
                  <a:gd name="T35" fmla="*/ 490 h 778"/>
                  <a:gd name="T36" fmla="*/ 21 w 813"/>
                  <a:gd name="T37" fmla="*/ 490 h 77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13"/>
                  <a:gd name="T58" fmla="*/ 0 h 778"/>
                  <a:gd name="T59" fmla="*/ 813 w 813"/>
                  <a:gd name="T60" fmla="*/ 778 h 77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13" h="778">
                    <a:moveTo>
                      <a:pt x="21" y="490"/>
                    </a:moveTo>
                    <a:lnTo>
                      <a:pt x="96" y="634"/>
                    </a:lnTo>
                    <a:lnTo>
                      <a:pt x="186" y="683"/>
                    </a:lnTo>
                    <a:lnTo>
                      <a:pt x="358" y="676"/>
                    </a:lnTo>
                    <a:lnTo>
                      <a:pt x="523" y="641"/>
                    </a:lnTo>
                    <a:lnTo>
                      <a:pt x="613" y="669"/>
                    </a:lnTo>
                    <a:lnTo>
                      <a:pt x="585" y="723"/>
                    </a:lnTo>
                    <a:lnTo>
                      <a:pt x="813" y="778"/>
                    </a:lnTo>
                    <a:lnTo>
                      <a:pt x="764" y="676"/>
                    </a:lnTo>
                    <a:lnTo>
                      <a:pt x="730" y="620"/>
                    </a:lnTo>
                    <a:lnTo>
                      <a:pt x="757" y="448"/>
                    </a:lnTo>
                    <a:lnTo>
                      <a:pt x="737" y="316"/>
                    </a:lnTo>
                    <a:lnTo>
                      <a:pt x="613" y="130"/>
                    </a:lnTo>
                    <a:lnTo>
                      <a:pt x="441" y="21"/>
                    </a:lnTo>
                    <a:lnTo>
                      <a:pt x="275" y="0"/>
                    </a:lnTo>
                    <a:lnTo>
                      <a:pt x="49" y="130"/>
                    </a:lnTo>
                    <a:lnTo>
                      <a:pt x="0" y="269"/>
                    </a:lnTo>
                    <a:lnTo>
                      <a:pt x="21" y="490"/>
                    </a:lnTo>
                    <a:close/>
                  </a:path>
                </a:pathLst>
              </a:custGeom>
              <a:solidFill>
                <a:srgbClr val="C2B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7302" name="Freeform 30"/>
              <p:cNvSpPr>
                <a:spLocks/>
              </p:cNvSpPr>
              <p:nvPr/>
            </p:nvSpPr>
            <p:spPr bwMode="auto">
              <a:xfrm>
                <a:off x="3576" y="2603"/>
                <a:ext cx="995" cy="1104"/>
              </a:xfrm>
              <a:custGeom>
                <a:avLst/>
                <a:gdLst>
                  <a:gd name="T0" fmla="*/ 378 w 1990"/>
                  <a:gd name="T1" fmla="*/ 1882 h 2207"/>
                  <a:gd name="T2" fmla="*/ 337 w 1990"/>
                  <a:gd name="T3" fmla="*/ 1800 h 2207"/>
                  <a:gd name="T4" fmla="*/ 372 w 1990"/>
                  <a:gd name="T5" fmla="*/ 1668 h 2207"/>
                  <a:gd name="T6" fmla="*/ 441 w 1990"/>
                  <a:gd name="T7" fmla="*/ 1593 h 2207"/>
                  <a:gd name="T8" fmla="*/ 585 w 1990"/>
                  <a:gd name="T9" fmla="*/ 1566 h 2207"/>
                  <a:gd name="T10" fmla="*/ 688 w 1990"/>
                  <a:gd name="T11" fmla="*/ 1579 h 2207"/>
                  <a:gd name="T12" fmla="*/ 757 w 1990"/>
                  <a:gd name="T13" fmla="*/ 1642 h 2207"/>
                  <a:gd name="T14" fmla="*/ 799 w 1990"/>
                  <a:gd name="T15" fmla="*/ 1717 h 2207"/>
                  <a:gd name="T16" fmla="*/ 792 w 1990"/>
                  <a:gd name="T17" fmla="*/ 1786 h 2207"/>
                  <a:gd name="T18" fmla="*/ 750 w 1990"/>
                  <a:gd name="T19" fmla="*/ 1965 h 2207"/>
                  <a:gd name="T20" fmla="*/ 901 w 1990"/>
                  <a:gd name="T21" fmla="*/ 1889 h 2207"/>
                  <a:gd name="T22" fmla="*/ 1087 w 1990"/>
                  <a:gd name="T23" fmla="*/ 1861 h 2207"/>
                  <a:gd name="T24" fmla="*/ 1287 w 1990"/>
                  <a:gd name="T25" fmla="*/ 1903 h 2207"/>
                  <a:gd name="T26" fmla="*/ 1596 w 1990"/>
                  <a:gd name="T27" fmla="*/ 1951 h 2207"/>
                  <a:gd name="T28" fmla="*/ 1811 w 1990"/>
                  <a:gd name="T29" fmla="*/ 1938 h 2207"/>
                  <a:gd name="T30" fmla="*/ 1976 w 1990"/>
                  <a:gd name="T31" fmla="*/ 2021 h 2207"/>
                  <a:gd name="T32" fmla="*/ 1990 w 1990"/>
                  <a:gd name="T33" fmla="*/ 2082 h 2207"/>
                  <a:gd name="T34" fmla="*/ 1928 w 1990"/>
                  <a:gd name="T35" fmla="*/ 2117 h 2207"/>
                  <a:gd name="T36" fmla="*/ 1714 w 1990"/>
                  <a:gd name="T37" fmla="*/ 2103 h 2207"/>
                  <a:gd name="T38" fmla="*/ 1452 w 1990"/>
                  <a:gd name="T39" fmla="*/ 2028 h 2207"/>
                  <a:gd name="T40" fmla="*/ 1080 w 1990"/>
                  <a:gd name="T41" fmla="*/ 2040 h 2207"/>
                  <a:gd name="T42" fmla="*/ 806 w 1990"/>
                  <a:gd name="T43" fmla="*/ 2103 h 2207"/>
                  <a:gd name="T44" fmla="*/ 558 w 1990"/>
                  <a:gd name="T45" fmla="*/ 2207 h 2207"/>
                  <a:gd name="T46" fmla="*/ 330 w 1990"/>
                  <a:gd name="T47" fmla="*/ 2200 h 2207"/>
                  <a:gd name="T48" fmla="*/ 165 w 1990"/>
                  <a:gd name="T49" fmla="*/ 2075 h 2207"/>
                  <a:gd name="T50" fmla="*/ 61 w 1990"/>
                  <a:gd name="T51" fmla="*/ 1793 h 2207"/>
                  <a:gd name="T52" fmla="*/ 0 w 1990"/>
                  <a:gd name="T53" fmla="*/ 1392 h 2207"/>
                  <a:gd name="T54" fmla="*/ 165 w 1990"/>
                  <a:gd name="T55" fmla="*/ 848 h 2207"/>
                  <a:gd name="T56" fmla="*/ 330 w 1990"/>
                  <a:gd name="T57" fmla="*/ 600 h 2207"/>
                  <a:gd name="T58" fmla="*/ 455 w 1990"/>
                  <a:gd name="T59" fmla="*/ 207 h 2207"/>
                  <a:gd name="T60" fmla="*/ 434 w 1990"/>
                  <a:gd name="T61" fmla="*/ 0 h 2207"/>
                  <a:gd name="T62" fmla="*/ 509 w 1990"/>
                  <a:gd name="T63" fmla="*/ 35 h 2207"/>
                  <a:gd name="T64" fmla="*/ 550 w 1990"/>
                  <a:gd name="T65" fmla="*/ 145 h 2207"/>
                  <a:gd name="T66" fmla="*/ 537 w 1990"/>
                  <a:gd name="T67" fmla="*/ 310 h 2207"/>
                  <a:gd name="T68" fmla="*/ 462 w 1990"/>
                  <a:gd name="T69" fmla="*/ 565 h 2207"/>
                  <a:gd name="T70" fmla="*/ 248 w 1990"/>
                  <a:gd name="T71" fmla="*/ 869 h 2207"/>
                  <a:gd name="T72" fmla="*/ 172 w 1990"/>
                  <a:gd name="T73" fmla="*/ 1090 h 2207"/>
                  <a:gd name="T74" fmla="*/ 117 w 1990"/>
                  <a:gd name="T75" fmla="*/ 1366 h 2207"/>
                  <a:gd name="T76" fmla="*/ 123 w 1990"/>
                  <a:gd name="T77" fmla="*/ 1628 h 2207"/>
                  <a:gd name="T78" fmla="*/ 200 w 1990"/>
                  <a:gd name="T79" fmla="*/ 1875 h 2207"/>
                  <a:gd name="T80" fmla="*/ 378 w 1990"/>
                  <a:gd name="T81" fmla="*/ 1882 h 2207"/>
                  <a:gd name="T82" fmla="*/ 378 w 1990"/>
                  <a:gd name="T83" fmla="*/ 1882 h 220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990"/>
                  <a:gd name="T127" fmla="*/ 0 h 2207"/>
                  <a:gd name="T128" fmla="*/ 1990 w 1990"/>
                  <a:gd name="T129" fmla="*/ 2207 h 220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990" h="2207">
                    <a:moveTo>
                      <a:pt x="378" y="1882"/>
                    </a:moveTo>
                    <a:lnTo>
                      <a:pt x="337" y="1800"/>
                    </a:lnTo>
                    <a:lnTo>
                      <a:pt x="372" y="1668"/>
                    </a:lnTo>
                    <a:lnTo>
                      <a:pt x="441" y="1593"/>
                    </a:lnTo>
                    <a:lnTo>
                      <a:pt x="585" y="1566"/>
                    </a:lnTo>
                    <a:lnTo>
                      <a:pt x="688" y="1579"/>
                    </a:lnTo>
                    <a:lnTo>
                      <a:pt x="757" y="1642"/>
                    </a:lnTo>
                    <a:lnTo>
                      <a:pt x="799" y="1717"/>
                    </a:lnTo>
                    <a:lnTo>
                      <a:pt x="792" y="1786"/>
                    </a:lnTo>
                    <a:lnTo>
                      <a:pt x="750" y="1965"/>
                    </a:lnTo>
                    <a:lnTo>
                      <a:pt x="901" y="1889"/>
                    </a:lnTo>
                    <a:lnTo>
                      <a:pt x="1087" y="1861"/>
                    </a:lnTo>
                    <a:lnTo>
                      <a:pt x="1287" y="1903"/>
                    </a:lnTo>
                    <a:lnTo>
                      <a:pt x="1596" y="1951"/>
                    </a:lnTo>
                    <a:lnTo>
                      <a:pt x="1811" y="1938"/>
                    </a:lnTo>
                    <a:lnTo>
                      <a:pt x="1976" y="2021"/>
                    </a:lnTo>
                    <a:lnTo>
                      <a:pt x="1990" y="2082"/>
                    </a:lnTo>
                    <a:lnTo>
                      <a:pt x="1928" y="2117"/>
                    </a:lnTo>
                    <a:lnTo>
                      <a:pt x="1714" y="2103"/>
                    </a:lnTo>
                    <a:lnTo>
                      <a:pt x="1452" y="2028"/>
                    </a:lnTo>
                    <a:lnTo>
                      <a:pt x="1080" y="2040"/>
                    </a:lnTo>
                    <a:lnTo>
                      <a:pt x="806" y="2103"/>
                    </a:lnTo>
                    <a:lnTo>
                      <a:pt x="558" y="2207"/>
                    </a:lnTo>
                    <a:lnTo>
                      <a:pt x="330" y="2200"/>
                    </a:lnTo>
                    <a:lnTo>
                      <a:pt x="165" y="2075"/>
                    </a:lnTo>
                    <a:lnTo>
                      <a:pt x="61" y="1793"/>
                    </a:lnTo>
                    <a:lnTo>
                      <a:pt x="0" y="1392"/>
                    </a:lnTo>
                    <a:lnTo>
                      <a:pt x="165" y="848"/>
                    </a:lnTo>
                    <a:lnTo>
                      <a:pt x="330" y="600"/>
                    </a:lnTo>
                    <a:lnTo>
                      <a:pt x="455" y="207"/>
                    </a:lnTo>
                    <a:lnTo>
                      <a:pt x="434" y="0"/>
                    </a:lnTo>
                    <a:lnTo>
                      <a:pt x="509" y="35"/>
                    </a:lnTo>
                    <a:lnTo>
                      <a:pt x="550" y="145"/>
                    </a:lnTo>
                    <a:lnTo>
                      <a:pt x="537" y="310"/>
                    </a:lnTo>
                    <a:lnTo>
                      <a:pt x="462" y="565"/>
                    </a:lnTo>
                    <a:lnTo>
                      <a:pt x="248" y="869"/>
                    </a:lnTo>
                    <a:lnTo>
                      <a:pt x="172" y="1090"/>
                    </a:lnTo>
                    <a:lnTo>
                      <a:pt x="117" y="1366"/>
                    </a:lnTo>
                    <a:lnTo>
                      <a:pt x="123" y="1628"/>
                    </a:lnTo>
                    <a:lnTo>
                      <a:pt x="200" y="1875"/>
                    </a:lnTo>
                    <a:lnTo>
                      <a:pt x="378" y="1882"/>
                    </a:lnTo>
                    <a:close/>
                  </a:path>
                </a:pathLst>
              </a:custGeom>
              <a:solidFill>
                <a:srgbClr val="C2B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7303" name="Freeform 31"/>
              <p:cNvSpPr>
                <a:spLocks/>
              </p:cNvSpPr>
              <p:nvPr/>
            </p:nvSpPr>
            <p:spPr bwMode="auto">
              <a:xfrm>
                <a:off x="3828" y="2614"/>
                <a:ext cx="468" cy="772"/>
              </a:xfrm>
              <a:custGeom>
                <a:avLst/>
                <a:gdLst>
                  <a:gd name="T0" fmla="*/ 83 w 936"/>
                  <a:gd name="T1" fmla="*/ 1261 h 1545"/>
                  <a:gd name="T2" fmla="*/ 0 w 936"/>
                  <a:gd name="T3" fmla="*/ 1461 h 1545"/>
                  <a:gd name="T4" fmla="*/ 14 w 936"/>
                  <a:gd name="T5" fmla="*/ 1545 h 1545"/>
                  <a:gd name="T6" fmla="*/ 132 w 936"/>
                  <a:gd name="T7" fmla="*/ 1496 h 1545"/>
                  <a:gd name="T8" fmla="*/ 193 w 936"/>
                  <a:gd name="T9" fmla="*/ 1406 h 1545"/>
                  <a:gd name="T10" fmla="*/ 151 w 936"/>
                  <a:gd name="T11" fmla="*/ 1331 h 1545"/>
                  <a:gd name="T12" fmla="*/ 228 w 936"/>
                  <a:gd name="T13" fmla="*/ 1131 h 1545"/>
                  <a:gd name="T14" fmla="*/ 304 w 936"/>
                  <a:gd name="T15" fmla="*/ 1055 h 1545"/>
                  <a:gd name="T16" fmla="*/ 420 w 936"/>
                  <a:gd name="T17" fmla="*/ 999 h 1545"/>
                  <a:gd name="T18" fmla="*/ 524 w 936"/>
                  <a:gd name="T19" fmla="*/ 813 h 1545"/>
                  <a:gd name="T20" fmla="*/ 655 w 936"/>
                  <a:gd name="T21" fmla="*/ 497 h 1545"/>
                  <a:gd name="T22" fmla="*/ 936 w 936"/>
                  <a:gd name="T23" fmla="*/ 0 h 1545"/>
                  <a:gd name="T24" fmla="*/ 689 w 936"/>
                  <a:gd name="T25" fmla="*/ 103 h 1545"/>
                  <a:gd name="T26" fmla="*/ 585 w 936"/>
                  <a:gd name="T27" fmla="*/ 158 h 1545"/>
                  <a:gd name="T28" fmla="*/ 531 w 936"/>
                  <a:gd name="T29" fmla="*/ 372 h 1545"/>
                  <a:gd name="T30" fmla="*/ 489 w 936"/>
                  <a:gd name="T31" fmla="*/ 282 h 1545"/>
                  <a:gd name="T32" fmla="*/ 469 w 936"/>
                  <a:gd name="T33" fmla="*/ 165 h 1545"/>
                  <a:gd name="T34" fmla="*/ 434 w 936"/>
                  <a:gd name="T35" fmla="*/ 193 h 1545"/>
                  <a:gd name="T36" fmla="*/ 386 w 936"/>
                  <a:gd name="T37" fmla="*/ 254 h 1545"/>
                  <a:gd name="T38" fmla="*/ 323 w 936"/>
                  <a:gd name="T39" fmla="*/ 407 h 1545"/>
                  <a:gd name="T40" fmla="*/ 276 w 936"/>
                  <a:gd name="T41" fmla="*/ 620 h 1545"/>
                  <a:gd name="T42" fmla="*/ 297 w 936"/>
                  <a:gd name="T43" fmla="*/ 827 h 1545"/>
                  <a:gd name="T44" fmla="*/ 241 w 936"/>
                  <a:gd name="T45" fmla="*/ 972 h 1545"/>
                  <a:gd name="T46" fmla="*/ 193 w 936"/>
                  <a:gd name="T47" fmla="*/ 1062 h 1545"/>
                  <a:gd name="T48" fmla="*/ 83 w 936"/>
                  <a:gd name="T49" fmla="*/ 1261 h 1545"/>
                  <a:gd name="T50" fmla="*/ 83 w 936"/>
                  <a:gd name="T51" fmla="*/ 1261 h 15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36"/>
                  <a:gd name="T79" fmla="*/ 0 h 1545"/>
                  <a:gd name="T80" fmla="*/ 936 w 936"/>
                  <a:gd name="T81" fmla="*/ 1545 h 15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36" h="1545">
                    <a:moveTo>
                      <a:pt x="83" y="1261"/>
                    </a:moveTo>
                    <a:lnTo>
                      <a:pt x="0" y="1461"/>
                    </a:lnTo>
                    <a:lnTo>
                      <a:pt x="14" y="1545"/>
                    </a:lnTo>
                    <a:lnTo>
                      <a:pt x="132" y="1496"/>
                    </a:lnTo>
                    <a:lnTo>
                      <a:pt x="193" y="1406"/>
                    </a:lnTo>
                    <a:lnTo>
                      <a:pt x="151" y="1331"/>
                    </a:lnTo>
                    <a:lnTo>
                      <a:pt x="228" y="1131"/>
                    </a:lnTo>
                    <a:lnTo>
                      <a:pt x="304" y="1055"/>
                    </a:lnTo>
                    <a:lnTo>
                      <a:pt x="420" y="999"/>
                    </a:lnTo>
                    <a:lnTo>
                      <a:pt x="524" y="813"/>
                    </a:lnTo>
                    <a:lnTo>
                      <a:pt x="655" y="497"/>
                    </a:lnTo>
                    <a:lnTo>
                      <a:pt x="936" y="0"/>
                    </a:lnTo>
                    <a:lnTo>
                      <a:pt x="689" y="103"/>
                    </a:lnTo>
                    <a:lnTo>
                      <a:pt x="585" y="158"/>
                    </a:lnTo>
                    <a:lnTo>
                      <a:pt x="531" y="372"/>
                    </a:lnTo>
                    <a:lnTo>
                      <a:pt x="489" y="282"/>
                    </a:lnTo>
                    <a:lnTo>
                      <a:pt x="469" y="165"/>
                    </a:lnTo>
                    <a:lnTo>
                      <a:pt x="434" y="193"/>
                    </a:lnTo>
                    <a:lnTo>
                      <a:pt x="386" y="254"/>
                    </a:lnTo>
                    <a:lnTo>
                      <a:pt x="323" y="407"/>
                    </a:lnTo>
                    <a:lnTo>
                      <a:pt x="276" y="620"/>
                    </a:lnTo>
                    <a:lnTo>
                      <a:pt x="297" y="827"/>
                    </a:lnTo>
                    <a:lnTo>
                      <a:pt x="241" y="972"/>
                    </a:lnTo>
                    <a:lnTo>
                      <a:pt x="193" y="1062"/>
                    </a:lnTo>
                    <a:lnTo>
                      <a:pt x="83" y="1261"/>
                    </a:lnTo>
                    <a:close/>
                  </a:path>
                </a:pathLst>
              </a:custGeom>
              <a:solidFill>
                <a:srgbClr val="C2B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7304" name="Freeform 32"/>
              <p:cNvSpPr>
                <a:spLocks/>
              </p:cNvSpPr>
              <p:nvPr/>
            </p:nvSpPr>
            <p:spPr bwMode="auto">
              <a:xfrm>
                <a:off x="4296" y="2479"/>
                <a:ext cx="292" cy="200"/>
              </a:xfrm>
              <a:custGeom>
                <a:avLst/>
                <a:gdLst>
                  <a:gd name="T0" fmla="*/ 0 w 585"/>
                  <a:gd name="T1" fmla="*/ 269 h 399"/>
                  <a:gd name="T2" fmla="*/ 158 w 585"/>
                  <a:gd name="T3" fmla="*/ 103 h 399"/>
                  <a:gd name="T4" fmla="*/ 380 w 585"/>
                  <a:gd name="T5" fmla="*/ 33 h 399"/>
                  <a:gd name="T6" fmla="*/ 559 w 585"/>
                  <a:gd name="T7" fmla="*/ 0 h 399"/>
                  <a:gd name="T8" fmla="*/ 585 w 585"/>
                  <a:gd name="T9" fmla="*/ 40 h 399"/>
                  <a:gd name="T10" fmla="*/ 552 w 585"/>
                  <a:gd name="T11" fmla="*/ 131 h 399"/>
                  <a:gd name="T12" fmla="*/ 427 w 585"/>
                  <a:gd name="T13" fmla="*/ 276 h 399"/>
                  <a:gd name="T14" fmla="*/ 338 w 585"/>
                  <a:gd name="T15" fmla="*/ 234 h 399"/>
                  <a:gd name="T16" fmla="*/ 242 w 585"/>
                  <a:gd name="T17" fmla="*/ 290 h 399"/>
                  <a:gd name="T18" fmla="*/ 172 w 585"/>
                  <a:gd name="T19" fmla="*/ 399 h 399"/>
                  <a:gd name="T20" fmla="*/ 146 w 585"/>
                  <a:gd name="T21" fmla="*/ 304 h 399"/>
                  <a:gd name="T22" fmla="*/ 191 w 585"/>
                  <a:gd name="T23" fmla="*/ 189 h 399"/>
                  <a:gd name="T24" fmla="*/ 0 w 585"/>
                  <a:gd name="T25" fmla="*/ 269 h 399"/>
                  <a:gd name="T26" fmla="*/ 0 w 585"/>
                  <a:gd name="T27" fmla="*/ 269 h 39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5"/>
                  <a:gd name="T43" fmla="*/ 0 h 399"/>
                  <a:gd name="T44" fmla="*/ 585 w 585"/>
                  <a:gd name="T45" fmla="*/ 399 h 39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5" h="399">
                    <a:moveTo>
                      <a:pt x="0" y="269"/>
                    </a:moveTo>
                    <a:lnTo>
                      <a:pt x="158" y="103"/>
                    </a:lnTo>
                    <a:lnTo>
                      <a:pt x="380" y="33"/>
                    </a:lnTo>
                    <a:lnTo>
                      <a:pt x="559" y="0"/>
                    </a:lnTo>
                    <a:lnTo>
                      <a:pt x="585" y="40"/>
                    </a:lnTo>
                    <a:lnTo>
                      <a:pt x="552" y="131"/>
                    </a:lnTo>
                    <a:lnTo>
                      <a:pt x="427" y="276"/>
                    </a:lnTo>
                    <a:lnTo>
                      <a:pt x="338" y="234"/>
                    </a:lnTo>
                    <a:lnTo>
                      <a:pt x="242" y="290"/>
                    </a:lnTo>
                    <a:lnTo>
                      <a:pt x="172" y="399"/>
                    </a:lnTo>
                    <a:lnTo>
                      <a:pt x="146" y="304"/>
                    </a:lnTo>
                    <a:lnTo>
                      <a:pt x="191" y="189"/>
                    </a:lnTo>
                    <a:lnTo>
                      <a:pt x="0" y="269"/>
                    </a:lnTo>
                    <a:close/>
                  </a:path>
                </a:pathLst>
              </a:custGeom>
              <a:solidFill>
                <a:srgbClr val="C2B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7305" name="Freeform 33"/>
              <p:cNvSpPr>
                <a:spLocks/>
              </p:cNvSpPr>
              <p:nvPr/>
            </p:nvSpPr>
            <p:spPr bwMode="auto">
              <a:xfrm>
                <a:off x="4528" y="2536"/>
                <a:ext cx="179" cy="121"/>
              </a:xfrm>
              <a:custGeom>
                <a:avLst/>
                <a:gdLst>
                  <a:gd name="T0" fmla="*/ 80 w 358"/>
                  <a:gd name="T1" fmla="*/ 101 h 242"/>
                  <a:gd name="T2" fmla="*/ 42 w 358"/>
                  <a:gd name="T3" fmla="*/ 177 h 242"/>
                  <a:gd name="T4" fmla="*/ 0 w 358"/>
                  <a:gd name="T5" fmla="*/ 242 h 242"/>
                  <a:gd name="T6" fmla="*/ 124 w 358"/>
                  <a:gd name="T7" fmla="*/ 177 h 242"/>
                  <a:gd name="T8" fmla="*/ 313 w 358"/>
                  <a:gd name="T9" fmla="*/ 73 h 242"/>
                  <a:gd name="T10" fmla="*/ 358 w 358"/>
                  <a:gd name="T11" fmla="*/ 0 h 242"/>
                  <a:gd name="T12" fmla="*/ 224 w 358"/>
                  <a:gd name="T13" fmla="*/ 97 h 242"/>
                  <a:gd name="T14" fmla="*/ 134 w 358"/>
                  <a:gd name="T15" fmla="*/ 132 h 242"/>
                  <a:gd name="T16" fmla="*/ 134 w 358"/>
                  <a:gd name="T17" fmla="*/ 80 h 242"/>
                  <a:gd name="T18" fmla="*/ 82 w 358"/>
                  <a:gd name="T19" fmla="*/ 142 h 242"/>
                  <a:gd name="T20" fmla="*/ 80 w 358"/>
                  <a:gd name="T21" fmla="*/ 101 h 242"/>
                  <a:gd name="T22" fmla="*/ 80 w 358"/>
                  <a:gd name="T23" fmla="*/ 101 h 2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8"/>
                  <a:gd name="T37" fmla="*/ 0 h 242"/>
                  <a:gd name="T38" fmla="*/ 358 w 358"/>
                  <a:gd name="T39" fmla="*/ 242 h 24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8" h="242">
                    <a:moveTo>
                      <a:pt x="80" y="101"/>
                    </a:moveTo>
                    <a:lnTo>
                      <a:pt x="42" y="177"/>
                    </a:lnTo>
                    <a:lnTo>
                      <a:pt x="0" y="242"/>
                    </a:lnTo>
                    <a:lnTo>
                      <a:pt x="124" y="177"/>
                    </a:lnTo>
                    <a:lnTo>
                      <a:pt x="313" y="73"/>
                    </a:lnTo>
                    <a:lnTo>
                      <a:pt x="358" y="0"/>
                    </a:lnTo>
                    <a:lnTo>
                      <a:pt x="224" y="97"/>
                    </a:lnTo>
                    <a:lnTo>
                      <a:pt x="134" y="132"/>
                    </a:lnTo>
                    <a:lnTo>
                      <a:pt x="134" y="80"/>
                    </a:lnTo>
                    <a:lnTo>
                      <a:pt x="82" y="142"/>
                    </a:lnTo>
                    <a:lnTo>
                      <a:pt x="80" y="101"/>
                    </a:lnTo>
                    <a:close/>
                  </a:path>
                </a:pathLst>
              </a:custGeom>
              <a:solidFill>
                <a:srgbClr val="B2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7306" name="Freeform 34"/>
              <p:cNvSpPr>
                <a:spLocks/>
              </p:cNvSpPr>
              <p:nvPr/>
            </p:nvSpPr>
            <p:spPr bwMode="auto">
              <a:xfrm>
                <a:off x="4515" y="2555"/>
                <a:ext cx="266" cy="171"/>
              </a:xfrm>
              <a:custGeom>
                <a:avLst/>
                <a:gdLst>
                  <a:gd name="T0" fmla="*/ 0 w 533"/>
                  <a:gd name="T1" fmla="*/ 304 h 342"/>
                  <a:gd name="T2" fmla="*/ 147 w 533"/>
                  <a:gd name="T3" fmla="*/ 193 h 342"/>
                  <a:gd name="T4" fmla="*/ 310 w 533"/>
                  <a:gd name="T5" fmla="*/ 101 h 342"/>
                  <a:gd name="T6" fmla="*/ 517 w 533"/>
                  <a:gd name="T7" fmla="*/ 0 h 342"/>
                  <a:gd name="T8" fmla="*/ 396 w 533"/>
                  <a:gd name="T9" fmla="*/ 97 h 342"/>
                  <a:gd name="T10" fmla="*/ 533 w 533"/>
                  <a:gd name="T11" fmla="*/ 104 h 342"/>
                  <a:gd name="T12" fmla="*/ 328 w 533"/>
                  <a:gd name="T13" fmla="*/ 153 h 342"/>
                  <a:gd name="T14" fmla="*/ 258 w 533"/>
                  <a:gd name="T15" fmla="*/ 197 h 342"/>
                  <a:gd name="T16" fmla="*/ 389 w 533"/>
                  <a:gd name="T17" fmla="*/ 297 h 342"/>
                  <a:gd name="T18" fmla="*/ 213 w 533"/>
                  <a:gd name="T19" fmla="*/ 269 h 342"/>
                  <a:gd name="T20" fmla="*/ 347 w 533"/>
                  <a:gd name="T21" fmla="*/ 342 h 342"/>
                  <a:gd name="T22" fmla="*/ 142 w 533"/>
                  <a:gd name="T23" fmla="*/ 311 h 342"/>
                  <a:gd name="T24" fmla="*/ 0 w 533"/>
                  <a:gd name="T25" fmla="*/ 304 h 342"/>
                  <a:gd name="T26" fmla="*/ 0 w 533"/>
                  <a:gd name="T27" fmla="*/ 304 h 3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33"/>
                  <a:gd name="T43" fmla="*/ 0 h 342"/>
                  <a:gd name="T44" fmla="*/ 533 w 533"/>
                  <a:gd name="T45" fmla="*/ 342 h 34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33" h="342">
                    <a:moveTo>
                      <a:pt x="0" y="304"/>
                    </a:moveTo>
                    <a:lnTo>
                      <a:pt x="147" y="193"/>
                    </a:lnTo>
                    <a:lnTo>
                      <a:pt x="310" y="101"/>
                    </a:lnTo>
                    <a:lnTo>
                      <a:pt x="517" y="0"/>
                    </a:lnTo>
                    <a:lnTo>
                      <a:pt x="396" y="97"/>
                    </a:lnTo>
                    <a:lnTo>
                      <a:pt x="533" y="104"/>
                    </a:lnTo>
                    <a:lnTo>
                      <a:pt x="328" y="153"/>
                    </a:lnTo>
                    <a:lnTo>
                      <a:pt x="258" y="197"/>
                    </a:lnTo>
                    <a:lnTo>
                      <a:pt x="389" y="297"/>
                    </a:lnTo>
                    <a:lnTo>
                      <a:pt x="213" y="269"/>
                    </a:lnTo>
                    <a:lnTo>
                      <a:pt x="347" y="342"/>
                    </a:lnTo>
                    <a:lnTo>
                      <a:pt x="142" y="311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B2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7307" name="Freeform 35"/>
              <p:cNvSpPr>
                <a:spLocks/>
              </p:cNvSpPr>
              <p:nvPr/>
            </p:nvSpPr>
            <p:spPr bwMode="auto">
              <a:xfrm>
                <a:off x="3542" y="2307"/>
                <a:ext cx="117" cy="155"/>
              </a:xfrm>
              <a:custGeom>
                <a:avLst/>
                <a:gdLst>
                  <a:gd name="T0" fmla="*/ 0 w 234"/>
                  <a:gd name="T1" fmla="*/ 254 h 309"/>
                  <a:gd name="T2" fmla="*/ 90 w 234"/>
                  <a:gd name="T3" fmla="*/ 205 h 309"/>
                  <a:gd name="T4" fmla="*/ 34 w 234"/>
                  <a:gd name="T5" fmla="*/ 68 h 309"/>
                  <a:gd name="T6" fmla="*/ 165 w 234"/>
                  <a:gd name="T7" fmla="*/ 0 h 309"/>
                  <a:gd name="T8" fmla="*/ 234 w 234"/>
                  <a:gd name="T9" fmla="*/ 151 h 309"/>
                  <a:gd name="T10" fmla="*/ 179 w 234"/>
                  <a:gd name="T11" fmla="*/ 247 h 309"/>
                  <a:gd name="T12" fmla="*/ 83 w 234"/>
                  <a:gd name="T13" fmla="*/ 309 h 309"/>
                  <a:gd name="T14" fmla="*/ 0 w 234"/>
                  <a:gd name="T15" fmla="*/ 254 h 309"/>
                  <a:gd name="T16" fmla="*/ 0 w 234"/>
                  <a:gd name="T17" fmla="*/ 254 h 30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4"/>
                  <a:gd name="T28" fmla="*/ 0 h 309"/>
                  <a:gd name="T29" fmla="*/ 234 w 234"/>
                  <a:gd name="T30" fmla="*/ 309 h 30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4" h="309">
                    <a:moveTo>
                      <a:pt x="0" y="254"/>
                    </a:moveTo>
                    <a:lnTo>
                      <a:pt x="90" y="205"/>
                    </a:lnTo>
                    <a:lnTo>
                      <a:pt x="34" y="68"/>
                    </a:lnTo>
                    <a:lnTo>
                      <a:pt x="165" y="0"/>
                    </a:lnTo>
                    <a:lnTo>
                      <a:pt x="234" y="151"/>
                    </a:lnTo>
                    <a:lnTo>
                      <a:pt x="179" y="247"/>
                    </a:lnTo>
                    <a:lnTo>
                      <a:pt x="83" y="309"/>
                    </a:lnTo>
                    <a:lnTo>
                      <a:pt x="0" y="254"/>
                    </a:lnTo>
                    <a:close/>
                  </a:path>
                </a:pathLst>
              </a:custGeom>
              <a:solidFill>
                <a:srgbClr val="857D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7308" name="Freeform 36"/>
              <p:cNvSpPr>
                <a:spLocks/>
              </p:cNvSpPr>
              <p:nvPr/>
            </p:nvSpPr>
            <p:spPr bwMode="auto">
              <a:xfrm>
                <a:off x="3765" y="3421"/>
                <a:ext cx="170" cy="134"/>
              </a:xfrm>
              <a:custGeom>
                <a:avLst/>
                <a:gdLst>
                  <a:gd name="T0" fmla="*/ 0 w 338"/>
                  <a:gd name="T1" fmla="*/ 268 h 268"/>
                  <a:gd name="T2" fmla="*/ 14 w 338"/>
                  <a:gd name="T3" fmla="*/ 186 h 268"/>
                  <a:gd name="T4" fmla="*/ 70 w 338"/>
                  <a:gd name="T5" fmla="*/ 96 h 268"/>
                  <a:gd name="T6" fmla="*/ 180 w 338"/>
                  <a:gd name="T7" fmla="*/ 7 h 268"/>
                  <a:gd name="T8" fmla="*/ 275 w 338"/>
                  <a:gd name="T9" fmla="*/ 0 h 268"/>
                  <a:gd name="T10" fmla="*/ 338 w 338"/>
                  <a:gd name="T11" fmla="*/ 75 h 268"/>
                  <a:gd name="T12" fmla="*/ 303 w 338"/>
                  <a:gd name="T13" fmla="*/ 193 h 268"/>
                  <a:gd name="T14" fmla="*/ 180 w 338"/>
                  <a:gd name="T15" fmla="*/ 193 h 268"/>
                  <a:gd name="T16" fmla="*/ 0 w 338"/>
                  <a:gd name="T17" fmla="*/ 268 h 268"/>
                  <a:gd name="T18" fmla="*/ 0 w 338"/>
                  <a:gd name="T19" fmla="*/ 268 h 2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8"/>
                  <a:gd name="T31" fmla="*/ 0 h 268"/>
                  <a:gd name="T32" fmla="*/ 338 w 338"/>
                  <a:gd name="T33" fmla="*/ 268 h 26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8" h="268">
                    <a:moveTo>
                      <a:pt x="0" y="268"/>
                    </a:moveTo>
                    <a:lnTo>
                      <a:pt x="14" y="186"/>
                    </a:lnTo>
                    <a:lnTo>
                      <a:pt x="70" y="96"/>
                    </a:lnTo>
                    <a:lnTo>
                      <a:pt x="180" y="7"/>
                    </a:lnTo>
                    <a:lnTo>
                      <a:pt x="275" y="0"/>
                    </a:lnTo>
                    <a:lnTo>
                      <a:pt x="338" y="75"/>
                    </a:lnTo>
                    <a:lnTo>
                      <a:pt x="303" y="193"/>
                    </a:lnTo>
                    <a:lnTo>
                      <a:pt x="180" y="193"/>
                    </a:lnTo>
                    <a:lnTo>
                      <a:pt x="0" y="268"/>
                    </a:lnTo>
                    <a:close/>
                  </a:path>
                </a:pathLst>
              </a:custGeom>
              <a:solidFill>
                <a:srgbClr val="857D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7309" name="Freeform 37"/>
              <p:cNvSpPr>
                <a:spLocks/>
              </p:cNvSpPr>
              <p:nvPr/>
            </p:nvSpPr>
            <p:spPr bwMode="auto">
              <a:xfrm>
                <a:off x="3621" y="2338"/>
                <a:ext cx="189" cy="152"/>
              </a:xfrm>
              <a:custGeom>
                <a:avLst/>
                <a:gdLst>
                  <a:gd name="T0" fmla="*/ 0 w 378"/>
                  <a:gd name="T1" fmla="*/ 290 h 304"/>
                  <a:gd name="T2" fmla="*/ 152 w 378"/>
                  <a:gd name="T3" fmla="*/ 144 h 304"/>
                  <a:gd name="T4" fmla="*/ 152 w 378"/>
                  <a:gd name="T5" fmla="*/ 0 h 304"/>
                  <a:gd name="T6" fmla="*/ 297 w 378"/>
                  <a:gd name="T7" fmla="*/ 34 h 304"/>
                  <a:gd name="T8" fmla="*/ 366 w 378"/>
                  <a:gd name="T9" fmla="*/ 0 h 304"/>
                  <a:gd name="T10" fmla="*/ 378 w 378"/>
                  <a:gd name="T11" fmla="*/ 137 h 304"/>
                  <a:gd name="T12" fmla="*/ 331 w 378"/>
                  <a:gd name="T13" fmla="*/ 297 h 304"/>
                  <a:gd name="T14" fmla="*/ 220 w 378"/>
                  <a:gd name="T15" fmla="*/ 248 h 304"/>
                  <a:gd name="T16" fmla="*/ 104 w 378"/>
                  <a:gd name="T17" fmla="*/ 304 h 304"/>
                  <a:gd name="T18" fmla="*/ 0 w 378"/>
                  <a:gd name="T19" fmla="*/ 290 h 304"/>
                  <a:gd name="T20" fmla="*/ 0 w 378"/>
                  <a:gd name="T21" fmla="*/ 290 h 30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8"/>
                  <a:gd name="T34" fmla="*/ 0 h 304"/>
                  <a:gd name="T35" fmla="*/ 378 w 378"/>
                  <a:gd name="T36" fmla="*/ 304 h 30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8" h="304">
                    <a:moveTo>
                      <a:pt x="0" y="290"/>
                    </a:moveTo>
                    <a:lnTo>
                      <a:pt x="152" y="144"/>
                    </a:lnTo>
                    <a:lnTo>
                      <a:pt x="152" y="0"/>
                    </a:lnTo>
                    <a:lnTo>
                      <a:pt x="297" y="34"/>
                    </a:lnTo>
                    <a:lnTo>
                      <a:pt x="366" y="0"/>
                    </a:lnTo>
                    <a:lnTo>
                      <a:pt x="378" y="137"/>
                    </a:lnTo>
                    <a:lnTo>
                      <a:pt x="331" y="297"/>
                    </a:lnTo>
                    <a:lnTo>
                      <a:pt x="220" y="248"/>
                    </a:lnTo>
                    <a:lnTo>
                      <a:pt x="104" y="304"/>
                    </a:lnTo>
                    <a:lnTo>
                      <a:pt x="0" y="290"/>
                    </a:lnTo>
                    <a:close/>
                  </a:path>
                </a:pathLst>
              </a:custGeom>
              <a:solidFill>
                <a:srgbClr val="857D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7310" name="Freeform 38"/>
              <p:cNvSpPr>
                <a:spLocks/>
              </p:cNvSpPr>
              <p:nvPr/>
            </p:nvSpPr>
            <p:spPr bwMode="auto">
              <a:xfrm>
                <a:off x="3607" y="2269"/>
                <a:ext cx="177" cy="54"/>
              </a:xfrm>
              <a:custGeom>
                <a:avLst/>
                <a:gdLst>
                  <a:gd name="T0" fmla="*/ 335 w 354"/>
                  <a:gd name="T1" fmla="*/ 109 h 109"/>
                  <a:gd name="T2" fmla="*/ 300 w 354"/>
                  <a:gd name="T3" fmla="*/ 89 h 109"/>
                  <a:gd name="T4" fmla="*/ 265 w 354"/>
                  <a:gd name="T5" fmla="*/ 75 h 109"/>
                  <a:gd name="T6" fmla="*/ 196 w 354"/>
                  <a:gd name="T7" fmla="*/ 61 h 109"/>
                  <a:gd name="T8" fmla="*/ 48 w 354"/>
                  <a:gd name="T9" fmla="*/ 88 h 109"/>
                  <a:gd name="T10" fmla="*/ 19 w 354"/>
                  <a:gd name="T11" fmla="*/ 86 h 109"/>
                  <a:gd name="T12" fmla="*/ 0 w 354"/>
                  <a:gd name="T13" fmla="*/ 67 h 109"/>
                  <a:gd name="T14" fmla="*/ 0 w 354"/>
                  <a:gd name="T15" fmla="*/ 39 h 109"/>
                  <a:gd name="T16" fmla="*/ 21 w 354"/>
                  <a:gd name="T17" fmla="*/ 19 h 109"/>
                  <a:gd name="T18" fmla="*/ 110 w 354"/>
                  <a:gd name="T19" fmla="*/ 0 h 109"/>
                  <a:gd name="T20" fmla="*/ 191 w 354"/>
                  <a:gd name="T21" fmla="*/ 8 h 109"/>
                  <a:gd name="T22" fmla="*/ 269 w 354"/>
                  <a:gd name="T23" fmla="*/ 39 h 109"/>
                  <a:gd name="T24" fmla="*/ 310 w 354"/>
                  <a:gd name="T25" fmla="*/ 61 h 109"/>
                  <a:gd name="T26" fmla="*/ 350 w 354"/>
                  <a:gd name="T27" fmla="*/ 85 h 109"/>
                  <a:gd name="T28" fmla="*/ 354 w 354"/>
                  <a:gd name="T29" fmla="*/ 105 h 109"/>
                  <a:gd name="T30" fmla="*/ 335 w 354"/>
                  <a:gd name="T31" fmla="*/ 109 h 109"/>
                  <a:gd name="T32" fmla="*/ 335 w 354"/>
                  <a:gd name="T33" fmla="*/ 109 h 10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4"/>
                  <a:gd name="T52" fmla="*/ 0 h 109"/>
                  <a:gd name="T53" fmla="*/ 354 w 354"/>
                  <a:gd name="T54" fmla="*/ 109 h 10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4" h="109">
                    <a:moveTo>
                      <a:pt x="335" y="109"/>
                    </a:moveTo>
                    <a:lnTo>
                      <a:pt x="300" y="89"/>
                    </a:lnTo>
                    <a:lnTo>
                      <a:pt x="265" y="75"/>
                    </a:lnTo>
                    <a:lnTo>
                      <a:pt x="196" y="61"/>
                    </a:lnTo>
                    <a:lnTo>
                      <a:pt x="48" y="88"/>
                    </a:lnTo>
                    <a:lnTo>
                      <a:pt x="19" y="86"/>
                    </a:lnTo>
                    <a:lnTo>
                      <a:pt x="0" y="67"/>
                    </a:lnTo>
                    <a:lnTo>
                      <a:pt x="0" y="39"/>
                    </a:lnTo>
                    <a:lnTo>
                      <a:pt x="21" y="19"/>
                    </a:lnTo>
                    <a:lnTo>
                      <a:pt x="110" y="0"/>
                    </a:lnTo>
                    <a:lnTo>
                      <a:pt x="191" y="8"/>
                    </a:lnTo>
                    <a:lnTo>
                      <a:pt x="269" y="39"/>
                    </a:lnTo>
                    <a:lnTo>
                      <a:pt x="310" y="61"/>
                    </a:lnTo>
                    <a:lnTo>
                      <a:pt x="350" y="85"/>
                    </a:lnTo>
                    <a:lnTo>
                      <a:pt x="354" y="105"/>
                    </a:lnTo>
                    <a:lnTo>
                      <a:pt x="335" y="1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7311" name="Freeform 39"/>
              <p:cNvSpPr>
                <a:spLocks/>
              </p:cNvSpPr>
              <p:nvPr/>
            </p:nvSpPr>
            <p:spPr bwMode="auto">
              <a:xfrm>
                <a:off x="3468" y="2150"/>
                <a:ext cx="358" cy="368"/>
              </a:xfrm>
              <a:custGeom>
                <a:avLst/>
                <a:gdLst>
                  <a:gd name="T0" fmla="*/ 355 w 716"/>
                  <a:gd name="T1" fmla="*/ 327 h 736"/>
                  <a:gd name="T2" fmla="*/ 388 w 716"/>
                  <a:gd name="T3" fmla="*/ 503 h 736"/>
                  <a:gd name="T4" fmla="*/ 339 w 716"/>
                  <a:gd name="T5" fmla="*/ 599 h 736"/>
                  <a:gd name="T6" fmla="*/ 285 w 716"/>
                  <a:gd name="T7" fmla="*/ 628 h 736"/>
                  <a:gd name="T8" fmla="*/ 109 w 716"/>
                  <a:gd name="T9" fmla="*/ 604 h 736"/>
                  <a:gd name="T10" fmla="*/ 0 w 716"/>
                  <a:gd name="T11" fmla="*/ 350 h 736"/>
                  <a:gd name="T12" fmla="*/ 34 w 716"/>
                  <a:gd name="T13" fmla="*/ 172 h 736"/>
                  <a:gd name="T14" fmla="*/ 113 w 716"/>
                  <a:gd name="T15" fmla="*/ 82 h 736"/>
                  <a:gd name="T16" fmla="*/ 165 w 716"/>
                  <a:gd name="T17" fmla="*/ 47 h 736"/>
                  <a:gd name="T18" fmla="*/ 285 w 716"/>
                  <a:gd name="T19" fmla="*/ 1 h 736"/>
                  <a:gd name="T20" fmla="*/ 479 w 716"/>
                  <a:gd name="T21" fmla="*/ 40 h 736"/>
                  <a:gd name="T22" fmla="*/ 593 w 716"/>
                  <a:gd name="T23" fmla="*/ 155 h 736"/>
                  <a:gd name="T24" fmla="*/ 683 w 716"/>
                  <a:gd name="T25" fmla="*/ 296 h 736"/>
                  <a:gd name="T26" fmla="*/ 716 w 716"/>
                  <a:gd name="T27" fmla="*/ 506 h 736"/>
                  <a:gd name="T28" fmla="*/ 673 w 716"/>
                  <a:gd name="T29" fmla="*/ 676 h 736"/>
                  <a:gd name="T30" fmla="*/ 607 w 716"/>
                  <a:gd name="T31" fmla="*/ 736 h 736"/>
                  <a:gd name="T32" fmla="*/ 617 w 716"/>
                  <a:gd name="T33" fmla="*/ 653 h 736"/>
                  <a:gd name="T34" fmla="*/ 662 w 716"/>
                  <a:gd name="T35" fmla="*/ 396 h 736"/>
                  <a:gd name="T36" fmla="*/ 621 w 716"/>
                  <a:gd name="T37" fmla="*/ 268 h 736"/>
                  <a:gd name="T38" fmla="*/ 564 w 716"/>
                  <a:gd name="T39" fmla="*/ 187 h 736"/>
                  <a:gd name="T40" fmla="*/ 501 w 716"/>
                  <a:gd name="T41" fmla="*/ 120 h 736"/>
                  <a:gd name="T42" fmla="*/ 428 w 716"/>
                  <a:gd name="T43" fmla="*/ 72 h 736"/>
                  <a:gd name="T44" fmla="*/ 299 w 716"/>
                  <a:gd name="T45" fmla="*/ 63 h 736"/>
                  <a:gd name="T46" fmla="*/ 126 w 716"/>
                  <a:gd name="T47" fmla="*/ 159 h 736"/>
                  <a:gd name="T48" fmla="*/ 70 w 716"/>
                  <a:gd name="T49" fmla="*/ 338 h 736"/>
                  <a:gd name="T50" fmla="*/ 109 w 716"/>
                  <a:gd name="T51" fmla="*/ 499 h 736"/>
                  <a:gd name="T52" fmla="*/ 227 w 716"/>
                  <a:gd name="T53" fmla="*/ 572 h 736"/>
                  <a:gd name="T54" fmla="*/ 348 w 716"/>
                  <a:gd name="T55" fmla="*/ 482 h 736"/>
                  <a:gd name="T56" fmla="*/ 318 w 716"/>
                  <a:gd name="T57" fmla="*/ 361 h 736"/>
                  <a:gd name="T58" fmla="*/ 259 w 716"/>
                  <a:gd name="T59" fmla="*/ 309 h 736"/>
                  <a:gd name="T60" fmla="*/ 291 w 716"/>
                  <a:gd name="T61" fmla="*/ 270 h 736"/>
                  <a:gd name="T62" fmla="*/ 320 w 716"/>
                  <a:gd name="T63" fmla="*/ 278 h 7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16"/>
                  <a:gd name="T97" fmla="*/ 0 h 736"/>
                  <a:gd name="T98" fmla="*/ 716 w 716"/>
                  <a:gd name="T99" fmla="*/ 736 h 7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16" h="736">
                    <a:moveTo>
                      <a:pt x="320" y="278"/>
                    </a:moveTo>
                    <a:lnTo>
                      <a:pt x="355" y="327"/>
                    </a:lnTo>
                    <a:lnTo>
                      <a:pt x="376" y="389"/>
                    </a:lnTo>
                    <a:lnTo>
                      <a:pt x="388" y="503"/>
                    </a:lnTo>
                    <a:lnTo>
                      <a:pt x="374" y="554"/>
                    </a:lnTo>
                    <a:lnTo>
                      <a:pt x="339" y="599"/>
                    </a:lnTo>
                    <a:lnTo>
                      <a:pt x="313" y="617"/>
                    </a:lnTo>
                    <a:lnTo>
                      <a:pt x="285" y="628"/>
                    </a:lnTo>
                    <a:lnTo>
                      <a:pt x="229" y="634"/>
                    </a:lnTo>
                    <a:lnTo>
                      <a:pt x="109" y="604"/>
                    </a:lnTo>
                    <a:lnTo>
                      <a:pt x="32" y="488"/>
                    </a:lnTo>
                    <a:lnTo>
                      <a:pt x="0" y="350"/>
                    </a:lnTo>
                    <a:lnTo>
                      <a:pt x="10" y="226"/>
                    </a:lnTo>
                    <a:lnTo>
                      <a:pt x="34" y="172"/>
                    </a:lnTo>
                    <a:lnTo>
                      <a:pt x="69" y="124"/>
                    </a:lnTo>
                    <a:lnTo>
                      <a:pt x="113" y="82"/>
                    </a:lnTo>
                    <a:lnTo>
                      <a:pt x="139" y="64"/>
                    </a:lnTo>
                    <a:lnTo>
                      <a:pt x="165" y="47"/>
                    </a:lnTo>
                    <a:lnTo>
                      <a:pt x="224" y="19"/>
                    </a:lnTo>
                    <a:lnTo>
                      <a:pt x="285" y="1"/>
                    </a:lnTo>
                    <a:lnTo>
                      <a:pt x="389" y="0"/>
                    </a:lnTo>
                    <a:lnTo>
                      <a:pt x="479" y="40"/>
                    </a:lnTo>
                    <a:lnTo>
                      <a:pt x="557" y="112"/>
                    </a:lnTo>
                    <a:lnTo>
                      <a:pt x="593" y="155"/>
                    </a:lnTo>
                    <a:lnTo>
                      <a:pt x="627" y="201"/>
                    </a:lnTo>
                    <a:lnTo>
                      <a:pt x="683" y="296"/>
                    </a:lnTo>
                    <a:lnTo>
                      <a:pt x="712" y="399"/>
                    </a:lnTo>
                    <a:lnTo>
                      <a:pt x="716" y="506"/>
                    </a:lnTo>
                    <a:lnTo>
                      <a:pt x="700" y="621"/>
                    </a:lnTo>
                    <a:lnTo>
                      <a:pt x="673" y="676"/>
                    </a:lnTo>
                    <a:lnTo>
                      <a:pt x="639" y="730"/>
                    </a:lnTo>
                    <a:lnTo>
                      <a:pt x="607" y="736"/>
                    </a:lnTo>
                    <a:lnTo>
                      <a:pt x="586" y="719"/>
                    </a:lnTo>
                    <a:lnTo>
                      <a:pt x="617" y="653"/>
                    </a:lnTo>
                    <a:lnTo>
                      <a:pt x="642" y="586"/>
                    </a:lnTo>
                    <a:lnTo>
                      <a:pt x="662" y="396"/>
                    </a:lnTo>
                    <a:lnTo>
                      <a:pt x="641" y="310"/>
                    </a:lnTo>
                    <a:lnTo>
                      <a:pt x="621" y="268"/>
                    </a:lnTo>
                    <a:lnTo>
                      <a:pt x="593" y="226"/>
                    </a:lnTo>
                    <a:lnTo>
                      <a:pt x="564" y="187"/>
                    </a:lnTo>
                    <a:lnTo>
                      <a:pt x="533" y="152"/>
                    </a:lnTo>
                    <a:lnTo>
                      <a:pt x="501" y="120"/>
                    </a:lnTo>
                    <a:lnTo>
                      <a:pt x="466" y="93"/>
                    </a:lnTo>
                    <a:lnTo>
                      <a:pt x="428" y="72"/>
                    </a:lnTo>
                    <a:lnTo>
                      <a:pt x="389" y="60"/>
                    </a:lnTo>
                    <a:lnTo>
                      <a:pt x="299" y="63"/>
                    </a:lnTo>
                    <a:lnTo>
                      <a:pt x="204" y="99"/>
                    </a:lnTo>
                    <a:lnTo>
                      <a:pt x="126" y="159"/>
                    </a:lnTo>
                    <a:lnTo>
                      <a:pt x="78" y="240"/>
                    </a:lnTo>
                    <a:lnTo>
                      <a:pt x="70" y="338"/>
                    </a:lnTo>
                    <a:lnTo>
                      <a:pt x="90" y="452"/>
                    </a:lnTo>
                    <a:lnTo>
                      <a:pt x="109" y="499"/>
                    </a:lnTo>
                    <a:lnTo>
                      <a:pt x="146" y="545"/>
                    </a:lnTo>
                    <a:lnTo>
                      <a:pt x="227" y="572"/>
                    </a:lnTo>
                    <a:lnTo>
                      <a:pt x="299" y="552"/>
                    </a:lnTo>
                    <a:lnTo>
                      <a:pt x="348" y="482"/>
                    </a:lnTo>
                    <a:lnTo>
                      <a:pt x="350" y="397"/>
                    </a:lnTo>
                    <a:lnTo>
                      <a:pt x="318" y="361"/>
                    </a:lnTo>
                    <a:lnTo>
                      <a:pt x="274" y="336"/>
                    </a:lnTo>
                    <a:lnTo>
                      <a:pt x="259" y="309"/>
                    </a:lnTo>
                    <a:lnTo>
                      <a:pt x="269" y="284"/>
                    </a:lnTo>
                    <a:lnTo>
                      <a:pt x="291" y="270"/>
                    </a:lnTo>
                    <a:lnTo>
                      <a:pt x="320" y="2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7312" name="Freeform 40"/>
              <p:cNvSpPr>
                <a:spLocks/>
              </p:cNvSpPr>
              <p:nvPr/>
            </p:nvSpPr>
            <p:spPr bwMode="auto">
              <a:xfrm>
                <a:off x="3762" y="2500"/>
                <a:ext cx="140" cy="46"/>
              </a:xfrm>
              <a:custGeom>
                <a:avLst/>
                <a:gdLst>
                  <a:gd name="T0" fmla="*/ 33 w 280"/>
                  <a:gd name="T1" fmla="*/ 0 h 93"/>
                  <a:gd name="T2" fmla="*/ 159 w 280"/>
                  <a:gd name="T3" fmla="*/ 19 h 93"/>
                  <a:gd name="T4" fmla="*/ 280 w 280"/>
                  <a:gd name="T5" fmla="*/ 68 h 93"/>
                  <a:gd name="T6" fmla="*/ 275 w 280"/>
                  <a:gd name="T7" fmla="*/ 86 h 93"/>
                  <a:gd name="T8" fmla="*/ 247 w 280"/>
                  <a:gd name="T9" fmla="*/ 93 h 93"/>
                  <a:gd name="T10" fmla="*/ 193 w 280"/>
                  <a:gd name="T11" fmla="*/ 73 h 93"/>
                  <a:gd name="T12" fmla="*/ 144 w 280"/>
                  <a:gd name="T13" fmla="*/ 65 h 93"/>
                  <a:gd name="T14" fmla="*/ 33 w 280"/>
                  <a:gd name="T15" fmla="*/ 65 h 93"/>
                  <a:gd name="T16" fmla="*/ 0 w 280"/>
                  <a:gd name="T17" fmla="*/ 33 h 93"/>
                  <a:gd name="T18" fmla="*/ 8 w 280"/>
                  <a:gd name="T19" fmla="*/ 10 h 93"/>
                  <a:gd name="T20" fmla="*/ 33 w 280"/>
                  <a:gd name="T21" fmla="*/ 0 h 93"/>
                  <a:gd name="T22" fmla="*/ 33 w 280"/>
                  <a:gd name="T23" fmla="*/ 0 h 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80"/>
                  <a:gd name="T37" fmla="*/ 0 h 93"/>
                  <a:gd name="T38" fmla="*/ 280 w 280"/>
                  <a:gd name="T39" fmla="*/ 93 h 9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80" h="93">
                    <a:moveTo>
                      <a:pt x="33" y="0"/>
                    </a:moveTo>
                    <a:lnTo>
                      <a:pt x="159" y="19"/>
                    </a:lnTo>
                    <a:lnTo>
                      <a:pt x="280" y="68"/>
                    </a:lnTo>
                    <a:lnTo>
                      <a:pt x="275" y="86"/>
                    </a:lnTo>
                    <a:lnTo>
                      <a:pt x="247" y="93"/>
                    </a:lnTo>
                    <a:lnTo>
                      <a:pt x="193" y="73"/>
                    </a:lnTo>
                    <a:lnTo>
                      <a:pt x="144" y="65"/>
                    </a:lnTo>
                    <a:lnTo>
                      <a:pt x="33" y="65"/>
                    </a:lnTo>
                    <a:lnTo>
                      <a:pt x="0" y="33"/>
                    </a:lnTo>
                    <a:lnTo>
                      <a:pt x="8" y="1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7313" name="Freeform 41"/>
              <p:cNvSpPr>
                <a:spLocks/>
              </p:cNvSpPr>
              <p:nvPr/>
            </p:nvSpPr>
            <p:spPr bwMode="auto">
              <a:xfrm>
                <a:off x="3767" y="2537"/>
                <a:ext cx="125" cy="69"/>
              </a:xfrm>
              <a:custGeom>
                <a:avLst/>
                <a:gdLst>
                  <a:gd name="T0" fmla="*/ 241 w 251"/>
                  <a:gd name="T1" fmla="*/ 26 h 138"/>
                  <a:gd name="T2" fmla="*/ 136 w 251"/>
                  <a:gd name="T3" fmla="*/ 71 h 138"/>
                  <a:gd name="T4" fmla="*/ 91 w 251"/>
                  <a:gd name="T5" fmla="*/ 102 h 138"/>
                  <a:gd name="T6" fmla="*/ 40 w 251"/>
                  <a:gd name="T7" fmla="*/ 134 h 138"/>
                  <a:gd name="T8" fmla="*/ 16 w 251"/>
                  <a:gd name="T9" fmla="*/ 138 h 138"/>
                  <a:gd name="T10" fmla="*/ 0 w 251"/>
                  <a:gd name="T11" fmla="*/ 124 h 138"/>
                  <a:gd name="T12" fmla="*/ 10 w 251"/>
                  <a:gd name="T13" fmla="*/ 85 h 138"/>
                  <a:gd name="T14" fmla="*/ 66 w 251"/>
                  <a:gd name="T15" fmla="*/ 54 h 138"/>
                  <a:gd name="T16" fmla="*/ 119 w 251"/>
                  <a:gd name="T17" fmla="*/ 33 h 138"/>
                  <a:gd name="T18" fmla="*/ 236 w 251"/>
                  <a:gd name="T19" fmla="*/ 0 h 138"/>
                  <a:gd name="T20" fmla="*/ 251 w 251"/>
                  <a:gd name="T21" fmla="*/ 9 h 138"/>
                  <a:gd name="T22" fmla="*/ 241 w 251"/>
                  <a:gd name="T23" fmla="*/ 26 h 138"/>
                  <a:gd name="T24" fmla="*/ 241 w 251"/>
                  <a:gd name="T25" fmla="*/ 26 h 1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1"/>
                  <a:gd name="T40" fmla="*/ 0 h 138"/>
                  <a:gd name="T41" fmla="*/ 251 w 251"/>
                  <a:gd name="T42" fmla="*/ 138 h 13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1" h="138">
                    <a:moveTo>
                      <a:pt x="241" y="26"/>
                    </a:moveTo>
                    <a:lnTo>
                      <a:pt x="136" y="71"/>
                    </a:lnTo>
                    <a:lnTo>
                      <a:pt x="91" y="102"/>
                    </a:lnTo>
                    <a:lnTo>
                      <a:pt x="40" y="134"/>
                    </a:lnTo>
                    <a:lnTo>
                      <a:pt x="16" y="138"/>
                    </a:lnTo>
                    <a:lnTo>
                      <a:pt x="0" y="124"/>
                    </a:lnTo>
                    <a:lnTo>
                      <a:pt x="10" y="85"/>
                    </a:lnTo>
                    <a:lnTo>
                      <a:pt x="66" y="54"/>
                    </a:lnTo>
                    <a:lnTo>
                      <a:pt x="119" y="33"/>
                    </a:lnTo>
                    <a:lnTo>
                      <a:pt x="236" y="0"/>
                    </a:lnTo>
                    <a:lnTo>
                      <a:pt x="251" y="9"/>
                    </a:lnTo>
                    <a:lnTo>
                      <a:pt x="241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7314" name="Freeform 42"/>
              <p:cNvSpPr>
                <a:spLocks/>
              </p:cNvSpPr>
              <p:nvPr/>
            </p:nvSpPr>
            <p:spPr bwMode="auto">
              <a:xfrm>
                <a:off x="3553" y="2583"/>
                <a:ext cx="266" cy="1107"/>
              </a:xfrm>
              <a:custGeom>
                <a:avLst/>
                <a:gdLst>
                  <a:gd name="T0" fmla="*/ 472 w 533"/>
                  <a:gd name="T1" fmla="*/ 13 h 2213"/>
                  <a:gd name="T2" fmla="*/ 517 w 533"/>
                  <a:gd name="T3" fmla="*/ 123 h 2213"/>
                  <a:gd name="T4" fmla="*/ 533 w 533"/>
                  <a:gd name="T5" fmla="*/ 228 h 2213"/>
                  <a:gd name="T6" fmla="*/ 526 w 533"/>
                  <a:gd name="T7" fmla="*/ 335 h 2213"/>
                  <a:gd name="T8" fmla="*/ 497 w 533"/>
                  <a:gd name="T9" fmla="*/ 449 h 2213"/>
                  <a:gd name="T10" fmla="*/ 470 w 533"/>
                  <a:gd name="T11" fmla="*/ 518 h 2213"/>
                  <a:gd name="T12" fmla="*/ 440 w 533"/>
                  <a:gd name="T13" fmla="*/ 582 h 2213"/>
                  <a:gd name="T14" fmla="*/ 378 w 533"/>
                  <a:gd name="T15" fmla="*/ 683 h 2213"/>
                  <a:gd name="T16" fmla="*/ 350 w 533"/>
                  <a:gd name="T17" fmla="*/ 731 h 2213"/>
                  <a:gd name="T18" fmla="*/ 317 w 533"/>
                  <a:gd name="T19" fmla="*/ 782 h 2213"/>
                  <a:gd name="T20" fmla="*/ 266 w 533"/>
                  <a:gd name="T21" fmla="*/ 880 h 2213"/>
                  <a:gd name="T22" fmla="*/ 226 w 533"/>
                  <a:gd name="T23" fmla="*/ 984 h 2213"/>
                  <a:gd name="T24" fmla="*/ 195 w 533"/>
                  <a:gd name="T25" fmla="*/ 1055 h 2213"/>
                  <a:gd name="T26" fmla="*/ 168 w 533"/>
                  <a:gd name="T27" fmla="*/ 1121 h 2213"/>
                  <a:gd name="T28" fmla="*/ 129 w 533"/>
                  <a:gd name="T29" fmla="*/ 1244 h 2213"/>
                  <a:gd name="T30" fmla="*/ 86 w 533"/>
                  <a:gd name="T31" fmla="*/ 1520 h 2213"/>
                  <a:gd name="T32" fmla="*/ 122 w 533"/>
                  <a:gd name="T33" fmla="*/ 1715 h 2213"/>
                  <a:gd name="T34" fmla="*/ 147 w 533"/>
                  <a:gd name="T35" fmla="*/ 1803 h 2213"/>
                  <a:gd name="T36" fmla="*/ 185 w 533"/>
                  <a:gd name="T37" fmla="*/ 1901 h 2213"/>
                  <a:gd name="T38" fmla="*/ 214 w 533"/>
                  <a:gd name="T39" fmla="*/ 1974 h 2213"/>
                  <a:gd name="T40" fmla="*/ 244 w 533"/>
                  <a:gd name="T41" fmla="*/ 2039 h 2213"/>
                  <a:gd name="T42" fmla="*/ 262 w 533"/>
                  <a:gd name="T43" fmla="*/ 2069 h 2213"/>
                  <a:gd name="T44" fmla="*/ 284 w 533"/>
                  <a:gd name="T45" fmla="*/ 2094 h 2213"/>
                  <a:gd name="T46" fmla="*/ 312 w 533"/>
                  <a:gd name="T47" fmla="*/ 2115 h 2213"/>
                  <a:gd name="T48" fmla="*/ 347 w 533"/>
                  <a:gd name="T49" fmla="*/ 2132 h 2213"/>
                  <a:gd name="T50" fmla="*/ 427 w 533"/>
                  <a:gd name="T51" fmla="*/ 2142 h 2213"/>
                  <a:gd name="T52" fmla="*/ 431 w 533"/>
                  <a:gd name="T53" fmla="*/ 2139 h 2213"/>
                  <a:gd name="T54" fmla="*/ 459 w 533"/>
                  <a:gd name="T55" fmla="*/ 2133 h 2213"/>
                  <a:gd name="T56" fmla="*/ 479 w 533"/>
                  <a:gd name="T57" fmla="*/ 2146 h 2213"/>
                  <a:gd name="T58" fmla="*/ 486 w 533"/>
                  <a:gd name="T59" fmla="*/ 2170 h 2213"/>
                  <a:gd name="T60" fmla="*/ 472 w 533"/>
                  <a:gd name="T61" fmla="*/ 2193 h 2213"/>
                  <a:gd name="T62" fmla="*/ 458 w 533"/>
                  <a:gd name="T63" fmla="*/ 2206 h 2213"/>
                  <a:gd name="T64" fmla="*/ 437 w 533"/>
                  <a:gd name="T65" fmla="*/ 2213 h 2213"/>
                  <a:gd name="T66" fmla="*/ 326 w 533"/>
                  <a:gd name="T67" fmla="*/ 2200 h 2213"/>
                  <a:gd name="T68" fmla="*/ 249 w 533"/>
                  <a:gd name="T69" fmla="*/ 2160 h 2213"/>
                  <a:gd name="T70" fmla="*/ 195 w 533"/>
                  <a:gd name="T71" fmla="*/ 2107 h 2213"/>
                  <a:gd name="T72" fmla="*/ 116 w 533"/>
                  <a:gd name="T73" fmla="*/ 1958 h 2213"/>
                  <a:gd name="T74" fmla="*/ 76 w 533"/>
                  <a:gd name="T75" fmla="*/ 1852 h 2213"/>
                  <a:gd name="T76" fmla="*/ 45 w 533"/>
                  <a:gd name="T77" fmla="*/ 1747 h 2213"/>
                  <a:gd name="T78" fmla="*/ 0 w 533"/>
                  <a:gd name="T79" fmla="*/ 1526 h 2213"/>
                  <a:gd name="T80" fmla="*/ 20 w 533"/>
                  <a:gd name="T81" fmla="*/ 1372 h 2213"/>
                  <a:gd name="T82" fmla="*/ 53 w 533"/>
                  <a:gd name="T83" fmla="*/ 1235 h 2213"/>
                  <a:gd name="T84" fmla="*/ 76 w 533"/>
                  <a:gd name="T85" fmla="*/ 1167 h 2213"/>
                  <a:gd name="T86" fmla="*/ 101 w 533"/>
                  <a:gd name="T87" fmla="*/ 1100 h 2213"/>
                  <a:gd name="T88" fmla="*/ 130 w 533"/>
                  <a:gd name="T89" fmla="*/ 1030 h 2213"/>
                  <a:gd name="T90" fmla="*/ 163 w 533"/>
                  <a:gd name="T91" fmla="*/ 956 h 2213"/>
                  <a:gd name="T92" fmla="*/ 205 w 533"/>
                  <a:gd name="T93" fmla="*/ 847 h 2213"/>
                  <a:gd name="T94" fmla="*/ 227 w 533"/>
                  <a:gd name="T95" fmla="*/ 796 h 2213"/>
                  <a:gd name="T96" fmla="*/ 258 w 533"/>
                  <a:gd name="T97" fmla="*/ 742 h 2213"/>
                  <a:gd name="T98" fmla="*/ 317 w 533"/>
                  <a:gd name="T99" fmla="*/ 644 h 2213"/>
                  <a:gd name="T100" fmla="*/ 343 w 533"/>
                  <a:gd name="T101" fmla="*/ 596 h 2213"/>
                  <a:gd name="T102" fmla="*/ 377 w 533"/>
                  <a:gd name="T103" fmla="*/ 545 h 2213"/>
                  <a:gd name="T104" fmla="*/ 427 w 533"/>
                  <a:gd name="T105" fmla="*/ 426 h 2213"/>
                  <a:gd name="T106" fmla="*/ 468 w 533"/>
                  <a:gd name="T107" fmla="*/ 230 h 2213"/>
                  <a:gd name="T108" fmla="*/ 458 w 533"/>
                  <a:gd name="T109" fmla="*/ 137 h 2213"/>
                  <a:gd name="T110" fmla="*/ 444 w 533"/>
                  <a:gd name="T111" fmla="*/ 88 h 2213"/>
                  <a:gd name="T112" fmla="*/ 420 w 533"/>
                  <a:gd name="T113" fmla="*/ 38 h 2213"/>
                  <a:gd name="T114" fmla="*/ 419 w 533"/>
                  <a:gd name="T115" fmla="*/ 15 h 2213"/>
                  <a:gd name="T116" fmla="*/ 433 w 533"/>
                  <a:gd name="T117" fmla="*/ 0 h 2213"/>
                  <a:gd name="T118" fmla="*/ 472 w 533"/>
                  <a:gd name="T119" fmla="*/ 13 h 2213"/>
                  <a:gd name="T120" fmla="*/ 472 w 533"/>
                  <a:gd name="T121" fmla="*/ 13 h 221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33"/>
                  <a:gd name="T184" fmla="*/ 0 h 2213"/>
                  <a:gd name="T185" fmla="*/ 533 w 533"/>
                  <a:gd name="T186" fmla="*/ 2213 h 221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33" h="2213">
                    <a:moveTo>
                      <a:pt x="472" y="13"/>
                    </a:moveTo>
                    <a:lnTo>
                      <a:pt x="517" y="123"/>
                    </a:lnTo>
                    <a:lnTo>
                      <a:pt x="533" y="228"/>
                    </a:lnTo>
                    <a:lnTo>
                      <a:pt x="526" y="335"/>
                    </a:lnTo>
                    <a:lnTo>
                      <a:pt x="497" y="449"/>
                    </a:lnTo>
                    <a:lnTo>
                      <a:pt x="470" y="518"/>
                    </a:lnTo>
                    <a:lnTo>
                      <a:pt x="440" y="582"/>
                    </a:lnTo>
                    <a:lnTo>
                      <a:pt x="378" y="683"/>
                    </a:lnTo>
                    <a:lnTo>
                      <a:pt x="350" y="731"/>
                    </a:lnTo>
                    <a:lnTo>
                      <a:pt x="317" y="782"/>
                    </a:lnTo>
                    <a:lnTo>
                      <a:pt x="266" y="880"/>
                    </a:lnTo>
                    <a:lnTo>
                      <a:pt x="226" y="984"/>
                    </a:lnTo>
                    <a:lnTo>
                      <a:pt x="195" y="1055"/>
                    </a:lnTo>
                    <a:lnTo>
                      <a:pt x="168" y="1121"/>
                    </a:lnTo>
                    <a:lnTo>
                      <a:pt x="129" y="1244"/>
                    </a:lnTo>
                    <a:lnTo>
                      <a:pt x="86" y="1520"/>
                    </a:lnTo>
                    <a:lnTo>
                      <a:pt x="122" y="1715"/>
                    </a:lnTo>
                    <a:lnTo>
                      <a:pt x="147" y="1803"/>
                    </a:lnTo>
                    <a:lnTo>
                      <a:pt x="185" y="1901"/>
                    </a:lnTo>
                    <a:lnTo>
                      <a:pt x="214" y="1974"/>
                    </a:lnTo>
                    <a:lnTo>
                      <a:pt x="244" y="2039"/>
                    </a:lnTo>
                    <a:lnTo>
                      <a:pt x="262" y="2069"/>
                    </a:lnTo>
                    <a:lnTo>
                      <a:pt x="284" y="2094"/>
                    </a:lnTo>
                    <a:lnTo>
                      <a:pt x="312" y="2115"/>
                    </a:lnTo>
                    <a:lnTo>
                      <a:pt x="347" y="2132"/>
                    </a:lnTo>
                    <a:lnTo>
                      <a:pt x="427" y="2142"/>
                    </a:lnTo>
                    <a:lnTo>
                      <a:pt x="431" y="2139"/>
                    </a:lnTo>
                    <a:lnTo>
                      <a:pt x="459" y="2133"/>
                    </a:lnTo>
                    <a:lnTo>
                      <a:pt x="479" y="2146"/>
                    </a:lnTo>
                    <a:lnTo>
                      <a:pt x="486" y="2170"/>
                    </a:lnTo>
                    <a:lnTo>
                      <a:pt x="472" y="2193"/>
                    </a:lnTo>
                    <a:lnTo>
                      <a:pt x="458" y="2206"/>
                    </a:lnTo>
                    <a:lnTo>
                      <a:pt x="437" y="2213"/>
                    </a:lnTo>
                    <a:lnTo>
                      <a:pt x="326" y="2200"/>
                    </a:lnTo>
                    <a:lnTo>
                      <a:pt x="249" y="2160"/>
                    </a:lnTo>
                    <a:lnTo>
                      <a:pt x="195" y="2107"/>
                    </a:lnTo>
                    <a:lnTo>
                      <a:pt x="116" y="1958"/>
                    </a:lnTo>
                    <a:lnTo>
                      <a:pt x="76" y="1852"/>
                    </a:lnTo>
                    <a:lnTo>
                      <a:pt x="45" y="1747"/>
                    </a:lnTo>
                    <a:lnTo>
                      <a:pt x="0" y="1526"/>
                    </a:lnTo>
                    <a:lnTo>
                      <a:pt x="20" y="1372"/>
                    </a:lnTo>
                    <a:lnTo>
                      <a:pt x="53" y="1235"/>
                    </a:lnTo>
                    <a:lnTo>
                      <a:pt x="76" y="1167"/>
                    </a:lnTo>
                    <a:lnTo>
                      <a:pt x="101" y="1100"/>
                    </a:lnTo>
                    <a:lnTo>
                      <a:pt x="130" y="1030"/>
                    </a:lnTo>
                    <a:lnTo>
                      <a:pt x="163" y="956"/>
                    </a:lnTo>
                    <a:lnTo>
                      <a:pt x="205" y="847"/>
                    </a:lnTo>
                    <a:lnTo>
                      <a:pt x="227" y="796"/>
                    </a:lnTo>
                    <a:lnTo>
                      <a:pt x="258" y="742"/>
                    </a:lnTo>
                    <a:lnTo>
                      <a:pt x="317" y="644"/>
                    </a:lnTo>
                    <a:lnTo>
                      <a:pt x="343" y="596"/>
                    </a:lnTo>
                    <a:lnTo>
                      <a:pt x="377" y="545"/>
                    </a:lnTo>
                    <a:lnTo>
                      <a:pt x="427" y="426"/>
                    </a:lnTo>
                    <a:lnTo>
                      <a:pt x="468" y="230"/>
                    </a:lnTo>
                    <a:lnTo>
                      <a:pt x="458" y="137"/>
                    </a:lnTo>
                    <a:lnTo>
                      <a:pt x="444" y="88"/>
                    </a:lnTo>
                    <a:lnTo>
                      <a:pt x="420" y="38"/>
                    </a:lnTo>
                    <a:lnTo>
                      <a:pt x="419" y="15"/>
                    </a:lnTo>
                    <a:lnTo>
                      <a:pt x="433" y="0"/>
                    </a:lnTo>
                    <a:lnTo>
                      <a:pt x="472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7315" name="Freeform 43"/>
              <p:cNvSpPr>
                <a:spLocks/>
              </p:cNvSpPr>
              <p:nvPr/>
            </p:nvSpPr>
            <p:spPr bwMode="auto">
              <a:xfrm>
                <a:off x="3776" y="3497"/>
                <a:ext cx="136" cy="56"/>
              </a:xfrm>
              <a:custGeom>
                <a:avLst/>
                <a:gdLst>
                  <a:gd name="T0" fmla="*/ 231 w 273"/>
                  <a:gd name="T1" fmla="*/ 83 h 112"/>
                  <a:gd name="T2" fmla="*/ 165 w 273"/>
                  <a:gd name="T3" fmla="*/ 73 h 112"/>
                  <a:gd name="T4" fmla="*/ 88 w 273"/>
                  <a:gd name="T5" fmla="*/ 101 h 112"/>
                  <a:gd name="T6" fmla="*/ 18 w 273"/>
                  <a:gd name="T7" fmla="*/ 112 h 112"/>
                  <a:gd name="T8" fmla="*/ 0 w 273"/>
                  <a:gd name="T9" fmla="*/ 106 h 112"/>
                  <a:gd name="T10" fmla="*/ 5 w 273"/>
                  <a:gd name="T11" fmla="*/ 88 h 112"/>
                  <a:gd name="T12" fmla="*/ 56 w 273"/>
                  <a:gd name="T13" fmla="*/ 34 h 112"/>
                  <a:gd name="T14" fmla="*/ 154 w 273"/>
                  <a:gd name="T15" fmla="*/ 0 h 112"/>
                  <a:gd name="T16" fmla="*/ 252 w 273"/>
                  <a:gd name="T17" fmla="*/ 22 h 112"/>
                  <a:gd name="T18" fmla="*/ 271 w 273"/>
                  <a:gd name="T19" fmla="*/ 41 h 112"/>
                  <a:gd name="T20" fmla="*/ 273 w 273"/>
                  <a:gd name="T21" fmla="*/ 52 h 112"/>
                  <a:gd name="T22" fmla="*/ 271 w 273"/>
                  <a:gd name="T23" fmla="*/ 63 h 112"/>
                  <a:gd name="T24" fmla="*/ 256 w 273"/>
                  <a:gd name="T25" fmla="*/ 81 h 112"/>
                  <a:gd name="T26" fmla="*/ 231 w 273"/>
                  <a:gd name="T27" fmla="*/ 83 h 112"/>
                  <a:gd name="T28" fmla="*/ 231 w 273"/>
                  <a:gd name="T29" fmla="*/ 83 h 1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73"/>
                  <a:gd name="T46" fmla="*/ 0 h 112"/>
                  <a:gd name="T47" fmla="*/ 273 w 273"/>
                  <a:gd name="T48" fmla="*/ 112 h 1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73" h="112">
                    <a:moveTo>
                      <a:pt x="231" y="83"/>
                    </a:moveTo>
                    <a:lnTo>
                      <a:pt x="165" y="73"/>
                    </a:lnTo>
                    <a:lnTo>
                      <a:pt x="88" y="101"/>
                    </a:lnTo>
                    <a:lnTo>
                      <a:pt x="18" y="112"/>
                    </a:lnTo>
                    <a:lnTo>
                      <a:pt x="0" y="106"/>
                    </a:lnTo>
                    <a:lnTo>
                      <a:pt x="5" y="88"/>
                    </a:lnTo>
                    <a:lnTo>
                      <a:pt x="56" y="34"/>
                    </a:lnTo>
                    <a:lnTo>
                      <a:pt x="154" y="0"/>
                    </a:lnTo>
                    <a:lnTo>
                      <a:pt x="252" y="22"/>
                    </a:lnTo>
                    <a:lnTo>
                      <a:pt x="271" y="41"/>
                    </a:lnTo>
                    <a:lnTo>
                      <a:pt x="273" y="52"/>
                    </a:lnTo>
                    <a:lnTo>
                      <a:pt x="271" y="63"/>
                    </a:lnTo>
                    <a:lnTo>
                      <a:pt x="256" y="81"/>
                    </a:lnTo>
                    <a:lnTo>
                      <a:pt x="231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7316" name="Freeform 44"/>
              <p:cNvSpPr>
                <a:spLocks/>
              </p:cNvSpPr>
              <p:nvPr/>
            </p:nvSpPr>
            <p:spPr bwMode="auto">
              <a:xfrm>
                <a:off x="3735" y="3386"/>
                <a:ext cx="209" cy="293"/>
              </a:xfrm>
              <a:custGeom>
                <a:avLst/>
                <a:gdLst>
                  <a:gd name="T0" fmla="*/ 92 w 418"/>
                  <a:gd name="T1" fmla="*/ 344 h 586"/>
                  <a:gd name="T2" fmla="*/ 46 w 418"/>
                  <a:gd name="T3" fmla="*/ 326 h 586"/>
                  <a:gd name="T4" fmla="*/ 16 w 418"/>
                  <a:gd name="T5" fmla="*/ 289 h 586"/>
                  <a:gd name="T6" fmla="*/ 0 w 418"/>
                  <a:gd name="T7" fmla="*/ 188 h 586"/>
                  <a:gd name="T8" fmla="*/ 17 w 418"/>
                  <a:gd name="T9" fmla="*/ 128 h 586"/>
                  <a:gd name="T10" fmla="*/ 45 w 418"/>
                  <a:gd name="T11" fmla="*/ 77 h 586"/>
                  <a:gd name="T12" fmla="*/ 84 w 418"/>
                  <a:gd name="T13" fmla="*/ 36 h 586"/>
                  <a:gd name="T14" fmla="*/ 140 w 418"/>
                  <a:gd name="T15" fmla="*/ 12 h 586"/>
                  <a:gd name="T16" fmla="*/ 258 w 418"/>
                  <a:gd name="T17" fmla="*/ 0 h 586"/>
                  <a:gd name="T18" fmla="*/ 361 w 418"/>
                  <a:gd name="T19" fmla="*/ 46 h 586"/>
                  <a:gd name="T20" fmla="*/ 409 w 418"/>
                  <a:gd name="T21" fmla="*/ 116 h 586"/>
                  <a:gd name="T22" fmla="*/ 418 w 418"/>
                  <a:gd name="T23" fmla="*/ 197 h 586"/>
                  <a:gd name="T24" fmla="*/ 403 w 418"/>
                  <a:gd name="T25" fmla="*/ 284 h 586"/>
                  <a:gd name="T26" fmla="*/ 378 w 418"/>
                  <a:gd name="T27" fmla="*/ 375 h 586"/>
                  <a:gd name="T28" fmla="*/ 309 w 418"/>
                  <a:gd name="T29" fmla="*/ 498 h 586"/>
                  <a:gd name="T30" fmla="*/ 255 w 418"/>
                  <a:gd name="T31" fmla="*/ 544 h 586"/>
                  <a:gd name="T32" fmla="*/ 196 w 418"/>
                  <a:gd name="T33" fmla="*/ 586 h 586"/>
                  <a:gd name="T34" fmla="*/ 176 w 418"/>
                  <a:gd name="T35" fmla="*/ 586 h 586"/>
                  <a:gd name="T36" fmla="*/ 176 w 418"/>
                  <a:gd name="T37" fmla="*/ 566 h 586"/>
                  <a:gd name="T38" fmla="*/ 216 w 418"/>
                  <a:gd name="T39" fmla="*/ 515 h 586"/>
                  <a:gd name="T40" fmla="*/ 249 w 418"/>
                  <a:gd name="T41" fmla="*/ 457 h 586"/>
                  <a:gd name="T42" fmla="*/ 312 w 418"/>
                  <a:gd name="T43" fmla="*/ 347 h 586"/>
                  <a:gd name="T44" fmla="*/ 354 w 418"/>
                  <a:gd name="T45" fmla="*/ 211 h 586"/>
                  <a:gd name="T46" fmla="*/ 353 w 418"/>
                  <a:gd name="T47" fmla="*/ 149 h 586"/>
                  <a:gd name="T48" fmla="*/ 340 w 418"/>
                  <a:gd name="T49" fmla="*/ 121 h 586"/>
                  <a:gd name="T50" fmla="*/ 318 w 418"/>
                  <a:gd name="T51" fmla="*/ 95 h 586"/>
                  <a:gd name="T52" fmla="*/ 281 w 418"/>
                  <a:gd name="T53" fmla="*/ 72 h 586"/>
                  <a:gd name="T54" fmla="*/ 242 w 418"/>
                  <a:gd name="T55" fmla="*/ 64 h 586"/>
                  <a:gd name="T56" fmla="*/ 157 w 418"/>
                  <a:gd name="T57" fmla="*/ 75 h 586"/>
                  <a:gd name="T58" fmla="*/ 81 w 418"/>
                  <a:gd name="T59" fmla="*/ 119 h 586"/>
                  <a:gd name="T60" fmla="*/ 45 w 418"/>
                  <a:gd name="T61" fmla="*/ 197 h 586"/>
                  <a:gd name="T62" fmla="*/ 48 w 418"/>
                  <a:gd name="T63" fmla="*/ 272 h 586"/>
                  <a:gd name="T64" fmla="*/ 64 w 418"/>
                  <a:gd name="T65" fmla="*/ 302 h 586"/>
                  <a:gd name="T66" fmla="*/ 94 w 418"/>
                  <a:gd name="T67" fmla="*/ 316 h 586"/>
                  <a:gd name="T68" fmla="*/ 106 w 418"/>
                  <a:gd name="T69" fmla="*/ 331 h 586"/>
                  <a:gd name="T70" fmla="*/ 92 w 418"/>
                  <a:gd name="T71" fmla="*/ 344 h 586"/>
                  <a:gd name="T72" fmla="*/ 92 w 418"/>
                  <a:gd name="T73" fmla="*/ 344 h 58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18"/>
                  <a:gd name="T112" fmla="*/ 0 h 586"/>
                  <a:gd name="T113" fmla="*/ 418 w 418"/>
                  <a:gd name="T114" fmla="*/ 586 h 58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18" h="586">
                    <a:moveTo>
                      <a:pt x="92" y="344"/>
                    </a:moveTo>
                    <a:lnTo>
                      <a:pt x="46" y="326"/>
                    </a:lnTo>
                    <a:lnTo>
                      <a:pt x="16" y="289"/>
                    </a:lnTo>
                    <a:lnTo>
                      <a:pt x="0" y="188"/>
                    </a:lnTo>
                    <a:lnTo>
                      <a:pt x="17" y="128"/>
                    </a:lnTo>
                    <a:lnTo>
                      <a:pt x="45" y="77"/>
                    </a:lnTo>
                    <a:lnTo>
                      <a:pt x="84" y="36"/>
                    </a:lnTo>
                    <a:lnTo>
                      <a:pt x="140" y="12"/>
                    </a:lnTo>
                    <a:lnTo>
                      <a:pt x="258" y="0"/>
                    </a:lnTo>
                    <a:lnTo>
                      <a:pt x="361" y="46"/>
                    </a:lnTo>
                    <a:lnTo>
                      <a:pt x="409" y="116"/>
                    </a:lnTo>
                    <a:lnTo>
                      <a:pt x="418" y="197"/>
                    </a:lnTo>
                    <a:lnTo>
                      <a:pt x="403" y="284"/>
                    </a:lnTo>
                    <a:lnTo>
                      <a:pt x="378" y="375"/>
                    </a:lnTo>
                    <a:lnTo>
                      <a:pt x="309" y="498"/>
                    </a:lnTo>
                    <a:lnTo>
                      <a:pt x="255" y="544"/>
                    </a:lnTo>
                    <a:lnTo>
                      <a:pt x="196" y="586"/>
                    </a:lnTo>
                    <a:lnTo>
                      <a:pt x="176" y="586"/>
                    </a:lnTo>
                    <a:lnTo>
                      <a:pt x="176" y="566"/>
                    </a:lnTo>
                    <a:lnTo>
                      <a:pt x="216" y="515"/>
                    </a:lnTo>
                    <a:lnTo>
                      <a:pt x="249" y="457"/>
                    </a:lnTo>
                    <a:lnTo>
                      <a:pt x="312" y="347"/>
                    </a:lnTo>
                    <a:lnTo>
                      <a:pt x="354" y="211"/>
                    </a:lnTo>
                    <a:lnTo>
                      <a:pt x="353" y="149"/>
                    </a:lnTo>
                    <a:lnTo>
                      <a:pt x="340" y="121"/>
                    </a:lnTo>
                    <a:lnTo>
                      <a:pt x="318" y="95"/>
                    </a:lnTo>
                    <a:lnTo>
                      <a:pt x="281" y="72"/>
                    </a:lnTo>
                    <a:lnTo>
                      <a:pt x="242" y="64"/>
                    </a:lnTo>
                    <a:lnTo>
                      <a:pt x="157" y="75"/>
                    </a:lnTo>
                    <a:lnTo>
                      <a:pt x="81" y="119"/>
                    </a:lnTo>
                    <a:lnTo>
                      <a:pt x="45" y="197"/>
                    </a:lnTo>
                    <a:lnTo>
                      <a:pt x="48" y="272"/>
                    </a:lnTo>
                    <a:lnTo>
                      <a:pt x="64" y="302"/>
                    </a:lnTo>
                    <a:lnTo>
                      <a:pt x="94" y="316"/>
                    </a:lnTo>
                    <a:lnTo>
                      <a:pt x="106" y="331"/>
                    </a:lnTo>
                    <a:lnTo>
                      <a:pt x="92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7317" name="Freeform 45"/>
              <p:cNvSpPr>
                <a:spLocks/>
              </p:cNvSpPr>
              <p:nvPr/>
            </p:nvSpPr>
            <p:spPr bwMode="auto">
              <a:xfrm>
                <a:off x="3863" y="3340"/>
                <a:ext cx="736" cy="161"/>
              </a:xfrm>
              <a:custGeom>
                <a:avLst/>
                <a:gdLst>
                  <a:gd name="T0" fmla="*/ 9 w 1472"/>
                  <a:gd name="T1" fmla="*/ 52 h 323"/>
                  <a:gd name="T2" fmla="*/ 60 w 1472"/>
                  <a:gd name="T3" fmla="*/ 32 h 323"/>
                  <a:gd name="T4" fmla="*/ 109 w 1472"/>
                  <a:gd name="T5" fmla="*/ 17 h 323"/>
                  <a:gd name="T6" fmla="*/ 203 w 1472"/>
                  <a:gd name="T7" fmla="*/ 0 h 323"/>
                  <a:gd name="T8" fmla="*/ 297 w 1472"/>
                  <a:gd name="T9" fmla="*/ 4 h 323"/>
                  <a:gd name="T10" fmla="*/ 398 w 1472"/>
                  <a:gd name="T11" fmla="*/ 34 h 323"/>
                  <a:gd name="T12" fmla="*/ 455 w 1472"/>
                  <a:gd name="T13" fmla="*/ 59 h 323"/>
                  <a:gd name="T14" fmla="*/ 507 w 1472"/>
                  <a:gd name="T15" fmla="*/ 84 h 323"/>
                  <a:gd name="T16" fmla="*/ 556 w 1472"/>
                  <a:gd name="T17" fmla="*/ 111 h 323"/>
                  <a:gd name="T18" fmla="*/ 602 w 1472"/>
                  <a:gd name="T19" fmla="*/ 137 h 323"/>
                  <a:gd name="T20" fmla="*/ 648 w 1472"/>
                  <a:gd name="T21" fmla="*/ 163 h 323"/>
                  <a:gd name="T22" fmla="*/ 697 w 1472"/>
                  <a:gd name="T23" fmla="*/ 188 h 323"/>
                  <a:gd name="T24" fmla="*/ 750 w 1472"/>
                  <a:gd name="T25" fmla="*/ 212 h 323"/>
                  <a:gd name="T26" fmla="*/ 810 w 1472"/>
                  <a:gd name="T27" fmla="*/ 234 h 323"/>
                  <a:gd name="T28" fmla="*/ 922 w 1472"/>
                  <a:gd name="T29" fmla="*/ 252 h 323"/>
                  <a:gd name="T30" fmla="*/ 1040 w 1472"/>
                  <a:gd name="T31" fmla="*/ 248 h 323"/>
                  <a:gd name="T32" fmla="*/ 1173 w 1472"/>
                  <a:gd name="T33" fmla="*/ 199 h 323"/>
                  <a:gd name="T34" fmla="*/ 1455 w 1472"/>
                  <a:gd name="T35" fmla="*/ 149 h 323"/>
                  <a:gd name="T36" fmla="*/ 1472 w 1472"/>
                  <a:gd name="T37" fmla="*/ 158 h 323"/>
                  <a:gd name="T38" fmla="*/ 1462 w 1472"/>
                  <a:gd name="T39" fmla="*/ 175 h 323"/>
                  <a:gd name="T40" fmla="*/ 1329 w 1472"/>
                  <a:gd name="T41" fmla="*/ 223 h 323"/>
                  <a:gd name="T42" fmla="*/ 1268 w 1472"/>
                  <a:gd name="T43" fmla="*/ 248 h 323"/>
                  <a:gd name="T44" fmla="*/ 1195 w 1472"/>
                  <a:gd name="T45" fmla="*/ 270 h 323"/>
                  <a:gd name="T46" fmla="*/ 1051 w 1472"/>
                  <a:gd name="T47" fmla="*/ 321 h 323"/>
                  <a:gd name="T48" fmla="*/ 917 w 1472"/>
                  <a:gd name="T49" fmla="*/ 323 h 323"/>
                  <a:gd name="T50" fmla="*/ 787 w 1472"/>
                  <a:gd name="T51" fmla="*/ 301 h 323"/>
                  <a:gd name="T52" fmla="*/ 673 w 1472"/>
                  <a:gd name="T53" fmla="*/ 252 h 323"/>
                  <a:gd name="T54" fmla="*/ 626 w 1472"/>
                  <a:gd name="T55" fmla="*/ 224 h 323"/>
                  <a:gd name="T56" fmla="*/ 579 w 1472"/>
                  <a:gd name="T57" fmla="*/ 196 h 323"/>
                  <a:gd name="T58" fmla="*/ 535 w 1472"/>
                  <a:gd name="T59" fmla="*/ 168 h 323"/>
                  <a:gd name="T60" fmla="*/ 486 w 1472"/>
                  <a:gd name="T61" fmla="*/ 139 h 323"/>
                  <a:gd name="T62" fmla="*/ 434 w 1472"/>
                  <a:gd name="T63" fmla="*/ 112 h 323"/>
                  <a:gd name="T64" fmla="*/ 377 w 1472"/>
                  <a:gd name="T65" fmla="*/ 86 h 323"/>
                  <a:gd name="T66" fmla="*/ 284 w 1472"/>
                  <a:gd name="T67" fmla="*/ 55 h 323"/>
                  <a:gd name="T68" fmla="*/ 197 w 1472"/>
                  <a:gd name="T69" fmla="*/ 42 h 323"/>
                  <a:gd name="T70" fmla="*/ 18 w 1472"/>
                  <a:gd name="T71" fmla="*/ 77 h 323"/>
                  <a:gd name="T72" fmla="*/ 0 w 1472"/>
                  <a:gd name="T73" fmla="*/ 70 h 323"/>
                  <a:gd name="T74" fmla="*/ 9 w 1472"/>
                  <a:gd name="T75" fmla="*/ 52 h 323"/>
                  <a:gd name="T76" fmla="*/ 9 w 1472"/>
                  <a:gd name="T77" fmla="*/ 52 h 3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72"/>
                  <a:gd name="T118" fmla="*/ 0 h 323"/>
                  <a:gd name="T119" fmla="*/ 1472 w 1472"/>
                  <a:gd name="T120" fmla="*/ 323 h 32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72" h="323">
                    <a:moveTo>
                      <a:pt x="9" y="52"/>
                    </a:moveTo>
                    <a:lnTo>
                      <a:pt x="60" y="32"/>
                    </a:lnTo>
                    <a:lnTo>
                      <a:pt x="109" y="17"/>
                    </a:lnTo>
                    <a:lnTo>
                      <a:pt x="203" y="0"/>
                    </a:lnTo>
                    <a:lnTo>
                      <a:pt x="297" y="4"/>
                    </a:lnTo>
                    <a:lnTo>
                      <a:pt x="398" y="34"/>
                    </a:lnTo>
                    <a:lnTo>
                      <a:pt x="455" y="59"/>
                    </a:lnTo>
                    <a:lnTo>
                      <a:pt x="507" y="84"/>
                    </a:lnTo>
                    <a:lnTo>
                      <a:pt x="556" y="111"/>
                    </a:lnTo>
                    <a:lnTo>
                      <a:pt x="602" y="137"/>
                    </a:lnTo>
                    <a:lnTo>
                      <a:pt x="648" y="163"/>
                    </a:lnTo>
                    <a:lnTo>
                      <a:pt x="697" y="188"/>
                    </a:lnTo>
                    <a:lnTo>
                      <a:pt x="750" y="212"/>
                    </a:lnTo>
                    <a:lnTo>
                      <a:pt x="810" y="234"/>
                    </a:lnTo>
                    <a:lnTo>
                      <a:pt x="922" y="252"/>
                    </a:lnTo>
                    <a:lnTo>
                      <a:pt x="1040" y="248"/>
                    </a:lnTo>
                    <a:lnTo>
                      <a:pt x="1173" y="199"/>
                    </a:lnTo>
                    <a:lnTo>
                      <a:pt x="1455" y="149"/>
                    </a:lnTo>
                    <a:lnTo>
                      <a:pt x="1472" y="158"/>
                    </a:lnTo>
                    <a:lnTo>
                      <a:pt x="1462" y="175"/>
                    </a:lnTo>
                    <a:lnTo>
                      <a:pt x="1329" y="223"/>
                    </a:lnTo>
                    <a:lnTo>
                      <a:pt x="1268" y="248"/>
                    </a:lnTo>
                    <a:lnTo>
                      <a:pt x="1195" y="270"/>
                    </a:lnTo>
                    <a:lnTo>
                      <a:pt x="1051" y="321"/>
                    </a:lnTo>
                    <a:lnTo>
                      <a:pt x="917" y="323"/>
                    </a:lnTo>
                    <a:lnTo>
                      <a:pt x="787" y="301"/>
                    </a:lnTo>
                    <a:lnTo>
                      <a:pt x="673" y="252"/>
                    </a:lnTo>
                    <a:lnTo>
                      <a:pt x="626" y="224"/>
                    </a:lnTo>
                    <a:lnTo>
                      <a:pt x="579" y="196"/>
                    </a:lnTo>
                    <a:lnTo>
                      <a:pt x="535" y="168"/>
                    </a:lnTo>
                    <a:lnTo>
                      <a:pt x="486" y="139"/>
                    </a:lnTo>
                    <a:lnTo>
                      <a:pt x="434" y="112"/>
                    </a:lnTo>
                    <a:lnTo>
                      <a:pt x="377" y="86"/>
                    </a:lnTo>
                    <a:lnTo>
                      <a:pt x="284" y="55"/>
                    </a:lnTo>
                    <a:lnTo>
                      <a:pt x="197" y="42"/>
                    </a:lnTo>
                    <a:lnTo>
                      <a:pt x="18" y="77"/>
                    </a:lnTo>
                    <a:lnTo>
                      <a:pt x="0" y="70"/>
                    </a:lnTo>
                    <a:lnTo>
                      <a:pt x="9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7318" name="Freeform 46"/>
              <p:cNvSpPr>
                <a:spLocks/>
              </p:cNvSpPr>
              <p:nvPr/>
            </p:nvSpPr>
            <p:spPr bwMode="auto">
              <a:xfrm>
                <a:off x="4617" y="3416"/>
                <a:ext cx="135" cy="268"/>
              </a:xfrm>
              <a:custGeom>
                <a:avLst/>
                <a:gdLst>
                  <a:gd name="T0" fmla="*/ 84 w 270"/>
                  <a:gd name="T1" fmla="*/ 0 h 536"/>
                  <a:gd name="T2" fmla="*/ 190 w 270"/>
                  <a:gd name="T3" fmla="*/ 61 h 536"/>
                  <a:gd name="T4" fmla="*/ 244 w 270"/>
                  <a:gd name="T5" fmla="*/ 141 h 536"/>
                  <a:gd name="T6" fmla="*/ 270 w 270"/>
                  <a:gd name="T7" fmla="*/ 228 h 536"/>
                  <a:gd name="T8" fmla="*/ 268 w 270"/>
                  <a:gd name="T9" fmla="*/ 317 h 536"/>
                  <a:gd name="T10" fmla="*/ 256 w 270"/>
                  <a:gd name="T11" fmla="*/ 364 h 536"/>
                  <a:gd name="T12" fmla="*/ 235 w 270"/>
                  <a:gd name="T13" fmla="*/ 407 h 536"/>
                  <a:gd name="T14" fmla="*/ 197 w 270"/>
                  <a:gd name="T15" fmla="*/ 445 h 536"/>
                  <a:gd name="T16" fmla="*/ 158 w 270"/>
                  <a:gd name="T17" fmla="*/ 476 h 536"/>
                  <a:gd name="T18" fmla="*/ 117 w 270"/>
                  <a:gd name="T19" fmla="*/ 505 h 536"/>
                  <a:gd name="T20" fmla="*/ 74 w 270"/>
                  <a:gd name="T21" fmla="*/ 536 h 536"/>
                  <a:gd name="T22" fmla="*/ 15 w 270"/>
                  <a:gd name="T23" fmla="*/ 529 h 536"/>
                  <a:gd name="T24" fmla="*/ 0 w 270"/>
                  <a:gd name="T25" fmla="*/ 520 h 536"/>
                  <a:gd name="T26" fmla="*/ 5 w 270"/>
                  <a:gd name="T27" fmla="*/ 504 h 536"/>
                  <a:gd name="T28" fmla="*/ 36 w 270"/>
                  <a:gd name="T29" fmla="*/ 464 h 536"/>
                  <a:gd name="T30" fmla="*/ 169 w 270"/>
                  <a:gd name="T31" fmla="*/ 359 h 536"/>
                  <a:gd name="T32" fmla="*/ 216 w 270"/>
                  <a:gd name="T33" fmla="*/ 214 h 536"/>
                  <a:gd name="T34" fmla="*/ 208 w 270"/>
                  <a:gd name="T35" fmla="*/ 144 h 536"/>
                  <a:gd name="T36" fmla="*/ 193 w 270"/>
                  <a:gd name="T37" fmla="*/ 110 h 536"/>
                  <a:gd name="T38" fmla="*/ 170 w 270"/>
                  <a:gd name="T39" fmla="*/ 79 h 536"/>
                  <a:gd name="T40" fmla="*/ 148 w 270"/>
                  <a:gd name="T41" fmla="*/ 60 h 536"/>
                  <a:gd name="T42" fmla="*/ 123 w 270"/>
                  <a:gd name="T43" fmla="*/ 47 h 536"/>
                  <a:gd name="T44" fmla="*/ 70 w 270"/>
                  <a:gd name="T45" fmla="*/ 22 h 536"/>
                  <a:gd name="T46" fmla="*/ 64 w 270"/>
                  <a:gd name="T47" fmla="*/ 4 h 536"/>
                  <a:gd name="T48" fmla="*/ 84 w 270"/>
                  <a:gd name="T49" fmla="*/ 0 h 536"/>
                  <a:gd name="T50" fmla="*/ 84 w 270"/>
                  <a:gd name="T51" fmla="*/ 0 h 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0"/>
                  <a:gd name="T79" fmla="*/ 0 h 536"/>
                  <a:gd name="T80" fmla="*/ 270 w 270"/>
                  <a:gd name="T81" fmla="*/ 536 h 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0" h="536">
                    <a:moveTo>
                      <a:pt x="84" y="0"/>
                    </a:moveTo>
                    <a:lnTo>
                      <a:pt x="190" y="61"/>
                    </a:lnTo>
                    <a:lnTo>
                      <a:pt x="244" y="141"/>
                    </a:lnTo>
                    <a:lnTo>
                      <a:pt x="270" y="228"/>
                    </a:lnTo>
                    <a:lnTo>
                      <a:pt x="268" y="317"/>
                    </a:lnTo>
                    <a:lnTo>
                      <a:pt x="256" y="364"/>
                    </a:lnTo>
                    <a:lnTo>
                      <a:pt x="235" y="407"/>
                    </a:lnTo>
                    <a:lnTo>
                      <a:pt x="197" y="445"/>
                    </a:lnTo>
                    <a:lnTo>
                      <a:pt x="158" y="476"/>
                    </a:lnTo>
                    <a:lnTo>
                      <a:pt x="117" y="505"/>
                    </a:lnTo>
                    <a:lnTo>
                      <a:pt x="74" y="536"/>
                    </a:lnTo>
                    <a:lnTo>
                      <a:pt x="15" y="529"/>
                    </a:lnTo>
                    <a:lnTo>
                      <a:pt x="0" y="520"/>
                    </a:lnTo>
                    <a:lnTo>
                      <a:pt x="5" y="504"/>
                    </a:lnTo>
                    <a:lnTo>
                      <a:pt x="36" y="464"/>
                    </a:lnTo>
                    <a:lnTo>
                      <a:pt x="169" y="359"/>
                    </a:lnTo>
                    <a:lnTo>
                      <a:pt x="216" y="214"/>
                    </a:lnTo>
                    <a:lnTo>
                      <a:pt x="208" y="144"/>
                    </a:lnTo>
                    <a:lnTo>
                      <a:pt x="193" y="110"/>
                    </a:lnTo>
                    <a:lnTo>
                      <a:pt x="170" y="79"/>
                    </a:lnTo>
                    <a:lnTo>
                      <a:pt x="148" y="60"/>
                    </a:lnTo>
                    <a:lnTo>
                      <a:pt x="123" y="47"/>
                    </a:lnTo>
                    <a:lnTo>
                      <a:pt x="70" y="22"/>
                    </a:lnTo>
                    <a:lnTo>
                      <a:pt x="64" y="4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7319" name="Freeform 47"/>
              <p:cNvSpPr>
                <a:spLocks/>
              </p:cNvSpPr>
              <p:nvPr/>
            </p:nvSpPr>
            <p:spPr bwMode="auto">
              <a:xfrm>
                <a:off x="3865" y="3592"/>
                <a:ext cx="681" cy="104"/>
              </a:xfrm>
              <a:custGeom>
                <a:avLst/>
                <a:gdLst>
                  <a:gd name="T0" fmla="*/ 21 w 1361"/>
                  <a:gd name="T1" fmla="*/ 189 h 209"/>
                  <a:gd name="T2" fmla="*/ 101 w 1361"/>
                  <a:gd name="T3" fmla="*/ 155 h 209"/>
                  <a:gd name="T4" fmla="*/ 179 w 1361"/>
                  <a:gd name="T5" fmla="*/ 123 h 209"/>
                  <a:gd name="T6" fmla="*/ 257 w 1361"/>
                  <a:gd name="T7" fmla="*/ 94 h 209"/>
                  <a:gd name="T8" fmla="*/ 334 w 1361"/>
                  <a:gd name="T9" fmla="*/ 69 h 209"/>
                  <a:gd name="T10" fmla="*/ 413 w 1361"/>
                  <a:gd name="T11" fmla="*/ 46 h 209"/>
                  <a:gd name="T12" fmla="*/ 492 w 1361"/>
                  <a:gd name="T13" fmla="*/ 29 h 209"/>
                  <a:gd name="T14" fmla="*/ 662 w 1361"/>
                  <a:gd name="T15" fmla="*/ 15 h 209"/>
                  <a:gd name="T16" fmla="*/ 732 w 1361"/>
                  <a:gd name="T17" fmla="*/ 3 h 209"/>
                  <a:gd name="T18" fmla="*/ 800 w 1361"/>
                  <a:gd name="T19" fmla="*/ 0 h 209"/>
                  <a:gd name="T20" fmla="*/ 934 w 1361"/>
                  <a:gd name="T21" fmla="*/ 32 h 209"/>
                  <a:gd name="T22" fmla="*/ 1070 w 1361"/>
                  <a:gd name="T23" fmla="*/ 63 h 209"/>
                  <a:gd name="T24" fmla="*/ 1153 w 1361"/>
                  <a:gd name="T25" fmla="*/ 85 h 209"/>
                  <a:gd name="T26" fmla="*/ 1251 w 1361"/>
                  <a:gd name="T27" fmla="*/ 118 h 209"/>
                  <a:gd name="T28" fmla="*/ 1294 w 1361"/>
                  <a:gd name="T29" fmla="*/ 134 h 209"/>
                  <a:gd name="T30" fmla="*/ 1347 w 1361"/>
                  <a:gd name="T31" fmla="*/ 141 h 209"/>
                  <a:gd name="T32" fmla="*/ 1361 w 1361"/>
                  <a:gd name="T33" fmla="*/ 155 h 209"/>
                  <a:gd name="T34" fmla="*/ 1347 w 1361"/>
                  <a:gd name="T35" fmla="*/ 169 h 209"/>
                  <a:gd name="T36" fmla="*/ 1136 w 1361"/>
                  <a:gd name="T37" fmla="*/ 160 h 209"/>
                  <a:gd name="T38" fmla="*/ 1055 w 1361"/>
                  <a:gd name="T39" fmla="*/ 139 h 209"/>
                  <a:gd name="T40" fmla="*/ 919 w 1361"/>
                  <a:gd name="T41" fmla="*/ 104 h 209"/>
                  <a:gd name="T42" fmla="*/ 785 w 1361"/>
                  <a:gd name="T43" fmla="*/ 70 h 209"/>
                  <a:gd name="T44" fmla="*/ 662 w 1361"/>
                  <a:gd name="T45" fmla="*/ 76 h 209"/>
                  <a:gd name="T46" fmla="*/ 502 w 1361"/>
                  <a:gd name="T47" fmla="*/ 90 h 209"/>
                  <a:gd name="T48" fmla="*/ 361 w 1361"/>
                  <a:gd name="T49" fmla="*/ 122 h 209"/>
                  <a:gd name="T50" fmla="*/ 291 w 1361"/>
                  <a:gd name="T51" fmla="*/ 143 h 209"/>
                  <a:gd name="T52" fmla="*/ 219 w 1361"/>
                  <a:gd name="T53" fmla="*/ 164 h 209"/>
                  <a:gd name="T54" fmla="*/ 144 w 1361"/>
                  <a:gd name="T55" fmla="*/ 186 h 209"/>
                  <a:gd name="T56" fmla="*/ 64 w 1361"/>
                  <a:gd name="T57" fmla="*/ 207 h 209"/>
                  <a:gd name="T58" fmla="*/ 12 w 1361"/>
                  <a:gd name="T59" fmla="*/ 209 h 209"/>
                  <a:gd name="T60" fmla="*/ 0 w 1361"/>
                  <a:gd name="T61" fmla="*/ 203 h 209"/>
                  <a:gd name="T62" fmla="*/ 21 w 1361"/>
                  <a:gd name="T63" fmla="*/ 189 h 209"/>
                  <a:gd name="T64" fmla="*/ 21 w 1361"/>
                  <a:gd name="T65" fmla="*/ 189 h 2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61"/>
                  <a:gd name="T100" fmla="*/ 0 h 209"/>
                  <a:gd name="T101" fmla="*/ 1361 w 1361"/>
                  <a:gd name="T102" fmla="*/ 209 h 2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61" h="209">
                    <a:moveTo>
                      <a:pt x="21" y="189"/>
                    </a:moveTo>
                    <a:lnTo>
                      <a:pt x="101" y="155"/>
                    </a:lnTo>
                    <a:lnTo>
                      <a:pt x="179" y="123"/>
                    </a:lnTo>
                    <a:lnTo>
                      <a:pt x="257" y="94"/>
                    </a:lnTo>
                    <a:lnTo>
                      <a:pt x="334" y="69"/>
                    </a:lnTo>
                    <a:lnTo>
                      <a:pt x="413" y="46"/>
                    </a:lnTo>
                    <a:lnTo>
                      <a:pt x="492" y="29"/>
                    </a:lnTo>
                    <a:lnTo>
                      <a:pt x="662" y="15"/>
                    </a:lnTo>
                    <a:lnTo>
                      <a:pt x="732" y="3"/>
                    </a:lnTo>
                    <a:lnTo>
                      <a:pt x="800" y="0"/>
                    </a:lnTo>
                    <a:lnTo>
                      <a:pt x="934" y="32"/>
                    </a:lnTo>
                    <a:lnTo>
                      <a:pt x="1070" y="63"/>
                    </a:lnTo>
                    <a:lnTo>
                      <a:pt x="1153" y="85"/>
                    </a:lnTo>
                    <a:lnTo>
                      <a:pt x="1251" y="118"/>
                    </a:lnTo>
                    <a:lnTo>
                      <a:pt x="1294" y="134"/>
                    </a:lnTo>
                    <a:lnTo>
                      <a:pt x="1347" y="141"/>
                    </a:lnTo>
                    <a:lnTo>
                      <a:pt x="1361" y="155"/>
                    </a:lnTo>
                    <a:lnTo>
                      <a:pt x="1347" y="169"/>
                    </a:lnTo>
                    <a:lnTo>
                      <a:pt x="1136" y="160"/>
                    </a:lnTo>
                    <a:lnTo>
                      <a:pt x="1055" y="139"/>
                    </a:lnTo>
                    <a:lnTo>
                      <a:pt x="919" y="104"/>
                    </a:lnTo>
                    <a:lnTo>
                      <a:pt x="785" y="70"/>
                    </a:lnTo>
                    <a:lnTo>
                      <a:pt x="662" y="76"/>
                    </a:lnTo>
                    <a:lnTo>
                      <a:pt x="502" y="90"/>
                    </a:lnTo>
                    <a:lnTo>
                      <a:pt x="361" y="122"/>
                    </a:lnTo>
                    <a:lnTo>
                      <a:pt x="291" y="143"/>
                    </a:lnTo>
                    <a:lnTo>
                      <a:pt x="219" y="164"/>
                    </a:lnTo>
                    <a:lnTo>
                      <a:pt x="144" y="186"/>
                    </a:lnTo>
                    <a:lnTo>
                      <a:pt x="64" y="207"/>
                    </a:lnTo>
                    <a:lnTo>
                      <a:pt x="12" y="209"/>
                    </a:lnTo>
                    <a:lnTo>
                      <a:pt x="0" y="203"/>
                    </a:lnTo>
                    <a:lnTo>
                      <a:pt x="21" y="1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7320" name="Freeform 48"/>
              <p:cNvSpPr>
                <a:spLocks/>
              </p:cNvSpPr>
              <p:nvPr/>
            </p:nvSpPr>
            <p:spPr bwMode="auto">
              <a:xfrm>
                <a:off x="3954" y="2707"/>
                <a:ext cx="480" cy="601"/>
              </a:xfrm>
              <a:custGeom>
                <a:avLst/>
                <a:gdLst>
                  <a:gd name="T0" fmla="*/ 956 w 960"/>
                  <a:gd name="T1" fmla="*/ 22 h 1202"/>
                  <a:gd name="T2" fmla="*/ 906 w 960"/>
                  <a:gd name="T3" fmla="*/ 53 h 1202"/>
                  <a:gd name="T4" fmla="*/ 858 w 960"/>
                  <a:gd name="T5" fmla="*/ 82 h 1202"/>
                  <a:gd name="T6" fmla="*/ 812 w 960"/>
                  <a:gd name="T7" fmla="*/ 110 h 1202"/>
                  <a:gd name="T8" fmla="*/ 769 w 960"/>
                  <a:gd name="T9" fmla="*/ 137 h 1202"/>
                  <a:gd name="T10" fmla="*/ 727 w 960"/>
                  <a:gd name="T11" fmla="*/ 164 h 1202"/>
                  <a:gd name="T12" fmla="*/ 688 w 960"/>
                  <a:gd name="T13" fmla="*/ 190 h 1202"/>
                  <a:gd name="T14" fmla="*/ 650 w 960"/>
                  <a:gd name="T15" fmla="*/ 217 h 1202"/>
                  <a:gd name="T16" fmla="*/ 612 w 960"/>
                  <a:gd name="T17" fmla="*/ 245 h 1202"/>
                  <a:gd name="T18" fmla="*/ 541 w 960"/>
                  <a:gd name="T19" fmla="*/ 304 h 1202"/>
                  <a:gd name="T20" fmla="*/ 472 w 960"/>
                  <a:gd name="T21" fmla="*/ 369 h 1202"/>
                  <a:gd name="T22" fmla="*/ 438 w 960"/>
                  <a:gd name="T23" fmla="*/ 407 h 1202"/>
                  <a:gd name="T24" fmla="*/ 405 w 960"/>
                  <a:gd name="T25" fmla="*/ 448 h 1202"/>
                  <a:gd name="T26" fmla="*/ 371 w 960"/>
                  <a:gd name="T27" fmla="*/ 491 h 1202"/>
                  <a:gd name="T28" fmla="*/ 336 w 960"/>
                  <a:gd name="T29" fmla="*/ 539 h 1202"/>
                  <a:gd name="T30" fmla="*/ 280 w 960"/>
                  <a:gd name="T31" fmla="*/ 651 h 1202"/>
                  <a:gd name="T32" fmla="*/ 258 w 960"/>
                  <a:gd name="T33" fmla="*/ 708 h 1202"/>
                  <a:gd name="T34" fmla="*/ 233 w 960"/>
                  <a:gd name="T35" fmla="*/ 765 h 1202"/>
                  <a:gd name="T36" fmla="*/ 205 w 960"/>
                  <a:gd name="T37" fmla="*/ 812 h 1202"/>
                  <a:gd name="T38" fmla="*/ 174 w 960"/>
                  <a:gd name="T39" fmla="*/ 852 h 1202"/>
                  <a:gd name="T40" fmla="*/ 142 w 960"/>
                  <a:gd name="T41" fmla="*/ 889 h 1202"/>
                  <a:gd name="T42" fmla="*/ 111 w 960"/>
                  <a:gd name="T43" fmla="*/ 925 h 1202"/>
                  <a:gd name="T44" fmla="*/ 63 w 960"/>
                  <a:gd name="T45" fmla="*/ 999 h 1202"/>
                  <a:gd name="T46" fmla="*/ 51 w 960"/>
                  <a:gd name="T47" fmla="*/ 1093 h 1202"/>
                  <a:gd name="T48" fmla="*/ 40 w 960"/>
                  <a:gd name="T49" fmla="*/ 1184 h 1202"/>
                  <a:gd name="T50" fmla="*/ 19 w 960"/>
                  <a:gd name="T51" fmla="*/ 1202 h 1202"/>
                  <a:gd name="T52" fmla="*/ 0 w 960"/>
                  <a:gd name="T53" fmla="*/ 1181 h 1202"/>
                  <a:gd name="T54" fmla="*/ 2 w 960"/>
                  <a:gd name="T55" fmla="*/ 1138 h 1202"/>
                  <a:gd name="T56" fmla="*/ 0 w 960"/>
                  <a:gd name="T57" fmla="*/ 1096 h 1202"/>
                  <a:gd name="T58" fmla="*/ 0 w 960"/>
                  <a:gd name="T59" fmla="*/ 1043 h 1202"/>
                  <a:gd name="T60" fmla="*/ 14 w 960"/>
                  <a:gd name="T61" fmla="*/ 996 h 1202"/>
                  <a:gd name="T62" fmla="*/ 38 w 960"/>
                  <a:gd name="T63" fmla="*/ 956 h 1202"/>
                  <a:gd name="T64" fmla="*/ 69 w 960"/>
                  <a:gd name="T65" fmla="*/ 918 h 1202"/>
                  <a:gd name="T66" fmla="*/ 104 w 960"/>
                  <a:gd name="T67" fmla="*/ 882 h 1202"/>
                  <a:gd name="T68" fmla="*/ 140 w 960"/>
                  <a:gd name="T69" fmla="*/ 844 h 1202"/>
                  <a:gd name="T70" fmla="*/ 174 w 960"/>
                  <a:gd name="T71" fmla="*/ 802 h 1202"/>
                  <a:gd name="T72" fmla="*/ 205 w 960"/>
                  <a:gd name="T73" fmla="*/ 751 h 1202"/>
                  <a:gd name="T74" fmla="*/ 254 w 960"/>
                  <a:gd name="T75" fmla="*/ 631 h 1202"/>
                  <a:gd name="T76" fmla="*/ 279 w 960"/>
                  <a:gd name="T77" fmla="*/ 572 h 1202"/>
                  <a:gd name="T78" fmla="*/ 311 w 960"/>
                  <a:gd name="T79" fmla="*/ 515 h 1202"/>
                  <a:gd name="T80" fmla="*/ 347 w 960"/>
                  <a:gd name="T81" fmla="*/ 466 h 1202"/>
                  <a:gd name="T82" fmla="*/ 381 w 960"/>
                  <a:gd name="T83" fmla="*/ 421 h 1202"/>
                  <a:gd name="T84" fmla="*/ 416 w 960"/>
                  <a:gd name="T85" fmla="*/ 382 h 1202"/>
                  <a:gd name="T86" fmla="*/ 450 w 960"/>
                  <a:gd name="T87" fmla="*/ 344 h 1202"/>
                  <a:gd name="T88" fmla="*/ 485 w 960"/>
                  <a:gd name="T89" fmla="*/ 309 h 1202"/>
                  <a:gd name="T90" fmla="*/ 520 w 960"/>
                  <a:gd name="T91" fmla="*/ 278 h 1202"/>
                  <a:gd name="T92" fmla="*/ 592 w 960"/>
                  <a:gd name="T93" fmla="*/ 220 h 1202"/>
                  <a:gd name="T94" fmla="*/ 630 w 960"/>
                  <a:gd name="T95" fmla="*/ 193 h 1202"/>
                  <a:gd name="T96" fmla="*/ 669 w 960"/>
                  <a:gd name="T97" fmla="*/ 166 h 1202"/>
                  <a:gd name="T98" fmla="*/ 710 w 960"/>
                  <a:gd name="T99" fmla="*/ 141 h 1202"/>
                  <a:gd name="T100" fmla="*/ 752 w 960"/>
                  <a:gd name="T101" fmla="*/ 115 h 1202"/>
                  <a:gd name="T102" fmla="*/ 795 w 960"/>
                  <a:gd name="T103" fmla="*/ 88 h 1202"/>
                  <a:gd name="T104" fmla="*/ 841 w 960"/>
                  <a:gd name="T105" fmla="*/ 60 h 1202"/>
                  <a:gd name="T106" fmla="*/ 890 w 960"/>
                  <a:gd name="T107" fmla="*/ 31 h 1202"/>
                  <a:gd name="T108" fmla="*/ 942 w 960"/>
                  <a:gd name="T109" fmla="*/ 0 h 1202"/>
                  <a:gd name="T110" fmla="*/ 960 w 960"/>
                  <a:gd name="T111" fmla="*/ 4 h 1202"/>
                  <a:gd name="T112" fmla="*/ 956 w 960"/>
                  <a:gd name="T113" fmla="*/ 22 h 1202"/>
                  <a:gd name="T114" fmla="*/ 956 w 960"/>
                  <a:gd name="T115" fmla="*/ 22 h 120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960"/>
                  <a:gd name="T175" fmla="*/ 0 h 1202"/>
                  <a:gd name="T176" fmla="*/ 960 w 960"/>
                  <a:gd name="T177" fmla="*/ 1202 h 120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960" h="1202">
                    <a:moveTo>
                      <a:pt x="956" y="22"/>
                    </a:moveTo>
                    <a:lnTo>
                      <a:pt x="906" y="53"/>
                    </a:lnTo>
                    <a:lnTo>
                      <a:pt x="858" y="82"/>
                    </a:lnTo>
                    <a:lnTo>
                      <a:pt x="812" y="110"/>
                    </a:lnTo>
                    <a:lnTo>
                      <a:pt x="769" y="137"/>
                    </a:lnTo>
                    <a:lnTo>
                      <a:pt x="727" y="164"/>
                    </a:lnTo>
                    <a:lnTo>
                      <a:pt x="688" y="190"/>
                    </a:lnTo>
                    <a:lnTo>
                      <a:pt x="650" y="217"/>
                    </a:lnTo>
                    <a:lnTo>
                      <a:pt x="612" y="245"/>
                    </a:lnTo>
                    <a:lnTo>
                      <a:pt x="541" y="304"/>
                    </a:lnTo>
                    <a:lnTo>
                      <a:pt x="472" y="369"/>
                    </a:lnTo>
                    <a:lnTo>
                      <a:pt x="438" y="407"/>
                    </a:lnTo>
                    <a:lnTo>
                      <a:pt x="405" y="448"/>
                    </a:lnTo>
                    <a:lnTo>
                      <a:pt x="371" y="491"/>
                    </a:lnTo>
                    <a:lnTo>
                      <a:pt x="336" y="539"/>
                    </a:lnTo>
                    <a:lnTo>
                      <a:pt x="280" y="651"/>
                    </a:lnTo>
                    <a:lnTo>
                      <a:pt x="258" y="708"/>
                    </a:lnTo>
                    <a:lnTo>
                      <a:pt x="233" y="765"/>
                    </a:lnTo>
                    <a:lnTo>
                      <a:pt x="205" y="812"/>
                    </a:lnTo>
                    <a:lnTo>
                      <a:pt x="174" y="852"/>
                    </a:lnTo>
                    <a:lnTo>
                      <a:pt x="142" y="889"/>
                    </a:lnTo>
                    <a:lnTo>
                      <a:pt x="111" y="925"/>
                    </a:lnTo>
                    <a:lnTo>
                      <a:pt x="63" y="999"/>
                    </a:lnTo>
                    <a:lnTo>
                      <a:pt x="51" y="1093"/>
                    </a:lnTo>
                    <a:lnTo>
                      <a:pt x="40" y="1184"/>
                    </a:lnTo>
                    <a:lnTo>
                      <a:pt x="19" y="1202"/>
                    </a:lnTo>
                    <a:lnTo>
                      <a:pt x="0" y="1181"/>
                    </a:lnTo>
                    <a:lnTo>
                      <a:pt x="2" y="1138"/>
                    </a:lnTo>
                    <a:lnTo>
                      <a:pt x="0" y="1096"/>
                    </a:lnTo>
                    <a:lnTo>
                      <a:pt x="0" y="1043"/>
                    </a:lnTo>
                    <a:lnTo>
                      <a:pt x="14" y="996"/>
                    </a:lnTo>
                    <a:lnTo>
                      <a:pt x="38" y="956"/>
                    </a:lnTo>
                    <a:lnTo>
                      <a:pt x="69" y="918"/>
                    </a:lnTo>
                    <a:lnTo>
                      <a:pt x="104" y="882"/>
                    </a:lnTo>
                    <a:lnTo>
                      <a:pt x="140" y="844"/>
                    </a:lnTo>
                    <a:lnTo>
                      <a:pt x="174" y="802"/>
                    </a:lnTo>
                    <a:lnTo>
                      <a:pt x="205" y="751"/>
                    </a:lnTo>
                    <a:lnTo>
                      <a:pt x="254" y="631"/>
                    </a:lnTo>
                    <a:lnTo>
                      <a:pt x="279" y="572"/>
                    </a:lnTo>
                    <a:lnTo>
                      <a:pt x="311" y="515"/>
                    </a:lnTo>
                    <a:lnTo>
                      <a:pt x="347" y="466"/>
                    </a:lnTo>
                    <a:lnTo>
                      <a:pt x="381" y="421"/>
                    </a:lnTo>
                    <a:lnTo>
                      <a:pt x="416" y="382"/>
                    </a:lnTo>
                    <a:lnTo>
                      <a:pt x="450" y="344"/>
                    </a:lnTo>
                    <a:lnTo>
                      <a:pt x="485" y="309"/>
                    </a:lnTo>
                    <a:lnTo>
                      <a:pt x="520" y="278"/>
                    </a:lnTo>
                    <a:lnTo>
                      <a:pt x="592" y="220"/>
                    </a:lnTo>
                    <a:lnTo>
                      <a:pt x="630" y="193"/>
                    </a:lnTo>
                    <a:lnTo>
                      <a:pt x="669" y="166"/>
                    </a:lnTo>
                    <a:lnTo>
                      <a:pt x="710" y="141"/>
                    </a:lnTo>
                    <a:lnTo>
                      <a:pt x="752" y="115"/>
                    </a:lnTo>
                    <a:lnTo>
                      <a:pt x="795" y="88"/>
                    </a:lnTo>
                    <a:lnTo>
                      <a:pt x="841" y="60"/>
                    </a:lnTo>
                    <a:lnTo>
                      <a:pt x="890" y="31"/>
                    </a:lnTo>
                    <a:lnTo>
                      <a:pt x="942" y="0"/>
                    </a:lnTo>
                    <a:lnTo>
                      <a:pt x="960" y="4"/>
                    </a:lnTo>
                    <a:lnTo>
                      <a:pt x="956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7321" name="Freeform 49"/>
              <p:cNvSpPr>
                <a:spLocks/>
              </p:cNvSpPr>
              <p:nvPr/>
            </p:nvSpPr>
            <p:spPr bwMode="auto">
              <a:xfrm>
                <a:off x="3958" y="3246"/>
                <a:ext cx="93" cy="73"/>
              </a:xfrm>
              <a:custGeom>
                <a:avLst/>
                <a:gdLst>
                  <a:gd name="T0" fmla="*/ 0 w 188"/>
                  <a:gd name="T1" fmla="*/ 99 h 147"/>
                  <a:gd name="T2" fmla="*/ 38 w 188"/>
                  <a:gd name="T3" fmla="*/ 61 h 147"/>
                  <a:gd name="T4" fmla="*/ 77 w 188"/>
                  <a:gd name="T5" fmla="*/ 36 h 147"/>
                  <a:gd name="T6" fmla="*/ 171 w 188"/>
                  <a:gd name="T7" fmla="*/ 0 h 147"/>
                  <a:gd name="T8" fmla="*/ 188 w 188"/>
                  <a:gd name="T9" fmla="*/ 8 h 147"/>
                  <a:gd name="T10" fmla="*/ 180 w 188"/>
                  <a:gd name="T11" fmla="*/ 26 h 147"/>
                  <a:gd name="T12" fmla="*/ 105 w 188"/>
                  <a:gd name="T13" fmla="*/ 70 h 147"/>
                  <a:gd name="T14" fmla="*/ 44 w 188"/>
                  <a:gd name="T15" fmla="*/ 135 h 147"/>
                  <a:gd name="T16" fmla="*/ 23 w 188"/>
                  <a:gd name="T17" fmla="*/ 147 h 147"/>
                  <a:gd name="T18" fmla="*/ 3 w 188"/>
                  <a:gd name="T19" fmla="*/ 140 h 147"/>
                  <a:gd name="T20" fmla="*/ 0 w 188"/>
                  <a:gd name="T21" fmla="*/ 99 h 147"/>
                  <a:gd name="T22" fmla="*/ 0 w 188"/>
                  <a:gd name="T23" fmla="*/ 99 h 1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8"/>
                  <a:gd name="T37" fmla="*/ 0 h 147"/>
                  <a:gd name="T38" fmla="*/ 188 w 188"/>
                  <a:gd name="T39" fmla="*/ 147 h 1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8" h="147">
                    <a:moveTo>
                      <a:pt x="0" y="99"/>
                    </a:moveTo>
                    <a:lnTo>
                      <a:pt x="38" y="61"/>
                    </a:lnTo>
                    <a:lnTo>
                      <a:pt x="77" y="36"/>
                    </a:lnTo>
                    <a:lnTo>
                      <a:pt x="171" y="0"/>
                    </a:lnTo>
                    <a:lnTo>
                      <a:pt x="188" y="8"/>
                    </a:lnTo>
                    <a:lnTo>
                      <a:pt x="180" y="26"/>
                    </a:lnTo>
                    <a:lnTo>
                      <a:pt x="105" y="70"/>
                    </a:lnTo>
                    <a:lnTo>
                      <a:pt x="44" y="135"/>
                    </a:lnTo>
                    <a:lnTo>
                      <a:pt x="23" y="147"/>
                    </a:lnTo>
                    <a:lnTo>
                      <a:pt x="3" y="14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7322" name="Freeform 50"/>
              <p:cNvSpPr>
                <a:spLocks/>
              </p:cNvSpPr>
              <p:nvPr/>
            </p:nvSpPr>
            <p:spPr bwMode="auto">
              <a:xfrm>
                <a:off x="4044" y="3125"/>
                <a:ext cx="38" cy="128"/>
              </a:xfrm>
              <a:custGeom>
                <a:avLst/>
                <a:gdLst>
                  <a:gd name="T0" fmla="*/ 25 w 77"/>
                  <a:gd name="T1" fmla="*/ 242 h 256"/>
                  <a:gd name="T2" fmla="*/ 8 w 77"/>
                  <a:gd name="T3" fmla="*/ 208 h 256"/>
                  <a:gd name="T4" fmla="*/ 0 w 77"/>
                  <a:gd name="T5" fmla="*/ 155 h 256"/>
                  <a:gd name="T6" fmla="*/ 9 w 77"/>
                  <a:gd name="T7" fmla="*/ 109 h 256"/>
                  <a:gd name="T8" fmla="*/ 51 w 77"/>
                  <a:gd name="T9" fmla="*/ 8 h 256"/>
                  <a:gd name="T10" fmla="*/ 68 w 77"/>
                  <a:gd name="T11" fmla="*/ 0 h 256"/>
                  <a:gd name="T12" fmla="*/ 77 w 77"/>
                  <a:gd name="T13" fmla="*/ 18 h 256"/>
                  <a:gd name="T14" fmla="*/ 57 w 77"/>
                  <a:gd name="T15" fmla="*/ 194 h 256"/>
                  <a:gd name="T16" fmla="*/ 58 w 77"/>
                  <a:gd name="T17" fmla="*/ 236 h 256"/>
                  <a:gd name="T18" fmla="*/ 46 w 77"/>
                  <a:gd name="T19" fmla="*/ 256 h 256"/>
                  <a:gd name="T20" fmla="*/ 25 w 77"/>
                  <a:gd name="T21" fmla="*/ 242 h 256"/>
                  <a:gd name="T22" fmla="*/ 25 w 77"/>
                  <a:gd name="T23" fmla="*/ 242 h 25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7"/>
                  <a:gd name="T37" fmla="*/ 0 h 256"/>
                  <a:gd name="T38" fmla="*/ 77 w 77"/>
                  <a:gd name="T39" fmla="*/ 256 h 25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7" h="256">
                    <a:moveTo>
                      <a:pt x="25" y="242"/>
                    </a:moveTo>
                    <a:lnTo>
                      <a:pt x="8" y="208"/>
                    </a:lnTo>
                    <a:lnTo>
                      <a:pt x="0" y="155"/>
                    </a:lnTo>
                    <a:lnTo>
                      <a:pt x="9" y="109"/>
                    </a:lnTo>
                    <a:lnTo>
                      <a:pt x="51" y="8"/>
                    </a:lnTo>
                    <a:lnTo>
                      <a:pt x="68" y="0"/>
                    </a:lnTo>
                    <a:lnTo>
                      <a:pt x="77" y="18"/>
                    </a:lnTo>
                    <a:lnTo>
                      <a:pt x="57" y="194"/>
                    </a:lnTo>
                    <a:lnTo>
                      <a:pt x="58" y="236"/>
                    </a:lnTo>
                    <a:lnTo>
                      <a:pt x="46" y="256"/>
                    </a:lnTo>
                    <a:lnTo>
                      <a:pt x="25" y="2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7323" name="Freeform 51"/>
              <p:cNvSpPr>
                <a:spLocks/>
              </p:cNvSpPr>
              <p:nvPr/>
            </p:nvSpPr>
            <p:spPr bwMode="auto">
              <a:xfrm>
                <a:off x="4081" y="2781"/>
                <a:ext cx="327" cy="343"/>
              </a:xfrm>
              <a:custGeom>
                <a:avLst/>
                <a:gdLst>
                  <a:gd name="T0" fmla="*/ 0 w 653"/>
                  <a:gd name="T1" fmla="*/ 668 h 686"/>
                  <a:gd name="T2" fmla="*/ 32 w 653"/>
                  <a:gd name="T3" fmla="*/ 594 h 686"/>
                  <a:gd name="T4" fmla="*/ 64 w 653"/>
                  <a:gd name="T5" fmla="*/ 526 h 686"/>
                  <a:gd name="T6" fmla="*/ 98 w 653"/>
                  <a:gd name="T7" fmla="*/ 465 h 686"/>
                  <a:gd name="T8" fmla="*/ 134 w 653"/>
                  <a:gd name="T9" fmla="*/ 407 h 686"/>
                  <a:gd name="T10" fmla="*/ 173 w 653"/>
                  <a:gd name="T11" fmla="*/ 351 h 686"/>
                  <a:gd name="T12" fmla="*/ 217 w 653"/>
                  <a:gd name="T13" fmla="*/ 295 h 686"/>
                  <a:gd name="T14" fmla="*/ 264 w 653"/>
                  <a:gd name="T15" fmla="*/ 240 h 686"/>
                  <a:gd name="T16" fmla="*/ 319 w 653"/>
                  <a:gd name="T17" fmla="*/ 178 h 686"/>
                  <a:gd name="T18" fmla="*/ 358 w 653"/>
                  <a:gd name="T19" fmla="*/ 150 h 686"/>
                  <a:gd name="T20" fmla="*/ 397 w 653"/>
                  <a:gd name="T21" fmla="*/ 125 h 686"/>
                  <a:gd name="T22" fmla="*/ 434 w 653"/>
                  <a:gd name="T23" fmla="*/ 102 h 686"/>
                  <a:gd name="T24" fmla="*/ 471 w 653"/>
                  <a:gd name="T25" fmla="*/ 81 h 686"/>
                  <a:gd name="T26" fmla="*/ 548 w 653"/>
                  <a:gd name="T27" fmla="*/ 44 h 686"/>
                  <a:gd name="T28" fmla="*/ 590 w 653"/>
                  <a:gd name="T29" fmla="*/ 23 h 686"/>
                  <a:gd name="T30" fmla="*/ 635 w 653"/>
                  <a:gd name="T31" fmla="*/ 0 h 686"/>
                  <a:gd name="T32" fmla="*/ 653 w 653"/>
                  <a:gd name="T33" fmla="*/ 6 h 686"/>
                  <a:gd name="T34" fmla="*/ 648 w 653"/>
                  <a:gd name="T35" fmla="*/ 24 h 686"/>
                  <a:gd name="T36" fmla="*/ 604 w 653"/>
                  <a:gd name="T37" fmla="*/ 48 h 686"/>
                  <a:gd name="T38" fmla="*/ 565 w 653"/>
                  <a:gd name="T39" fmla="*/ 70 h 686"/>
                  <a:gd name="T40" fmla="*/ 530 w 653"/>
                  <a:gd name="T41" fmla="*/ 93 h 686"/>
                  <a:gd name="T42" fmla="*/ 496 w 653"/>
                  <a:gd name="T43" fmla="*/ 115 h 686"/>
                  <a:gd name="T44" fmla="*/ 463 w 653"/>
                  <a:gd name="T45" fmla="*/ 139 h 686"/>
                  <a:gd name="T46" fmla="*/ 431 w 653"/>
                  <a:gd name="T47" fmla="*/ 163 h 686"/>
                  <a:gd name="T48" fmla="*/ 357 w 653"/>
                  <a:gd name="T49" fmla="*/ 220 h 686"/>
                  <a:gd name="T50" fmla="*/ 303 w 653"/>
                  <a:gd name="T51" fmla="*/ 277 h 686"/>
                  <a:gd name="T52" fmla="*/ 253 w 653"/>
                  <a:gd name="T53" fmla="*/ 332 h 686"/>
                  <a:gd name="T54" fmla="*/ 208 w 653"/>
                  <a:gd name="T55" fmla="*/ 382 h 686"/>
                  <a:gd name="T56" fmla="*/ 166 w 653"/>
                  <a:gd name="T57" fmla="*/ 433 h 686"/>
                  <a:gd name="T58" fmla="*/ 127 w 653"/>
                  <a:gd name="T59" fmla="*/ 486 h 686"/>
                  <a:gd name="T60" fmla="*/ 91 w 653"/>
                  <a:gd name="T61" fmla="*/ 543 h 686"/>
                  <a:gd name="T62" fmla="*/ 57 w 653"/>
                  <a:gd name="T63" fmla="*/ 606 h 686"/>
                  <a:gd name="T64" fmla="*/ 26 w 653"/>
                  <a:gd name="T65" fmla="*/ 678 h 686"/>
                  <a:gd name="T66" fmla="*/ 8 w 653"/>
                  <a:gd name="T67" fmla="*/ 686 h 686"/>
                  <a:gd name="T68" fmla="*/ 0 w 653"/>
                  <a:gd name="T69" fmla="*/ 668 h 686"/>
                  <a:gd name="T70" fmla="*/ 0 w 653"/>
                  <a:gd name="T71" fmla="*/ 668 h 68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53"/>
                  <a:gd name="T109" fmla="*/ 0 h 686"/>
                  <a:gd name="T110" fmla="*/ 653 w 653"/>
                  <a:gd name="T111" fmla="*/ 686 h 68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53" h="686">
                    <a:moveTo>
                      <a:pt x="0" y="668"/>
                    </a:moveTo>
                    <a:lnTo>
                      <a:pt x="32" y="594"/>
                    </a:lnTo>
                    <a:lnTo>
                      <a:pt x="64" y="526"/>
                    </a:lnTo>
                    <a:lnTo>
                      <a:pt x="98" y="465"/>
                    </a:lnTo>
                    <a:lnTo>
                      <a:pt x="134" y="407"/>
                    </a:lnTo>
                    <a:lnTo>
                      <a:pt x="173" y="351"/>
                    </a:lnTo>
                    <a:lnTo>
                      <a:pt x="217" y="295"/>
                    </a:lnTo>
                    <a:lnTo>
                      <a:pt x="264" y="240"/>
                    </a:lnTo>
                    <a:lnTo>
                      <a:pt x="319" y="178"/>
                    </a:lnTo>
                    <a:lnTo>
                      <a:pt x="358" y="150"/>
                    </a:lnTo>
                    <a:lnTo>
                      <a:pt x="397" y="125"/>
                    </a:lnTo>
                    <a:lnTo>
                      <a:pt x="434" y="102"/>
                    </a:lnTo>
                    <a:lnTo>
                      <a:pt x="471" y="81"/>
                    </a:lnTo>
                    <a:lnTo>
                      <a:pt x="548" y="44"/>
                    </a:lnTo>
                    <a:lnTo>
                      <a:pt x="590" y="23"/>
                    </a:lnTo>
                    <a:lnTo>
                      <a:pt x="635" y="0"/>
                    </a:lnTo>
                    <a:lnTo>
                      <a:pt x="653" y="6"/>
                    </a:lnTo>
                    <a:lnTo>
                      <a:pt x="648" y="24"/>
                    </a:lnTo>
                    <a:lnTo>
                      <a:pt x="604" y="48"/>
                    </a:lnTo>
                    <a:lnTo>
                      <a:pt x="565" y="70"/>
                    </a:lnTo>
                    <a:lnTo>
                      <a:pt x="530" y="93"/>
                    </a:lnTo>
                    <a:lnTo>
                      <a:pt x="496" y="115"/>
                    </a:lnTo>
                    <a:lnTo>
                      <a:pt x="463" y="139"/>
                    </a:lnTo>
                    <a:lnTo>
                      <a:pt x="431" y="163"/>
                    </a:lnTo>
                    <a:lnTo>
                      <a:pt x="357" y="220"/>
                    </a:lnTo>
                    <a:lnTo>
                      <a:pt x="303" y="277"/>
                    </a:lnTo>
                    <a:lnTo>
                      <a:pt x="253" y="332"/>
                    </a:lnTo>
                    <a:lnTo>
                      <a:pt x="208" y="382"/>
                    </a:lnTo>
                    <a:lnTo>
                      <a:pt x="166" y="433"/>
                    </a:lnTo>
                    <a:lnTo>
                      <a:pt x="127" y="486"/>
                    </a:lnTo>
                    <a:lnTo>
                      <a:pt x="91" y="543"/>
                    </a:lnTo>
                    <a:lnTo>
                      <a:pt x="57" y="606"/>
                    </a:lnTo>
                    <a:lnTo>
                      <a:pt x="26" y="678"/>
                    </a:lnTo>
                    <a:lnTo>
                      <a:pt x="8" y="686"/>
                    </a:lnTo>
                    <a:lnTo>
                      <a:pt x="0" y="6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7324" name="Freeform 52"/>
              <p:cNvSpPr>
                <a:spLocks/>
              </p:cNvSpPr>
              <p:nvPr/>
            </p:nvSpPr>
            <p:spPr bwMode="auto">
              <a:xfrm>
                <a:off x="4107" y="2825"/>
                <a:ext cx="538" cy="306"/>
              </a:xfrm>
              <a:custGeom>
                <a:avLst/>
                <a:gdLst>
                  <a:gd name="T0" fmla="*/ 6 w 1076"/>
                  <a:gd name="T1" fmla="*/ 587 h 612"/>
                  <a:gd name="T2" fmla="*/ 57 w 1076"/>
                  <a:gd name="T3" fmla="*/ 562 h 612"/>
                  <a:gd name="T4" fmla="*/ 106 w 1076"/>
                  <a:gd name="T5" fmla="*/ 541 h 612"/>
                  <a:gd name="T6" fmla="*/ 199 w 1076"/>
                  <a:gd name="T7" fmla="*/ 511 h 612"/>
                  <a:gd name="T8" fmla="*/ 295 w 1076"/>
                  <a:gd name="T9" fmla="*/ 486 h 612"/>
                  <a:gd name="T10" fmla="*/ 403 w 1076"/>
                  <a:gd name="T11" fmla="*/ 459 h 612"/>
                  <a:gd name="T12" fmla="*/ 526 w 1076"/>
                  <a:gd name="T13" fmla="*/ 409 h 612"/>
                  <a:gd name="T14" fmla="*/ 581 w 1076"/>
                  <a:gd name="T15" fmla="*/ 377 h 612"/>
                  <a:gd name="T16" fmla="*/ 645 w 1076"/>
                  <a:gd name="T17" fmla="*/ 346 h 612"/>
                  <a:gd name="T18" fmla="*/ 821 w 1076"/>
                  <a:gd name="T19" fmla="*/ 255 h 612"/>
                  <a:gd name="T20" fmla="*/ 872 w 1076"/>
                  <a:gd name="T21" fmla="*/ 205 h 612"/>
                  <a:gd name="T22" fmla="*/ 911 w 1076"/>
                  <a:gd name="T23" fmla="*/ 154 h 612"/>
                  <a:gd name="T24" fmla="*/ 947 w 1076"/>
                  <a:gd name="T25" fmla="*/ 104 h 612"/>
                  <a:gd name="T26" fmla="*/ 988 w 1076"/>
                  <a:gd name="T27" fmla="*/ 54 h 612"/>
                  <a:gd name="T28" fmla="*/ 908 w 1076"/>
                  <a:gd name="T29" fmla="*/ 41 h 612"/>
                  <a:gd name="T30" fmla="*/ 821 w 1076"/>
                  <a:gd name="T31" fmla="*/ 47 h 612"/>
                  <a:gd name="T32" fmla="*/ 804 w 1076"/>
                  <a:gd name="T33" fmla="*/ 35 h 612"/>
                  <a:gd name="T34" fmla="*/ 817 w 1076"/>
                  <a:gd name="T35" fmla="*/ 19 h 612"/>
                  <a:gd name="T36" fmla="*/ 935 w 1076"/>
                  <a:gd name="T37" fmla="*/ 0 h 612"/>
                  <a:gd name="T38" fmla="*/ 1052 w 1076"/>
                  <a:gd name="T39" fmla="*/ 10 h 612"/>
                  <a:gd name="T40" fmla="*/ 1076 w 1076"/>
                  <a:gd name="T41" fmla="*/ 30 h 612"/>
                  <a:gd name="T42" fmla="*/ 1063 w 1076"/>
                  <a:gd name="T43" fmla="*/ 59 h 612"/>
                  <a:gd name="T44" fmla="*/ 1007 w 1076"/>
                  <a:gd name="T45" fmla="*/ 119 h 612"/>
                  <a:gd name="T46" fmla="*/ 963 w 1076"/>
                  <a:gd name="T47" fmla="*/ 178 h 612"/>
                  <a:gd name="T48" fmla="*/ 918 w 1076"/>
                  <a:gd name="T49" fmla="*/ 237 h 612"/>
                  <a:gd name="T50" fmla="*/ 891 w 1076"/>
                  <a:gd name="T51" fmla="*/ 266 h 612"/>
                  <a:gd name="T52" fmla="*/ 859 w 1076"/>
                  <a:gd name="T53" fmla="*/ 296 h 612"/>
                  <a:gd name="T54" fmla="*/ 814 w 1076"/>
                  <a:gd name="T55" fmla="*/ 331 h 612"/>
                  <a:gd name="T56" fmla="*/ 768 w 1076"/>
                  <a:gd name="T57" fmla="*/ 353 h 612"/>
                  <a:gd name="T58" fmla="*/ 663 w 1076"/>
                  <a:gd name="T59" fmla="*/ 391 h 612"/>
                  <a:gd name="T60" fmla="*/ 597 w 1076"/>
                  <a:gd name="T61" fmla="*/ 419 h 612"/>
                  <a:gd name="T62" fmla="*/ 539 w 1076"/>
                  <a:gd name="T63" fmla="*/ 444 h 612"/>
                  <a:gd name="T64" fmla="*/ 480 w 1076"/>
                  <a:gd name="T65" fmla="*/ 468 h 612"/>
                  <a:gd name="T66" fmla="*/ 410 w 1076"/>
                  <a:gd name="T67" fmla="*/ 487 h 612"/>
                  <a:gd name="T68" fmla="*/ 18 w 1076"/>
                  <a:gd name="T69" fmla="*/ 612 h 612"/>
                  <a:gd name="T70" fmla="*/ 0 w 1076"/>
                  <a:gd name="T71" fmla="*/ 606 h 612"/>
                  <a:gd name="T72" fmla="*/ 6 w 1076"/>
                  <a:gd name="T73" fmla="*/ 587 h 612"/>
                  <a:gd name="T74" fmla="*/ 6 w 1076"/>
                  <a:gd name="T75" fmla="*/ 587 h 61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76"/>
                  <a:gd name="T115" fmla="*/ 0 h 612"/>
                  <a:gd name="T116" fmla="*/ 1076 w 1076"/>
                  <a:gd name="T117" fmla="*/ 612 h 61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76" h="612">
                    <a:moveTo>
                      <a:pt x="6" y="587"/>
                    </a:moveTo>
                    <a:lnTo>
                      <a:pt x="57" y="562"/>
                    </a:lnTo>
                    <a:lnTo>
                      <a:pt x="106" y="541"/>
                    </a:lnTo>
                    <a:lnTo>
                      <a:pt x="199" y="511"/>
                    </a:lnTo>
                    <a:lnTo>
                      <a:pt x="295" y="486"/>
                    </a:lnTo>
                    <a:lnTo>
                      <a:pt x="403" y="459"/>
                    </a:lnTo>
                    <a:lnTo>
                      <a:pt x="526" y="409"/>
                    </a:lnTo>
                    <a:lnTo>
                      <a:pt x="581" y="377"/>
                    </a:lnTo>
                    <a:lnTo>
                      <a:pt x="645" y="346"/>
                    </a:lnTo>
                    <a:lnTo>
                      <a:pt x="821" y="255"/>
                    </a:lnTo>
                    <a:lnTo>
                      <a:pt x="872" y="205"/>
                    </a:lnTo>
                    <a:lnTo>
                      <a:pt x="911" y="154"/>
                    </a:lnTo>
                    <a:lnTo>
                      <a:pt x="947" y="104"/>
                    </a:lnTo>
                    <a:lnTo>
                      <a:pt x="988" y="54"/>
                    </a:lnTo>
                    <a:lnTo>
                      <a:pt x="908" y="41"/>
                    </a:lnTo>
                    <a:lnTo>
                      <a:pt x="821" y="47"/>
                    </a:lnTo>
                    <a:lnTo>
                      <a:pt x="804" y="35"/>
                    </a:lnTo>
                    <a:lnTo>
                      <a:pt x="817" y="19"/>
                    </a:lnTo>
                    <a:lnTo>
                      <a:pt x="935" y="0"/>
                    </a:lnTo>
                    <a:lnTo>
                      <a:pt x="1052" y="10"/>
                    </a:lnTo>
                    <a:lnTo>
                      <a:pt x="1076" y="30"/>
                    </a:lnTo>
                    <a:lnTo>
                      <a:pt x="1063" y="59"/>
                    </a:lnTo>
                    <a:lnTo>
                      <a:pt x="1007" y="119"/>
                    </a:lnTo>
                    <a:lnTo>
                      <a:pt x="963" y="178"/>
                    </a:lnTo>
                    <a:lnTo>
                      <a:pt x="918" y="237"/>
                    </a:lnTo>
                    <a:lnTo>
                      <a:pt x="891" y="266"/>
                    </a:lnTo>
                    <a:lnTo>
                      <a:pt x="859" y="296"/>
                    </a:lnTo>
                    <a:lnTo>
                      <a:pt x="814" y="331"/>
                    </a:lnTo>
                    <a:lnTo>
                      <a:pt x="768" y="353"/>
                    </a:lnTo>
                    <a:lnTo>
                      <a:pt x="663" y="391"/>
                    </a:lnTo>
                    <a:lnTo>
                      <a:pt x="597" y="419"/>
                    </a:lnTo>
                    <a:lnTo>
                      <a:pt x="539" y="444"/>
                    </a:lnTo>
                    <a:lnTo>
                      <a:pt x="480" y="468"/>
                    </a:lnTo>
                    <a:lnTo>
                      <a:pt x="410" y="487"/>
                    </a:lnTo>
                    <a:lnTo>
                      <a:pt x="18" y="612"/>
                    </a:lnTo>
                    <a:lnTo>
                      <a:pt x="0" y="606"/>
                    </a:lnTo>
                    <a:lnTo>
                      <a:pt x="6" y="5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7325" name="Freeform 53"/>
              <p:cNvSpPr>
                <a:spLocks/>
              </p:cNvSpPr>
              <p:nvPr/>
            </p:nvSpPr>
            <p:spPr bwMode="auto">
              <a:xfrm>
                <a:off x="4362" y="2579"/>
                <a:ext cx="34" cy="99"/>
              </a:xfrm>
              <a:custGeom>
                <a:avLst/>
                <a:gdLst>
                  <a:gd name="T0" fmla="*/ 41 w 69"/>
                  <a:gd name="T1" fmla="*/ 198 h 198"/>
                  <a:gd name="T2" fmla="*/ 10 w 69"/>
                  <a:gd name="T3" fmla="*/ 183 h 198"/>
                  <a:gd name="T4" fmla="*/ 0 w 69"/>
                  <a:gd name="T5" fmla="*/ 95 h 198"/>
                  <a:gd name="T6" fmla="*/ 17 w 69"/>
                  <a:gd name="T7" fmla="*/ 50 h 198"/>
                  <a:gd name="T8" fmla="*/ 41 w 69"/>
                  <a:gd name="T9" fmla="*/ 5 h 198"/>
                  <a:gd name="T10" fmla="*/ 60 w 69"/>
                  <a:gd name="T11" fmla="*/ 0 h 198"/>
                  <a:gd name="T12" fmla="*/ 65 w 69"/>
                  <a:gd name="T13" fmla="*/ 19 h 198"/>
                  <a:gd name="T14" fmla="*/ 39 w 69"/>
                  <a:gd name="T15" fmla="*/ 84 h 198"/>
                  <a:gd name="T16" fmla="*/ 52 w 69"/>
                  <a:gd name="T17" fmla="*/ 148 h 198"/>
                  <a:gd name="T18" fmla="*/ 66 w 69"/>
                  <a:gd name="T19" fmla="*/ 165 h 198"/>
                  <a:gd name="T20" fmla="*/ 69 w 69"/>
                  <a:gd name="T21" fmla="*/ 196 h 198"/>
                  <a:gd name="T22" fmla="*/ 41 w 69"/>
                  <a:gd name="T23" fmla="*/ 198 h 198"/>
                  <a:gd name="T24" fmla="*/ 41 w 69"/>
                  <a:gd name="T25" fmla="*/ 198 h 19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9"/>
                  <a:gd name="T40" fmla="*/ 0 h 198"/>
                  <a:gd name="T41" fmla="*/ 69 w 69"/>
                  <a:gd name="T42" fmla="*/ 198 h 19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9" h="198">
                    <a:moveTo>
                      <a:pt x="41" y="198"/>
                    </a:moveTo>
                    <a:lnTo>
                      <a:pt x="10" y="183"/>
                    </a:lnTo>
                    <a:lnTo>
                      <a:pt x="0" y="95"/>
                    </a:lnTo>
                    <a:lnTo>
                      <a:pt x="17" y="50"/>
                    </a:lnTo>
                    <a:lnTo>
                      <a:pt x="41" y="5"/>
                    </a:lnTo>
                    <a:lnTo>
                      <a:pt x="60" y="0"/>
                    </a:lnTo>
                    <a:lnTo>
                      <a:pt x="65" y="19"/>
                    </a:lnTo>
                    <a:lnTo>
                      <a:pt x="39" y="84"/>
                    </a:lnTo>
                    <a:lnTo>
                      <a:pt x="52" y="148"/>
                    </a:lnTo>
                    <a:lnTo>
                      <a:pt x="66" y="165"/>
                    </a:lnTo>
                    <a:lnTo>
                      <a:pt x="69" y="196"/>
                    </a:lnTo>
                    <a:lnTo>
                      <a:pt x="41" y="1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7326" name="Freeform 54"/>
              <p:cNvSpPr>
                <a:spLocks/>
              </p:cNvSpPr>
              <p:nvPr/>
            </p:nvSpPr>
            <p:spPr bwMode="auto">
              <a:xfrm>
                <a:off x="4102" y="2567"/>
                <a:ext cx="278" cy="416"/>
              </a:xfrm>
              <a:custGeom>
                <a:avLst/>
                <a:gdLst>
                  <a:gd name="T0" fmla="*/ 552 w 555"/>
                  <a:gd name="T1" fmla="*/ 22 h 831"/>
                  <a:gd name="T2" fmla="*/ 313 w 555"/>
                  <a:gd name="T3" fmla="*/ 218 h 831"/>
                  <a:gd name="T4" fmla="*/ 261 w 555"/>
                  <a:gd name="T5" fmla="*/ 323 h 831"/>
                  <a:gd name="T6" fmla="*/ 218 w 555"/>
                  <a:gd name="T7" fmla="*/ 434 h 831"/>
                  <a:gd name="T8" fmla="*/ 200 w 555"/>
                  <a:gd name="T9" fmla="*/ 476 h 831"/>
                  <a:gd name="T10" fmla="*/ 180 w 555"/>
                  <a:gd name="T11" fmla="*/ 514 h 831"/>
                  <a:gd name="T12" fmla="*/ 158 w 555"/>
                  <a:gd name="T13" fmla="*/ 546 h 831"/>
                  <a:gd name="T14" fmla="*/ 137 w 555"/>
                  <a:gd name="T15" fmla="*/ 578 h 831"/>
                  <a:gd name="T16" fmla="*/ 65 w 555"/>
                  <a:gd name="T17" fmla="*/ 725 h 831"/>
                  <a:gd name="T18" fmla="*/ 25 w 555"/>
                  <a:gd name="T19" fmla="*/ 824 h 831"/>
                  <a:gd name="T20" fmla="*/ 8 w 555"/>
                  <a:gd name="T21" fmla="*/ 831 h 831"/>
                  <a:gd name="T22" fmla="*/ 0 w 555"/>
                  <a:gd name="T23" fmla="*/ 814 h 831"/>
                  <a:gd name="T24" fmla="*/ 36 w 555"/>
                  <a:gd name="T25" fmla="*/ 715 h 831"/>
                  <a:gd name="T26" fmla="*/ 64 w 555"/>
                  <a:gd name="T27" fmla="*/ 633 h 831"/>
                  <a:gd name="T28" fmla="*/ 98 w 555"/>
                  <a:gd name="T29" fmla="*/ 564 h 831"/>
                  <a:gd name="T30" fmla="*/ 134 w 555"/>
                  <a:gd name="T31" fmla="*/ 494 h 831"/>
                  <a:gd name="T32" fmla="*/ 168 w 555"/>
                  <a:gd name="T33" fmla="*/ 413 h 831"/>
                  <a:gd name="T34" fmla="*/ 196 w 555"/>
                  <a:gd name="T35" fmla="*/ 354 h 831"/>
                  <a:gd name="T36" fmla="*/ 221 w 555"/>
                  <a:gd name="T37" fmla="*/ 302 h 831"/>
                  <a:gd name="T38" fmla="*/ 249 w 555"/>
                  <a:gd name="T39" fmla="*/ 252 h 831"/>
                  <a:gd name="T40" fmla="*/ 282 w 555"/>
                  <a:gd name="T41" fmla="*/ 197 h 831"/>
                  <a:gd name="T42" fmla="*/ 309 w 555"/>
                  <a:gd name="T43" fmla="*/ 162 h 831"/>
                  <a:gd name="T44" fmla="*/ 337 w 555"/>
                  <a:gd name="T45" fmla="*/ 133 h 831"/>
                  <a:gd name="T46" fmla="*/ 397 w 555"/>
                  <a:gd name="T47" fmla="*/ 87 h 831"/>
                  <a:gd name="T48" fmla="*/ 429 w 555"/>
                  <a:gd name="T49" fmla="*/ 66 h 831"/>
                  <a:gd name="T50" fmla="*/ 463 w 555"/>
                  <a:gd name="T51" fmla="*/ 46 h 831"/>
                  <a:gd name="T52" fmla="*/ 499 w 555"/>
                  <a:gd name="T53" fmla="*/ 24 h 831"/>
                  <a:gd name="T54" fmla="*/ 537 w 555"/>
                  <a:gd name="T55" fmla="*/ 0 h 831"/>
                  <a:gd name="T56" fmla="*/ 555 w 555"/>
                  <a:gd name="T57" fmla="*/ 3 h 831"/>
                  <a:gd name="T58" fmla="*/ 552 w 555"/>
                  <a:gd name="T59" fmla="*/ 22 h 831"/>
                  <a:gd name="T60" fmla="*/ 552 w 555"/>
                  <a:gd name="T61" fmla="*/ 22 h 83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55"/>
                  <a:gd name="T94" fmla="*/ 0 h 831"/>
                  <a:gd name="T95" fmla="*/ 555 w 555"/>
                  <a:gd name="T96" fmla="*/ 831 h 83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55" h="831">
                    <a:moveTo>
                      <a:pt x="552" y="22"/>
                    </a:moveTo>
                    <a:lnTo>
                      <a:pt x="313" y="218"/>
                    </a:lnTo>
                    <a:lnTo>
                      <a:pt x="261" y="323"/>
                    </a:lnTo>
                    <a:lnTo>
                      <a:pt x="218" y="434"/>
                    </a:lnTo>
                    <a:lnTo>
                      <a:pt x="200" y="476"/>
                    </a:lnTo>
                    <a:lnTo>
                      <a:pt x="180" y="514"/>
                    </a:lnTo>
                    <a:lnTo>
                      <a:pt x="158" y="546"/>
                    </a:lnTo>
                    <a:lnTo>
                      <a:pt x="137" y="578"/>
                    </a:lnTo>
                    <a:lnTo>
                      <a:pt x="65" y="725"/>
                    </a:lnTo>
                    <a:lnTo>
                      <a:pt x="25" y="824"/>
                    </a:lnTo>
                    <a:lnTo>
                      <a:pt x="8" y="831"/>
                    </a:lnTo>
                    <a:lnTo>
                      <a:pt x="0" y="814"/>
                    </a:lnTo>
                    <a:lnTo>
                      <a:pt x="36" y="715"/>
                    </a:lnTo>
                    <a:lnTo>
                      <a:pt x="64" y="633"/>
                    </a:lnTo>
                    <a:lnTo>
                      <a:pt x="98" y="564"/>
                    </a:lnTo>
                    <a:lnTo>
                      <a:pt x="134" y="494"/>
                    </a:lnTo>
                    <a:lnTo>
                      <a:pt x="168" y="413"/>
                    </a:lnTo>
                    <a:lnTo>
                      <a:pt x="196" y="354"/>
                    </a:lnTo>
                    <a:lnTo>
                      <a:pt x="221" y="302"/>
                    </a:lnTo>
                    <a:lnTo>
                      <a:pt x="249" y="252"/>
                    </a:lnTo>
                    <a:lnTo>
                      <a:pt x="282" y="197"/>
                    </a:lnTo>
                    <a:lnTo>
                      <a:pt x="309" y="162"/>
                    </a:lnTo>
                    <a:lnTo>
                      <a:pt x="337" y="133"/>
                    </a:lnTo>
                    <a:lnTo>
                      <a:pt x="397" y="87"/>
                    </a:lnTo>
                    <a:lnTo>
                      <a:pt x="429" y="66"/>
                    </a:lnTo>
                    <a:lnTo>
                      <a:pt x="463" y="46"/>
                    </a:lnTo>
                    <a:lnTo>
                      <a:pt x="499" y="24"/>
                    </a:lnTo>
                    <a:lnTo>
                      <a:pt x="537" y="0"/>
                    </a:lnTo>
                    <a:lnTo>
                      <a:pt x="555" y="3"/>
                    </a:lnTo>
                    <a:lnTo>
                      <a:pt x="552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7327" name="Freeform 55"/>
              <p:cNvSpPr>
                <a:spLocks/>
              </p:cNvSpPr>
              <p:nvPr/>
            </p:nvSpPr>
            <p:spPr bwMode="auto">
              <a:xfrm>
                <a:off x="3714" y="2120"/>
                <a:ext cx="873" cy="190"/>
              </a:xfrm>
              <a:custGeom>
                <a:avLst/>
                <a:gdLst>
                  <a:gd name="T0" fmla="*/ 13 w 1746"/>
                  <a:gd name="T1" fmla="*/ 28 h 379"/>
                  <a:gd name="T2" fmla="*/ 225 w 1746"/>
                  <a:gd name="T3" fmla="*/ 0 h 379"/>
                  <a:gd name="T4" fmla="*/ 433 w 1746"/>
                  <a:gd name="T5" fmla="*/ 25 h 379"/>
                  <a:gd name="T6" fmla="*/ 532 w 1746"/>
                  <a:gd name="T7" fmla="*/ 64 h 379"/>
                  <a:gd name="T8" fmla="*/ 616 w 1746"/>
                  <a:gd name="T9" fmla="*/ 108 h 379"/>
                  <a:gd name="T10" fmla="*/ 656 w 1746"/>
                  <a:gd name="T11" fmla="*/ 130 h 379"/>
                  <a:gd name="T12" fmla="*/ 698 w 1746"/>
                  <a:gd name="T13" fmla="*/ 154 h 379"/>
                  <a:gd name="T14" fmla="*/ 743 w 1746"/>
                  <a:gd name="T15" fmla="*/ 178 h 379"/>
                  <a:gd name="T16" fmla="*/ 792 w 1746"/>
                  <a:gd name="T17" fmla="*/ 203 h 379"/>
                  <a:gd name="T18" fmla="*/ 838 w 1746"/>
                  <a:gd name="T19" fmla="*/ 222 h 379"/>
                  <a:gd name="T20" fmla="*/ 880 w 1746"/>
                  <a:gd name="T21" fmla="*/ 236 h 379"/>
                  <a:gd name="T22" fmla="*/ 960 w 1746"/>
                  <a:gd name="T23" fmla="*/ 253 h 379"/>
                  <a:gd name="T24" fmla="*/ 1132 w 1746"/>
                  <a:gd name="T25" fmla="*/ 295 h 379"/>
                  <a:gd name="T26" fmla="*/ 1234 w 1746"/>
                  <a:gd name="T27" fmla="*/ 304 h 379"/>
                  <a:gd name="T28" fmla="*/ 1336 w 1746"/>
                  <a:gd name="T29" fmla="*/ 295 h 379"/>
                  <a:gd name="T30" fmla="*/ 1731 w 1746"/>
                  <a:gd name="T31" fmla="*/ 242 h 379"/>
                  <a:gd name="T32" fmla="*/ 1746 w 1746"/>
                  <a:gd name="T33" fmla="*/ 253 h 379"/>
                  <a:gd name="T34" fmla="*/ 1735 w 1746"/>
                  <a:gd name="T35" fmla="*/ 269 h 379"/>
                  <a:gd name="T36" fmla="*/ 1542 w 1746"/>
                  <a:gd name="T37" fmla="*/ 316 h 379"/>
                  <a:gd name="T38" fmla="*/ 1453 w 1746"/>
                  <a:gd name="T39" fmla="*/ 344 h 379"/>
                  <a:gd name="T40" fmla="*/ 1350 w 1746"/>
                  <a:gd name="T41" fmla="*/ 369 h 379"/>
                  <a:gd name="T42" fmla="*/ 1233 w 1746"/>
                  <a:gd name="T43" fmla="*/ 379 h 379"/>
                  <a:gd name="T44" fmla="*/ 1114 w 1746"/>
                  <a:gd name="T45" fmla="*/ 369 h 379"/>
                  <a:gd name="T46" fmla="*/ 763 w 1746"/>
                  <a:gd name="T47" fmla="*/ 264 h 379"/>
                  <a:gd name="T48" fmla="*/ 714 w 1746"/>
                  <a:gd name="T49" fmla="*/ 238 h 379"/>
                  <a:gd name="T50" fmla="*/ 672 w 1746"/>
                  <a:gd name="T51" fmla="*/ 211 h 379"/>
                  <a:gd name="T52" fmla="*/ 633 w 1746"/>
                  <a:gd name="T53" fmla="*/ 185 h 379"/>
                  <a:gd name="T54" fmla="*/ 595 w 1746"/>
                  <a:gd name="T55" fmla="*/ 158 h 379"/>
                  <a:gd name="T56" fmla="*/ 556 w 1746"/>
                  <a:gd name="T57" fmla="*/ 133 h 379"/>
                  <a:gd name="T58" fmla="*/ 515 w 1746"/>
                  <a:gd name="T59" fmla="*/ 108 h 379"/>
                  <a:gd name="T60" fmla="*/ 470 w 1746"/>
                  <a:gd name="T61" fmla="*/ 85 h 379"/>
                  <a:gd name="T62" fmla="*/ 419 w 1746"/>
                  <a:gd name="T63" fmla="*/ 66 h 379"/>
                  <a:gd name="T64" fmla="*/ 315 w 1746"/>
                  <a:gd name="T65" fmla="*/ 40 h 379"/>
                  <a:gd name="T66" fmla="*/ 221 w 1746"/>
                  <a:gd name="T67" fmla="*/ 35 h 379"/>
                  <a:gd name="T68" fmla="*/ 16 w 1746"/>
                  <a:gd name="T69" fmla="*/ 56 h 379"/>
                  <a:gd name="T70" fmla="*/ 0 w 1746"/>
                  <a:gd name="T71" fmla="*/ 43 h 379"/>
                  <a:gd name="T72" fmla="*/ 13 w 1746"/>
                  <a:gd name="T73" fmla="*/ 28 h 379"/>
                  <a:gd name="T74" fmla="*/ 13 w 1746"/>
                  <a:gd name="T75" fmla="*/ 28 h 37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746"/>
                  <a:gd name="T115" fmla="*/ 0 h 379"/>
                  <a:gd name="T116" fmla="*/ 1746 w 1746"/>
                  <a:gd name="T117" fmla="*/ 379 h 37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746" h="379">
                    <a:moveTo>
                      <a:pt x="13" y="28"/>
                    </a:moveTo>
                    <a:lnTo>
                      <a:pt x="225" y="0"/>
                    </a:lnTo>
                    <a:lnTo>
                      <a:pt x="433" y="25"/>
                    </a:lnTo>
                    <a:lnTo>
                      <a:pt x="532" y="64"/>
                    </a:lnTo>
                    <a:lnTo>
                      <a:pt x="616" y="108"/>
                    </a:lnTo>
                    <a:lnTo>
                      <a:pt x="656" y="130"/>
                    </a:lnTo>
                    <a:lnTo>
                      <a:pt x="698" y="154"/>
                    </a:lnTo>
                    <a:lnTo>
                      <a:pt x="743" y="178"/>
                    </a:lnTo>
                    <a:lnTo>
                      <a:pt x="792" y="203"/>
                    </a:lnTo>
                    <a:lnTo>
                      <a:pt x="838" y="222"/>
                    </a:lnTo>
                    <a:lnTo>
                      <a:pt x="880" y="236"/>
                    </a:lnTo>
                    <a:lnTo>
                      <a:pt x="960" y="253"/>
                    </a:lnTo>
                    <a:lnTo>
                      <a:pt x="1132" y="295"/>
                    </a:lnTo>
                    <a:lnTo>
                      <a:pt x="1234" y="304"/>
                    </a:lnTo>
                    <a:lnTo>
                      <a:pt x="1336" y="295"/>
                    </a:lnTo>
                    <a:lnTo>
                      <a:pt x="1731" y="242"/>
                    </a:lnTo>
                    <a:lnTo>
                      <a:pt x="1746" y="253"/>
                    </a:lnTo>
                    <a:lnTo>
                      <a:pt x="1735" y="269"/>
                    </a:lnTo>
                    <a:lnTo>
                      <a:pt x="1542" y="316"/>
                    </a:lnTo>
                    <a:lnTo>
                      <a:pt x="1453" y="344"/>
                    </a:lnTo>
                    <a:lnTo>
                      <a:pt x="1350" y="369"/>
                    </a:lnTo>
                    <a:lnTo>
                      <a:pt x="1233" y="379"/>
                    </a:lnTo>
                    <a:lnTo>
                      <a:pt x="1114" y="369"/>
                    </a:lnTo>
                    <a:lnTo>
                      <a:pt x="763" y="264"/>
                    </a:lnTo>
                    <a:lnTo>
                      <a:pt x="714" y="238"/>
                    </a:lnTo>
                    <a:lnTo>
                      <a:pt x="672" y="211"/>
                    </a:lnTo>
                    <a:lnTo>
                      <a:pt x="633" y="185"/>
                    </a:lnTo>
                    <a:lnTo>
                      <a:pt x="595" y="158"/>
                    </a:lnTo>
                    <a:lnTo>
                      <a:pt x="556" y="133"/>
                    </a:lnTo>
                    <a:lnTo>
                      <a:pt x="515" y="108"/>
                    </a:lnTo>
                    <a:lnTo>
                      <a:pt x="470" y="85"/>
                    </a:lnTo>
                    <a:lnTo>
                      <a:pt x="419" y="66"/>
                    </a:lnTo>
                    <a:lnTo>
                      <a:pt x="315" y="40"/>
                    </a:lnTo>
                    <a:lnTo>
                      <a:pt x="221" y="35"/>
                    </a:lnTo>
                    <a:lnTo>
                      <a:pt x="16" y="56"/>
                    </a:lnTo>
                    <a:lnTo>
                      <a:pt x="0" y="43"/>
                    </a:lnTo>
                    <a:lnTo>
                      <a:pt x="13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7328" name="Freeform 56"/>
              <p:cNvSpPr>
                <a:spLocks/>
              </p:cNvSpPr>
              <p:nvPr/>
            </p:nvSpPr>
            <p:spPr bwMode="auto">
              <a:xfrm>
                <a:off x="4605" y="2257"/>
                <a:ext cx="85" cy="239"/>
              </a:xfrm>
              <a:custGeom>
                <a:avLst/>
                <a:gdLst>
                  <a:gd name="T0" fmla="*/ 24 w 171"/>
                  <a:gd name="T1" fmla="*/ 4 h 477"/>
                  <a:gd name="T2" fmla="*/ 59 w 171"/>
                  <a:gd name="T3" fmla="*/ 61 h 477"/>
                  <a:gd name="T4" fmla="*/ 91 w 171"/>
                  <a:gd name="T5" fmla="*/ 116 h 477"/>
                  <a:gd name="T6" fmla="*/ 145 w 171"/>
                  <a:gd name="T7" fmla="*/ 222 h 477"/>
                  <a:gd name="T8" fmla="*/ 171 w 171"/>
                  <a:gd name="T9" fmla="*/ 333 h 477"/>
                  <a:gd name="T10" fmla="*/ 152 w 171"/>
                  <a:gd name="T11" fmla="*/ 456 h 477"/>
                  <a:gd name="T12" fmla="*/ 136 w 171"/>
                  <a:gd name="T13" fmla="*/ 476 h 477"/>
                  <a:gd name="T14" fmla="*/ 112 w 171"/>
                  <a:gd name="T15" fmla="*/ 477 h 477"/>
                  <a:gd name="T16" fmla="*/ 91 w 171"/>
                  <a:gd name="T17" fmla="*/ 435 h 477"/>
                  <a:gd name="T18" fmla="*/ 110 w 171"/>
                  <a:gd name="T19" fmla="*/ 322 h 477"/>
                  <a:gd name="T20" fmla="*/ 96 w 171"/>
                  <a:gd name="T21" fmla="*/ 220 h 477"/>
                  <a:gd name="T22" fmla="*/ 80 w 171"/>
                  <a:gd name="T23" fmla="*/ 171 h 477"/>
                  <a:gd name="T24" fmla="*/ 57 w 171"/>
                  <a:gd name="T25" fmla="*/ 122 h 477"/>
                  <a:gd name="T26" fmla="*/ 31 w 171"/>
                  <a:gd name="T27" fmla="*/ 70 h 477"/>
                  <a:gd name="T28" fmla="*/ 0 w 171"/>
                  <a:gd name="T29" fmla="*/ 18 h 477"/>
                  <a:gd name="T30" fmla="*/ 5 w 171"/>
                  <a:gd name="T31" fmla="*/ 0 h 477"/>
                  <a:gd name="T32" fmla="*/ 24 w 171"/>
                  <a:gd name="T33" fmla="*/ 4 h 477"/>
                  <a:gd name="T34" fmla="*/ 24 w 171"/>
                  <a:gd name="T35" fmla="*/ 4 h 47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1"/>
                  <a:gd name="T55" fmla="*/ 0 h 477"/>
                  <a:gd name="T56" fmla="*/ 171 w 171"/>
                  <a:gd name="T57" fmla="*/ 477 h 47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1" h="477">
                    <a:moveTo>
                      <a:pt x="24" y="4"/>
                    </a:moveTo>
                    <a:lnTo>
                      <a:pt x="59" y="61"/>
                    </a:lnTo>
                    <a:lnTo>
                      <a:pt x="91" y="116"/>
                    </a:lnTo>
                    <a:lnTo>
                      <a:pt x="145" y="222"/>
                    </a:lnTo>
                    <a:lnTo>
                      <a:pt x="171" y="333"/>
                    </a:lnTo>
                    <a:lnTo>
                      <a:pt x="152" y="456"/>
                    </a:lnTo>
                    <a:lnTo>
                      <a:pt x="136" y="476"/>
                    </a:lnTo>
                    <a:lnTo>
                      <a:pt x="112" y="477"/>
                    </a:lnTo>
                    <a:lnTo>
                      <a:pt x="91" y="435"/>
                    </a:lnTo>
                    <a:lnTo>
                      <a:pt x="110" y="322"/>
                    </a:lnTo>
                    <a:lnTo>
                      <a:pt x="96" y="220"/>
                    </a:lnTo>
                    <a:lnTo>
                      <a:pt x="80" y="171"/>
                    </a:lnTo>
                    <a:lnTo>
                      <a:pt x="57" y="122"/>
                    </a:lnTo>
                    <a:lnTo>
                      <a:pt x="31" y="70"/>
                    </a:lnTo>
                    <a:lnTo>
                      <a:pt x="0" y="18"/>
                    </a:lnTo>
                    <a:lnTo>
                      <a:pt x="5" y="0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7329" name="Freeform 57"/>
              <p:cNvSpPr>
                <a:spLocks/>
              </p:cNvSpPr>
              <p:nvPr/>
            </p:nvSpPr>
            <p:spPr bwMode="auto">
              <a:xfrm>
                <a:off x="4477" y="2966"/>
                <a:ext cx="66" cy="417"/>
              </a:xfrm>
              <a:custGeom>
                <a:avLst/>
                <a:gdLst>
                  <a:gd name="T0" fmla="*/ 112 w 131"/>
                  <a:gd name="T1" fmla="*/ 19 h 834"/>
                  <a:gd name="T2" fmla="*/ 67 w 131"/>
                  <a:gd name="T3" fmla="*/ 205 h 834"/>
                  <a:gd name="T4" fmla="*/ 65 w 131"/>
                  <a:gd name="T5" fmla="*/ 397 h 834"/>
                  <a:gd name="T6" fmla="*/ 75 w 131"/>
                  <a:gd name="T7" fmla="*/ 632 h 834"/>
                  <a:gd name="T8" fmla="*/ 131 w 131"/>
                  <a:gd name="T9" fmla="*/ 814 h 834"/>
                  <a:gd name="T10" fmla="*/ 127 w 131"/>
                  <a:gd name="T11" fmla="*/ 834 h 834"/>
                  <a:gd name="T12" fmla="*/ 107 w 131"/>
                  <a:gd name="T13" fmla="*/ 828 h 834"/>
                  <a:gd name="T14" fmla="*/ 54 w 131"/>
                  <a:gd name="T15" fmla="*/ 739 h 834"/>
                  <a:gd name="T16" fmla="*/ 11 w 131"/>
                  <a:gd name="T17" fmla="*/ 646 h 834"/>
                  <a:gd name="T18" fmla="*/ 0 w 131"/>
                  <a:gd name="T19" fmla="*/ 397 h 834"/>
                  <a:gd name="T20" fmla="*/ 4 w 131"/>
                  <a:gd name="T21" fmla="*/ 291 h 834"/>
                  <a:gd name="T22" fmla="*/ 21 w 131"/>
                  <a:gd name="T23" fmla="*/ 200 h 834"/>
                  <a:gd name="T24" fmla="*/ 47 w 131"/>
                  <a:gd name="T25" fmla="*/ 109 h 834"/>
                  <a:gd name="T26" fmla="*/ 85 w 131"/>
                  <a:gd name="T27" fmla="*/ 8 h 834"/>
                  <a:gd name="T28" fmla="*/ 103 w 131"/>
                  <a:gd name="T29" fmla="*/ 0 h 834"/>
                  <a:gd name="T30" fmla="*/ 112 w 131"/>
                  <a:gd name="T31" fmla="*/ 19 h 834"/>
                  <a:gd name="T32" fmla="*/ 112 w 131"/>
                  <a:gd name="T33" fmla="*/ 19 h 8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1"/>
                  <a:gd name="T52" fmla="*/ 0 h 834"/>
                  <a:gd name="T53" fmla="*/ 131 w 131"/>
                  <a:gd name="T54" fmla="*/ 834 h 8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1" h="834">
                    <a:moveTo>
                      <a:pt x="112" y="19"/>
                    </a:moveTo>
                    <a:lnTo>
                      <a:pt x="67" y="205"/>
                    </a:lnTo>
                    <a:lnTo>
                      <a:pt x="65" y="397"/>
                    </a:lnTo>
                    <a:lnTo>
                      <a:pt x="75" y="632"/>
                    </a:lnTo>
                    <a:lnTo>
                      <a:pt x="131" y="814"/>
                    </a:lnTo>
                    <a:lnTo>
                      <a:pt x="127" y="834"/>
                    </a:lnTo>
                    <a:lnTo>
                      <a:pt x="107" y="828"/>
                    </a:lnTo>
                    <a:lnTo>
                      <a:pt x="54" y="739"/>
                    </a:lnTo>
                    <a:lnTo>
                      <a:pt x="11" y="646"/>
                    </a:lnTo>
                    <a:lnTo>
                      <a:pt x="0" y="397"/>
                    </a:lnTo>
                    <a:lnTo>
                      <a:pt x="4" y="291"/>
                    </a:lnTo>
                    <a:lnTo>
                      <a:pt x="21" y="200"/>
                    </a:lnTo>
                    <a:lnTo>
                      <a:pt x="47" y="109"/>
                    </a:lnTo>
                    <a:lnTo>
                      <a:pt x="85" y="8"/>
                    </a:lnTo>
                    <a:lnTo>
                      <a:pt x="103" y="0"/>
                    </a:lnTo>
                    <a:lnTo>
                      <a:pt x="112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7330" name="Freeform 58"/>
              <p:cNvSpPr>
                <a:spLocks/>
              </p:cNvSpPr>
              <p:nvPr/>
            </p:nvSpPr>
            <p:spPr bwMode="auto">
              <a:xfrm>
                <a:off x="3986" y="2484"/>
                <a:ext cx="308" cy="170"/>
              </a:xfrm>
              <a:custGeom>
                <a:avLst/>
                <a:gdLst>
                  <a:gd name="T0" fmla="*/ 5 w 614"/>
                  <a:gd name="T1" fmla="*/ 49 h 340"/>
                  <a:gd name="T2" fmla="*/ 52 w 614"/>
                  <a:gd name="T3" fmla="*/ 25 h 340"/>
                  <a:gd name="T4" fmla="*/ 91 w 614"/>
                  <a:gd name="T5" fmla="*/ 9 h 340"/>
                  <a:gd name="T6" fmla="*/ 180 w 614"/>
                  <a:gd name="T7" fmla="*/ 0 h 340"/>
                  <a:gd name="T8" fmla="*/ 208 w 614"/>
                  <a:gd name="T9" fmla="*/ 30 h 340"/>
                  <a:gd name="T10" fmla="*/ 203 w 614"/>
                  <a:gd name="T11" fmla="*/ 94 h 340"/>
                  <a:gd name="T12" fmla="*/ 176 w 614"/>
                  <a:gd name="T13" fmla="*/ 146 h 340"/>
                  <a:gd name="T14" fmla="*/ 138 w 614"/>
                  <a:gd name="T15" fmla="*/ 193 h 340"/>
                  <a:gd name="T16" fmla="*/ 101 w 614"/>
                  <a:gd name="T17" fmla="*/ 249 h 340"/>
                  <a:gd name="T18" fmla="*/ 173 w 614"/>
                  <a:gd name="T19" fmla="*/ 212 h 340"/>
                  <a:gd name="T20" fmla="*/ 210 w 614"/>
                  <a:gd name="T21" fmla="*/ 186 h 340"/>
                  <a:gd name="T22" fmla="*/ 253 w 614"/>
                  <a:gd name="T23" fmla="*/ 167 h 340"/>
                  <a:gd name="T24" fmla="*/ 288 w 614"/>
                  <a:gd name="T25" fmla="*/ 170 h 340"/>
                  <a:gd name="T26" fmla="*/ 296 w 614"/>
                  <a:gd name="T27" fmla="*/ 203 h 340"/>
                  <a:gd name="T28" fmla="*/ 273 w 614"/>
                  <a:gd name="T29" fmla="*/ 265 h 340"/>
                  <a:gd name="T30" fmla="*/ 331 w 614"/>
                  <a:gd name="T31" fmla="*/ 231 h 340"/>
                  <a:gd name="T32" fmla="*/ 385 w 614"/>
                  <a:gd name="T33" fmla="*/ 199 h 340"/>
                  <a:gd name="T34" fmla="*/ 438 w 614"/>
                  <a:gd name="T35" fmla="*/ 165 h 340"/>
                  <a:gd name="T36" fmla="*/ 498 w 614"/>
                  <a:gd name="T37" fmla="*/ 125 h 340"/>
                  <a:gd name="T38" fmla="*/ 540 w 614"/>
                  <a:gd name="T39" fmla="*/ 130 h 340"/>
                  <a:gd name="T40" fmla="*/ 574 w 614"/>
                  <a:gd name="T41" fmla="*/ 196 h 340"/>
                  <a:gd name="T42" fmla="*/ 576 w 614"/>
                  <a:gd name="T43" fmla="*/ 270 h 340"/>
                  <a:gd name="T44" fmla="*/ 597 w 614"/>
                  <a:gd name="T45" fmla="*/ 277 h 340"/>
                  <a:gd name="T46" fmla="*/ 614 w 614"/>
                  <a:gd name="T47" fmla="*/ 289 h 340"/>
                  <a:gd name="T48" fmla="*/ 602 w 614"/>
                  <a:gd name="T49" fmla="*/ 304 h 340"/>
                  <a:gd name="T50" fmla="*/ 564 w 614"/>
                  <a:gd name="T51" fmla="*/ 318 h 340"/>
                  <a:gd name="T52" fmla="*/ 527 w 614"/>
                  <a:gd name="T53" fmla="*/ 321 h 340"/>
                  <a:gd name="T54" fmla="*/ 501 w 614"/>
                  <a:gd name="T55" fmla="*/ 283 h 340"/>
                  <a:gd name="T56" fmla="*/ 506 w 614"/>
                  <a:gd name="T57" fmla="*/ 199 h 340"/>
                  <a:gd name="T58" fmla="*/ 452 w 614"/>
                  <a:gd name="T59" fmla="*/ 237 h 340"/>
                  <a:gd name="T60" fmla="*/ 400 w 614"/>
                  <a:gd name="T61" fmla="*/ 270 h 340"/>
                  <a:gd name="T62" fmla="*/ 347 w 614"/>
                  <a:gd name="T63" fmla="*/ 304 h 340"/>
                  <a:gd name="T64" fmla="*/ 285 w 614"/>
                  <a:gd name="T65" fmla="*/ 339 h 340"/>
                  <a:gd name="T66" fmla="*/ 256 w 614"/>
                  <a:gd name="T67" fmla="*/ 340 h 340"/>
                  <a:gd name="T68" fmla="*/ 224 w 614"/>
                  <a:gd name="T69" fmla="*/ 305 h 340"/>
                  <a:gd name="T70" fmla="*/ 221 w 614"/>
                  <a:gd name="T71" fmla="*/ 252 h 340"/>
                  <a:gd name="T72" fmla="*/ 182 w 614"/>
                  <a:gd name="T73" fmla="*/ 276 h 340"/>
                  <a:gd name="T74" fmla="*/ 143 w 614"/>
                  <a:gd name="T75" fmla="*/ 296 h 340"/>
                  <a:gd name="T76" fmla="*/ 101 w 614"/>
                  <a:gd name="T77" fmla="*/ 310 h 340"/>
                  <a:gd name="T78" fmla="*/ 52 w 614"/>
                  <a:gd name="T79" fmla="*/ 310 h 340"/>
                  <a:gd name="T80" fmla="*/ 28 w 614"/>
                  <a:gd name="T81" fmla="*/ 297 h 340"/>
                  <a:gd name="T82" fmla="*/ 26 w 614"/>
                  <a:gd name="T83" fmla="*/ 270 h 340"/>
                  <a:gd name="T84" fmla="*/ 43 w 614"/>
                  <a:gd name="T85" fmla="*/ 234 h 340"/>
                  <a:gd name="T86" fmla="*/ 63 w 614"/>
                  <a:gd name="T87" fmla="*/ 205 h 340"/>
                  <a:gd name="T88" fmla="*/ 108 w 614"/>
                  <a:gd name="T89" fmla="*/ 157 h 340"/>
                  <a:gd name="T90" fmla="*/ 145 w 614"/>
                  <a:gd name="T91" fmla="*/ 108 h 340"/>
                  <a:gd name="T92" fmla="*/ 159 w 614"/>
                  <a:gd name="T93" fmla="*/ 44 h 340"/>
                  <a:gd name="T94" fmla="*/ 87 w 614"/>
                  <a:gd name="T95" fmla="*/ 46 h 340"/>
                  <a:gd name="T96" fmla="*/ 18 w 614"/>
                  <a:gd name="T97" fmla="*/ 73 h 340"/>
                  <a:gd name="T98" fmla="*/ 0 w 614"/>
                  <a:gd name="T99" fmla="*/ 67 h 340"/>
                  <a:gd name="T100" fmla="*/ 5 w 614"/>
                  <a:gd name="T101" fmla="*/ 49 h 340"/>
                  <a:gd name="T102" fmla="*/ 5 w 614"/>
                  <a:gd name="T103" fmla="*/ 49 h 34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14"/>
                  <a:gd name="T157" fmla="*/ 0 h 340"/>
                  <a:gd name="T158" fmla="*/ 614 w 614"/>
                  <a:gd name="T159" fmla="*/ 340 h 34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14" h="340">
                    <a:moveTo>
                      <a:pt x="5" y="49"/>
                    </a:moveTo>
                    <a:lnTo>
                      <a:pt x="52" y="25"/>
                    </a:lnTo>
                    <a:lnTo>
                      <a:pt x="91" y="9"/>
                    </a:lnTo>
                    <a:lnTo>
                      <a:pt x="180" y="0"/>
                    </a:lnTo>
                    <a:lnTo>
                      <a:pt x="208" y="30"/>
                    </a:lnTo>
                    <a:lnTo>
                      <a:pt x="203" y="94"/>
                    </a:lnTo>
                    <a:lnTo>
                      <a:pt x="176" y="146"/>
                    </a:lnTo>
                    <a:lnTo>
                      <a:pt x="138" y="193"/>
                    </a:lnTo>
                    <a:lnTo>
                      <a:pt x="101" y="249"/>
                    </a:lnTo>
                    <a:lnTo>
                      <a:pt x="173" y="212"/>
                    </a:lnTo>
                    <a:lnTo>
                      <a:pt x="210" y="186"/>
                    </a:lnTo>
                    <a:lnTo>
                      <a:pt x="253" y="167"/>
                    </a:lnTo>
                    <a:lnTo>
                      <a:pt x="288" y="170"/>
                    </a:lnTo>
                    <a:lnTo>
                      <a:pt x="296" y="203"/>
                    </a:lnTo>
                    <a:lnTo>
                      <a:pt x="273" y="265"/>
                    </a:lnTo>
                    <a:lnTo>
                      <a:pt x="331" y="231"/>
                    </a:lnTo>
                    <a:lnTo>
                      <a:pt x="385" y="199"/>
                    </a:lnTo>
                    <a:lnTo>
                      <a:pt x="438" y="165"/>
                    </a:lnTo>
                    <a:lnTo>
                      <a:pt x="498" y="125"/>
                    </a:lnTo>
                    <a:lnTo>
                      <a:pt x="540" y="130"/>
                    </a:lnTo>
                    <a:lnTo>
                      <a:pt x="574" y="196"/>
                    </a:lnTo>
                    <a:lnTo>
                      <a:pt x="576" y="270"/>
                    </a:lnTo>
                    <a:lnTo>
                      <a:pt x="597" y="277"/>
                    </a:lnTo>
                    <a:lnTo>
                      <a:pt x="614" y="289"/>
                    </a:lnTo>
                    <a:lnTo>
                      <a:pt x="602" y="304"/>
                    </a:lnTo>
                    <a:lnTo>
                      <a:pt x="564" y="318"/>
                    </a:lnTo>
                    <a:lnTo>
                      <a:pt x="527" y="321"/>
                    </a:lnTo>
                    <a:lnTo>
                      <a:pt x="501" y="283"/>
                    </a:lnTo>
                    <a:lnTo>
                      <a:pt x="506" y="199"/>
                    </a:lnTo>
                    <a:lnTo>
                      <a:pt x="452" y="237"/>
                    </a:lnTo>
                    <a:lnTo>
                      <a:pt x="400" y="270"/>
                    </a:lnTo>
                    <a:lnTo>
                      <a:pt x="347" y="304"/>
                    </a:lnTo>
                    <a:lnTo>
                      <a:pt x="285" y="339"/>
                    </a:lnTo>
                    <a:lnTo>
                      <a:pt x="256" y="340"/>
                    </a:lnTo>
                    <a:lnTo>
                      <a:pt x="224" y="305"/>
                    </a:lnTo>
                    <a:lnTo>
                      <a:pt x="221" y="252"/>
                    </a:lnTo>
                    <a:lnTo>
                      <a:pt x="182" y="276"/>
                    </a:lnTo>
                    <a:lnTo>
                      <a:pt x="143" y="296"/>
                    </a:lnTo>
                    <a:lnTo>
                      <a:pt x="101" y="310"/>
                    </a:lnTo>
                    <a:lnTo>
                      <a:pt x="52" y="310"/>
                    </a:lnTo>
                    <a:lnTo>
                      <a:pt x="28" y="297"/>
                    </a:lnTo>
                    <a:lnTo>
                      <a:pt x="26" y="270"/>
                    </a:lnTo>
                    <a:lnTo>
                      <a:pt x="43" y="234"/>
                    </a:lnTo>
                    <a:lnTo>
                      <a:pt x="63" y="205"/>
                    </a:lnTo>
                    <a:lnTo>
                      <a:pt x="108" y="157"/>
                    </a:lnTo>
                    <a:lnTo>
                      <a:pt x="145" y="108"/>
                    </a:lnTo>
                    <a:lnTo>
                      <a:pt x="159" y="44"/>
                    </a:lnTo>
                    <a:lnTo>
                      <a:pt x="87" y="46"/>
                    </a:lnTo>
                    <a:lnTo>
                      <a:pt x="18" y="73"/>
                    </a:lnTo>
                    <a:lnTo>
                      <a:pt x="0" y="67"/>
                    </a:lnTo>
                    <a:lnTo>
                      <a:pt x="5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7331" name="Freeform 59"/>
              <p:cNvSpPr>
                <a:spLocks/>
              </p:cNvSpPr>
              <p:nvPr/>
            </p:nvSpPr>
            <p:spPr bwMode="auto">
              <a:xfrm>
                <a:off x="3864" y="2822"/>
                <a:ext cx="269" cy="147"/>
              </a:xfrm>
              <a:custGeom>
                <a:avLst/>
                <a:gdLst>
                  <a:gd name="T0" fmla="*/ 14 w 539"/>
                  <a:gd name="T1" fmla="*/ 70 h 296"/>
                  <a:gd name="T2" fmla="*/ 45 w 539"/>
                  <a:gd name="T3" fmla="*/ 48 h 296"/>
                  <a:gd name="T4" fmla="*/ 73 w 539"/>
                  <a:gd name="T5" fmla="*/ 28 h 296"/>
                  <a:gd name="T6" fmla="*/ 102 w 539"/>
                  <a:gd name="T7" fmla="*/ 12 h 296"/>
                  <a:gd name="T8" fmla="*/ 139 w 539"/>
                  <a:gd name="T9" fmla="*/ 0 h 296"/>
                  <a:gd name="T10" fmla="*/ 162 w 539"/>
                  <a:gd name="T11" fmla="*/ 19 h 296"/>
                  <a:gd name="T12" fmla="*/ 159 w 539"/>
                  <a:gd name="T13" fmla="*/ 76 h 296"/>
                  <a:gd name="T14" fmla="*/ 136 w 539"/>
                  <a:gd name="T15" fmla="*/ 122 h 296"/>
                  <a:gd name="T16" fmla="*/ 105 w 539"/>
                  <a:gd name="T17" fmla="*/ 167 h 296"/>
                  <a:gd name="T18" fmla="*/ 77 w 539"/>
                  <a:gd name="T19" fmla="*/ 214 h 296"/>
                  <a:gd name="T20" fmla="*/ 133 w 539"/>
                  <a:gd name="T21" fmla="*/ 187 h 296"/>
                  <a:gd name="T22" fmla="*/ 183 w 539"/>
                  <a:gd name="T23" fmla="*/ 153 h 296"/>
                  <a:gd name="T24" fmla="*/ 235 w 539"/>
                  <a:gd name="T25" fmla="*/ 118 h 296"/>
                  <a:gd name="T26" fmla="*/ 263 w 539"/>
                  <a:gd name="T27" fmla="*/ 100 h 296"/>
                  <a:gd name="T28" fmla="*/ 295 w 539"/>
                  <a:gd name="T29" fmla="*/ 82 h 296"/>
                  <a:gd name="T30" fmla="*/ 334 w 539"/>
                  <a:gd name="T31" fmla="*/ 77 h 296"/>
                  <a:gd name="T32" fmla="*/ 350 w 539"/>
                  <a:gd name="T33" fmla="*/ 114 h 296"/>
                  <a:gd name="T34" fmla="*/ 341 w 539"/>
                  <a:gd name="T35" fmla="*/ 182 h 296"/>
                  <a:gd name="T36" fmla="*/ 403 w 539"/>
                  <a:gd name="T37" fmla="*/ 154 h 296"/>
                  <a:gd name="T38" fmla="*/ 474 w 539"/>
                  <a:gd name="T39" fmla="*/ 138 h 296"/>
                  <a:gd name="T40" fmla="*/ 498 w 539"/>
                  <a:gd name="T41" fmla="*/ 143 h 296"/>
                  <a:gd name="T42" fmla="*/ 512 w 539"/>
                  <a:gd name="T43" fmla="*/ 163 h 296"/>
                  <a:gd name="T44" fmla="*/ 536 w 539"/>
                  <a:gd name="T45" fmla="*/ 224 h 296"/>
                  <a:gd name="T46" fmla="*/ 539 w 539"/>
                  <a:gd name="T47" fmla="*/ 254 h 296"/>
                  <a:gd name="T48" fmla="*/ 521 w 539"/>
                  <a:gd name="T49" fmla="*/ 273 h 296"/>
                  <a:gd name="T50" fmla="*/ 473 w 539"/>
                  <a:gd name="T51" fmla="*/ 258 h 296"/>
                  <a:gd name="T52" fmla="*/ 452 w 539"/>
                  <a:gd name="T53" fmla="*/ 214 h 296"/>
                  <a:gd name="T54" fmla="*/ 375 w 539"/>
                  <a:gd name="T55" fmla="*/ 248 h 296"/>
                  <a:gd name="T56" fmla="*/ 336 w 539"/>
                  <a:gd name="T57" fmla="*/ 268 h 296"/>
                  <a:gd name="T58" fmla="*/ 291 w 539"/>
                  <a:gd name="T59" fmla="*/ 280 h 296"/>
                  <a:gd name="T60" fmla="*/ 250 w 539"/>
                  <a:gd name="T61" fmla="*/ 272 h 296"/>
                  <a:gd name="T62" fmla="*/ 245 w 539"/>
                  <a:gd name="T63" fmla="*/ 231 h 296"/>
                  <a:gd name="T64" fmla="*/ 259 w 539"/>
                  <a:gd name="T65" fmla="*/ 188 h 296"/>
                  <a:gd name="T66" fmla="*/ 208 w 539"/>
                  <a:gd name="T67" fmla="*/ 220 h 296"/>
                  <a:gd name="T68" fmla="*/ 158 w 539"/>
                  <a:gd name="T69" fmla="*/ 249 h 296"/>
                  <a:gd name="T70" fmla="*/ 104 w 539"/>
                  <a:gd name="T71" fmla="*/ 275 h 296"/>
                  <a:gd name="T72" fmla="*/ 39 w 539"/>
                  <a:gd name="T73" fmla="*/ 296 h 296"/>
                  <a:gd name="T74" fmla="*/ 8 w 539"/>
                  <a:gd name="T75" fmla="*/ 291 h 296"/>
                  <a:gd name="T76" fmla="*/ 0 w 539"/>
                  <a:gd name="T77" fmla="*/ 261 h 296"/>
                  <a:gd name="T78" fmla="*/ 21 w 539"/>
                  <a:gd name="T79" fmla="*/ 199 h 296"/>
                  <a:gd name="T80" fmla="*/ 62 w 539"/>
                  <a:gd name="T81" fmla="*/ 150 h 296"/>
                  <a:gd name="T82" fmla="*/ 122 w 539"/>
                  <a:gd name="T83" fmla="*/ 48 h 296"/>
                  <a:gd name="T84" fmla="*/ 28 w 539"/>
                  <a:gd name="T85" fmla="*/ 94 h 296"/>
                  <a:gd name="T86" fmla="*/ 10 w 539"/>
                  <a:gd name="T87" fmla="*/ 90 h 296"/>
                  <a:gd name="T88" fmla="*/ 14 w 539"/>
                  <a:gd name="T89" fmla="*/ 70 h 296"/>
                  <a:gd name="T90" fmla="*/ 14 w 539"/>
                  <a:gd name="T91" fmla="*/ 70 h 29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39"/>
                  <a:gd name="T139" fmla="*/ 0 h 296"/>
                  <a:gd name="T140" fmla="*/ 539 w 539"/>
                  <a:gd name="T141" fmla="*/ 296 h 29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39" h="296">
                    <a:moveTo>
                      <a:pt x="14" y="70"/>
                    </a:moveTo>
                    <a:lnTo>
                      <a:pt x="45" y="48"/>
                    </a:lnTo>
                    <a:lnTo>
                      <a:pt x="73" y="28"/>
                    </a:lnTo>
                    <a:lnTo>
                      <a:pt x="102" y="12"/>
                    </a:lnTo>
                    <a:lnTo>
                      <a:pt x="139" y="0"/>
                    </a:lnTo>
                    <a:lnTo>
                      <a:pt x="162" y="19"/>
                    </a:lnTo>
                    <a:lnTo>
                      <a:pt x="159" y="76"/>
                    </a:lnTo>
                    <a:lnTo>
                      <a:pt x="136" y="122"/>
                    </a:lnTo>
                    <a:lnTo>
                      <a:pt x="105" y="167"/>
                    </a:lnTo>
                    <a:lnTo>
                      <a:pt x="77" y="214"/>
                    </a:lnTo>
                    <a:lnTo>
                      <a:pt x="133" y="187"/>
                    </a:lnTo>
                    <a:lnTo>
                      <a:pt x="183" y="153"/>
                    </a:lnTo>
                    <a:lnTo>
                      <a:pt x="235" y="118"/>
                    </a:lnTo>
                    <a:lnTo>
                      <a:pt x="263" y="100"/>
                    </a:lnTo>
                    <a:lnTo>
                      <a:pt x="295" y="82"/>
                    </a:lnTo>
                    <a:lnTo>
                      <a:pt x="334" y="77"/>
                    </a:lnTo>
                    <a:lnTo>
                      <a:pt x="350" y="114"/>
                    </a:lnTo>
                    <a:lnTo>
                      <a:pt x="341" y="182"/>
                    </a:lnTo>
                    <a:lnTo>
                      <a:pt x="403" y="154"/>
                    </a:lnTo>
                    <a:lnTo>
                      <a:pt x="474" y="138"/>
                    </a:lnTo>
                    <a:lnTo>
                      <a:pt x="498" y="143"/>
                    </a:lnTo>
                    <a:lnTo>
                      <a:pt x="512" y="163"/>
                    </a:lnTo>
                    <a:lnTo>
                      <a:pt x="536" y="224"/>
                    </a:lnTo>
                    <a:lnTo>
                      <a:pt x="539" y="254"/>
                    </a:lnTo>
                    <a:lnTo>
                      <a:pt x="521" y="273"/>
                    </a:lnTo>
                    <a:lnTo>
                      <a:pt x="473" y="258"/>
                    </a:lnTo>
                    <a:lnTo>
                      <a:pt x="452" y="214"/>
                    </a:lnTo>
                    <a:lnTo>
                      <a:pt x="375" y="248"/>
                    </a:lnTo>
                    <a:lnTo>
                      <a:pt x="336" y="268"/>
                    </a:lnTo>
                    <a:lnTo>
                      <a:pt x="291" y="280"/>
                    </a:lnTo>
                    <a:lnTo>
                      <a:pt x="250" y="272"/>
                    </a:lnTo>
                    <a:lnTo>
                      <a:pt x="245" y="231"/>
                    </a:lnTo>
                    <a:lnTo>
                      <a:pt x="259" y="188"/>
                    </a:lnTo>
                    <a:lnTo>
                      <a:pt x="208" y="220"/>
                    </a:lnTo>
                    <a:lnTo>
                      <a:pt x="158" y="249"/>
                    </a:lnTo>
                    <a:lnTo>
                      <a:pt x="104" y="275"/>
                    </a:lnTo>
                    <a:lnTo>
                      <a:pt x="39" y="296"/>
                    </a:lnTo>
                    <a:lnTo>
                      <a:pt x="8" y="291"/>
                    </a:lnTo>
                    <a:lnTo>
                      <a:pt x="0" y="261"/>
                    </a:lnTo>
                    <a:lnTo>
                      <a:pt x="21" y="199"/>
                    </a:lnTo>
                    <a:lnTo>
                      <a:pt x="62" y="150"/>
                    </a:lnTo>
                    <a:lnTo>
                      <a:pt x="122" y="48"/>
                    </a:lnTo>
                    <a:lnTo>
                      <a:pt x="28" y="94"/>
                    </a:lnTo>
                    <a:lnTo>
                      <a:pt x="10" y="90"/>
                    </a:lnTo>
                    <a:lnTo>
                      <a:pt x="14" y="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7332" name="Freeform 60"/>
              <p:cNvSpPr>
                <a:spLocks/>
              </p:cNvSpPr>
              <p:nvPr/>
            </p:nvSpPr>
            <p:spPr bwMode="auto">
              <a:xfrm>
                <a:off x="3779" y="3034"/>
                <a:ext cx="196" cy="186"/>
              </a:xfrm>
              <a:custGeom>
                <a:avLst/>
                <a:gdLst>
                  <a:gd name="T0" fmla="*/ 35 w 392"/>
                  <a:gd name="T1" fmla="*/ 235 h 371"/>
                  <a:gd name="T2" fmla="*/ 27 w 392"/>
                  <a:gd name="T3" fmla="*/ 243 h 371"/>
                  <a:gd name="T4" fmla="*/ 0 w 392"/>
                  <a:gd name="T5" fmla="*/ 222 h 371"/>
                  <a:gd name="T6" fmla="*/ 0 w 392"/>
                  <a:gd name="T7" fmla="*/ 220 h 371"/>
                  <a:gd name="T8" fmla="*/ 3 w 392"/>
                  <a:gd name="T9" fmla="*/ 215 h 371"/>
                  <a:gd name="T10" fmla="*/ 14 w 392"/>
                  <a:gd name="T11" fmla="*/ 193 h 371"/>
                  <a:gd name="T12" fmla="*/ 18 w 392"/>
                  <a:gd name="T13" fmla="*/ 186 h 371"/>
                  <a:gd name="T14" fmla="*/ 62 w 392"/>
                  <a:gd name="T15" fmla="*/ 116 h 371"/>
                  <a:gd name="T16" fmla="*/ 84 w 392"/>
                  <a:gd name="T17" fmla="*/ 87 h 371"/>
                  <a:gd name="T18" fmla="*/ 111 w 392"/>
                  <a:gd name="T19" fmla="*/ 59 h 371"/>
                  <a:gd name="T20" fmla="*/ 139 w 392"/>
                  <a:gd name="T21" fmla="*/ 36 h 371"/>
                  <a:gd name="T22" fmla="*/ 171 w 392"/>
                  <a:gd name="T23" fmla="*/ 19 h 371"/>
                  <a:gd name="T24" fmla="*/ 249 w 392"/>
                  <a:gd name="T25" fmla="*/ 0 h 371"/>
                  <a:gd name="T26" fmla="*/ 275 w 392"/>
                  <a:gd name="T27" fmla="*/ 7 h 371"/>
                  <a:gd name="T28" fmla="*/ 283 w 392"/>
                  <a:gd name="T29" fmla="*/ 32 h 371"/>
                  <a:gd name="T30" fmla="*/ 277 w 392"/>
                  <a:gd name="T31" fmla="*/ 89 h 371"/>
                  <a:gd name="T32" fmla="*/ 262 w 392"/>
                  <a:gd name="T33" fmla="*/ 140 h 371"/>
                  <a:gd name="T34" fmla="*/ 240 w 392"/>
                  <a:gd name="T35" fmla="*/ 187 h 371"/>
                  <a:gd name="T36" fmla="*/ 213 w 392"/>
                  <a:gd name="T37" fmla="*/ 239 h 371"/>
                  <a:gd name="T38" fmla="*/ 193 w 392"/>
                  <a:gd name="T39" fmla="*/ 273 h 371"/>
                  <a:gd name="T40" fmla="*/ 234 w 392"/>
                  <a:gd name="T41" fmla="*/ 238 h 371"/>
                  <a:gd name="T42" fmla="*/ 277 w 392"/>
                  <a:gd name="T43" fmla="*/ 200 h 371"/>
                  <a:gd name="T44" fmla="*/ 329 w 392"/>
                  <a:gd name="T45" fmla="*/ 186 h 371"/>
                  <a:gd name="T46" fmla="*/ 356 w 392"/>
                  <a:gd name="T47" fmla="*/ 190 h 371"/>
                  <a:gd name="T48" fmla="*/ 371 w 392"/>
                  <a:gd name="T49" fmla="*/ 214 h 371"/>
                  <a:gd name="T50" fmla="*/ 392 w 392"/>
                  <a:gd name="T51" fmla="*/ 318 h 371"/>
                  <a:gd name="T52" fmla="*/ 385 w 392"/>
                  <a:gd name="T53" fmla="*/ 346 h 371"/>
                  <a:gd name="T54" fmla="*/ 361 w 392"/>
                  <a:gd name="T55" fmla="*/ 358 h 371"/>
                  <a:gd name="T56" fmla="*/ 321 w 392"/>
                  <a:gd name="T57" fmla="*/ 327 h 371"/>
                  <a:gd name="T58" fmla="*/ 310 w 392"/>
                  <a:gd name="T59" fmla="*/ 270 h 371"/>
                  <a:gd name="T60" fmla="*/ 199 w 392"/>
                  <a:gd name="T61" fmla="*/ 368 h 371"/>
                  <a:gd name="T62" fmla="*/ 154 w 392"/>
                  <a:gd name="T63" fmla="*/ 371 h 371"/>
                  <a:gd name="T64" fmla="*/ 126 w 392"/>
                  <a:gd name="T65" fmla="*/ 339 h 371"/>
                  <a:gd name="T66" fmla="*/ 119 w 392"/>
                  <a:gd name="T67" fmla="*/ 297 h 371"/>
                  <a:gd name="T68" fmla="*/ 129 w 392"/>
                  <a:gd name="T69" fmla="*/ 250 h 371"/>
                  <a:gd name="T70" fmla="*/ 147 w 392"/>
                  <a:gd name="T71" fmla="*/ 206 h 371"/>
                  <a:gd name="T72" fmla="*/ 188 w 392"/>
                  <a:gd name="T73" fmla="*/ 136 h 371"/>
                  <a:gd name="T74" fmla="*/ 216 w 392"/>
                  <a:gd name="T75" fmla="*/ 68 h 371"/>
                  <a:gd name="T76" fmla="*/ 158 w 392"/>
                  <a:gd name="T77" fmla="*/ 91 h 371"/>
                  <a:gd name="T78" fmla="*/ 109 w 392"/>
                  <a:gd name="T79" fmla="*/ 127 h 371"/>
                  <a:gd name="T80" fmla="*/ 70 w 392"/>
                  <a:gd name="T81" fmla="*/ 176 h 371"/>
                  <a:gd name="T82" fmla="*/ 35 w 392"/>
                  <a:gd name="T83" fmla="*/ 235 h 371"/>
                  <a:gd name="T84" fmla="*/ 35 w 392"/>
                  <a:gd name="T85" fmla="*/ 235 h 37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92"/>
                  <a:gd name="T130" fmla="*/ 0 h 371"/>
                  <a:gd name="T131" fmla="*/ 392 w 392"/>
                  <a:gd name="T132" fmla="*/ 371 h 37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92" h="371">
                    <a:moveTo>
                      <a:pt x="35" y="235"/>
                    </a:moveTo>
                    <a:lnTo>
                      <a:pt x="27" y="243"/>
                    </a:lnTo>
                    <a:lnTo>
                      <a:pt x="0" y="222"/>
                    </a:lnTo>
                    <a:lnTo>
                      <a:pt x="0" y="220"/>
                    </a:lnTo>
                    <a:lnTo>
                      <a:pt x="3" y="215"/>
                    </a:lnTo>
                    <a:lnTo>
                      <a:pt x="14" y="193"/>
                    </a:lnTo>
                    <a:lnTo>
                      <a:pt x="18" y="186"/>
                    </a:lnTo>
                    <a:lnTo>
                      <a:pt x="62" y="116"/>
                    </a:lnTo>
                    <a:lnTo>
                      <a:pt x="84" y="87"/>
                    </a:lnTo>
                    <a:lnTo>
                      <a:pt x="111" y="59"/>
                    </a:lnTo>
                    <a:lnTo>
                      <a:pt x="139" y="36"/>
                    </a:lnTo>
                    <a:lnTo>
                      <a:pt x="171" y="19"/>
                    </a:lnTo>
                    <a:lnTo>
                      <a:pt x="249" y="0"/>
                    </a:lnTo>
                    <a:lnTo>
                      <a:pt x="275" y="7"/>
                    </a:lnTo>
                    <a:lnTo>
                      <a:pt x="283" y="32"/>
                    </a:lnTo>
                    <a:lnTo>
                      <a:pt x="277" y="89"/>
                    </a:lnTo>
                    <a:lnTo>
                      <a:pt x="262" y="140"/>
                    </a:lnTo>
                    <a:lnTo>
                      <a:pt x="240" y="187"/>
                    </a:lnTo>
                    <a:lnTo>
                      <a:pt x="213" y="239"/>
                    </a:lnTo>
                    <a:lnTo>
                      <a:pt x="193" y="273"/>
                    </a:lnTo>
                    <a:lnTo>
                      <a:pt x="234" y="238"/>
                    </a:lnTo>
                    <a:lnTo>
                      <a:pt x="277" y="200"/>
                    </a:lnTo>
                    <a:lnTo>
                      <a:pt x="329" y="186"/>
                    </a:lnTo>
                    <a:lnTo>
                      <a:pt x="356" y="190"/>
                    </a:lnTo>
                    <a:lnTo>
                      <a:pt x="371" y="214"/>
                    </a:lnTo>
                    <a:lnTo>
                      <a:pt x="392" y="318"/>
                    </a:lnTo>
                    <a:lnTo>
                      <a:pt x="385" y="346"/>
                    </a:lnTo>
                    <a:lnTo>
                      <a:pt x="361" y="358"/>
                    </a:lnTo>
                    <a:lnTo>
                      <a:pt x="321" y="327"/>
                    </a:lnTo>
                    <a:lnTo>
                      <a:pt x="310" y="270"/>
                    </a:lnTo>
                    <a:lnTo>
                      <a:pt x="199" y="368"/>
                    </a:lnTo>
                    <a:lnTo>
                      <a:pt x="154" y="371"/>
                    </a:lnTo>
                    <a:lnTo>
                      <a:pt x="126" y="339"/>
                    </a:lnTo>
                    <a:lnTo>
                      <a:pt x="119" y="297"/>
                    </a:lnTo>
                    <a:lnTo>
                      <a:pt x="129" y="250"/>
                    </a:lnTo>
                    <a:lnTo>
                      <a:pt x="147" y="206"/>
                    </a:lnTo>
                    <a:lnTo>
                      <a:pt x="188" y="136"/>
                    </a:lnTo>
                    <a:lnTo>
                      <a:pt x="216" y="68"/>
                    </a:lnTo>
                    <a:lnTo>
                      <a:pt x="158" y="91"/>
                    </a:lnTo>
                    <a:lnTo>
                      <a:pt x="109" y="127"/>
                    </a:lnTo>
                    <a:lnTo>
                      <a:pt x="70" y="176"/>
                    </a:lnTo>
                    <a:lnTo>
                      <a:pt x="35" y="2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7333" name="Freeform 61"/>
              <p:cNvSpPr>
                <a:spLocks/>
              </p:cNvSpPr>
              <p:nvPr/>
            </p:nvSpPr>
            <p:spPr bwMode="auto">
              <a:xfrm>
                <a:off x="4063" y="3143"/>
                <a:ext cx="368" cy="143"/>
              </a:xfrm>
              <a:custGeom>
                <a:avLst/>
                <a:gdLst>
                  <a:gd name="T0" fmla="*/ 20 w 736"/>
                  <a:gd name="T1" fmla="*/ 78 h 285"/>
                  <a:gd name="T2" fmla="*/ 98 w 736"/>
                  <a:gd name="T3" fmla="*/ 57 h 285"/>
                  <a:gd name="T4" fmla="*/ 172 w 736"/>
                  <a:gd name="T5" fmla="*/ 21 h 285"/>
                  <a:gd name="T6" fmla="*/ 237 w 736"/>
                  <a:gd name="T7" fmla="*/ 0 h 285"/>
                  <a:gd name="T8" fmla="*/ 286 w 736"/>
                  <a:gd name="T9" fmla="*/ 31 h 285"/>
                  <a:gd name="T10" fmla="*/ 287 w 736"/>
                  <a:gd name="T11" fmla="*/ 80 h 285"/>
                  <a:gd name="T12" fmla="*/ 291 w 736"/>
                  <a:gd name="T13" fmla="*/ 127 h 285"/>
                  <a:gd name="T14" fmla="*/ 311 w 736"/>
                  <a:gd name="T15" fmla="*/ 136 h 285"/>
                  <a:gd name="T16" fmla="*/ 332 w 736"/>
                  <a:gd name="T17" fmla="*/ 113 h 285"/>
                  <a:gd name="T18" fmla="*/ 357 w 736"/>
                  <a:gd name="T19" fmla="*/ 77 h 285"/>
                  <a:gd name="T20" fmla="*/ 385 w 736"/>
                  <a:gd name="T21" fmla="*/ 49 h 285"/>
                  <a:gd name="T22" fmla="*/ 424 w 736"/>
                  <a:gd name="T23" fmla="*/ 43 h 285"/>
                  <a:gd name="T24" fmla="*/ 441 w 736"/>
                  <a:gd name="T25" fmla="*/ 78 h 285"/>
                  <a:gd name="T26" fmla="*/ 448 w 736"/>
                  <a:gd name="T27" fmla="*/ 189 h 285"/>
                  <a:gd name="T28" fmla="*/ 479 w 736"/>
                  <a:gd name="T29" fmla="*/ 169 h 285"/>
                  <a:gd name="T30" fmla="*/ 547 w 736"/>
                  <a:gd name="T31" fmla="*/ 110 h 285"/>
                  <a:gd name="T32" fmla="*/ 584 w 736"/>
                  <a:gd name="T33" fmla="*/ 87 h 285"/>
                  <a:gd name="T34" fmla="*/ 626 w 736"/>
                  <a:gd name="T35" fmla="*/ 66 h 285"/>
                  <a:gd name="T36" fmla="*/ 659 w 736"/>
                  <a:gd name="T37" fmla="*/ 64 h 285"/>
                  <a:gd name="T38" fmla="*/ 678 w 736"/>
                  <a:gd name="T39" fmla="*/ 91 h 285"/>
                  <a:gd name="T40" fmla="*/ 686 w 736"/>
                  <a:gd name="T41" fmla="*/ 176 h 285"/>
                  <a:gd name="T42" fmla="*/ 696 w 736"/>
                  <a:gd name="T43" fmla="*/ 210 h 285"/>
                  <a:gd name="T44" fmla="*/ 725 w 736"/>
                  <a:gd name="T45" fmla="*/ 227 h 285"/>
                  <a:gd name="T46" fmla="*/ 736 w 736"/>
                  <a:gd name="T47" fmla="*/ 241 h 285"/>
                  <a:gd name="T48" fmla="*/ 721 w 736"/>
                  <a:gd name="T49" fmla="*/ 253 h 285"/>
                  <a:gd name="T50" fmla="*/ 655 w 736"/>
                  <a:gd name="T51" fmla="*/ 221 h 285"/>
                  <a:gd name="T52" fmla="*/ 617 w 736"/>
                  <a:gd name="T53" fmla="*/ 155 h 285"/>
                  <a:gd name="T54" fmla="*/ 526 w 736"/>
                  <a:gd name="T55" fmla="*/ 232 h 285"/>
                  <a:gd name="T56" fmla="*/ 452 w 736"/>
                  <a:gd name="T57" fmla="*/ 278 h 285"/>
                  <a:gd name="T58" fmla="*/ 423 w 736"/>
                  <a:gd name="T59" fmla="*/ 285 h 285"/>
                  <a:gd name="T60" fmla="*/ 399 w 736"/>
                  <a:gd name="T61" fmla="*/ 267 h 285"/>
                  <a:gd name="T62" fmla="*/ 374 w 736"/>
                  <a:gd name="T63" fmla="*/ 208 h 285"/>
                  <a:gd name="T64" fmla="*/ 368 w 736"/>
                  <a:gd name="T65" fmla="*/ 148 h 285"/>
                  <a:gd name="T66" fmla="*/ 328 w 736"/>
                  <a:gd name="T67" fmla="*/ 172 h 285"/>
                  <a:gd name="T68" fmla="*/ 290 w 736"/>
                  <a:gd name="T69" fmla="*/ 187 h 285"/>
                  <a:gd name="T70" fmla="*/ 256 w 736"/>
                  <a:gd name="T71" fmla="*/ 187 h 285"/>
                  <a:gd name="T72" fmla="*/ 230 w 736"/>
                  <a:gd name="T73" fmla="*/ 164 h 285"/>
                  <a:gd name="T74" fmla="*/ 227 w 736"/>
                  <a:gd name="T75" fmla="*/ 113 h 285"/>
                  <a:gd name="T76" fmla="*/ 226 w 736"/>
                  <a:gd name="T77" fmla="*/ 64 h 285"/>
                  <a:gd name="T78" fmla="*/ 207 w 736"/>
                  <a:gd name="T79" fmla="*/ 47 h 285"/>
                  <a:gd name="T80" fmla="*/ 186 w 736"/>
                  <a:gd name="T81" fmla="*/ 46 h 285"/>
                  <a:gd name="T82" fmla="*/ 133 w 736"/>
                  <a:gd name="T83" fmla="*/ 77 h 285"/>
                  <a:gd name="T84" fmla="*/ 103 w 736"/>
                  <a:gd name="T85" fmla="*/ 98 h 285"/>
                  <a:gd name="T86" fmla="*/ 72 w 736"/>
                  <a:gd name="T87" fmla="*/ 119 h 285"/>
                  <a:gd name="T88" fmla="*/ 40 w 736"/>
                  <a:gd name="T89" fmla="*/ 134 h 285"/>
                  <a:gd name="T90" fmla="*/ 9 w 736"/>
                  <a:gd name="T91" fmla="*/ 141 h 285"/>
                  <a:gd name="T92" fmla="*/ 0 w 736"/>
                  <a:gd name="T93" fmla="*/ 109 h 285"/>
                  <a:gd name="T94" fmla="*/ 20 w 736"/>
                  <a:gd name="T95" fmla="*/ 78 h 285"/>
                  <a:gd name="T96" fmla="*/ 20 w 736"/>
                  <a:gd name="T97" fmla="*/ 78 h 28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36"/>
                  <a:gd name="T148" fmla="*/ 0 h 285"/>
                  <a:gd name="T149" fmla="*/ 736 w 736"/>
                  <a:gd name="T150" fmla="*/ 285 h 28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36" h="285">
                    <a:moveTo>
                      <a:pt x="20" y="78"/>
                    </a:moveTo>
                    <a:lnTo>
                      <a:pt x="98" y="57"/>
                    </a:lnTo>
                    <a:lnTo>
                      <a:pt x="172" y="21"/>
                    </a:lnTo>
                    <a:lnTo>
                      <a:pt x="237" y="0"/>
                    </a:lnTo>
                    <a:lnTo>
                      <a:pt x="286" y="31"/>
                    </a:lnTo>
                    <a:lnTo>
                      <a:pt x="287" y="80"/>
                    </a:lnTo>
                    <a:lnTo>
                      <a:pt x="291" y="127"/>
                    </a:lnTo>
                    <a:lnTo>
                      <a:pt x="311" y="136"/>
                    </a:lnTo>
                    <a:lnTo>
                      <a:pt x="332" y="113"/>
                    </a:lnTo>
                    <a:lnTo>
                      <a:pt x="357" y="77"/>
                    </a:lnTo>
                    <a:lnTo>
                      <a:pt x="385" y="49"/>
                    </a:lnTo>
                    <a:lnTo>
                      <a:pt x="424" y="43"/>
                    </a:lnTo>
                    <a:lnTo>
                      <a:pt x="441" y="78"/>
                    </a:lnTo>
                    <a:lnTo>
                      <a:pt x="448" y="189"/>
                    </a:lnTo>
                    <a:lnTo>
                      <a:pt x="479" y="169"/>
                    </a:lnTo>
                    <a:lnTo>
                      <a:pt x="547" y="110"/>
                    </a:lnTo>
                    <a:lnTo>
                      <a:pt x="584" y="87"/>
                    </a:lnTo>
                    <a:lnTo>
                      <a:pt x="626" y="66"/>
                    </a:lnTo>
                    <a:lnTo>
                      <a:pt x="659" y="64"/>
                    </a:lnTo>
                    <a:lnTo>
                      <a:pt x="678" y="91"/>
                    </a:lnTo>
                    <a:lnTo>
                      <a:pt x="686" y="176"/>
                    </a:lnTo>
                    <a:lnTo>
                      <a:pt x="696" y="210"/>
                    </a:lnTo>
                    <a:lnTo>
                      <a:pt x="725" y="227"/>
                    </a:lnTo>
                    <a:lnTo>
                      <a:pt x="736" y="241"/>
                    </a:lnTo>
                    <a:lnTo>
                      <a:pt x="721" y="253"/>
                    </a:lnTo>
                    <a:lnTo>
                      <a:pt x="655" y="221"/>
                    </a:lnTo>
                    <a:lnTo>
                      <a:pt x="617" y="155"/>
                    </a:lnTo>
                    <a:lnTo>
                      <a:pt x="526" y="232"/>
                    </a:lnTo>
                    <a:lnTo>
                      <a:pt x="452" y="278"/>
                    </a:lnTo>
                    <a:lnTo>
                      <a:pt x="423" y="285"/>
                    </a:lnTo>
                    <a:lnTo>
                      <a:pt x="399" y="267"/>
                    </a:lnTo>
                    <a:lnTo>
                      <a:pt x="374" y="208"/>
                    </a:lnTo>
                    <a:lnTo>
                      <a:pt x="368" y="148"/>
                    </a:lnTo>
                    <a:lnTo>
                      <a:pt x="328" y="172"/>
                    </a:lnTo>
                    <a:lnTo>
                      <a:pt x="290" y="187"/>
                    </a:lnTo>
                    <a:lnTo>
                      <a:pt x="256" y="187"/>
                    </a:lnTo>
                    <a:lnTo>
                      <a:pt x="230" y="164"/>
                    </a:lnTo>
                    <a:lnTo>
                      <a:pt x="227" y="113"/>
                    </a:lnTo>
                    <a:lnTo>
                      <a:pt x="226" y="64"/>
                    </a:lnTo>
                    <a:lnTo>
                      <a:pt x="207" y="47"/>
                    </a:lnTo>
                    <a:lnTo>
                      <a:pt x="186" y="46"/>
                    </a:lnTo>
                    <a:lnTo>
                      <a:pt x="133" y="77"/>
                    </a:lnTo>
                    <a:lnTo>
                      <a:pt x="103" y="98"/>
                    </a:lnTo>
                    <a:lnTo>
                      <a:pt x="72" y="119"/>
                    </a:lnTo>
                    <a:lnTo>
                      <a:pt x="40" y="134"/>
                    </a:lnTo>
                    <a:lnTo>
                      <a:pt x="9" y="141"/>
                    </a:lnTo>
                    <a:lnTo>
                      <a:pt x="0" y="109"/>
                    </a:lnTo>
                    <a:lnTo>
                      <a:pt x="20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7334" name="Freeform 62"/>
              <p:cNvSpPr>
                <a:spLocks/>
              </p:cNvSpPr>
              <p:nvPr/>
            </p:nvSpPr>
            <p:spPr bwMode="auto">
              <a:xfrm>
                <a:off x="3532" y="2465"/>
                <a:ext cx="277" cy="43"/>
              </a:xfrm>
              <a:custGeom>
                <a:avLst/>
                <a:gdLst>
                  <a:gd name="T0" fmla="*/ 27 w 556"/>
                  <a:gd name="T1" fmla="*/ 21 h 85"/>
                  <a:gd name="T2" fmla="*/ 151 w 556"/>
                  <a:gd name="T3" fmla="*/ 26 h 85"/>
                  <a:gd name="T4" fmla="*/ 275 w 556"/>
                  <a:gd name="T5" fmla="*/ 10 h 85"/>
                  <a:gd name="T6" fmla="*/ 406 w 556"/>
                  <a:gd name="T7" fmla="*/ 0 h 85"/>
                  <a:gd name="T8" fmla="*/ 542 w 556"/>
                  <a:gd name="T9" fmla="*/ 3 h 85"/>
                  <a:gd name="T10" fmla="*/ 556 w 556"/>
                  <a:gd name="T11" fmla="*/ 15 h 85"/>
                  <a:gd name="T12" fmla="*/ 543 w 556"/>
                  <a:gd name="T13" fmla="*/ 29 h 85"/>
                  <a:gd name="T14" fmla="*/ 415 w 556"/>
                  <a:gd name="T15" fmla="*/ 45 h 85"/>
                  <a:gd name="T16" fmla="*/ 289 w 556"/>
                  <a:gd name="T17" fmla="*/ 74 h 85"/>
                  <a:gd name="T18" fmla="*/ 158 w 556"/>
                  <a:gd name="T19" fmla="*/ 85 h 85"/>
                  <a:gd name="T20" fmla="*/ 24 w 556"/>
                  <a:gd name="T21" fmla="*/ 73 h 85"/>
                  <a:gd name="T22" fmla="*/ 0 w 556"/>
                  <a:gd name="T23" fmla="*/ 46 h 85"/>
                  <a:gd name="T24" fmla="*/ 7 w 556"/>
                  <a:gd name="T25" fmla="*/ 28 h 85"/>
                  <a:gd name="T26" fmla="*/ 27 w 556"/>
                  <a:gd name="T27" fmla="*/ 21 h 85"/>
                  <a:gd name="T28" fmla="*/ 27 w 556"/>
                  <a:gd name="T29" fmla="*/ 21 h 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56"/>
                  <a:gd name="T46" fmla="*/ 0 h 85"/>
                  <a:gd name="T47" fmla="*/ 556 w 556"/>
                  <a:gd name="T48" fmla="*/ 85 h 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56" h="85">
                    <a:moveTo>
                      <a:pt x="27" y="21"/>
                    </a:moveTo>
                    <a:lnTo>
                      <a:pt x="151" y="26"/>
                    </a:lnTo>
                    <a:lnTo>
                      <a:pt x="275" y="10"/>
                    </a:lnTo>
                    <a:lnTo>
                      <a:pt x="406" y="0"/>
                    </a:lnTo>
                    <a:lnTo>
                      <a:pt x="542" y="3"/>
                    </a:lnTo>
                    <a:lnTo>
                      <a:pt x="556" y="15"/>
                    </a:lnTo>
                    <a:lnTo>
                      <a:pt x="543" y="29"/>
                    </a:lnTo>
                    <a:lnTo>
                      <a:pt x="415" y="45"/>
                    </a:lnTo>
                    <a:lnTo>
                      <a:pt x="289" y="74"/>
                    </a:lnTo>
                    <a:lnTo>
                      <a:pt x="158" y="85"/>
                    </a:lnTo>
                    <a:lnTo>
                      <a:pt x="24" y="73"/>
                    </a:lnTo>
                    <a:lnTo>
                      <a:pt x="0" y="46"/>
                    </a:lnTo>
                    <a:lnTo>
                      <a:pt x="7" y="28"/>
                    </a:lnTo>
                    <a:lnTo>
                      <a:pt x="27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7335" name="Text Box 63"/>
              <p:cNvSpPr txBox="1">
                <a:spLocks noChangeArrowheads="1"/>
              </p:cNvSpPr>
              <p:nvPr/>
            </p:nvSpPr>
            <p:spPr bwMode="auto">
              <a:xfrm>
                <a:off x="3696" y="3600"/>
                <a:ext cx="1052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MX" sz="2400" b="1" dirty="0">
                    <a:solidFill>
                      <a:srgbClr val="000000"/>
                    </a:solidFill>
                    <a:latin typeface="Times New Roman" pitchFamily="18" charset="0"/>
                  </a:rPr>
                  <a:t>Certificado</a:t>
                </a:r>
              </a:p>
              <a:p>
                <a:r>
                  <a:rPr lang="es-MX" sz="2400" b="1" dirty="0">
                    <a:solidFill>
                      <a:srgbClr val="000000"/>
                    </a:solidFill>
                    <a:latin typeface="Times New Roman" pitchFamily="18" charset="0"/>
                  </a:rPr>
                  <a:t>de Calidad</a:t>
                </a:r>
                <a:endParaRPr lang="es-ES" sz="2400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ransition>
    <p:randomBar dir="vert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685800" y="7620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7.4.1 Proceso de compras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8309" name="Rectangle 4"/>
          <p:cNvSpPr>
            <a:spLocks noChangeArrowheads="1"/>
          </p:cNvSpPr>
          <p:nvPr/>
        </p:nvSpPr>
        <p:spPr bwMode="auto">
          <a:xfrm>
            <a:off x="723900" y="1485900"/>
            <a:ext cx="77152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 algn="just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Evaluar y seleccionar proveedores en base a su capacidad para proporcionar producto de acuerdo a los requisitos de la organización.</a:t>
            </a:r>
          </a:p>
          <a:p>
            <a:pPr marL="360363" indent="-360363" algn="just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s-ES_tradnl" sz="2400" b="1" dirty="0">
              <a:solidFill>
                <a:srgbClr val="000000"/>
              </a:solidFill>
            </a:endParaRPr>
          </a:p>
          <a:p>
            <a:pPr marL="360363" indent="-360363" algn="just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Establecer criterios para la selección, evaluación y reevaluación.</a:t>
            </a:r>
          </a:p>
          <a:p>
            <a:pPr marL="360363" indent="-360363" algn="just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s-ES_tradnl" sz="2400" b="1" dirty="0">
              <a:solidFill>
                <a:srgbClr val="000000"/>
              </a:solidFill>
            </a:endParaRPr>
          </a:p>
          <a:p>
            <a:pPr marL="360363" indent="-360363" algn="just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Mantener registros de los resultados de las evaluaciones y de cualquier acción necesaria derivada de la evaluación.</a:t>
            </a:r>
          </a:p>
        </p:txBody>
      </p:sp>
    </p:spTree>
  </p:cSld>
  <p:clrMapOvr>
    <a:masterClrMapping/>
  </p:clrMapOvr>
  <p:transition>
    <p:randomBar dir="vert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685800" y="7620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7.4.2 Información para las</a:t>
            </a:r>
            <a:b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compras.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9333" name="Rectangle 4"/>
          <p:cNvSpPr>
            <a:spLocks noChangeArrowheads="1"/>
          </p:cNvSpPr>
          <p:nvPr/>
        </p:nvSpPr>
        <p:spPr bwMode="auto">
          <a:xfrm>
            <a:off x="642910" y="1857364"/>
            <a:ext cx="77152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La información para las compras debe incluir cuando se apropiado requisitos para:</a:t>
            </a:r>
          </a:p>
          <a:p>
            <a:pPr marL="450850" indent="-4508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s-ES_tradnl" sz="2400" b="1" dirty="0">
                <a:solidFill>
                  <a:srgbClr val="000000"/>
                </a:solidFill>
              </a:rPr>
              <a:t>La aprobación del producto, procedimientos, procesos y equipo.</a:t>
            </a:r>
          </a:p>
          <a:p>
            <a:pPr marL="450850" indent="-4508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s-ES_tradnl" sz="2400" b="1" dirty="0">
                <a:solidFill>
                  <a:srgbClr val="000000"/>
                </a:solidFill>
              </a:rPr>
              <a:t>Calificación de personal.</a:t>
            </a:r>
          </a:p>
          <a:p>
            <a:pPr marL="450850" indent="-4508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s-ES_tradnl" sz="2400" b="1" dirty="0">
                <a:solidFill>
                  <a:srgbClr val="000000"/>
                </a:solidFill>
              </a:rPr>
              <a:t>Sistema de Gestión de Calidad.</a:t>
            </a:r>
          </a:p>
          <a:p>
            <a:pPr marL="450850" indent="-450850">
              <a:spcBef>
                <a:spcPct val="20000"/>
              </a:spcBef>
              <a:buClr>
                <a:schemeClr val="tx2"/>
              </a:buClr>
            </a:pPr>
            <a:endParaRPr lang="es-ES_tradnl" sz="2400" b="1" dirty="0">
              <a:solidFill>
                <a:srgbClr val="000000"/>
              </a:solidFill>
            </a:endParaRPr>
          </a:p>
          <a:p>
            <a:pPr marL="450850" indent="-45085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Asegurar la adecuación de los requisitos antes de que sean comunicados al proveedor.</a:t>
            </a:r>
          </a:p>
        </p:txBody>
      </p:sp>
    </p:spTree>
  </p:cSld>
  <p:clrMapOvr>
    <a:masterClrMapping/>
  </p:clrMapOvr>
  <p:transition>
    <p:randomBar dir="vert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685800" y="7620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7.4.3 Verificación del producto</a:t>
            </a:r>
            <a:b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comprado.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0357" name="Rectangle 4"/>
          <p:cNvSpPr>
            <a:spLocks noChangeArrowheads="1"/>
          </p:cNvSpPr>
          <p:nvPr/>
        </p:nvSpPr>
        <p:spPr bwMode="auto">
          <a:xfrm>
            <a:off x="723900" y="1785926"/>
            <a:ext cx="7715250" cy="392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9875" indent="-269875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Establecer e implementar actividades de inspección u otras necesarias para asegurar que el producto comprado cumple con los requisitos de compra.</a:t>
            </a:r>
          </a:p>
          <a:p>
            <a:pPr marL="269875" indent="-269875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s-ES_tradnl" sz="2400" b="1" dirty="0">
              <a:solidFill>
                <a:srgbClr val="000000"/>
              </a:solidFill>
            </a:endParaRPr>
          </a:p>
          <a:p>
            <a:pPr marL="269875" indent="-269875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Especificar en los documentos de compra los acuerdos de verificación y los métodos de liberación del producto.</a:t>
            </a:r>
          </a:p>
        </p:txBody>
      </p:sp>
    </p:spTree>
  </p:cSld>
  <p:clrMapOvr>
    <a:masterClrMapping/>
  </p:clrMapOvr>
  <p:transition>
    <p:randomBar dir="vert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914400" y="146685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7.5 Producción y prestación</a:t>
            </a:r>
            <a:br>
              <a:rPr lang="es-ES_tradnl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 servicio</a:t>
            </a:r>
            <a:br>
              <a:rPr lang="es-ES_tradnl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7.5.1 Control de producción y de la prestación del servicio.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1381" name="Rectangle 4"/>
          <p:cNvSpPr>
            <a:spLocks noChangeArrowheads="1"/>
          </p:cNvSpPr>
          <p:nvPr/>
        </p:nvSpPr>
        <p:spPr bwMode="auto">
          <a:xfrm>
            <a:off x="990600" y="2781300"/>
            <a:ext cx="77152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s-ES_tradnl" sz="2400" b="1" dirty="0">
                <a:solidFill>
                  <a:srgbClr val="000000"/>
                </a:solidFill>
              </a:rPr>
              <a:t>Planear y llevar a cabo, bajo condiciones controladas, la producción y la prestación del servicio.</a:t>
            </a:r>
          </a:p>
        </p:txBody>
      </p:sp>
    </p:spTree>
  </p:cSld>
  <p:clrMapOvr>
    <a:masterClrMapping/>
  </p:clrMapOvr>
  <p:transition>
    <p:randomBar dir="vert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914400" y="685800"/>
            <a:ext cx="6858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7.5.1 Control de producción y de la prestación del </a:t>
            </a:r>
            <a:r>
              <a:rPr lang="es-ES_trad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servicio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05" name="Rectangle 4"/>
          <p:cNvSpPr>
            <a:spLocks noChangeArrowheads="1"/>
          </p:cNvSpPr>
          <p:nvPr/>
        </p:nvSpPr>
        <p:spPr bwMode="auto">
          <a:xfrm>
            <a:off x="714348" y="1928802"/>
            <a:ext cx="771525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>
              <a:spcBef>
                <a:spcPct val="20000"/>
              </a:spcBef>
              <a:buClr>
                <a:schemeClr val="tx2"/>
              </a:buClr>
            </a:pPr>
            <a:r>
              <a:rPr lang="es-ES_tradnl" sz="2000" b="1" dirty="0">
                <a:solidFill>
                  <a:srgbClr val="000000"/>
                </a:solidFill>
              </a:rPr>
              <a:t>Las condiciones controladas deben incluir, como sea aplicables:</a:t>
            </a:r>
          </a:p>
          <a:p>
            <a:pPr marL="360363" indent="-360363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000" b="1" dirty="0">
                <a:solidFill>
                  <a:srgbClr val="000000"/>
                </a:solidFill>
              </a:rPr>
              <a:t>Disponibilidad de información que describa las características del producto.</a:t>
            </a:r>
          </a:p>
          <a:p>
            <a:pPr marL="360363" indent="-360363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000" b="1" dirty="0">
                <a:solidFill>
                  <a:srgbClr val="000000"/>
                </a:solidFill>
              </a:rPr>
              <a:t>Disponibilidad de instrucciones de trabajo.</a:t>
            </a:r>
          </a:p>
          <a:p>
            <a:pPr marL="360363" indent="-360363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000" b="1" dirty="0">
                <a:solidFill>
                  <a:srgbClr val="000000"/>
                </a:solidFill>
              </a:rPr>
              <a:t>Uso de equipo adecuado.</a:t>
            </a:r>
          </a:p>
          <a:p>
            <a:pPr marL="360363" indent="-360363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000" b="1" dirty="0">
                <a:solidFill>
                  <a:srgbClr val="000000"/>
                </a:solidFill>
              </a:rPr>
              <a:t>Disponibilidad y uso de dispositivos de monitoreo y medición.</a:t>
            </a:r>
          </a:p>
          <a:p>
            <a:pPr marL="360363" indent="-360363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000" b="1" dirty="0">
                <a:solidFill>
                  <a:srgbClr val="000000"/>
                </a:solidFill>
              </a:rPr>
              <a:t>Implementación de actividades de monitoreo y medición.</a:t>
            </a:r>
          </a:p>
          <a:p>
            <a:pPr marL="360363" indent="-360363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000" b="1" dirty="0">
                <a:solidFill>
                  <a:srgbClr val="000000"/>
                </a:solidFill>
              </a:rPr>
              <a:t>Implementación de actividades para la liberación, entrega y posteriores a la entrega.</a:t>
            </a:r>
          </a:p>
        </p:txBody>
      </p:sp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s-ES_tradnl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Definiciones </a:t>
            </a:r>
            <a:br>
              <a:rPr lang="es-ES_tradnl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ES_tradnl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PLANEACIÓN DE LA CALIDAD</a:t>
            </a:r>
          </a:p>
        </p:txBody>
      </p:sp>
      <p:sp>
        <p:nvSpPr>
          <p:cNvPr id="23557" name="Rectangle 3"/>
          <p:cNvSpPr>
            <a:spLocks noChangeArrowheads="1"/>
          </p:cNvSpPr>
          <p:nvPr/>
        </p:nvSpPr>
        <p:spPr bwMode="auto">
          <a:xfrm>
            <a:off x="381000" y="1828800"/>
            <a:ext cx="4114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800" dirty="0">
                <a:solidFill>
                  <a:srgbClr val="000000"/>
                </a:solidFill>
              </a:rPr>
              <a:t>Parte de la Gestión de Calidad enfocada al establecimiento de los Objetivos de Calidad, a la especificación de </a:t>
            </a:r>
            <a:r>
              <a:rPr lang="es-ES_tradnl" sz="2800" dirty="0" smtClean="0">
                <a:solidFill>
                  <a:srgbClr val="000000"/>
                </a:solidFill>
              </a:rPr>
              <a:t>los procesos </a:t>
            </a:r>
            <a:r>
              <a:rPr lang="es-ES_tradnl" sz="2800" dirty="0">
                <a:solidFill>
                  <a:srgbClr val="000000"/>
                </a:solidFill>
              </a:rPr>
              <a:t>operativos necesarios y a los recursos relacionados para cumplir los Objetivos de Calidad.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229225" y="2695575"/>
            <a:ext cx="3181350" cy="3071813"/>
            <a:chOff x="3294" y="1698"/>
            <a:chExt cx="2004" cy="1935"/>
          </a:xfrm>
        </p:grpSpPr>
        <p:sp>
          <p:nvSpPr>
            <p:cNvPr id="15368" name="AutoShape 8"/>
            <p:cNvSpPr>
              <a:spLocks noChangeArrowheads="1"/>
            </p:cNvSpPr>
            <p:nvPr/>
          </p:nvSpPr>
          <p:spPr bwMode="auto">
            <a:xfrm rot="-5404731">
              <a:off x="3921" y="2264"/>
              <a:ext cx="745" cy="1992"/>
            </a:xfrm>
            <a:prstGeom prst="homePlate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eaVert" wrap="none" anchor="ctr"/>
            <a:lstStyle/>
            <a:p>
              <a:pPr algn="ctr">
                <a:defRPr/>
              </a:pPr>
              <a:r>
                <a:rPr lang="es-MX" sz="3200" b="1">
                  <a:solidFill>
                    <a:srgbClr val="000000"/>
                  </a:solidFill>
                  <a:latin typeface="Times New Roman" pitchFamily="18" charset="0"/>
                </a:rPr>
                <a:t>RECURSOS</a:t>
              </a:r>
              <a:endParaRPr lang="es-ES" sz="32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69" name="AutoShape 9"/>
            <p:cNvSpPr>
              <a:spLocks noChangeArrowheads="1"/>
            </p:cNvSpPr>
            <p:nvPr/>
          </p:nvSpPr>
          <p:spPr bwMode="auto">
            <a:xfrm rot="-5400000">
              <a:off x="3966" y="1650"/>
              <a:ext cx="660" cy="2004"/>
            </a:xfrm>
            <a:prstGeom prst="chevron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eaVert" wrap="none" anchor="ctr"/>
            <a:lstStyle/>
            <a:p>
              <a:pPr algn="ctr">
                <a:defRPr/>
              </a:pPr>
              <a:r>
                <a:rPr lang="es-MX" sz="3600" b="1">
                  <a:solidFill>
                    <a:srgbClr val="000000"/>
                  </a:solidFill>
                  <a:latin typeface="Times New Roman" pitchFamily="18" charset="0"/>
                </a:rPr>
                <a:t>OBJETIVOS</a:t>
              </a:r>
              <a:endParaRPr lang="es-ES" sz="36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70" name="AutoShape 10"/>
            <p:cNvSpPr>
              <a:spLocks noChangeArrowheads="1"/>
            </p:cNvSpPr>
            <p:nvPr/>
          </p:nvSpPr>
          <p:spPr bwMode="auto">
            <a:xfrm rot="-5400000">
              <a:off x="3978" y="1038"/>
              <a:ext cx="660" cy="1980"/>
            </a:xfrm>
            <a:prstGeom prst="chevron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eaVert" wrap="none" anchor="ctr"/>
            <a:lstStyle/>
            <a:p>
              <a:pPr algn="ctr">
                <a:defRPr/>
              </a:pPr>
              <a:r>
                <a:rPr lang="es-MX" sz="2400" b="1">
                  <a:solidFill>
                    <a:srgbClr val="000000"/>
                  </a:solidFill>
                  <a:latin typeface="Times New Roman" pitchFamily="18" charset="0"/>
                </a:rPr>
                <a:t>ESPECIALIZACIÓN</a:t>
              </a:r>
            </a:p>
            <a:p>
              <a:pPr algn="ctr">
                <a:defRPr/>
              </a:pPr>
              <a:r>
                <a:rPr lang="es-MX" sz="2400" b="1">
                  <a:solidFill>
                    <a:srgbClr val="000000"/>
                  </a:solidFill>
                  <a:latin typeface="Times New Roman" pitchFamily="18" charset="0"/>
                </a:rPr>
                <a:t>DE PROCESOS</a:t>
              </a:r>
              <a:endParaRPr lang="es-E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914400" y="685800"/>
            <a:ext cx="6858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7.5.2 Validación de los procesos para la</a:t>
            </a:r>
            <a:b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producción y prestación del </a:t>
            </a:r>
            <a:r>
              <a:rPr lang="es-ES_trad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servicio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3429" name="Rectangle 4"/>
          <p:cNvSpPr>
            <a:spLocks noChangeArrowheads="1"/>
          </p:cNvSpPr>
          <p:nvPr/>
        </p:nvSpPr>
        <p:spPr bwMode="auto">
          <a:xfrm>
            <a:off x="642910" y="2357430"/>
            <a:ext cx="77152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tx2"/>
              </a:buClr>
            </a:pPr>
            <a:r>
              <a:rPr lang="es-ES_tradnl" sz="2400" b="1" dirty="0">
                <a:solidFill>
                  <a:srgbClr val="000000"/>
                </a:solidFill>
              </a:rPr>
              <a:t>Validar los procesos de producción y prestación del servicio en donde los resultados de salida no pueden ser verificados por monitoreo o mediciones subsecuentes.</a:t>
            </a:r>
          </a:p>
        </p:txBody>
      </p:sp>
      <p:pic>
        <p:nvPicPr>
          <p:cNvPr id="103431" name="Picture 6" descr="PE07423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643446"/>
            <a:ext cx="1483479" cy="196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914400" y="685800"/>
            <a:ext cx="76009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7.5.2 Validación de los procesos para la</a:t>
            </a:r>
            <a:b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producción y prestación del </a:t>
            </a:r>
            <a:r>
              <a:rPr lang="es-ES_trad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servicio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4453" name="Rectangle 4"/>
          <p:cNvSpPr>
            <a:spLocks noChangeArrowheads="1"/>
          </p:cNvSpPr>
          <p:nvPr/>
        </p:nvSpPr>
        <p:spPr bwMode="auto">
          <a:xfrm>
            <a:off x="714348" y="2143116"/>
            <a:ext cx="7715250" cy="4071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tx2"/>
              </a:buClr>
            </a:pPr>
            <a:r>
              <a:rPr lang="es-ES_tradnl" sz="2400" b="1" dirty="0">
                <a:solidFill>
                  <a:srgbClr val="000000"/>
                </a:solidFill>
              </a:rPr>
              <a:t>Las disposiciones para estos procesos deben incluir como sea aplicable:</a:t>
            </a:r>
          </a:p>
          <a:p>
            <a:pPr algn="just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Criterios definidos para la revisión y aprobación de los procesos.</a:t>
            </a:r>
          </a:p>
          <a:p>
            <a:pPr algn="just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Aprobación del equipo y calificación del personal.</a:t>
            </a:r>
          </a:p>
          <a:p>
            <a:pPr algn="just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Uso de métodos específicos y procedimientos.</a:t>
            </a:r>
          </a:p>
          <a:p>
            <a:pPr algn="just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Requisitos de registros.</a:t>
            </a:r>
          </a:p>
          <a:p>
            <a:pPr algn="just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Revalidación.</a:t>
            </a:r>
          </a:p>
        </p:txBody>
      </p:sp>
    </p:spTree>
  </p:cSld>
  <p:clrMapOvr>
    <a:masterClrMapping/>
  </p:clrMapOvr>
  <p:transition>
    <p:randomBar dir="vert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914400" y="685800"/>
            <a:ext cx="6858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7.5.3 Identificación y trazabilidad</a:t>
            </a:r>
            <a:r>
              <a:rPr lang="es-ES_tradnl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s-ES_tradnl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5477" name="Rectangle 4"/>
          <p:cNvSpPr>
            <a:spLocks noChangeArrowheads="1"/>
          </p:cNvSpPr>
          <p:nvPr/>
        </p:nvSpPr>
        <p:spPr bwMode="auto">
          <a:xfrm>
            <a:off x="800100" y="1714500"/>
            <a:ext cx="77152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Donde sea apropiado, se debe identificar el producto por medios adecuados a lo largo de la realización del producto.</a:t>
            </a:r>
          </a:p>
          <a:p>
            <a:pPr marL="360363" indent="-360363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Identificar el estado del producto en relación a los requisitos de monitoreo y medición.</a:t>
            </a:r>
          </a:p>
        </p:txBody>
      </p:sp>
      <p:pic>
        <p:nvPicPr>
          <p:cNvPr id="105478" name="Picture 5" descr="BD06565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810000"/>
            <a:ext cx="1820863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9" name="Picture 6" descr="EXAMIN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810000"/>
            <a:ext cx="2151063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914400" y="685800"/>
            <a:ext cx="6858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7.5.4 Propiedad del </a:t>
            </a:r>
            <a:r>
              <a:rPr lang="es-ES_trad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cliente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6501" name="Rectangle 4"/>
          <p:cNvSpPr>
            <a:spLocks noChangeArrowheads="1"/>
          </p:cNvSpPr>
          <p:nvPr/>
        </p:nvSpPr>
        <p:spPr bwMode="auto">
          <a:xfrm>
            <a:off x="609600" y="1600200"/>
            <a:ext cx="77152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Cuidar la propiedad del cliente mientras esté bajo control de la organización o esté siendo usada por ésta</a:t>
            </a:r>
            <a:r>
              <a:rPr lang="es-ES_tradnl" sz="2400" b="1" dirty="0" smtClean="0">
                <a:solidFill>
                  <a:srgbClr val="000000"/>
                </a:solidFill>
              </a:rPr>
              <a:t>.</a:t>
            </a:r>
          </a:p>
          <a:p>
            <a:pPr marL="360363" indent="-360363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endParaRPr lang="es-ES_tradnl" sz="2400" b="1" dirty="0">
              <a:solidFill>
                <a:srgbClr val="000000"/>
              </a:solidFill>
            </a:endParaRPr>
          </a:p>
          <a:p>
            <a:pPr marL="360363" indent="-360363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Cuando cualquier propiedad del cliente se pierda, dañe o se encuentre inadecuadamente para el uso, se debe informar al cliente y mantener los registros correspondientes.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714480" y="5072074"/>
            <a:ext cx="4267200" cy="1549400"/>
            <a:chOff x="1056" y="2784"/>
            <a:chExt cx="2688" cy="976"/>
          </a:xfrm>
        </p:grpSpPr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1056" y="2784"/>
              <a:ext cx="1536" cy="787"/>
              <a:chOff x="473" y="2851"/>
              <a:chExt cx="1364" cy="787"/>
            </a:xfrm>
          </p:grpSpPr>
          <p:sp>
            <p:nvSpPr>
              <p:cNvPr id="106507" name="Freeform 11"/>
              <p:cNvSpPr>
                <a:spLocks/>
              </p:cNvSpPr>
              <p:nvPr/>
            </p:nvSpPr>
            <p:spPr bwMode="auto">
              <a:xfrm>
                <a:off x="473" y="2851"/>
                <a:ext cx="1364" cy="787"/>
              </a:xfrm>
              <a:custGeom>
                <a:avLst/>
                <a:gdLst>
                  <a:gd name="T0" fmla="*/ 0 w 4092"/>
                  <a:gd name="T1" fmla="*/ 2356 h 2363"/>
                  <a:gd name="T2" fmla="*/ 52 w 4092"/>
                  <a:gd name="T3" fmla="*/ 2353 h 2363"/>
                  <a:gd name="T4" fmla="*/ 103 w 4092"/>
                  <a:gd name="T5" fmla="*/ 2347 h 2363"/>
                  <a:gd name="T6" fmla="*/ 153 w 4092"/>
                  <a:gd name="T7" fmla="*/ 2337 h 2363"/>
                  <a:gd name="T8" fmla="*/ 203 w 4092"/>
                  <a:gd name="T9" fmla="*/ 2324 h 2363"/>
                  <a:gd name="T10" fmla="*/ 250 w 4092"/>
                  <a:gd name="T11" fmla="*/ 2309 h 2363"/>
                  <a:gd name="T12" fmla="*/ 296 w 4092"/>
                  <a:gd name="T13" fmla="*/ 2290 h 2363"/>
                  <a:gd name="T14" fmla="*/ 340 w 4092"/>
                  <a:gd name="T15" fmla="*/ 2266 h 2363"/>
                  <a:gd name="T16" fmla="*/ 382 w 4092"/>
                  <a:gd name="T17" fmla="*/ 2238 h 2363"/>
                  <a:gd name="T18" fmla="*/ 421 w 4092"/>
                  <a:gd name="T19" fmla="*/ 2205 h 2363"/>
                  <a:gd name="T20" fmla="*/ 458 w 4092"/>
                  <a:gd name="T21" fmla="*/ 2168 h 2363"/>
                  <a:gd name="T22" fmla="*/ 491 w 4092"/>
                  <a:gd name="T23" fmla="*/ 2126 h 2363"/>
                  <a:gd name="T24" fmla="*/ 521 w 4092"/>
                  <a:gd name="T25" fmla="*/ 2079 h 2363"/>
                  <a:gd name="T26" fmla="*/ 546 w 4092"/>
                  <a:gd name="T27" fmla="*/ 2025 h 2363"/>
                  <a:gd name="T28" fmla="*/ 569 w 4092"/>
                  <a:gd name="T29" fmla="*/ 1966 h 2363"/>
                  <a:gd name="T30" fmla="*/ 586 w 4092"/>
                  <a:gd name="T31" fmla="*/ 1900 h 2363"/>
                  <a:gd name="T32" fmla="*/ 598 w 4092"/>
                  <a:gd name="T33" fmla="*/ 1829 h 2363"/>
                  <a:gd name="T34" fmla="*/ 620 w 4092"/>
                  <a:gd name="T35" fmla="*/ 1871 h 2363"/>
                  <a:gd name="T36" fmla="*/ 647 w 4092"/>
                  <a:gd name="T37" fmla="*/ 1909 h 2363"/>
                  <a:gd name="T38" fmla="*/ 683 w 4092"/>
                  <a:gd name="T39" fmla="*/ 1939 h 2363"/>
                  <a:gd name="T40" fmla="*/ 729 w 4092"/>
                  <a:gd name="T41" fmla="*/ 1965 h 2363"/>
                  <a:gd name="T42" fmla="*/ 784 w 4092"/>
                  <a:gd name="T43" fmla="*/ 1985 h 2363"/>
                  <a:gd name="T44" fmla="*/ 854 w 4092"/>
                  <a:gd name="T45" fmla="*/ 2001 h 2363"/>
                  <a:gd name="T46" fmla="*/ 934 w 4092"/>
                  <a:gd name="T47" fmla="*/ 2012 h 2363"/>
                  <a:gd name="T48" fmla="*/ 1032 w 4092"/>
                  <a:gd name="T49" fmla="*/ 2018 h 2363"/>
                  <a:gd name="T50" fmla="*/ 1813 w 4092"/>
                  <a:gd name="T51" fmla="*/ 2363 h 2363"/>
                  <a:gd name="T52" fmla="*/ 4092 w 4092"/>
                  <a:gd name="T53" fmla="*/ 1164 h 2363"/>
                  <a:gd name="T54" fmla="*/ 2256 w 4092"/>
                  <a:gd name="T55" fmla="*/ 121 h 2363"/>
                  <a:gd name="T56" fmla="*/ 2236 w 4092"/>
                  <a:gd name="T57" fmla="*/ 98 h 2363"/>
                  <a:gd name="T58" fmla="*/ 2212 w 4092"/>
                  <a:gd name="T59" fmla="*/ 77 h 2363"/>
                  <a:gd name="T60" fmla="*/ 2187 w 4092"/>
                  <a:gd name="T61" fmla="*/ 55 h 2363"/>
                  <a:gd name="T62" fmla="*/ 2158 w 4092"/>
                  <a:gd name="T63" fmla="*/ 38 h 2363"/>
                  <a:gd name="T64" fmla="*/ 2127 w 4092"/>
                  <a:gd name="T65" fmla="*/ 25 h 2363"/>
                  <a:gd name="T66" fmla="*/ 2096 w 4092"/>
                  <a:gd name="T67" fmla="*/ 13 h 2363"/>
                  <a:gd name="T68" fmla="*/ 2061 w 4092"/>
                  <a:gd name="T69" fmla="*/ 4 h 2363"/>
                  <a:gd name="T70" fmla="*/ 2026 w 4092"/>
                  <a:gd name="T71" fmla="*/ 0 h 236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092"/>
                  <a:gd name="T109" fmla="*/ 0 h 2363"/>
                  <a:gd name="T110" fmla="*/ 4092 w 4092"/>
                  <a:gd name="T111" fmla="*/ 2363 h 236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092" h="2363">
                    <a:moveTo>
                      <a:pt x="0" y="0"/>
                    </a:moveTo>
                    <a:lnTo>
                      <a:pt x="0" y="2356"/>
                    </a:lnTo>
                    <a:lnTo>
                      <a:pt x="26" y="2354"/>
                    </a:lnTo>
                    <a:lnTo>
                      <a:pt x="52" y="2353"/>
                    </a:lnTo>
                    <a:lnTo>
                      <a:pt x="77" y="2350"/>
                    </a:lnTo>
                    <a:lnTo>
                      <a:pt x="103" y="2347"/>
                    </a:lnTo>
                    <a:lnTo>
                      <a:pt x="128" y="2342"/>
                    </a:lnTo>
                    <a:lnTo>
                      <a:pt x="153" y="2337"/>
                    </a:lnTo>
                    <a:lnTo>
                      <a:pt x="177" y="2332"/>
                    </a:lnTo>
                    <a:lnTo>
                      <a:pt x="203" y="2324"/>
                    </a:lnTo>
                    <a:lnTo>
                      <a:pt x="227" y="2318"/>
                    </a:lnTo>
                    <a:lnTo>
                      <a:pt x="250" y="2309"/>
                    </a:lnTo>
                    <a:lnTo>
                      <a:pt x="274" y="2300"/>
                    </a:lnTo>
                    <a:lnTo>
                      <a:pt x="296" y="2290"/>
                    </a:lnTo>
                    <a:lnTo>
                      <a:pt x="319" y="2279"/>
                    </a:lnTo>
                    <a:lnTo>
                      <a:pt x="340" y="2266"/>
                    </a:lnTo>
                    <a:lnTo>
                      <a:pt x="361" y="2252"/>
                    </a:lnTo>
                    <a:lnTo>
                      <a:pt x="382" y="2238"/>
                    </a:lnTo>
                    <a:lnTo>
                      <a:pt x="403" y="2222"/>
                    </a:lnTo>
                    <a:lnTo>
                      <a:pt x="421" y="2205"/>
                    </a:lnTo>
                    <a:lnTo>
                      <a:pt x="440" y="2188"/>
                    </a:lnTo>
                    <a:lnTo>
                      <a:pt x="458" y="2168"/>
                    </a:lnTo>
                    <a:lnTo>
                      <a:pt x="475" y="2148"/>
                    </a:lnTo>
                    <a:lnTo>
                      <a:pt x="491" y="2126"/>
                    </a:lnTo>
                    <a:lnTo>
                      <a:pt x="506" y="2103"/>
                    </a:lnTo>
                    <a:lnTo>
                      <a:pt x="521" y="2079"/>
                    </a:lnTo>
                    <a:lnTo>
                      <a:pt x="534" y="2052"/>
                    </a:lnTo>
                    <a:lnTo>
                      <a:pt x="546" y="2025"/>
                    </a:lnTo>
                    <a:lnTo>
                      <a:pt x="557" y="1997"/>
                    </a:lnTo>
                    <a:lnTo>
                      <a:pt x="569" y="1966"/>
                    </a:lnTo>
                    <a:lnTo>
                      <a:pt x="577" y="1934"/>
                    </a:lnTo>
                    <a:lnTo>
                      <a:pt x="586" y="1900"/>
                    </a:lnTo>
                    <a:lnTo>
                      <a:pt x="592" y="1865"/>
                    </a:lnTo>
                    <a:lnTo>
                      <a:pt x="598" y="1829"/>
                    </a:lnTo>
                    <a:lnTo>
                      <a:pt x="608" y="1851"/>
                    </a:lnTo>
                    <a:lnTo>
                      <a:pt x="620" y="1871"/>
                    </a:lnTo>
                    <a:lnTo>
                      <a:pt x="632" y="1890"/>
                    </a:lnTo>
                    <a:lnTo>
                      <a:pt x="647" y="1909"/>
                    </a:lnTo>
                    <a:lnTo>
                      <a:pt x="664" y="1924"/>
                    </a:lnTo>
                    <a:lnTo>
                      <a:pt x="683" y="1939"/>
                    </a:lnTo>
                    <a:lnTo>
                      <a:pt x="705" y="1953"/>
                    </a:lnTo>
                    <a:lnTo>
                      <a:pt x="729" y="1965"/>
                    </a:lnTo>
                    <a:lnTo>
                      <a:pt x="756" y="1976"/>
                    </a:lnTo>
                    <a:lnTo>
                      <a:pt x="784" y="1985"/>
                    </a:lnTo>
                    <a:lnTo>
                      <a:pt x="816" y="1994"/>
                    </a:lnTo>
                    <a:lnTo>
                      <a:pt x="854" y="2001"/>
                    </a:lnTo>
                    <a:lnTo>
                      <a:pt x="892" y="2007"/>
                    </a:lnTo>
                    <a:lnTo>
                      <a:pt x="934" y="2012"/>
                    </a:lnTo>
                    <a:lnTo>
                      <a:pt x="981" y="2016"/>
                    </a:lnTo>
                    <a:lnTo>
                      <a:pt x="1032" y="2018"/>
                    </a:lnTo>
                    <a:lnTo>
                      <a:pt x="1813" y="2018"/>
                    </a:lnTo>
                    <a:lnTo>
                      <a:pt x="1813" y="2363"/>
                    </a:lnTo>
                    <a:lnTo>
                      <a:pt x="4088" y="2363"/>
                    </a:lnTo>
                    <a:lnTo>
                      <a:pt x="4092" y="1164"/>
                    </a:lnTo>
                    <a:lnTo>
                      <a:pt x="2982" y="1164"/>
                    </a:lnTo>
                    <a:lnTo>
                      <a:pt x="2256" y="121"/>
                    </a:lnTo>
                    <a:lnTo>
                      <a:pt x="2246" y="110"/>
                    </a:lnTo>
                    <a:lnTo>
                      <a:pt x="2236" y="98"/>
                    </a:lnTo>
                    <a:lnTo>
                      <a:pt x="2225" y="86"/>
                    </a:lnTo>
                    <a:lnTo>
                      <a:pt x="2212" y="77"/>
                    </a:lnTo>
                    <a:lnTo>
                      <a:pt x="2200" y="66"/>
                    </a:lnTo>
                    <a:lnTo>
                      <a:pt x="2187" y="55"/>
                    </a:lnTo>
                    <a:lnTo>
                      <a:pt x="2173" y="47"/>
                    </a:lnTo>
                    <a:lnTo>
                      <a:pt x="2158" y="38"/>
                    </a:lnTo>
                    <a:lnTo>
                      <a:pt x="2143" y="31"/>
                    </a:lnTo>
                    <a:lnTo>
                      <a:pt x="2127" y="25"/>
                    </a:lnTo>
                    <a:lnTo>
                      <a:pt x="2112" y="17"/>
                    </a:lnTo>
                    <a:lnTo>
                      <a:pt x="2096" y="13"/>
                    </a:lnTo>
                    <a:lnTo>
                      <a:pt x="2079" y="9"/>
                    </a:lnTo>
                    <a:lnTo>
                      <a:pt x="2061" y="4"/>
                    </a:lnTo>
                    <a:lnTo>
                      <a:pt x="2044" y="2"/>
                    </a:lnTo>
                    <a:lnTo>
                      <a:pt x="20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6508" name="Freeform 12"/>
              <p:cNvSpPr>
                <a:spLocks/>
              </p:cNvSpPr>
              <p:nvPr/>
            </p:nvSpPr>
            <p:spPr bwMode="auto">
              <a:xfrm>
                <a:off x="519" y="2891"/>
                <a:ext cx="105" cy="695"/>
              </a:xfrm>
              <a:custGeom>
                <a:avLst/>
                <a:gdLst>
                  <a:gd name="T0" fmla="*/ 0 w 316"/>
                  <a:gd name="T1" fmla="*/ 0 h 2084"/>
                  <a:gd name="T2" fmla="*/ 316 w 316"/>
                  <a:gd name="T3" fmla="*/ 0 h 2084"/>
                  <a:gd name="T4" fmla="*/ 316 w 316"/>
                  <a:gd name="T5" fmla="*/ 1665 h 2084"/>
                  <a:gd name="T6" fmla="*/ 313 w 316"/>
                  <a:gd name="T7" fmla="*/ 1718 h 2084"/>
                  <a:gd name="T8" fmla="*/ 303 w 316"/>
                  <a:gd name="T9" fmla="*/ 1768 h 2084"/>
                  <a:gd name="T10" fmla="*/ 290 w 316"/>
                  <a:gd name="T11" fmla="*/ 1815 h 2084"/>
                  <a:gd name="T12" fmla="*/ 273 w 316"/>
                  <a:gd name="T13" fmla="*/ 1858 h 2084"/>
                  <a:gd name="T14" fmla="*/ 253 w 316"/>
                  <a:gd name="T15" fmla="*/ 1897 h 2084"/>
                  <a:gd name="T16" fmla="*/ 230 w 316"/>
                  <a:gd name="T17" fmla="*/ 1933 h 2084"/>
                  <a:gd name="T18" fmla="*/ 205 w 316"/>
                  <a:gd name="T19" fmla="*/ 1965 h 2084"/>
                  <a:gd name="T20" fmla="*/ 179 w 316"/>
                  <a:gd name="T21" fmla="*/ 1994 h 2084"/>
                  <a:gd name="T22" fmla="*/ 153 w 316"/>
                  <a:gd name="T23" fmla="*/ 2018 h 2084"/>
                  <a:gd name="T24" fmla="*/ 126 w 316"/>
                  <a:gd name="T25" fmla="*/ 2038 h 2084"/>
                  <a:gd name="T26" fmla="*/ 99 w 316"/>
                  <a:gd name="T27" fmla="*/ 2055 h 2084"/>
                  <a:gd name="T28" fmla="*/ 75 w 316"/>
                  <a:gd name="T29" fmla="*/ 2069 h 2084"/>
                  <a:gd name="T30" fmla="*/ 51 w 316"/>
                  <a:gd name="T31" fmla="*/ 2078 h 2084"/>
                  <a:gd name="T32" fmla="*/ 31 w 316"/>
                  <a:gd name="T33" fmla="*/ 2083 h 2084"/>
                  <a:gd name="T34" fmla="*/ 13 w 316"/>
                  <a:gd name="T35" fmla="*/ 2084 h 2084"/>
                  <a:gd name="T36" fmla="*/ 0 w 316"/>
                  <a:gd name="T37" fmla="*/ 2081 h 2084"/>
                  <a:gd name="T38" fmla="*/ 0 w 316"/>
                  <a:gd name="T39" fmla="*/ 0 h 208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16"/>
                  <a:gd name="T61" fmla="*/ 0 h 2084"/>
                  <a:gd name="T62" fmla="*/ 316 w 316"/>
                  <a:gd name="T63" fmla="*/ 2084 h 208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16" h="2084">
                    <a:moveTo>
                      <a:pt x="0" y="0"/>
                    </a:moveTo>
                    <a:lnTo>
                      <a:pt x="316" y="0"/>
                    </a:lnTo>
                    <a:lnTo>
                      <a:pt x="316" y="1665"/>
                    </a:lnTo>
                    <a:lnTo>
                      <a:pt x="313" y="1718"/>
                    </a:lnTo>
                    <a:lnTo>
                      <a:pt x="303" y="1768"/>
                    </a:lnTo>
                    <a:lnTo>
                      <a:pt x="290" y="1815"/>
                    </a:lnTo>
                    <a:lnTo>
                      <a:pt x="273" y="1858"/>
                    </a:lnTo>
                    <a:lnTo>
                      <a:pt x="253" y="1897"/>
                    </a:lnTo>
                    <a:lnTo>
                      <a:pt x="230" y="1933"/>
                    </a:lnTo>
                    <a:lnTo>
                      <a:pt x="205" y="1965"/>
                    </a:lnTo>
                    <a:lnTo>
                      <a:pt x="179" y="1994"/>
                    </a:lnTo>
                    <a:lnTo>
                      <a:pt x="153" y="2018"/>
                    </a:lnTo>
                    <a:lnTo>
                      <a:pt x="126" y="2038"/>
                    </a:lnTo>
                    <a:lnTo>
                      <a:pt x="99" y="2055"/>
                    </a:lnTo>
                    <a:lnTo>
                      <a:pt x="75" y="2069"/>
                    </a:lnTo>
                    <a:lnTo>
                      <a:pt x="51" y="2078"/>
                    </a:lnTo>
                    <a:lnTo>
                      <a:pt x="31" y="2083"/>
                    </a:lnTo>
                    <a:lnTo>
                      <a:pt x="13" y="2084"/>
                    </a:lnTo>
                    <a:lnTo>
                      <a:pt x="0" y="20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6509" name="Freeform 13"/>
              <p:cNvSpPr>
                <a:spLocks/>
              </p:cNvSpPr>
              <p:nvPr/>
            </p:nvSpPr>
            <p:spPr bwMode="auto">
              <a:xfrm>
                <a:off x="667" y="2891"/>
                <a:ext cx="754" cy="439"/>
              </a:xfrm>
              <a:custGeom>
                <a:avLst/>
                <a:gdLst>
                  <a:gd name="T0" fmla="*/ 1376 w 2262"/>
                  <a:gd name="T1" fmla="*/ 0 h 1318"/>
                  <a:gd name="T2" fmla="*/ 1419 w 2262"/>
                  <a:gd name="T3" fmla="*/ 3 h 1318"/>
                  <a:gd name="T4" fmla="*/ 1455 w 2262"/>
                  <a:gd name="T5" fmla="*/ 8 h 1318"/>
                  <a:gd name="T6" fmla="*/ 1487 w 2262"/>
                  <a:gd name="T7" fmla="*/ 18 h 1318"/>
                  <a:gd name="T8" fmla="*/ 1516 w 2262"/>
                  <a:gd name="T9" fmla="*/ 32 h 1318"/>
                  <a:gd name="T10" fmla="*/ 1541 w 2262"/>
                  <a:gd name="T11" fmla="*/ 50 h 1318"/>
                  <a:gd name="T12" fmla="*/ 1567 w 2262"/>
                  <a:gd name="T13" fmla="*/ 74 h 1318"/>
                  <a:gd name="T14" fmla="*/ 1592 w 2262"/>
                  <a:gd name="T15" fmla="*/ 101 h 1318"/>
                  <a:gd name="T16" fmla="*/ 1618 w 2262"/>
                  <a:gd name="T17" fmla="*/ 134 h 1318"/>
                  <a:gd name="T18" fmla="*/ 1890 w 2262"/>
                  <a:gd name="T19" fmla="*/ 1056 h 1318"/>
                  <a:gd name="T20" fmla="*/ 1568 w 2262"/>
                  <a:gd name="T21" fmla="*/ 610 h 1318"/>
                  <a:gd name="T22" fmla="*/ 1540 w 2262"/>
                  <a:gd name="T23" fmla="*/ 594 h 1318"/>
                  <a:gd name="T24" fmla="*/ 1511 w 2262"/>
                  <a:gd name="T25" fmla="*/ 588 h 1318"/>
                  <a:gd name="T26" fmla="*/ 1486 w 2262"/>
                  <a:gd name="T27" fmla="*/ 594 h 1318"/>
                  <a:gd name="T28" fmla="*/ 1467 w 2262"/>
                  <a:gd name="T29" fmla="*/ 609 h 1318"/>
                  <a:gd name="T30" fmla="*/ 1458 w 2262"/>
                  <a:gd name="T31" fmla="*/ 632 h 1318"/>
                  <a:gd name="T32" fmla="*/ 1462 w 2262"/>
                  <a:gd name="T33" fmla="*/ 661 h 1318"/>
                  <a:gd name="T34" fmla="*/ 1484 w 2262"/>
                  <a:gd name="T35" fmla="*/ 694 h 1318"/>
                  <a:gd name="T36" fmla="*/ 1746 w 2262"/>
                  <a:gd name="T37" fmla="*/ 1059 h 1318"/>
                  <a:gd name="T38" fmla="*/ 1782 w 2262"/>
                  <a:gd name="T39" fmla="*/ 1138 h 1318"/>
                  <a:gd name="T40" fmla="*/ 1786 w 2262"/>
                  <a:gd name="T41" fmla="*/ 1206 h 1318"/>
                  <a:gd name="T42" fmla="*/ 1764 w 2262"/>
                  <a:gd name="T43" fmla="*/ 1260 h 1318"/>
                  <a:gd name="T44" fmla="*/ 1724 w 2262"/>
                  <a:gd name="T45" fmla="*/ 1297 h 1318"/>
                  <a:gd name="T46" fmla="*/ 1669 w 2262"/>
                  <a:gd name="T47" fmla="*/ 1317 h 1318"/>
                  <a:gd name="T48" fmla="*/ 1609 w 2262"/>
                  <a:gd name="T49" fmla="*/ 1314 h 1318"/>
                  <a:gd name="T50" fmla="*/ 1550 w 2262"/>
                  <a:gd name="T51" fmla="*/ 1289 h 1318"/>
                  <a:gd name="T52" fmla="*/ 1496 w 2262"/>
                  <a:gd name="T53" fmla="*/ 1238 h 1318"/>
                  <a:gd name="T54" fmla="*/ 1258 w 2262"/>
                  <a:gd name="T55" fmla="*/ 988 h 1318"/>
                  <a:gd name="T56" fmla="*/ 1207 w 2262"/>
                  <a:gd name="T57" fmla="*/ 1045 h 1318"/>
                  <a:gd name="T58" fmla="*/ 1157 w 2262"/>
                  <a:gd name="T59" fmla="*/ 1095 h 1318"/>
                  <a:gd name="T60" fmla="*/ 1105 w 2262"/>
                  <a:gd name="T61" fmla="*/ 1139 h 1318"/>
                  <a:gd name="T62" fmla="*/ 1050 w 2262"/>
                  <a:gd name="T63" fmla="*/ 1174 h 1318"/>
                  <a:gd name="T64" fmla="*/ 984 w 2262"/>
                  <a:gd name="T65" fmla="*/ 1200 h 1318"/>
                  <a:gd name="T66" fmla="*/ 908 w 2262"/>
                  <a:gd name="T67" fmla="*/ 1217 h 1318"/>
                  <a:gd name="T68" fmla="*/ 817 w 2262"/>
                  <a:gd name="T69" fmla="*/ 1223 h 1318"/>
                  <a:gd name="T70" fmla="*/ 0 w 2262"/>
                  <a:gd name="T71" fmla="*/ 1223 h 131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62"/>
                  <a:gd name="T109" fmla="*/ 0 h 1318"/>
                  <a:gd name="T110" fmla="*/ 2262 w 2262"/>
                  <a:gd name="T111" fmla="*/ 1318 h 131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62" h="1318">
                    <a:moveTo>
                      <a:pt x="0" y="0"/>
                    </a:moveTo>
                    <a:lnTo>
                      <a:pt x="1376" y="0"/>
                    </a:lnTo>
                    <a:lnTo>
                      <a:pt x="1399" y="1"/>
                    </a:lnTo>
                    <a:lnTo>
                      <a:pt x="1419" y="3"/>
                    </a:lnTo>
                    <a:lnTo>
                      <a:pt x="1437" y="5"/>
                    </a:lnTo>
                    <a:lnTo>
                      <a:pt x="1455" y="8"/>
                    </a:lnTo>
                    <a:lnTo>
                      <a:pt x="1471" y="12"/>
                    </a:lnTo>
                    <a:lnTo>
                      <a:pt x="1487" y="18"/>
                    </a:lnTo>
                    <a:lnTo>
                      <a:pt x="1502" y="24"/>
                    </a:lnTo>
                    <a:lnTo>
                      <a:pt x="1516" y="32"/>
                    </a:lnTo>
                    <a:lnTo>
                      <a:pt x="1529" y="41"/>
                    </a:lnTo>
                    <a:lnTo>
                      <a:pt x="1541" y="50"/>
                    </a:lnTo>
                    <a:lnTo>
                      <a:pt x="1554" y="62"/>
                    </a:lnTo>
                    <a:lnTo>
                      <a:pt x="1567" y="74"/>
                    </a:lnTo>
                    <a:lnTo>
                      <a:pt x="1579" y="88"/>
                    </a:lnTo>
                    <a:lnTo>
                      <a:pt x="1592" y="101"/>
                    </a:lnTo>
                    <a:lnTo>
                      <a:pt x="1605" y="117"/>
                    </a:lnTo>
                    <a:lnTo>
                      <a:pt x="1618" y="134"/>
                    </a:lnTo>
                    <a:lnTo>
                      <a:pt x="2262" y="1056"/>
                    </a:lnTo>
                    <a:lnTo>
                      <a:pt x="1890" y="1056"/>
                    </a:lnTo>
                    <a:lnTo>
                      <a:pt x="1581" y="622"/>
                    </a:lnTo>
                    <a:lnTo>
                      <a:pt x="1568" y="610"/>
                    </a:lnTo>
                    <a:lnTo>
                      <a:pt x="1554" y="600"/>
                    </a:lnTo>
                    <a:lnTo>
                      <a:pt x="1540" y="594"/>
                    </a:lnTo>
                    <a:lnTo>
                      <a:pt x="1526" y="589"/>
                    </a:lnTo>
                    <a:lnTo>
                      <a:pt x="1511" y="588"/>
                    </a:lnTo>
                    <a:lnTo>
                      <a:pt x="1497" y="589"/>
                    </a:lnTo>
                    <a:lnTo>
                      <a:pt x="1486" y="594"/>
                    </a:lnTo>
                    <a:lnTo>
                      <a:pt x="1475" y="601"/>
                    </a:lnTo>
                    <a:lnTo>
                      <a:pt x="1467" y="609"/>
                    </a:lnTo>
                    <a:lnTo>
                      <a:pt x="1460" y="619"/>
                    </a:lnTo>
                    <a:lnTo>
                      <a:pt x="1458" y="632"/>
                    </a:lnTo>
                    <a:lnTo>
                      <a:pt x="1458" y="645"/>
                    </a:lnTo>
                    <a:lnTo>
                      <a:pt x="1462" y="661"/>
                    </a:lnTo>
                    <a:lnTo>
                      <a:pt x="1471" y="677"/>
                    </a:lnTo>
                    <a:lnTo>
                      <a:pt x="1484" y="694"/>
                    </a:lnTo>
                    <a:lnTo>
                      <a:pt x="1503" y="713"/>
                    </a:lnTo>
                    <a:lnTo>
                      <a:pt x="1746" y="1059"/>
                    </a:lnTo>
                    <a:lnTo>
                      <a:pt x="1769" y="1100"/>
                    </a:lnTo>
                    <a:lnTo>
                      <a:pt x="1782" y="1138"/>
                    </a:lnTo>
                    <a:lnTo>
                      <a:pt x="1788" y="1173"/>
                    </a:lnTo>
                    <a:lnTo>
                      <a:pt x="1786" y="1206"/>
                    </a:lnTo>
                    <a:lnTo>
                      <a:pt x="1778" y="1235"/>
                    </a:lnTo>
                    <a:lnTo>
                      <a:pt x="1764" y="1260"/>
                    </a:lnTo>
                    <a:lnTo>
                      <a:pt x="1745" y="1280"/>
                    </a:lnTo>
                    <a:lnTo>
                      <a:pt x="1724" y="1297"/>
                    </a:lnTo>
                    <a:lnTo>
                      <a:pt x="1697" y="1309"/>
                    </a:lnTo>
                    <a:lnTo>
                      <a:pt x="1669" y="1317"/>
                    </a:lnTo>
                    <a:lnTo>
                      <a:pt x="1639" y="1318"/>
                    </a:lnTo>
                    <a:lnTo>
                      <a:pt x="1609" y="1314"/>
                    </a:lnTo>
                    <a:lnTo>
                      <a:pt x="1579" y="1305"/>
                    </a:lnTo>
                    <a:lnTo>
                      <a:pt x="1550" y="1289"/>
                    </a:lnTo>
                    <a:lnTo>
                      <a:pt x="1522" y="1267"/>
                    </a:lnTo>
                    <a:lnTo>
                      <a:pt x="1496" y="1238"/>
                    </a:lnTo>
                    <a:lnTo>
                      <a:pt x="1286" y="956"/>
                    </a:lnTo>
                    <a:lnTo>
                      <a:pt x="1258" y="988"/>
                    </a:lnTo>
                    <a:lnTo>
                      <a:pt x="1233" y="1018"/>
                    </a:lnTo>
                    <a:lnTo>
                      <a:pt x="1207" y="1045"/>
                    </a:lnTo>
                    <a:lnTo>
                      <a:pt x="1182" y="1071"/>
                    </a:lnTo>
                    <a:lnTo>
                      <a:pt x="1157" y="1095"/>
                    </a:lnTo>
                    <a:lnTo>
                      <a:pt x="1132" y="1119"/>
                    </a:lnTo>
                    <a:lnTo>
                      <a:pt x="1105" y="1139"/>
                    </a:lnTo>
                    <a:lnTo>
                      <a:pt x="1079" y="1157"/>
                    </a:lnTo>
                    <a:lnTo>
                      <a:pt x="1050" y="1174"/>
                    </a:lnTo>
                    <a:lnTo>
                      <a:pt x="1018" y="1188"/>
                    </a:lnTo>
                    <a:lnTo>
                      <a:pt x="984" y="1200"/>
                    </a:lnTo>
                    <a:lnTo>
                      <a:pt x="948" y="1209"/>
                    </a:lnTo>
                    <a:lnTo>
                      <a:pt x="908" y="1217"/>
                    </a:lnTo>
                    <a:lnTo>
                      <a:pt x="865" y="1221"/>
                    </a:lnTo>
                    <a:lnTo>
                      <a:pt x="817" y="1223"/>
                    </a:lnTo>
                    <a:lnTo>
                      <a:pt x="765" y="1223"/>
                    </a:lnTo>
                    <a:lnTo>
                      <a:pt x="0" y="12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6510" name="Freeform 14"/>
              <p:cNvSpPr>
                <a:spLocks/>
              </p:cNvSpPr>
              <p:nvPr/>
            </p:nvSpPr>
            <p:spPr bwMode="auto">
              <a:xfrm>
                <a:off x="671" y="3337"/>
                <a:ext cx="251" cy="144"/>
              </a:xfrm>
              <a:custGeom>
                <a:avLst/>
                <a:gdLst>
                  <a:gd name="T0" fmla="*/ 0 w 753"/>
                  <a:gd name="T1" fmla="*/ 0 h 431"/>
                  <a:gd name="T2" fmla="*/ 0 w 753"/>
                  <a:gd name="T3" fmla="*/ 187 h 431"/>
                  <a:gd name="T4" fmla="*/ 34 w 753"/>
                  <a:gd name="T5" fmla="*/ 235 h 431"/>
                  <a:gd name="T6" fmla="*/ 67 w 753"/>
                  <a:gd name="T7" fmla="*/ 275 h 431"/>
                  <a:gd name="T8" fmla="*/ 98 w 753"/>
                  <a:gd name="T9" fmla="*/ 310 h 431"/>
                  <a:gd name="T10" fmla="*/ 128 w 753"/>
                  <a:gd name="T11" fmla="*/ 340 h 431"/>
                  <a:gd name="T12" fmla="*/ 158 w 753"/>
                  <a:gd name="T13" fmla="*/ 363 h 431"/>
                  <a:gd name="T14" fmla="*/ 186 w 753"/>
                  <a:gd name="T15" fmla="*/ 384 h 431"/>
                  <a:gd name="T16" fmla="*/ 214 w 753"/>
                  <a:gd name="T17" fmla="*/ 399 h 431"/>
                  <a:gd name="T18" fmla="*/ 243 w 753"/>
                  <a:gd name="T19" fmla="*/ 410 h 431"/>
                  <a:gd name="T20" fmla="*/ 269 w 753"/>
                  <a:gd name="T21" fmla="*/ 419 h 431"/>
                  <a:gd name="T22" fmla="*/ 297 w 753"/>
                  <a:gd name="T23" fmla="*/ 425 h 431"/>
                  <a:gd name="T24" fmla="*/ 324 w 753"/>
                  <a:gd name="T25" fmla="*/ 428 h 431"/>
                  <a:gd name="T26" fmla="*/ 353 w 753"/>
                  <a:gd name="T27" fmla="*/ 430 h 431"/>
                  <a:gd name="T28" fmla="*/ 383 w 753"/>
                  <a:gd name="T29" fmla="*/ 431 h 431"/>
                  <a:gd name="T30" fmla="*/ 413 w 753"/>
                  <a:gd name="T31" fmla="*/ 431 h 431"/>
                  <a:gd name="T32" fmla="*/ 445 w 753"/>
                  <a:gd name="T33" fmla="*/ 430 h 431"/>
                  <a:gd name="T34" fmla="*/ 476 w 753"/>
                  <a:gd name="T35" fmla="*/ 430 h 431"/>
                  <a:gd name="T36" fmla="*/ 753 w 753"/>
                  <a:gd name="T37" fmla="*/ 430 h 431"/>
                  <a:gd name="T38" fmla="*/ 747 w 753"/>
                  <a:gd name="T39" fmla="*/ 423 h 431"/>
                  <a:gd name="T40" fmla="*/ 740 w 753"/>
                  <a:gd name="T41" fmla="*/ 416 h 431"/>
                  <a:gd name="T42" fmla="*/ 736 w 753"/>
                  <a:gd name="T43" fmla="*/ 407 h 431"/>
                  <a:gd name="T44" fmla="*/ 732 w 753"/>
                  <a:gd name="T45" fmla="*/ 397 h 431"/>
                  <a:gd name="T46" fmla="*/ 727 w 753"/>
                  <a:gd name="T47" fmla="*/ 387 h 431"/>
                  <a:gd name="T48" fmla="*/ 725 w 753"/>
                  <a:gd name="T49" fmla="*/ 376 h 431"/>
                  <a:gd name="T50" fmla="*/ 723 w 753"/>
                  <a:gd name="T51" fmla="*/ 364 h 431"/>
                  <a:gd name="T52" fmla="*/ 723 w 753"/>
                  <a:gd name="T53" fmla="*/ 353 h 431"/>
                  <a:gd name="T54" fmla="*/ 723 w 753"/>
                  <a:gd name="T55" fmla="*/ 342 h 431"/>
                  <a:gd name="T56" fmla="*/ 724 w 753"/>
                  <a:gd name="T57" fmla="*/ 329 h 431"/>
                  <a:gd name="T58" fmla="*/ 727 w 753"/>
                  <a:gd name="T59" fmla="*/ 319 h 431"/>
                  <a:gd name="T60" fmla="*/ 730 w 753"/>
                  <a:gd name="T61" fmla="*/ 308 h 431"/>
                  <a:gd name="T62" fmla="*/ 734 w 753"/>
                  <a:gd name="T63" fmla="*/ 296 h 431"/>
                  <a:gd name="T64" fmla="*/ 740 w 753"/>
                  <a:gd name="T65" fmla="*/ 287 h 431"/>
                  <a:gd name="T66" fmla="*/ 745 w 753"/>
                  <a:gd name="T67" fmla="*/ 278 h 431"/>
                  <a:gd name="T68" fmla="*/ 753 w 753"/>
                  <a:gd name="T69" fmla="*/ 270 h 431"/>
                  <a:gd name="T70" fmla="*/ 736 w 753"/>
                  <a:gd name="T71" fmla="*/ 261 h 431"/>
                  <a:gd name="T72" fmla="*/ 718 w 753"/>
                  <a:gd name="T73" fmla="*/ 251 h 431"/>
                  <a:gd name="T74" fmla="*/ 702 w 753"/>
                  <a:gd name="T75" fmla="*/ 237 h 431"/>
                  <a:gd name="T76" fmla="*/ 687 w 753"/>
                  <a:gd name="T77" fmla="*/ 222 h 431"/>
                  <a:gd name="T78" fmla="*/ 672 w 753"/>
                  <a:gd name="T79" fmla="*/ 205 h 431"/>
                  <a:gd name="T80" fmla="*/ 659 w 753"/>
                  <a:gd name="T81" fmla="*/ 187 h 431"/>
                  <a:gd name="T82" fmla="*/ 649 w 753"/>
                  <a:gd name="T83" fmla="*/ 168 h 431"/>
                  <a:gd name="T84" fmla="*/ 639 w 753"/>
                  <a:gd name="T85" fmla="*/ 147 h 431"/>
                  <a:gd name="T86" fmla="*/ 632 w 753"/>
                  <a:gd name="T87" fmla="*/ 127 h 431"/>
                  <a:gd name="T88" fmla="*/ 626 w 753"/>
                  <a:gd name="T89" fmla="*/ 106 h 431"/>
                  <a:gd name="T90" fmla="*/ 622 w 753"/>
                  <a:gd name="T91" fmla="*/ 87 h 431"/>
                  <a:gd name="T92" fmla="*/ 621 w 753"/>
                  <a:gd name="T93" fmla="*/ 66 h 431"/>
                  <a:gd name="T94" fmla="*/ 621 w 753"/>
                  <a:gd name="T95" fmla="*/ 48 h 431"/>
                  <a:gd name="T96" fmla="*/ 624 w 753"/>
                  <a:gd name="T97" fmla="*/ 30 h 431"/>
                  <a:gd name="T98" fmla="*/ 630 w 753"/>
                  <a:gd name="T99" fmla="*/ 15 h 431"/>
                  <a:gd name="T100" fmla="*/ 638 w 753"/>
                  <a:gd name="T101" fmla="*/ 0 h 431"/>
                  <a:gd name="T102" fmla="*/ 0 w 753"/>
                  <a:gd name="T103" fmla="*/ 0 h 43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53"/>
                  <a:gd name="T157" fmla="*/ 0 h 431"/>
                  <a:gd name="T158" fmla="*/ 753 w 753"/>
                  <a:gd name="T159" fmla="*/ 431 h 43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53" h="431">
                    <a:moveTo>
                      <a:pt x="0" y="0"/>
                    </a:moveTo>
                    <a:lnTo>
                      <a:pt x="0" y="187"/>
                    </a:lnTo>
                    <a:lnTo>
                      <a:pt x="34" y="235"/>
                    </a:lnTo>
                    <a:lnTo>
                      <a:pt x="67" y="275"/>
                    </a:lnTo>
                    <a:lnTo>
                      <a:pt x="98" y="310"/>
                    </a:lnTo>
                    <a:lnTo>
                      <a:pt x="128" y="340"/>
                    </a:lnTo>
                    <a:lnTo>
                      <a:pt x="158" y="363"/>
                    </a:lnTo>
                    <a:lnTo>
                      <a:pt x="186" y="384"/>
                    </a:lnTo>
                    <a:lnTo>
                      <a:pt x="214" y="399"/>
                    </a:lnTo>
                    <a:lnTo>
                      <a:pt x="243" y="410"/>
                    </a:lnTo>
                    <a:lnTo>
                      <a:pt x="269" y="419"/>
                    </a:lnTo>
                    <a:lnTo>
                      <a:pt x="297" y="425"/>
                    </a:lnTo>
                    <a:lnTo>
                      <a:pt x="324" y="428"/>
                    </a:lnTo>
                    <a:lnTo>
                      <a:pt x="353" y="430"/>
                    </a:lnTo>
                    <a:lnTo>
                      <a:pt x="383" y="431"/>
                    </a:lnTo>
                    <a:lnTo>
                      <a:pt x="413" y="431"/>
                    </a:lnTo>
                    <a:lnTo>
                      <a:pt x="445" y="430"/>
                    </a:lnTo>
                    <a:lnTo>
                      <a:pt x="476" y="430"/>
                    </a:lnTo>
                    <a:lnTo>
                      <a:pt x="753" y="430"/>
                    </a:lnTo>
                    <a:lnTo>
                      <a:pt x="747" y="423"/>
                    </a:lnTo>
                    <a:lnTo>
                      <a:pt x="740" y="416"/>
                    </a:lnTo>
                    <a:lnTo>
                      <a:pt x="736" y="407"/>
                    </a:lnTo>
                    <a:lnTo>
                      <a:pt x="732" y="397"/>
                    </a:lnTo>
                    <a:lnTo>
                      <a:pt x="727" y="387"/>
                    </a:lnTo>
                    <a:lnTo>
                      <a:pt x="725" y="376"/>
                    </a:lnTo>
                    <a:lnTo>
                      <a:pt x="723" y="364"/>
                    </a:lnTo>
                    <a:lnTo>
                      <a:pt x="723" y="353"/>
                    </a:lnTo>
                    <a:lnTo>
                      <a:pt x="723" y="342"/>
                    </a:lnTo>
                    <a:lnTo>
                      <a:pt x="724" y="329"/>
                    </a:lnTo>
                    <a:lnTo>
                      <a:pt x="727" y="319"/>
                    </a:lnTo>
                    <a:lnTo>
                      <a:pt x="730" y="308"/>
                    </a:lnTo>
                    <a:lnTo>
                      <a:pt x="734" y="296"/>
                    </a:lnTo>
                    <a:lnTo>
                      <a:pt x="740" y="287"/>
                    </a:lnTo>
                    <a:lnTo>
                      <a:pt x="745" y="278"/>
                    </a:lnTo>
                    <a:lnTo>
                      <a:pt x="753" y="270"/>
                    </a:lnTo>
                    <a:lnTo>
                      <a:pt x="736" y="261"/>
                    </a:lnTo>
                    <a:lnTo>
                      <a:pt x="718" y="251"/>
                    </a:lnTo>
                    <a:lnTo>
                      <a:pt x="702" y="237"/>
                    </a:lnTo>
                    <a:lnTo>
                      <a:pt x="687" y="222"/>
                    </a:lnTo>
                    <a:lnTo>
                      <a:pt x="672" y="205"/>
                    </a:lnTo>
                    <a:lnTo>
                      <a:pt x="659" y="187"/>
                    </a:lnTo>
                    <a:lnTo>
                      <a:pt x="649" y="168"/>
                    </a:lnTo>
                    <a:lnTo>
                      <a:pt x="639" y="147"/>
                    </a:lnTo>
                    <a:lnTo>
                      <a:pt x="632" y="127"/>
                    </a:lnTo>
                    <a:lnTo>
                      <a:pt x="626" y="106"/>
                    </a:lnTo>
                    <a:lnTo>
                      <a:pt x="622" y="87"/>
                    </a:lnTo>
                    <a:lnTo>
                      <a:pt x="621" y="66"/>
                    </a:lnTo>
                    <a:lnTo>
                      <a:pt x="621" y="48"/>
                    </a:lnTo>
                    <a:lnTo>
                      <a:pt x="624" y="30"/>
                    </a:lnTo>
                    <a:lnTo>
                      <a:pt x="630" y="15"/>
                    </a:lnTo>
                    <a:lnTo>
                      <a:pt x="6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6511" name="Freeform 15"/>
              <p:cNvSpPr>
                <a:spLocks/>
              </p:cNvSpPr>
              <p:nvPr/>
            </p:nvSpPr>
            <p:spPr bwMode="auto">
              <a:xfrm>
                <a:off x="913" y="3284"/>
                <a:ext cx="164" cy="115"/>
              </a:xfrm>
              <a:custGeom>
                <a:avLst/>
                <a:gdLst>
                  <a:gd name="T0" fmla="*/ 32 w 491"/>
                  <a:gd name="T1" fmla="*/ 152 h 347"/>
                  <a:gd name="T2" fmla="*/ 23 w 491"/>
                  <a:gd name="T3" fmla="*/ 167 h 347"/>
                  <a:gd name="T4" fmla="*/ 14 w 491"/>
                  <a:gd name="T5" fmla="*/ 180 h 347"/>
                  <a:gd name="T6" fmla="*/ 8 w 491"/>
                  <a:gd name="T7" fmla="*/ 195 h 347"/>
                  <a:gd name="T8" fmla="*/ 4 w 491"/>
                  <a:gd name="T9" fmla="*/ 209 h 347"/>
                  <a:gd name="T10" fmla="*/ 2 w 491"/>
                  <a:gd name="T11" fmla="*/ 221 h 347"/>
                  <a:gd name="T12" fmla="*/ 0 w 491"/>
                  <a:gd name="T13" fmla="*/ 234 h 347"/>
                  <a:gd name="T14" fmla="*/ 2 w 491"/>
                  <a:gd name="T15" fmla="*/ 247 h 347"/>
                  <a:gd name="T16" fmla="*/ 4 w 491"/>
                  <a:gd name="T17" fmla="*/ 259 h 347"/>
                  <a:gd name="T18" fmla="*/ 8 w 491"/>
                  <a:gd name="T19" fmla="*/ 270 h 347"/>
                  <a:gd name="T20" fmla="*/ 13 w 491"/>
                  <a:gd name="T21" fmla="*/ 282 h 347"/>
                  <a:gd name="T22" fmla="*/ 21 w 491"/>
                  <a:gd name="T23" fmla="*/ 294 h 347"/>
                  <a:gd name="T24" fmla="*/ 29 w 491"/>
                  <a:gd name="T25" fmla="*/ 304 h 347"/>
                  <a:gd name="T26" fmla="*/ 41 w 491"/>
                  <a:gd name="T27" fmla="*/ 315 h 347"/>
                  <a:gd name="T28" fmla="*/ 53 w 491"/>
                  <a:gd name="T29" fmla="*/ 327 h 347"/>
                  <a:gd name="T30" fmla="*/ 65 w 491"/>
                  <a:gd name="T31" fmla="*/ 336 h 347"/>
                  <a:gd name="T32" fmla="*/ 80 w 491"/>
                  <a:gd name="T33" fmla="*/ 347 h 347"/>
                  <a:gd name="T34" fmla="*/ 491 w 491"/>
                  <a:gd name="T35" fmla="*/ 347 h 347"/>
                  <a:gd name="T36" fmla="*/ 491 w 491"/>
                  <a:gd name="T37" fmla="*/ 0 h 347"/>
                  <a:gd name="T38" fmla="*/ 462 w 491"/>
                  <a:gd name="T39" fmla="*/ 27 h 347"/>
                  <a:gd name="T40" fmla="*/ 434 w 491"/>
                  <a:gd name="T41" fmla="*/ 49 h 347"/>
                  <a:gd name="T42" fmla="*/ 409 w 491"/>
                  <a:gd name="T43" fmla="*/ 69 h 347"/>
                  <a:gd name="T44" fmla="*/ 384 w 491"/>
                  <a:gd name="T45" fmla="*/ 85 h 347"/>
                  <a:gd name="T46" fmla="*/ 360 w 491"/>
                  <a:gd name="T47" fmla="*/ 100 h 347"/>
                  <a:gd name="T48" fmla="*/ 335 w 491"/>
                  <a:gd name="T49" fmla="*/ 112 h 347"/>
                  <a:gd name="T50" fmla="*/ 311 w 491"/>
                  <a:gd name="T51" fmla="*/ 122 h 347"/>
                  <a:gd name="T52" fmla="*/ 288 w 491"/>
                  <a:gd name="T53" fmla="*/ 129 h 347"/>
                  <a:gd name="T54" fmla="*/ 262 w 491"/>
                  <a:gd name="T55" fmla="*/ 135 h 347"/>
                  <a:gd name="T56" fmla="*/ 234 w 491"/>
                  <a:gd name="T57" fmla="*/ 140 h 347"/>
                  <a:gd name="T58" fmla="*/ 207 w 491"/>
                  <a:gd name="T59" fmla="*/ 143 h 347"/>
                  <a:gd name="T60" fmla="*/ 177 w 491"/>
                  <a:gd name="T61" fmla="*/ 146 h 347"/>
                  <a:gd name="T62" fmla="*/ 145 w 491"/>
                  <a:gd name="T63" fmla="*/ 148 h 347"/>
                  <a:gd name="T64" fmla="*/ 110 w 491"/>
                  <a:gd name="T65" fmla="*/ 150 h 347"/>
                  <a:gd name="T66" fmla="*/ 73 w 491"/>
                  <a:gd name="T67" fmla="*/ 151 h 347"/>
                  <a:gd name="T68" fmla="*/ 32 w 491"/>
                  <a:gd name="T69" fmla="*/ 152 h 34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91"/>
                  <a:gd name="T106" fmla="*/ 0 h 347"/>
                  <a:gd name="T107" fmla="*/ 491 w 491"/>
                  <a:gd name="T108" fmla="*/ 347 h 34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91" h="347">
                    <a:moveTo>
                      <a:pt x="32" y="152"/>
                    </a:moveTo>
                    <a:lnTo>
                      <a:pt x="23" y="167"/>
                    </a:lnTo>
                    <a:lnTo>
                      <a:pt x="14" y="180"/>
                    </a:lnTo>
                    <a:lnTo>
                      <a:pt x="8" y="195"/>
                    </a:lnTo>
                    <a:lnTo>
                      <a:pt x="4" y="209"/>
                    </a:lnTo>
                    <a:lnTo>
                      <a:pt x="2" y="221"/>
                    </a:lnTo>
                    <a:lnTo>
                      <a:pt x="0" y="234"/>
                    </a:lnTo>
                    <a:lnTo>
                      <a:pt x="2" y="247"/>
                    </a:lnTo>
                    <a:lnTo>
                      <a:pt x="4" y="259"/>
                    </a:lnTo>
                    <a:lnTo>
                      <a:pt x="8" y="270"/>
                    </a:lnTo>
                    <a:lnTo>
                      <a:pt x="13" y="282"/>
                    </a:lnTo>
                    <a:lnTo>
                      <a:pt x="21" y="294"/>
                    </a:lnTo>
                    <a:lnTo>
                      <a:pt x="29" y="304"/>
                    </a:lnTo>
                    <a:lnTo>
                      <a:pt x="41" y="315"/>
                    </a:lnTo>
                    <a:lnTo>
                      <a:pt x="53" y="327"/>
                    </a:lnTo>
                    <a:lnTo>
                      <a:pt x="65" y="336"/>
                    </a:lnTo>
                    <a:lnTo>
                      <a:pt x="80" y="347"/>
                    </a:lnTo>
                    <a:lnTo>
                      <a:pt x="491" y="347"/>
                    </a:lnTo>
                    <a:lnTo>
                      <a:pt x="491" y="0"/>
                    </a:lnTo>
                    <a:lnTo>
                      <a:pt x="462" y="27"/>
                    </a:lnTo>
                    <a:lnTo>
                      <a:pt x="434" y="49"/>
                    </a:lnTo>
                    <a:lnTo>
                      <a:pt x="409" y="69"/>
                    </a:lnTo>
                    <a:lnTo>
                      <a:pt x="384" y="85"/>
                    </a:lnTo>
                    <a:lnTo>
                      <a:pt x="360" y="100"/>
                    </a:lnTo>
                    <a:lnTo>
                      <a:pt x="335" y="112"/>
                    </a:lnTo>
                    <a:lnTo>
                      <a:pt x="311" y="122"/>
                    </a:lnTo>
                    <a:lnTo>
                      <a:pt x="288" y="129"/>
                    </a:lnTo>
                    <a:lnTo>
                      <a:pt x="262" y="135"/>
                    </a:lnTo>
                    <a:lnTo>
                      <a:pt x="234" y="140"/>
                    </a:lnTo>
                    <a:lnTo>
                      <a:pt x="207" y="143"/>
                    </a:lnTo>
                    <a:lnTo>
                      <a:pt x="177" y="146"/>
                    </a:lnTo>
                    <a:lnTo>
                      <a:pt x="145" y="148"/>
                    </a:lnTo>
                    <a:lnTo>
                      <a:pt x="110" y="150"/>
                    </a:lnTo>
                    <a:lnTo>
                      <a:pt x="73" y="151"/>
                    </a:lnTo>
                    <a:lnTo>
                      <a:pt x="32" y="1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6512" name="Freeform 16"/>
              <p:cNvSpPr>
                <a:spLocks/>
              </p:cNvSpPr>
              <p:nvPr/>
            </p:nvSpPr>
            <p:spPr bwMode="auto">
              <a:xfrm>
                <a:off x="942" y="3434"/>
                <a:ext cx="135" cy="50"/>
              </a:xfrm>
              <a:custGeom>
                <a:avLst/>
                <a:gdLst>
                  <a:gd name="T0" fmla="*/ 66 w 405"/>
                  <a:gd name="T1" fmla="*/ 2 h 150"/>
                  <a:gd name="T2" fmla="*/ 405 w 405"/>
                  <a:gd name="T3" fmla="*/ 2 h 150"/>
                  <a:gd name="T4" fmla="*/ 405 w 405"/>
                  <a:gd name="T5" fmla="*/ 150 h 150"/>
                  <a:gd name="T6" fmla="*/ 73 w 405"/>
                  <a:gd name="T7" fmla="*/ 150 h 150"/>
                  <a:gd name="T8" fmla="*/ 57 w 405"/>
                  <a:gd name="T9" fmla="*/ 147 h 150"/>
                  <a:gd name="T10" fmla="*/ 42 w 405"/>
                  <a:gd name="T11" fmla="*/ 140 h 150"/>
                  <a:gd name="T12" fmla="*/ 29 w 405"/>
                  <a:gd name="T13" fmla="*/ 131 h 150"/>
                  <a:gd name="T14" fmla="*/ 20 w 405"/>
                  <a:gd name="T15" fmla="*/ 119 h 150"/>
                  <a:gd name="T16" fmla="*/ 11 w 405"/>
                  <a:gd name="T17" fmla="*/ 106 h 150"/>
                  <a:gd name="T18" fmla="*/ 5 w 405"/>
                  <a:gd name="T19" fmla="*/ 93 h 150"/>
                  <a:gd name="T20" fmla="*/ 2 w 405"/>
                  <a:gd name="T21" fmla="*/ 78 h 150"/>
                  <a:gd name="T22" fmla="*/ 0 w 405"/>
                  <a:gd name="T23" fmla="*/ 64 h 150"/>
                  <a:gd name="T24" fmla="*/ 0 w 405"/>
                  <a:gd name="T25" fmla="*/ 49 h 150"/>
                  <a:gd name="T26" fmla="*/ 3 w 405"/>
                  <a:gd name="T27" fmla="*/ 36 h 150"/>
                  <a:gd name="T28" fmla="*/ 7 w 405"/>
                  <a:gd name="T29" fmla="*/ 25 h 150"/>
                  <a:gd name="T30" fmla="*/ 15 w 405"/>
                  <a:gd name="T31" fmla="*/ 14 h 150"/>
                  <a:gd name="T32" fmla="*/ 24 w 405"/>
                  <a:gd name="T33" fmla="*/ 7 h 150"/>
                  <a:gd name="T34" fmla="*/ 37 w 405"/>
                  <a:gd name="T35" fmla="*/ 1 h 150"/>
                  <a:gd name="T36" fmla="*/ 49 w 405"/>
                  <a:gd name="T37" fmla="*/ 0 h 150"/>
                  <a:gd name="T38" fmla="*/ 66 w 405"/>
                  <a:gd name="T39" fmla="*/ 2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05"/>
                  <a:gd name="T61" fmla="*/ 0 h 150"/>
                  <a:gd name="T62" fmla="*/ 405 w 405"/>
                  <a:gd name="T63" fmla="*/ 150 h 15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05" h="150">
                    <a:moveTo>
                      <a:pt x="66" y="2"/>
                    </a:moveTo>
                    <a:lnTo>
                      <a:pt x="405" y="2"/>
                    </a:lnTo>
                    <a:lnTo>
                      <a:pt x="405" y="150"/>
                    </a:lnTo>
                    <a:lnTo>
                      <a:pt x="73" y="150"/>
                    </a:lnTo>
                    <a:lnTo>
                      <a:pt x="57" y="147"/>
                    </a:lnTo>
                    <a:lnTo>
                      <a:pt x="42" y="140"/>
                    </a:lnTo>
                    <a:lnTo>
                      <a:pt x="29" y="131"/>
                    </a:lnTo>
                    <a:lnTo>
                      <a:pt x="20" y="119"/>
                    </a:lnTo>
                    <a:lnTo>
                      <a:pt x="11" y="106"/>
                    </a:lnTo>
                    <a:lnTo>
                      <a:pt x="5" y="93"/>
                    </a:lnTo>
                    <a:lnTo>
                      <a:pt x="2" y="78"/>
                    </a:lnTo>
                    <a:lnTo>
                      <a:pt x="0" y="64"/>
                    </a:lnTo>
                    <a:lnTo>
                      <a:pt x="0" y="49"/>
                    </a:lnTo>
                    <a:lnTo>
                      <a:pt x="3" y="36"/>
                    </a:lnTo>
                    <a:lnTo>
                      <a:pt x="7" y="25"/>
                    </a:lnTo>
                    <a:lnTo>
                      <a:pt x="15" y="14"/>
                    </a:lnTo>
                    <a:lnTo>
                      <a:pt x="24" y="7"/>
                    </a:lnTo>
                    <a:lnTo>
                      <a:pt x="37" y="1"/>
                    </a:lnTo>
                    <a:lnTo>
                      <a:pt x="49" y="0"/>
                    </a:lnTo>
                    <a:lnTo>
                      <a:pt x="6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pic>
          <p:nvPicPr>
            <p:cNvPr id="106505" name="Picture 8" descr="BD10870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84" y="2784"/>
              <a:ext cx="960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506" name="Picture 6" descr="BD06932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76" y="2880"/>
              <a:ext cx="1169" cy="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randomBar dir="vert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914400" y="685800"/>
            <a:ext cx="6858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7.5.4 Propiedad del </a:t>
            </a:r>
            <a:r>
              <a:rPr lang="es-ES_trad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cliente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7526" name="Freeform 5"/>
          <p:cNvSpPr>
            <a:spLocks/>
          </p:cNvSpPr>
          <p:nvPr/>
        </p:nvSpPr>
        <p:spPr bwMode="auto">
          <a:xfrm>
            <a:off x="4743450" y="1935163"/>
            <a:ext cx="2630488" cy="2559050"/>
          </a:xfrm>
          <a:custGeom>
            <a:avLst/>
            <a:gdLst>
              <a:gd name="T0" fmla="*/ 0 w 1657"/>
              <a:gd name="T1" fmla="*/ 0 h 1612"/>
              <a:gd name="T2" fmla="*/ 1657 w 1657"/>
              <a:gd name="T3" fmla="*/ 1287 h 1612"/>
              <a:gd name="T4" fmla="*/ 1507 w 1657"/>
              <a:gd name="T5" fmla="*/ 1298 h 1612"/>
              <a:gd name="T6" fmla="*/ 1503 w 1657"/>
              <a:gd name="T7" fmla="*/ 1327 h 1612"/>
              <a:gd name="T8" fmla="*/ 1510 w 1657"/>
              <a:gd name="T9" fmla="*/ 1363 h 1612"/>
              <a:gd name="T10" fmla="*/ 1522 w 1657"/>
              <a:gd name="T11" fmla="*/ 1406 h 1612"/>
              <a:gd name="T12" fmla="*/ 1529 w 1657"/>
              <a:gd name="T13" fmla="*/ 1448 h 1612"/>
              <a:gd name="T14" fmla="*/ 1526 w 1657"/>
              <a:gd name="T15" fmla="*/ 1487 h 1612"/>
              <a:gd name="T16" fmla="*/ 1514 w 1657"/>
              <a:gd name="T17" fmla="*/ 1525 h 1612"/>
              <a:gd name="T18" fmla="*/ 1487 w 1657"/>
              <a:gd name="T19" fmla="*/ 1557 h 1612"/>
              <a:gd name="T20" fmla="*/ 1457 w 1657"/>
              <a:gd name="T21" fmla="*/ 1583 h 1612"/>
              <a:gd name="T22" fmla="*/ 1420 w 1657"/>
              <a:gd name="T23" fmla="*/ 1600 h 1612"/>
              <a:gd name="T24" fmla="*/ 1372 w 1657"/>
              <a:gd name="T25" fmla="*/ 1610 h 1612"/>
              <a:gd name="T26" fmla="*/ 1331 w 1657"/>
              <a:gd name="T27" fmla="*/ 1612 h 1612"/>
              <a:gd name="T28" fmla="*/ 1295 w 1657"/>
              <a:gd name="T29" fmla="*/ 1607 h 1612"/>
              <a:gd name="T30" fmla="*/ 1257 w 1657"/>
              <a:gd name="T31" fmla="*/ 1596 h 1612"/>
              <a:gd name="T32" fmla="*/ 1227 w 1657"/>
              <a:gd name="T33" fmla="*/ 1576 h 1612"/>
              <a:gd name="T34" fmla="*/ 1198 w 1657"/>
              <a:gd name="T35" fmla="*/ 1546 h 1612"/>
              <a:gd name="T36" fmla="*/ 1175 w 1657"/>
              <a:gd name="T37" fmla="*/ 1512 h 1612"/>
              <a:gd name="T38" fmla="*/ 1163 w 1657"/>
              <a:gd name="T39" fmla="*/ 1466 h 1612"/>
              <a:gd name="T40" fmla="*/ 1168 w 1657"/>
              <a:gd name="T41" fmla="*/ 1421 h 1612"/>
              <a:gd name="T42" fmla="*/ 1180 w 1657"/>
              <a:gd name="T43" fmla="*/ 1375 h 1612"/>
              <a:gd name="T44" fmla="*/ 1190 w 1657"/>
              <a:gd name="T45" fmla="*/ 1329 h 1612"/>
              <a:gd name="T46" fmla="*/ 1188 w 1657"/>
              <a:gd name="T47" fmla="*/ 1307 h 1612"/>
              <a:gd name="T48" fmla="*/ 908 w 1657"/>
              <a:gd name="T49" fmla="*/ 1296 h 1612"/>
              <a:gd name="T50" fmla="*/ 911 w 1657"/>
              <a:gd name="T51" fmla="*/ 1219 h 1612"/>
              <a:gd name="T52" fmla="*/ 905 w 1657"/>
              <a:gd name="T53" fmla="*/ 1169 h 1612"/>
              <a:gd name="T54" fmla="*/ 894 w 1657"/>
              <a:gd name="T55" fmla="*/ 1139 h 1612"/>
              <a:gd name="T56" fmla="*/ 871 w 1657"/>
              <a:gd name="T57" fmla="*/ 1115 h 1612"/>
              <a:gd name="T58" fmla="*/ 839 w 1657"/>
              <a:gd name="T59" fmla="*/ 1099 h 1612"/>
              <a:gd name="T60" fmla="*/ 801 w 1657"/>
              <a:gd name="T61" fmla="*/ 1094 h 1612"/>
              <a:gd name="T62" fmla="*/ 745 w 1657"/>
              <a:gd name="T63" fmla="*/ 1097 h 1612"/>
              <a:gd name="T64" fmla="*/ 691 w 1657"/>
              <a:gd name="T65" fmla="*/ 1102 h 1612"/>
              <a:gd name="T66" fmla="*/ 637 w 1657"/>
              <a:gd name="T67" fmla="*/ 1102 h 1612"/>
              <a:gd name="T68" fmla="*/ 582 w 1657"/>
              <a:gd name="T69" fmla="*/ 1092 h 1612"/>
              <a:gd name="T70" fmla="*/ 541 w 1657"/>
              <a:gd name="T71" fmla="*/ 1067 h 1612"/>
              <a:gd name="T72" fmla="*/ 516 w 1657"/>
              <a:gd name="T73" fmla="*/ 1034 h 1612"/>
              <a:gd name="T74" fmla="*/ 506 w 1657"/>
              <a:gd name="T75" fmla="*/ 990 h 1612"/>
              <a:gd name="T76" fmla="*/ 508 w 1657"/>
              <a:gd name="T77" fmla="*/ 939 h 1612"/>
              <a:gd name="T78" fmla="*/ 500 w 1657"/>
              <a:gd name="T79" fmla="*/ 893 h 1612"/>
              <a:gd name="T80" fmla="*/ 489 w 1657"/>
              <a:gd name="T81" fmla="*/ 865 h 1612"/>
              <a:gd name="T82" fmla="*/ 472 w 1657"/>
              <a:gd name="T83" fmla="*/ 846 h 1612"/>
              <a:gd name="T84" fmla="*/ 431 w 1657"/>
              <a:gd name="T85" fmla="*/ 827 h 1612"/>
              <a:gd name="T86" fmla="*/ 378 w 1657"/>
              <a:gd name="T87" fmla="*/ 813 h 1612"/>
              <a:gd name="T88" fmla="*/ 319 w 1657"/>
              <a:gd name="T89" fmla="*/ 803 h 1612"/>
              <a:gd name="T90" fmla="*/ 275 w 1657"/>
              <a:gd name="T91" fmla="*/ 788 h 1612"/>
              <a:gd name="T92" fmla="*/ 236 w 1657"/>
              <a:gd name="T93" fmla="*/ 767 h 1612"/>
              <a:gd name="T94" fmla="*/ 204 w 1657"/>
              <a:gd name="T95" fmla="*/ 737 h 1612"/>
              <a:gd name="T96" fmla="*/ 184 w 1657"/>
              <a:gd name="T97" fmla="*/ 699 h 1612"/>
              <a:gd name="T98" fmla="*/ 181 w 1657"/>
              <a:gd name="T99" fmla="*/ 658 h 1612"/>
              <a:gd name="T100" fmla="*/ 193 w 1657"/>
              <a:gd name="T101" fmla="*/ 612 h 1612"/>
              <a:gd name="T102" fmla="*/ 203 w 1657"/>
              <a:gd name="T103" fmla="*/ 560 h 1612"/>
              <a:gd name="T104" fmla="*/ 212 w 1657"/>
              <a:gd name="T105" fmla="*/ 511 h 1612"/>
              <a:gd name="T106" fmla="*/ 203 w 1657"/>
              <a:gd name="T107" fmla="*/ 462 h 1612"/>
              <a:gd name="T108" fmla="*/ 183 w 1657"/>
              <a:gd name="T109" fmla="*/ 418 h 1612"/>
              <a:gd name="T110" fmla="*/ 163 w 1657"/>
              <a:gd name="T111" fmla="*/ 391 h 1612"/>
              <a:gd name="T112" fmla="*/ 137 w 1657"/>
              <a:gd name="T113" fmla="*/ 366 h 1612"/>
              <a:gd name="T114" fmla="*/ 107 w 1657"/>
              <a:gd name="T115" fmla="*/ 349 h 1612"/>
              <a:gd name="T116" fmla="*/ 68 w 1657"/>
              <a:gd name="T117" fmla="*/ 337 h 1612"/>
              <a:gd name="T118" fmla="*/ 22 w 1657"/>
              <a:gd name="T119" fmla="*/ 336 h 161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57"/>
              <a:gd name="T181" fmla="*/ 0 h 1612"/>
              <a:gd name="T182" fmla="*/ 1657 w 1657"/>
              <a:gd name="T183" fmla="*/ 1612 h 161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57" h="1612">
                <a:moveTo>
                  <a:pt x="0" y="336"/>
                </a:moveTo>
                <a:lnTo>
                  <a:pt x="0" y="0"/>
                </a:lnTo>
                <a:lnTo>
                  <a:pt x="1655" y="0"/>
                </a:lnTo>
                <a:lnTo>
                  <a:pt x="1657" y="1287"/>
                </a:lnTo>
                <a:lnTo>
                  <a:pt x="1513" y="1287"/>
                </a:lnTo>
                <a:lnTo>
                  <a:pt x="1507" y="1298"/>
                </a:lnTo>
                <a:lnTo>
                  <a:pt x="1503" y="1314"/>
                </a:lnTo>
                <a:lnTo>
                  <a:pt x="1503" y="1327"/>
                </a:lnTo>
                <a:lnTo>
                  <a:pt x="1504" y="1343"/>
                </a:lnTo>
                <a:lnTo>
                  <a:pt x="1510" y="1363"/>
                </a:lnTo>
                <a:lnTo>
                  <a:pt x="1516" y="1389"/>
                </a:lnTo>
                <a:lnTo>
                  <a:pt x="1522" y="1406"/>
                </a:lnTo>
                <a:lnTo>
                  <a:pt x="1526" y="1428"/>
                </a:lnTo>
                <a:lnTo>
                  <a:pt x="1529" y="1448"/>
                </a:lnTo>
                <a:lnTo>
                  <a:pt x="1529" y="1468"/>
                </a:lnTo>
                <a:lnTo>
                  <a:pt x="1526" y="1487"/>
                </a:lnTo>
                <a:lnTo>
                  <a:pt x="1522" y="1507"/>
                </a:lnTo>
                <a:lnTo>
                  <a:pt x="1514" y="1525"/>
                </a:lnTo>
                <a:lnTo>
                  <a:pt x="1503" y="1540"/>
                </a:lnTo>
                <a:lnTo>
                  <a:pt x="1487" y="1557"/>
                </a:lnTo>
                <a:lnTo>
                  <a:pt x="1471" y="1570"/>
                </a:lnTo>
                <a:lnTo>
                  <a:pt x="1457" y="1583"/>
                </a:lnTo>
                <a:lnTo>
                  <a:pt x="1440" y="1593"/>
                </a:lnTo>
                <a:lnTo>
                  <a:pt x="1420" y="1600"/>
                </a:lnTo>
                <a:lnTo>
                  <a:pt x="1395" y="1607"/>
                </a:lnTo>
                <a:lnTo>
                  <a:pt x="1372" y="1610"/>
                </a:lnTo>
                <a:lnTo>
                  <a:pt x="1352" y="1612"/>
                </a:lnTo>
                <a:lnTo>
                  <a:pt x="1331" y="1612"/>
                </a:lnTo>
                <a:lnTo>
                  <a:pt x="1311" y="1610"/>
                </a:lnTo>
                <a:lnTo>
                  <a:pt x="1295" y="1607"/>
                </a:lnTo>
                <a:lnTo>
                  <a:pt x="1276" y="1602"/>
                </a:lnTo>
                <a:lnTo>
                  <a:pt x="1257" y="1596"/>
                </a:lnTo>
                <a:lnTo>
                  <a:pt x="1243" y="1587"/>
                </a:lnTo>
                <a:lnTo>
                  <a:pt x="1227" y="1576"/>
                </a:lnTo>
                <a:lnTo>
                  <a:pt x="1213" y="1561"/>
                </a:lnTo>
                <a:lnTo>
                  <a:pt x="1198" y="1546"/>
                </a:lnTo>
                <a:lnTo>
                  <a:pt x="1186" y="1530"/>
                </a:lnTo>
                <a:lnTo>
                  <a:pt x="1175" y="1512"/>
                </a:lnTo>
                <a:lnTo>
                  <a:pt x="1168" y="1491"/>
                </a:lnTo>
                <a:lnTo>
                  <a:pt x="1163" y="1466"/>
                </a:lnTo>
                <a:lnTo>
                  <a:pt x="1163" y="1444"/>
                </a:lnTo>
                <a:lnTo>
                  <a:pt x="1168" y="1421"/>
                </a:lnTo>
                <a:lnTo>
                  <a:pt x="1174" y="1398"/>
                </a:lnTo>
                <a:lnTo>
                  <a:pt x="1180" y="1375"/>
                </a:lnTo>
                <a:lnTo>
                  <a:pt x="1187" y="1349"/>
                </a:lnTo>
                <a:lnTo>
                  <a:pt x="1190" y="1329"/>
                </a:lnTo>
                <a:lnTo>
                  <a:pt x="1190" y="1317"/>
                </a:lnTo>
                <a:lnTo>
                  <a:pt x="1188" y="1307"/>
                </a:lnTo>
                <a:lnTo>
                  <a:pt x="1184" y="1296"/>
                </a:lnTo>
                <a:lnTo>
                  <a:pt x="908" y="1296"/>
                </a:lnTo>
                <a:lnTo>
                  <a:pt x="913" y="1247"/>
                </a:lnTo>
                <a:lnTo>
                  <a:pt x="911" y="1219"/>
                </a:lnTo>
                <a:lnTo>
                  <a:pt x="908" y="1194"/>
                </a:lnTo>
                <a:lnTo>
                  <a:pt x="905" y="1169"/>
                </a:lnTo>
                <a:lnTo>
                  <a:pt x="901" y="1153"/>
                </a:lnTo>
                <a:lnTo>
                  <a:pt x="894" y="1139"/>
                </a:lnTo>
                <a:lnTo>
                  <a:pt x="885" y="1126"/>
                </a:lnTo>
                <a:lnTo>
                  <a:pt x="871" y="1115"/>
                </a:lnTo>
                <a:lnTo>
                  <a:pt x="855" y="1104"/>
                </a:lnTo>
                <a:lnTo>
                  <a:pt x="839" y="1099"/>
                </a:lnTo>
                <a:lnTo>
                  <a:pt x="825" y="1096"/>
                </a:lnTo>
                <a:lnTo>
                  <a:pt x="801" y="1094"/>
                </a:lnTo>
                <a:lnTo>
                  <a:pt x="772" y="1094"/>
                </a:lnTo>
                <a:lnTo>
                  <a:pt x="745" y="1097"/>
                </a:lnTo>
                <a:lnTo>
                  <a:pt x="714" y="1099"/>
                </a:lnTo>
                <a:lnTo>
                  <a:pt x="691" y="1102"/>
                </a:lnTo>
                <a:lnTo>
                  <a:pt x="661" y="1103"/>
                </a:lnTo>
                <a:lnTo>
                  <a:pt x="637" y="1102"/>
                </a:lnTo>
                <a:lnTo>
                  <a:pt x="615" y="1099"/>
                </a:lnTo>
                <a:lnTo>
                  <a:pt x="582" y="1092"/>
                </a:lnTo>
                <a:lnTo>
                  <a:pt x="561" y="1082"/>
                </a:lnTo>
                <a:lnTo>
                  <a:pt x="541" y="1067"/>
                </a:lnTo>
                <a:lnTo>
                  <a:pt x="528" y="1051"/>
                </a:lnTo>
                <a:lnTo>
                  <a:pt x="516" y="1034"/>
                </a:lnTo>
                <a:lnTo>
                  <a:pt x="508" y="1013"/>
                </a:lnTo>
                <a:lnTo>
                  <a:pt x="506" y="990"/>
                </a:lnTo>
                <a:lnTo>
                  <a:pt x="506" y="961"/>
                </a:lnTo>
                <a:lnTo>
                  <a:pt x="508" y="939"/>
                </a:lnTo>
                <a:lnTo>
                  <a:pt x="506" y="918"/>
                </a:lnTo>
                <a:lnTo>
                  <a:pt x="500" y="893"/>
                </a:lnTo>
                <a:lnTo>
                  <a:pt x="496" y="879"/>
                </a:lnTo>
                <a:lnTo>
                  <a:pt x="489" y="865"/>
                </a:lnTo>
                <a:lnTo>
                  <a:pt x="480" y="855"/>
                </a:lnTo>
                <a:lnTo>
                  <a:pt x="472" y="846"/>
                </a:lnTo>
                <a:lnTo>
                  <a:pt x="453" y="837"/>
                </a:lnTo>
                <a:lnTo>
                  <a:pt x="431" y="827"/>
                </a:lnTo>
                <a:lnTo>
                  <a:pt x="407" y="820"/>
                </a:lnTo>
                <a:lnTo>
                  <a:pt x="378" y="813"/>
                </a:lnTo>
                <a:lnTo>
                  <a:pt x="350" y="807"/>
                </a:lnTo>
                <a:lnTo>
                  <a:pt x="319" y="803"/>
                </a:lnTo>
                <a:lnTo>
                  <a:pt x="298" y="796"/>
                </a:lnTo>
                <a:lnTo>
                  <a:pt x="275" y="788"/>
                </a:lnTo>
                <a:lnTo>
                  <a:pt x="252" y="780"/>
                </a:lnTo>
                <a:lnTo>
                  <a:pt x="236" y="767"/>
                </a:lnTo>
                <a:lnTo>
                  <a:pt x="217" y="751"/>
                </a:lnTo>
                <a:lnTo>
                  <a:pt x="204" y="737"/>
                </a:lnTo>
                <a:lnTo>
                  <a:pt x="193" y="720"/>
                </a:lnTo>
                <a:lnTo>
                  <a:pt x="184" y="699"/>
                </a:lnTo>
                <a:lnTo>
                  <a:pt x="181" y="678"/>
                </a:lnTo>
                <a:lnTo>
                  <a:pt x="181" y="658"/>
                </a:lnTo>
                <a:lnTo>
                  <a:pt x="186" y="639"/>
                </a:lnTo>
                <a:lnTo>
                  <a:pt x="193" y="612"/>
                </a:lnTo>
                <a:lnTo>
                  <a:pt x="200" y="584"/>
                </a:lnTo>
                <a:lnTo>
                  <a:pt x="203" y="560"/>
                </a:lnTo>
                <a:lnTo>
                  <a:pt x="209" y="536"/>
                </a:lnTo>
                <a:lnTo>
                  <a:pt x="212" y="511"/>
                </a:lnTo>
                <a:lnTo>
                  <a:pt x="209" y="485"/>
                </a:lnTo>
                <a:lnTo>
                  <a:pt x="203" y="462"/>
                </a:lnTo>
                <a:lnTo>
                  <a:pt x="194" y="439"/>
                </a:lnTo>
                <a:lnTo>
                  <a:pt x="183" y="418"/>
                </a:lnTo>
                <a:lnTo>
                  <a:pt x="170" y="401"/>
                </a:lnTo>
                <a:lnTo>
                  <a:pt x="163" y="391"/>
                </a:lnTo>
                <a:lnTo>
                  <a:pt x="150" y="378"/>
                </a:lnTo>
                <a:lnTo>
                  <a:pt x="137" y="366"/>
                </a:lnTo>
                <a:lnTo>
                  <a:pt x="124" y="357"/>
                </a:lnTo>
                <a:lnTo>
                  <a:pt x="107" y="349"/>
                </a:lnTo>
                <a:lnTo>
                  <a:pt x="90" y="343"/>
                </a:lnTo>
                <a:lnTo>
                  <a:pt x="68" y="337"/>
                </a:lnTo>
                <a:lnTo>
                  <a:pt x="44" y="336"/>
                </a:lnTo>
                <a:lnTo>
                  <a:pt x="22" y="336"/>
                </a:lnTo>
                <a:lnTo>
                  <a:pt x="0" y="336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7527" name="Freeform 6"/>
          <p:cNvSpPr>
            <a:spLocks/>
          </p:cNvSpPr>
          <p:nvPr/>
        </p:nvSpPr>
        <p:spPr bwMode="auto">
          <a:xfrm>
            <a:off x="4732338" y="3975100"/>
            <a:ext cx="2641600" cy="2144713"/>
          </a:xfrm>
          <a:custGeom>
            <a:avLst/>
            <a:gdLst>
              <a:gd name="T0" fmla="*/ 0 w 1664"/>
              <a:gd name="T1" fmla="*/ 1351 h 1351"/>
              <a:gd name="T2" fmla="*/ 1662 w 1664"/>
              <a:gd name="T3" fmla="*/ 0 h 1351"/>
              <a:gd name="T4" fmla="*/ 1507 w 1664"/>
              <a:gd name="T5" fmla="*/ 26 h 1351"/>
              <a:gd name="T6" fmla="*/ 1511 w 1664"/>
              <a:gd name="T7" fmla="*/ 71 h 1351"/>
              <a:gd name="T8" fmla="*/ 1529 w 1664"/>
              <a:gd name="T9" fmla="*/ 131 h 1351"/>
              <a:gd name="T10" fmla="*/ 1533 w 1664"/>
              <a:gd name="T11" fmla="*/ 180 h 1351"/>
              <a:gd name="T12" fmla="*/ 1523 w 1664"/>
              <a:gd name="T13" fmla="*/ 230 h 1351"/>
              <a:gd name="T14" fmla="*/ 1488 w 1664"/>
              <a:gd name="T15" fmla="*/ 273 h 1351"/>
              <a:gd name="T16" fmla="*/ 1445 w 1664"/>
              <a:gd name="T17" fmla="*/ 305 h 1351"/>
              <a:gd name="T18" fmla="*/ 1394 w 1664"/>
              <a:gd name="T19" fmla="*/ 321 h 1351"/>
              <a:gd name="T20" fmla="*/ 1319 w 1664"/>
              <a:gd name="T21" fmla="*/ 319 h 1351"/>
              <a:gd name="T22" fmla="*/ 1270 w 1664"/>
              <a:gd name="T23" fmla="*/ 309 h 1351"/>
              <a:gd name="T24" fmla="*/ 1221 w 1664"/>
              <a:gd name="T25" fmla="*/ 275 h 1351"/>
              <a:gd name="T26" fmla="*/ 1188 w 1664"/>
              <a:gd name="T27" fmla="*/ 233 h 1351"/>
              <a:gd name="T28" fmla="*/ 1174 w 1664"/>
              <a:gd name="T29" fmla="*/ 189 h 1351"/>
              <a:gd name="T30" fmla="*/ 1177 w 1664"/>
              <a:gd name="T31" fmla="*/ 140 h 1351"/>
              <a:gd name="T32" fmla="*/ 1188 w 1664"/>
              <a:gd name="T33" fmla="*/ 95 h 1351"/>
              <a:gd name="T34" fmla="*/ 1200 w 1664"/>
              <a:gd name="T35" fmla="*/ 49 h 1351"/>
              <a:gd name="T36" fmla="*/ 1194 w 1664"/>
              <a:gd name="T37" fmla="*/ 6 h 1351"/>
              <a:gd name="T38" fmla="*/ 918 w 1664"/>
              <a:gd name="T39" fmla="*/ 54 h 1351"/>
              <a:gd name="T40" fmla="*/ 914 w 1664"/>
              <a:gd name="T41" fmla="*/ 114 h 1351"/>
              <a:gd name="T42" fmla="*/ 911 w 1664"/>
              <a:gd name="T43" fmla="*/ 164 h 1351"/>
              <a:gd name="T44" fmla="*/ 898 w 1664"/>
              <a:gd name="T45" fmla="*/ 207 h 1351"/>
              <a:gd name="T46" fmla="*/ 874 w 1664"/>
              <a:gd name="T47" fmla="*/ 236 h 1351"/>
              <a:gd name="T48" fmla="*/ 839 w 1664"/>
              <a:gd name="T49" fmla="*/ 252 h 1351"/>
              <a:gd name="T50" fmla="*/ 800 w 1664"/>
              <a:gd name="T51" fmla="*/ 256 h 1351"/>
              <a:gd name="T52" fmla="*/ 753 w 1664"/>
              <a:gd name="T53" fmla="*/ 253 h 1351"/>
              <a:gd name="T54" fmla="*/ 710 w 1664"/>
              <a:gd name="T55" fmla="*/ 250 h 1351"/>
              <a:gd name="T56" fmla="*/ 655 w 1664"/>
              <a:gd name="T57" fmla="*/ 248 h 1351"/>
              <a:gd name="T58" fmla="*/ 606 w 1664"/>
              <a:gd name="T59" fmla="*/ 253 h 1351"/>
              <a:gd name="T60" fmla="*/ 562 w 1664"/>
              <a:gd name="T61" fmla="*/ 271 h 1351"/>
              <a:gd name="T62" fmla="*/ 529 w 1664"/>
              <a:gd name="T63" fmla="*/ 301 h 1351"/>
              <a:gd name="T64" fmla="*/ 510 w 1664"/>
              <a:gd name="T65" fmla="*/ 338 h 1351"/>
              <a:gd name="T66" fmla="*/ 510 w 1664"/>
              <a:gd name="T67" fmla="*/ 381 h 1351"/>
              <a:gd name="T68" fmla="*/ 510 w 1664"/>
              <a:gd name="T69" fmla="*/ 429 h 1351"/>
              <a:gd name="T70" fmla="*/ 500 w 1664"/>
              <a:gd name="T71" fmla="*/ 467 h 1351"/>
              <a:gd name="T72" fmla="*/ 480 w 1664"/>
              <a:gd name="T73" fmla="*/ 499 h 1351"/>
              <a:gd name="T74" fmla="*/ 438 w 1664"/>
              <a:gd name="T75" fmla="*/ 521 h 1351"/>
              <a:gd name="T76" fmla="*/ 394 w 1664"/>
              <a:gd name="T77" fmla="*/ 533 h 1351"/>
              <a:gd name="T78" fmla="*/ 341 w 1664"/>
              <a:gd name="T79" fmla="*/ 545 h 1351"/>
              <a:gd name="T80" fmla="*/ 293 w 1664"/>
              <a:gd name="T81" fmla="*/ 556 h 1351"/>
              <a:gd name="T82" fmla="*/ 253 w 1664"/>
              <a:gd name="T83" fmla="*/ 572 h 1351"/>
              <a:gd name="T84" fmla="*/ 223 w 1664"/>
              <a:gd name="T85" fmla="*/ 595 h 1351"/>
              <a:gd name="T86" fmla="*/ 197 w 1664"/>
              <a:gd name="T87" fmla="*/ 631 h 1351"/>
              <a:gd name="T88" fmla="*/ 184 w 1664"/>
              <a:gd name="T89" fmla="*/ 676 h 1351"/>
              <a:gd name="T90" fmla="*/ 190 w 1664"/>
              <a:gd name="T91" fmla="*/ 722 h 1351"/>
              <a:gd name="T92" fmla="*/ 204 w 1664"/>
              <a:gd name="T93" fmla="*/ 779 h 1351"/>
              <a:gd name="T94" fmla="*/ 213 w 1664"/>
              <a:gd name="T95" fmla="*/ 828 h 1351"/>
              <a:gd name="T96" fmla="*/ 210 w 1664"/>
              <a:gd name="T97" fmla="*/ 875 h 1351"/>
              <a:gd name="T98" fmla="*/ 197 w 1664"/>
              <a:gd name="T99" fmla="*/ 918 h 1351"/>
              <a:gd name="T100" fmla="*/ 177 w 1664"/>
              <a:gd name="T101" fmla="*/ 962 h 1351"/>
              <a:gd name="T102" fmla="*/ 144 w 1664"/>
              <a:gd name="T103" fmla="*/ 1009 h 1351"/>
              <a:gd name="T104" fmla="*/ 111 w 1664"/>
              <a:gd name="T105" fmla="*/ 1039 h 1351"/>
              <a:gd name="T106" fmla="*/ 76 w 1664"/>
              <a:gd name="T107" fmla="*/ 1058 h 1351"/>
              <a:gd name="T108" fmla="*/ 25 w 1664"/>
              <a:gd name="T109" fmla="*/ 1068 h 135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64"/>
              <a:gd name="T166" fmla="*/ 0 h 1351"/>
              <a:gd name="T167" fmla="*/ 1664 w 1664"/>
              <a:gd name="T168" fmla="*/ 1351 h 135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64" h="1351">
                <a:moveTo>
                  <a:pt x="0" y="1068"/>
                </a:moveTo>
                <a:lnTo>
                  <a:pt x="0" y="1351"/>
                </a:lnTo>
                <a:lnTo>
                  <a:pt x="1664" y="1351"/>
                </a:lnTo>
                <a:lnTo>
                  <a:pt x="1662" y="0"/>
                </a:lnTo>
                <a:lnTo>
                  <a:pt x="1514" y="0"/>
                </a:lnTo>
                <a:lnTo>
                  <a:pt x="1507" y="26"/>
                </a:lnTo>
                <a:lnTo>
                  <a:pt x="1507" y="45"/>
                </a:lnTo>
                <a:lnTo>
                  <a:pt x="1511" y="71"/>
                </a:lnTo>
                <a:lnTo>
                  <a:pt x="1520" y="98"/>
                </a:lnTo>
                <a:lnTo>
                  <a:pt x="1529" y="131"/>
                </a:lnTo>
                <a:lnTo>
                  <a:pt x="1533" y="157"/>
                </a:lnTo>
                <a:lnTo>
                  <a:pt x="1533" y="180"/>
                </a:lnTo>
                <a:lnTo>
                  <a:pt x="1530" y="206"/>
                </a:lnTo>
                <a:lnTo>
                  <a:pt x="1523" y="230"/>
                </a:lnTo>
                <a:lnTo>
                  <a:pt x="1507" y="253"/>
                </a:lnTo>
                <a:lnTo>
                  <a:pt x="1488" y="273"/>
                </a:lnTo>
                <a:lnTo>
                  <a:pt x="1468" y="292"/>
                </a:lnTo>
                <a:lnTo>
                  <a:pt x="1445" y="305"/>
                </a:lnTo>
                <a:lnTo>
                  <a:pt x="1418" y="315"/>
                </a:lnTo>
                <a:lnTo>
                  <a:pt x="1394" y="321"/>
                </a:lnTo>
                <a:lnTo>
                  <a:pt x="1359" y="322"/>
                </a:lnTo>
                <a:lnTo>
                  <a:pt x="1319" y="319"/>
                </a:lnTo>
                <a:lnTo>
                  <a:pt x="1293" y="315"/>
                </a:lnTo>
                <a:lnTo>
                  <a:pt x="1270" y="309"/>
                </a:lnTo>
                <a:lnTo>
                  <a:pt x="1249" y="296"/>
                </a:lnTo>
                <a:lnTo>
                  <a:pt x="1221" y="275"/>
                </a:lnTo>
                <a:lnTo>
                  <a:pt x="1204" y="255"/>
                </a:lnTo>
                <a:lnTo>
                  <a:pt x="1188" y="233"/>
                </a:lnTo>
                <a:lnTo>
                  <a:pt x="1180" y="210"/>
                </a:lnTo>
                <a:lnTo>
                  <a:pt x="1174" y="189"/>
                </a:lnTo>
                <a:lnTo>
                  <a:pt x="1174" y="164"/>
                </a:lnTo>
                <a:lnTo>
                  <a:pt x="1177" y="140"/>
                </a:lnTo>
                <a:lnTo>
                  <a:pt x="1182" y="117"/>
                </a:lnTo>
                <a:lnTo>
                  <a:pt x="1188" y="95"/>
                </a:lnTo>
                <a:lnTo>
                  <a:pt x="1195" y="72"/>
                </a:lnTo>
                <a:lnTo>
                  <a:pt x="1200" y="49"/>
                </a:lnTo>
                <a:lnTo>
                  <a:pt x="1200" y="29"/>
                </a:lnTo>
                <a:lnTo>
                  <a:pt x="1194" y="6"/>
                </a:lnTo>
                <a:lnTo>
                  <a:pt x="915" y="6"/>
                </a:lnTo>
                <a:lnTo>
                  <a:pt x="918" y="54"/>
                </a:lnTo>
                <a:lnTo>
                  <a:pt x="915" y="87"/>
                </a:lnTo>
                <a:lnTo>
                  <a:pt x="914" y="114"/>
                </a:lnTo>
                <a:lnTo>
                  <a:pt x="914" y="138"/>
                </a:lnTo>
                <a:lnTo>
                  <a:pt x="911" y="164"/>
                </a:lnTo>
                <a:lnTo>
                  <a:pt x="905" y="190"/>
                </a:lnTo>
                <a:lnTo>
                  <a:pt x="898" y="207"/>
                </a:lnTo>
                <a:lnTo>
                  <a:pt x="888" y="223"/>
                </a:lnTo>
                <a:lnTo>
                  <a:pt x="874" y="236"/>
                </a:lnTo>
                <a:lnTo>
                  <a:pt x="858" y="246"/>
                </a:lnTo>
                <a:lnTo>
                  <a:pt x="839" y="252"/>
                </a:lnTo>
                <a:lnTo>
                  <a:pt x="819" y="255"/>
                </a:lnTo>
                <a:lnTo>
                  <a:pt x="800" y="256"/>
                </a:lnTo>
                <a:lnTo>
                  <a:pt x="776" y="256"/>
                </a:lnTo>
                <a:lnTo>
                  <a:pt x="753" y="253"/>
                </a:lnTo>
                <a:lnTo>
                  <a:pt x="734" y="252"/>
                </a:lnTo>
                <a:lnTo>
                  <a:pt x="710" y="250"/>
                </a:lnTo>
                <a:lnTo>
                  <a:pt x="684" y="248"/>
                </a:lnTo>
                <a:lnTo>
                  <a:pt x="655" y="248"/>
                </a:lnTo>
                <a:lnTo>
                  <a:pt x="631" y="250"/>
                </a:lnTo>
                <a:lnTo>
                  <a:pt x="606" y="253"/>
                </a:lnTo>
                <a:lnTo>
                  <a:pt x="581" y="261"/>
                </a:lnTo>
                <a:lnTo>
                  <a:pt x="562" y="271"/>
                </a:lnTo>
                <a:lnTo>
                  <a:pt x="542" y="283"/>
                </a:lnTo>
                <a:lnTo>
                  <a:pt x="529" y="301"/>
                </a:lnTo>
                <a:lnTo>
                  <a:pt x="516" y="319"/>
                </a:lnTo>
                <a:lnTo>
                  <a:pt x="510" y="338"/>
                </a:lnTo>
                <a:lnTo>
                  <a:pt x="507" y="360"/>
                </a:lnTo>
                <a:lnTo>
                  <a:pt x="510" y="381"/>
                </a:lnTo>
                <a:lnTo>
                  <a:pt x="512" y="404"/>
                </a:lnTo>
                <a:lnTo>
                  <a:pt x="510" y="429"/>
                </a:lnTo>
                <a:lnTo>
                  <a:pt x="506" y="447"/>
                </a:lnTo>
                <a:lnTo>
                  <a:pt x="500" y="467"/>
                </a:lnTo>
                <a:lnTo>
                  <a:pt x="492" y="486"/>
                </a:lnTo>
                <a:lnTo>
                  <a:pt x="480" y="499"/>
                </a:lnTo>
                <a:lnTo>
                  <a:pt x="461" y="512"/>
                </a:lnTo>
                <a:lnTo>
                  <a:pt x="438" y="521"/>
                </a:lnTo>
                <a:lnTo>
                  <a:pt x="415" y="528"/>
                </a:lnTo>
                <a:lnTo>
                  <a:pt x="394" y="533"/>
                </a:lnTo>
                <a:lnTo>
                  <a:pt x="371" y="539"/>
                </a:lnTo>
                <a:lnTo>
                  <a:pt x="341" y="545"/>
                </a:lnTo>
                <a:lnTo>
                  <a:pt x="318" y="549"/>
                </a:lnTo>
                <a:lnTo>
                  <a:pt x="293" y="556"/>
                </a:lnTo>
                <a:lnTo>
                  <a:pt x="273" y="564"/>
                </a:lnTo>
                <a:lnTo>
                  <a:pt x="253" y="572"/>
                </a:lnTo>
                <a:lnTo>
                  <a:pt x="237" y="584"/>
                </a:lnTo>
                <a:lnTo>
                  <a:pt x="223" y="595"/>
                </a:lnTo>
                <a:lnTo>
                  <a:pt x="207" y="614"/>
                </a:lnTo>
                <a:lnTo>
                  <a:pt x="197" y="631"/>
                </a:lnTo>
                <a:lnTo>
                  <a:pt x="188" y="651"/>
                </a:lnTo>
                <a:lnTo>
                  <a:pt x="184" y="676"/>
                </a:lnTo>
                <a:lnTo>
                  <a:pt x="187" y="699"/>
                </a:lnTo>
                <a:lnTo>
                  <a:pt x="190" y="722"/>
                </a:lnTo>
                <a:lnTo>
                  <a:pt x="197" y="749"/>
                </a:lnTo>
                <a:lnTo>
                  <a:pt x="204" y="779"/>
                </a:lnTo>
                <a:lnTo>
                  <a:pt x="210" y="806"/>
                </a:lnTo>
                <a:lnTo>
                  <a:pt x="213" y="828"/>
                </a:lnTo>
                <a:lnTo>
                  <a:pt x="213" y="848"/>
                </a:lnTo>
                <a:lnTo>
                  <a:pt x="210" y="875"/>
                </a:lnTo>
                <a:lnTo>
                  <a:pt x="203" y="898"/>
                </a:lnTo>
                <a:lnTo>
                  <a:pt x="197" y="918"/>
                </a:lnTo>
                <a:lnTo>
                  <a:pt x="188" y="937"/>
                </a:lnTo>
                <a:lnTo>
                  <a:pt x="177" y="962"/>
                </a:lnTo>
                <a:lnTo>
                  <a:pt x="161" y="989"/>
                </a:lnTo>
                <a:lnTo>
                  <a:pt x="144" y="1009"/>
                </a:lnTo>
                <a:lnTo>
                  <a:pt x="127" y="1025"/>
                </a:lnTo>
                <a:lnTo>
                  <a:pt x="111" y="1039"/>
                </a:lnTo>
                <a:lnTo>
                  <a:pt x="94" y="1051"/>
                </a:lnTo>
                <a:lnTo>
                  <a:pt x="76" y="1058"/>
                </a:lnTo>
                <a:lnTo>
                  <a:pt x="52" y="1064"/>
                </a:lnTo>
                <a:lnTo>
                  <a:pt x="25" y="1068"/>
                </a:lnTo>
                <a:lnTo>
                  <a:pt x="0" y="1068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7528" name="Freeform 7"/>
          <p:cNvSpPr>
            <a:spLocks/>
          </p:cNvSpPr>
          <p:nvPr/>
        </p:nvSpPr>
        <p:spPr bwMode="auto">
          <a:xfrm>
            <a:off x="2103438" y="3560763"/>
            <a:ext cx="2628900" cy="2559050"/>
          </a:xfrm>
          <a:custGeom>
            <a:avLst/>
            <a:gdLst>
              <a:gd name="T0" fmla="*/ 1656 w 1656"/>
              <a:gd name="T1" fmla="*/ 1612 h 1612"/>
              <a:gd name="T2" fmla="*/ 0 w 1656"/>
              <a:gd name="T3" fmla="*/ 325 h 1612"/>
              <a:gd name="T4" fmla="*/ 149 w 1656"/>
              <a:gd name="T5" fmla="*/ 313 h 1612"/>
              <a:gd name="T6" fmla="*/ 154 w 1656"/>
              <a:gd name="T7" fmla="*/ 284 h 1612"/>
              <a:gd name="T8" fmla="*/ 147 w 1656"/>
              <a:gd name="T9" fmla="*/ 249 h 1612"/>
              <a:gd name="T10" fmla="*/ 135 w 1656"/>
              <a:gd name="T11" fmla="*/ 205 h 1612"/>
              <a:gd name="T12" fmla="*/ 128 w 1656"/>
              <a:gd name="T13" fmla="*/ 164 h 1612"/>
              <a:gd name="T14" fmla="*/ 129 w 1656"/>
              <a:gd name="T15" fmla="*/ 125 h 1612"/>
              <a:gd name="T16" fmla="*/ 142 w 1656"/>
              <a:gd name="T17" fmla="*/ 86 h 1612"/>
              <a:gd name="T18" fmla="*/ 170 w 1656"/>
              <a:gd name="T19" fmla="*/ 55 h 1612"/>
              <a:gd name="T20" fmla="*/ 200 w 1656"/>
              <a:gd name="T21" fmla="*/ 29 h 1612"/>
              <a:gd name="T22" fmla="*/ 237 w 1656"/>
              <a:gd name="T23" fmla="*/ 10 h 1612"/>
              <a:gd name="T24" fmla="*/ 284 w 1656"/>
              <a:gd name="T25" fmla="*/ 1 h 1612"/>
              <a:gd name="T26" fmla="*/ 326 w 1656"/>
              <a:gd name="T27" fmla="*/ 0 h 1612"/>
              <a:gd name="T28" fmla="*/ 362 w 1656"/>
              <a:gd name="T29" fmla="*/ 4 h 1612"/>
              <a:gd name="T30" fmla="*/ 399 w 1656"/>
              <a:gd name="T31" fmla="*/ 16 h 1612"/>
              <a:gd name="T32" fmla="*/ 430 w 1656"/>
              <a:gd name="T33" fmla="*/ 36 h 1612"/>
              <a:gd name="T34" fmla="*/ 458 w 1656"/>
              <a:gd name="T35" fmla="*/ 66 h 1612"/>
              <a:gd name="T36" fmla="*/ 481 w 1656"/>
              <a:gd name="T37" fmla="*/ 99 h 1612"/>
              <a:gd name="T38" fmla="*/ 494 w 1656"/>
              <a:gd name="T39" fmla="*/ 145 h 1612"/>
              <a:gd name="T40" fmla="*/ 488 w 1656"/>
              <a:gd name="T41" fmla="*/ 191 h 1612"/>
              <a:gd name="T42" fmla="*/ 477 w 1656"/>
              <a:gd name="T43" fmla="*/ 237 h 1612"/>
              <a:gd name="T44" fmla="*/ 465 w 1656"/>
              <a:gd name="T45" fmla="*/ 283 h 1612"/>
              <a:gd name="T46" fmla="*/ 468 w 1656"/>
              <a:gd name="T47" fmla="*/ 305 h 1612"/>
              <a:gd name="T48" fmla="*/ 747 w 1656"/>
              <a:gd name="T49" fmla="*/ 316 h 1612"/>
              <a:gd name="T50" fmla="*/ 740 w 1656"/>
              <a:gd name="T51" fmla="*/ 401 h 1612"/>
              <a:gd name="T52" fmla="*/ 743 w 1656"/>
              <a:gd name="T53" fmla="*/ 451 h 1612"/>
              <a:gd name="T54" fmla="*/ 750 w 1656"/>
              <a:gd name="T55" fmla="*/ 503 h 1612"/>
              <a:gd name="T56" fmla="*/ 769 w 1656"/>
              <a:gd name="T57" fmla="*/ 534 h 1612"/>
              <a:gd name="T58" fmla="*/ 799 w 1656"/>
              <a:gd name="T59" fmla="*/ 557 h 1612"/>
              <a:gd name="T60" fmla="*/ 836 w 1656"/>
              <a:gd name="T61" fmla="*/ 567 h 1612"/>
              <a:gd name="T62" fmla="*/ 879 w 1656"/>
              <a:gd name="T63" fmla="*/ 569 h 1612"/>
              <a:gd name="T64" fmla="*/ 921 w 1656"/>
              <a:gd name="T65" fmla="*/ 565 h 1612"/>
              <a:gd name="T66" fmla="*/ 973 w 1656"/>
              <a:gd name="T67" fmla="*/ 559 h 1612"/>
              <a:gd name="T68" fmla="*/ 1026 w 1656"/>
              <a:gd name="T69" fmla="*/ 562 h 1612"/>
              <a:gd name="T70" fmla="*/ 1075 w 1656"/>
              <a:gd name="T71" fmla="*/ 575 h 1612"/>
              <a:gd name="T72" fmla="*/ 1115 w 1656"/>
              <a:gd name="T73" fmla="*/ 598 h 1612"/>
              <a:gd name="T74" fmla="*/ 1139 w 1656"/>
              <a:gd name="T75" fmla="*/ 632 h 1612"/>
              <a:gd name="T76" fmla="*/ 1149 w 1656"/>
              <a:gd name="T77" fmla="*/ 672 h 1612"/>
              <a:gd name="T78" fmla="*/ 1145 w 1656"/>
              <a:gd name="T79" fmla="*/ 718 h 1612"/>
              <a:gd name="T80" fmla="*/ 1149 w 1656"/>
              <a:gd name="T81" fmla="*/ 761 h 1612"/>
              <a:gd name="T82" fmla="*/ 1165 w 1656"/>
              <a:gd name="T83" fmla="*/ 799 h 1612"/>
              <a:gd name="T84" fmla="*/ 1194 w 1656"/>
              <a:gd name="T85" fmla="*/ 825 h 1612"/>
              <a:gd name="T86" fmla="*/ 1241 w 1656"/>
              <a:gd name="T87" fmla="*/ 840 h 1612"/>
              <a:gd name="T88" fmla="*/ 1286 w 1656"/>
              <a:gd name="T89" fmla="*/ 852 h 1612"/>
              <a:gd name="T90" fmla="*/ 1339 w 1656"/>
              <a:gd name="T91" fmla="*/ 862 h 1612"/>
              <a:gd name="T92" fmla="*/ 1383 w 1656"/>
              <a:gd name="T93" fmla="*/ 876 h 1612"/>
              <a:gd name="T94" fmla="*/ 1419 w 1656"/>
              <a:gd name="T95" fmla="*/ 896 h 1612"/>
              <a:gd name="T96" fmla="*/ 1449 w 1656"/>
              <a:gd name="T97" fmla="*/ 927 h 1612"/>
              <a:gd name="T98" fmla="*/ 1468 w 1656"/>
              <a:gd name="T99" fmla="*/ 963 h 1612"/>
              <a:gd name="T100" fmla="*/ 1470 w 1656"/>
              <a:gd name="T101" fmla="*/ 1013 h 1612"/>
              <a:gd name="T102" fmla="*/ 1459 w 1656"/>
              <a:gd name="T103" fmla="*/ 1062 h 1612"/>
              <a:gd name="T104" fmla="*/ 1445 w 1656"/>
              <a:gd name="T105" fmla="*/ 1119 h 1612"/>
              <a:gd name="T106" fmla="*/ 1442 w 1656"/>
              <a:gd name="T107" fmla="*/ 1161 h 1612"/>
              <a:gd name="T108" fmla="*/ 1452 w 1656"/>
              <a:gd name="T109" fmla="*/ 1211 h 1612"/>
              <a:gd name="T110" fmla="*/ 1471 w 1656"/>
              <a:gd name="T111" fmla="*/ 1246 h 1612"/>
              <a:gd name="T112" fmla="*/ 1501 w 1656"/>
              <a:gd name="T113" fmla="*/ 1283 h 1612"/>
              <a:gd name="T114" fmla="*/ 1541 w 1656"/>
              <a:gd name="T115" fmla="*/ 1312 h 1612"/>
              <a:gd name="T116" fmla="*/ 1583 w 1656"/>
              <a:gd name="T117" fmla="*/ 1325 h 1612"/>
              <a:gd name="T118" fmla="*/ 1630 w 1656"/>
              <a:gd name="T119" fmla="*/ 1329 h 161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56"/>
              <a:gd name="T181" fmla="*/ 0 h 1612"/>
              <a:gd name="T182" fmla="*/ 1656 w 1656"/>
              <a:gd name="T183" fmla="*/ 1612 h 161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56" h="1612">
                <a:moveTo>
                  <a:pt x="1656" y="1327"/>
                </a:moveTo>
                <a:lnTo>
                  <a:pt x="1656" y="1612"/>
                </a:lnTo>
                <a:lnTo>
                  <a:pt x="1" y="1612"/>
                </a:lnTo>
                <a:lnTo>
                  <a:pt x="0" y="325"/>
                </a:lnTo>
                <a:lnTo>
                  <a:pt x="144" y="325"/>
                </a:lnTo>
                <a:lnTo>
                  <a:pt x="149" y="313"/>
                </a:lnTo>
                <a:lnTo>
                  <a:pt x="154" y="297"/>
                </a:lnTo>
                <a:lnTo>
                  <a:pt x="154" y="284"/>
                </a:lnTo>
                <a:lnTo>
                  <a:pt x="152" y="269"/>
                </a:lnTo>
                <a:lnTo>
                  <a:pt x="147" y="249"/>
                </a:lnTo>
                <a:lnTo>
                  <a:pt x="141" y="223"/>
                </a:lnTo>
                <a:lnTo>
                  <a:pt x="135" y="205"/>
                </a:lnTo>
                <a:lnTo>
                  <a:pt x="129" y="184"/>
                </a:lnTo>
                <a:lnTo>
                  <a:pt x="128" y="164"/>
                </a:lnTo>
                <a:lnTo>
                  <a:pt x="128" y="144"/>
                </a:lnTo>
                <a:lnTo>
                  <a:pt x="129" y="125"/>
                </a:lnTo>
                <a:lnTo>
                  <a:pt x="135" y="105"/>
                </a:lnTo>
                <a:lnTo>
                  <a:pt x="142" y="86"/>
                </a:lnTo>
                <a:lnTo>
                  <a:pt x="154" y="72"/>
                </a:lnTo>
                <a:lnTo>
                  <a:pt x="170" y="55"/>
                </a:lnTo>
                <a:lnTo>
                  <a:pt x="184" y="42"/>
                </a:lnTo>
                <a:lnTo>
                  <a:pt x="200" y="29"/>
                </a:lnTo>
                <a:lnTo>
                  <a:pt x="217" y="19"/>
                </a:lnTo>
                <a:lnTo>
                  <a:pt x="237" y="10"/>
                </a:lnTo>
                <a:lnTo>
                  <a:pt x="260" y="4"/>
                </a:lnTo>
                <a:lnTo>
                  <a:pt x="284" y="1"/>
                </a:lnTo>
                <a:lnTo>
                  <a:pt x="305" y="0"/>
                </a:lnTo>
                <a:lnTo>
                  <a:pt x="326" y="0"/>
                </a:lnTo>
                <a:lnTo>
                  <a:pt x="346" y="1"/>
                </a:lnTo>
                <a:lnTo>
                  <a:pt x="362" y="4"/>
                </a:lnTo>
                <a:lnTo>
                  <a:pt x="381" y="10"/>
                </a:lnTo>
                <a:lnTo>
                  <a:pt x="399" y="16"/>
                </a:lnTo>
                <a:lnTo>
                  <a:pt x="414" y="24"/>
                </a:lnTo>
                <a:lnTo>
                  <a:pt x="430" y="36"/>
                </a:lnTo>
                <a:lnTo>
                  <a:pt x="444" y="50"/>
                </a:lnTo>
                <a:lnTo>
                  <a:pt x="458" y="66"/>
                </a:lnTo>
                <a:lnTo>
                  <a:pt x="471" y="82"/>
                </a:lnTo>
                <a:lnTo>
                  <a:pt x="481" y="99"/>
                </a:lnTo>
                <a:lnTo>
                  <a:pt x="488" y="121"/>
                </a:lnTo>
                <a:lnTo>
                  <a:pt x="494" y="145"/>
                </a:lnTo>
                <a:lnTo>
                  <a:pt x="494" y="168"/>
                </a:lnTo>
                <a:lnTo>
                  <a:pt x="488" y="191"/>
                </a:lnTo>
                <a:lnTo>
                  <a:pt x="483" y="214"/>
                </a:lnTo>
                <a:lnTo>
                  <a:pt x="477" y="237"/>
                </a:lnTo>
                <a:lnTo>
                  <a:pt x="470" y="263"/>
                </a:lnTo>
                <a:lnTo>
                  <a:pt x="465" y="283"/>
                </a:lnTo>
                <a:lnTo>
                  <a:pt x="465" y="295"/>
                </a:lnTo>
                <a:lnTo>
                  <a:pt x="468" y="305"/>
                </a:lnTo>
                <a:lnTo>
                  <a:pt x="473" y="316"/>
                </a:lnTo>
                <a:lnTo>
                  <a:pt x="747" y="316"/>
                </a:lnTo>
                <a:lnTo>
                  <a:pt x="741" y="369"/>
                </a:lnTo>
                <a:lnTo>
                  <a:pt x="740" y="401"/>
                </a:lnTo>
                <a:lnTo>
                  <a:pt x="741" y="427"/>
                </a:lnTo>
                <a:lnTo>
                  <a:pt x="743" y="451"/>
                </a:lnTo>
                <a:lnTo>
                  <a:pt x="746" y="477"/>
                </a:lnTo>
                <a:lnTo>
                  <a:pt x="750" y="503"/>
                </a:lnTo>
                <a:lnTo>
                  <a:pt x="759" y="520"/>
                </a:lnTo>
                <a:lnTo>
                  <a:pt x="769" y="534"/>
                </a:lnTo>
                <a:lnTo>
                  <a:pt x="781" y="547"/>
                </a:lnTo>
                <a:lnTo>
                  <a:pt x="799" y="557"/>
                </a:lnTo>
                <a:lnTo>
                  <a:pt x="817" y="565"/>
                </a:lnTo>
                <a:lnTo>
                  <a:pt x="836" y="567"/>
                </a:lnTo>
                <a:lnTo>
                  <a:pt x="856" y="569"/>
                </a:lnTo>
                <a:lnTo>
                  <a:pt x="879" y="569"/>
                </a:lnTo>
                <a:lnTo>
                  <a:pt x="904" y="566"/>
                </a:lnTo>
                <a:lnTo>
                  <a:pt x="921" y="565"/>
                </a:lnTo>
                <a:lnTo>
                  <a:pt x="947" y="562"/>
                </a:lnTo>
                <a:lnTo>
                  <a:pt x="973" y="559"/>
                </a:lnTo>
                <a:lnTo>
                  <a:pt x="1001" y="559"/>
                </a:lnTo>
                <a:lnTo>
                  <a:pt x="1026" y="562"/>
                </a:lnTo>
                <a:lnTo>
                  <a:pt x="1050" y="566"/>
                </a:lnTo>
                <a:lnTo>
                  <a:pt x="1075" y="575"/>
                </a:lnTo>
                <a:lnTo>
                  <a:pt x="1095" y="583"/>
                </a:lnTo>
                <a:lnTo>
                  <a:pt x="1115" y="598"/>
                </a:lnTo>
                <a:lnTo>
                  <a:pt x="1128" y="613"/>
                </a:lnTo>
                <a:lnTo>
                  <a:pt x="1139" y="632"/>
                </a:lnTo>
                <a:lnTo>
                  <a:pt x="1146" y="652"/>
                </a:lnTo>
                <a:lnTo>
                  <a:pt x="1149" y="672"/>
                </a:lnTo>
                <a:lnTo>
                  <a:pt x="1146" y="695"/>
                </a:lnTo>
                <a:lnTo>
                  <a:pt x="1145" y="718"/>
                </a:lnTo>
                <a:lnTo>
                  <a:pt x="1146" y="741"/>
                </a:lnTo>
                <a:lnTo>
                  <a:pt x="1149" y="761"/>
                </a:lnTo>
                <a:lnTo>
                  <a:pt x="1156" y="780"/>
                </a:lnTo>
                <a:lnTo>
                  <a:pt x="1165" y="799"/>
                </a:lnTo>
                <a:lnTo>
                  <a:pt x="1177" y="812"/>
                </a:lnTo>
                <a:lnTo>
                  <a:pt x="1194" y="825"/>
                </a:lnTo>
                <a:lnTo>
                  <a:pt x="1217" y="833"/>
                </a:lnTo>
                <a:lnTo>
                  <a:pt x="1241" y="840"/>
                </a:lnTo>
                <a:lnTo>
                  <a:pt x="1261" y="846"/>
                </a:lnTo>
                <a:lnTo>
                  <a:pt x="1286" y="852"/>
                </a:lnTo>
                <a:lnTo>
                  <a:pt x="1314" y="858"/>
                </a:lnTo>
                <a:lnTo>
                  <a:pt x="1339" y="862"/>
                </a:lnTo>
                <a:lnTo>
                  <a:pt x="1363" y="869"/>
                </a:lnTo>
                <a:lnTo>
                  <a:pt x="1383" y="876"/>
                </a:lnTo>
                <a:lnTo>
                  <a:pt x="1403" y="885"/>
                </a:lnTo>
                <a:lnTo>
                  <a:pt x="1419" y="896"/>
                </a:lnTo>
                <a:lnTo>
                  <a:pt x="1432" y="908"/>
                </a:lnTo>
                <a:lnTo>
                  <a:pt x="1449" y="927"/>
                </a:lnTo>
                <a:lnTo>
                  <a:pt x="1459" y="944"/>
                </a:lnTo>
                <a:lnTo>
                  <a:pt x="1468" y="963"/>
                </a:lnTo>
                <a:lnTo>
                  <a:pt x="1472" y="988"/>
                </a:lnTo>
                <a:lnTo>
                  <a:pt x="1470" y="1013"/>
                </a:lnTo>
                <a:lnTo>
                  <a:pt x="1465" y="1034"/>
                </a:lnTo>
                <a:lnTo>
                  <a:pt x="1459" y="1062"/>
                </a:lnTo>
                <a:lnTo>
                  <a:pt x="1452" y="1092"/>
                </a:lnTo>
                <a:lnTo>
                  <a:pt x="1445" y="1119"/>
                </a:lnTo>
                <a:lnTo>
                  <a:pt x="1442" y="1142"/>
                </a:lnTo>
                <a:lnTo>
                  <a:pt x="1442" y="1161"/>
                </a:lnTo>
                <a:lnTo>
                  <a:pt x="1447" y="1188"/>
                </a:lnTo>
                <a:lnTo>
                  <a:pt x="1452" y="1211"/>
                </a:lnTo>
                <a:lnTo>
                  <a:pt x="1461" y="1228"/>
                </a:lnTo>
                <a:lnTo>
                  <a:pt x="1471" y="1246"/>
                </a:lnTo>
                <a:lnTo>
                  <a:pt x="1485" y="1264"/>
                </a:lnTo>
                <a:lnTo>
                  <a:pt x="1501" y="1283"/>
                </a:lnTo>
                <a:lnTo>
                  <a:pt x="1520" y="1299"/>
                </a:lnTo>
                <a:lnTo>
                  <a:pt x="1541" y="1312"/>
                </a:lnTo>
                <a:lnTo>
                  <a:pt x="1561" y="1319"/>
                </a:lnTo>
                <a:lnTo>
                  <a:pt x="1583" y="1325"/>
                </a:lnTo>
                <a:lnTo>
                  <a:pt x="1605" y="1327"/>
                </a:lnTo>
                <a:lnTo>
                  <a:pt x="1630" y="1329"/>
                </a:lnTo>
                <a:lnTo>
                  <a:pt x="1656" y="1327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7529" name="Freeform 8"/>
          <p:cNvSpPr>
            <a:spLocks/>
          </p:cNvSpPr>
          <p:nvPr/>
        </p:nvSpPr>
        <p:spPr bwMode="auto">
          <a:xfrm>
            <a:off x="2103438" y="1935163"/>
            <a:ext cx="2640012" cy="2143125"/>
          </a:xfrm>
          <a:custGeom>
            <a:avLst/>
            <a:gdLst>
              <a:gd name="T0" fmla="*/ 1663 w 1663"/>
              <a:gd name="T1" fmla="*/ 0 h 1350"/>
              <a:gd name="T2" fmla="*/ 1 w 1663"/>
              <a:gd name="T3" fmla="*/ 1350 h 1350"/>
              <a:gd name="T4" fmla="*/ 157 w 1663"/>
              <a:gd name="T5" fmla="*/ 1324 h 1350"/>
              <a:gd name="T6" fmla="*/ 152 w 1663"/>
              <a:gd name="T7" fmla="*/ 1280 h 1350"/>
              <a:gd name="T8" fmla="*/ 135 w 1663"/>
              <a:gd name="T9" fmla="*/ 1219 h 1350"/>
              <a:gd name="T10" fmla="*/ 129 w 1663"/>
              <a:gd name="T11" fmla="*/ 1171 h 1350"/>
              <a:gd name="T12" fmla="*/ 141 w 1663"/>
              <a:gd name="T13" fmla="*/ 1120 h 1350"/>
              <a:gd name="T14" fmla="*/ 175 w 1663"/>
              <a:gd name="T15" fmla="*/ 1077 h 1350"/>
              <a:gd name="T16" fmla="*/ 218 w 1663"/>
              <a:gd name="T17" fmla="*/ 1046 h 1350"/>
              <a:gd name="T18" fmla="*/ 270 w 1663"/>
              <a:gd name="T19" fmla="*/ 1030 h 1350"/>
              <a:gd name="T20" fmla="*/ 345 w 1663"/>
              <a:gd name="T21" fmla="*/ 1031 h 1350"/>
              <a:gd name="T22" fmla="*/ 394 w 1663"/>
              <a:gd name="T23" fmla="*/ 1041 h 1350"/>
              <a:gd name="T24" fmla="*/ 442 w 1663"/>
              <a:gd name="T25" fmla="*/ 1076 h 1350"/>
              <a:gd name="T26" fmla="*/ 476 w 1663"/>
              <a:gd name="T27" fmla="*/ 1117 h 1350"/>
              <a:gd name="T28" fmla="*/ 490 w 1663"/>
              <a:gd name="T29" fmla="*/ 1162 h 1350"/>
              <a:gd name="T30" fmla="*/ 487 w 1663"/>
              <a:gd name="T31" fmla="*/ 1211 h 1350"/>
              <a:gd name="T32" fmla="*/ 476 w 1663"/>
              <a:gd name="T33" fmla="*/ 1255 h 1350"/>
              <a:gd name="T34" fmla="*/ 464 w 1663"/>
              <a:gd name="T35" fmla="*/ 1301 h 1350"/>
              <a:gd name="T36" fmla="*/ 470 w 1663"/>
              <a:gd name="T37" fmla="*/ 1344 h 1350"/>
              <a:gd name="T38" fmla="*/ 746 w 1663"/>
              <a:gd name="T39" fmla="*/ 1297 h 1350"/>
              <a:gd name="T40" fmla="*/ 748 w 1663"/>
              <a:gd name="T41" fmla="*/ 1237 h 1350"/>
              <a:gd name="T42" fmla="*/ 753 w 1663"/>
              <a:gd name="T43" fmla="*/ 1186 h 1350"/>
              <a:gd name="T44" fmla="*/ 766 w 1663"/>
              <a:gd name="T45" fmla="*/ 1143 h 1350"/>
              <a:gd name="T46" fmla="*/ 790 w 1663"/>
              <a:gd name="T47" fmla="*/ 1115 h 1350"/>
              <a:gd name="T48" fmla="*/ 825 w 1663"/>
              <a:gd name="T49" fmla="*/ 1099 h 1350"/>
              <a:gd name="T50" fmla="*/ 863 w 1663"/>
              <a:gd name="T51" fmla="*/ 1094 h 1350"/>
              <a:gd name="T52" fmla="*/ 911 w 1663"/>
              <a:gd name="T53" fmla="*/ 1096 h 1350"/>
              <a:gd name="T54" fmla="*/ 954 w 1663"/>
              <a:gd name="T55" fmla="*/ 1100 h 1350"/>
              <a:gd name="T56" fmla="*/ 1008 w 1663"/>
              <a:gd name="T57" fmla="*/ 1103 h 1350"/>
              <a:gd name="T58" fmla="*/ 1057 w 1663"/>
              <a:gd name="T59" fmla="*/ 1096 h 1350"/>
              <a:gd name="T60" fmla="*/ 1102 w 1663"/>
              <a:gd name="T61" fmla="*/ 1080 h 1350"/>
              <a:gd name="T62" fmla="*/ 1135 w 1663"/>
              <a:gd name="T63" fmla="*/ 1050 h 1350"/>
              <a:gd name="T64" fmla="*/ 1154 w 1663"/>
              <a:gd name="T65" fmla="*/ 1013 h 1350"/>
              <a:gd name="T66" fmla="*/ 1154 w 1663"/>
              <a:gd name="T67" fmla="*/ 969 h 1350"/>
              <a:gd name="T68" fmla="*/ 1154 w 1663"/>
              <a:gd name="T69" fmla="*/ 922 h 1350"/>
              <a:gd name="T70" fmla="*/ 1164 w 1663"/>
              <a:gd name="T71" fmla="*/ 883 h 1350"/>
              <a:gd name="T72" fmla="*/ 1184 w 1663"/>
              <a:gd name="T73" fmla="*/ 852 h 1350"/>
              <a:gd name="T74" fmla="*/ 1225 w 1663"/>
              <a:gd name="T75" fmla="*/ 830 h 1350"/>
              <a:gd name="T76" fmla="*/ 1270 w 1663"/>
              <a:gd name="T77" fmla="*/ 817 h 1350"/>
              <a:gd name="T78" fmla="*/ 1323 w 1663"/>
              <a:gd name="T79" fmla="*/ 806 h 1350"/>
              <a:gd name="T80" fmla="*/ 1370 w 1663"/>
              <a:gd name="T81" fmla="*/ 794 h 1350"/>
              <a:gd name="T82" fmla="*/ 1411 w 1663"/>
              <a:gd name="T83" fmla="*/ 778 h 1350"/>
              <a:gd name="T84" fmla="*/ 1441 w 1663"/>
              <a:gd name="T85" fmla="*/ 755 h 1350"/>
              <a:gd name="T86" fmla="*/ 1467 w 1663"/>
              <a:gd name="T87" fmla="*/ 720 h 1350"/>
              <a:gd name="T88" fmla="*/ 1480 w 1663"/>
              <a:gd name="T89" fmla="*/ 674 h 1350"/>
              <a:gd name="T90" fmla="*/ 1474 w 1663"/>
              <a:gd name="T91" fmla="*/ 629 h 1350"/>
              <a:gd name="T92" fmla="*/ 1459 w 1663"/>
              <a:gd name="T93" fmla="*/ 572 h 1350"/>
              <a:gd name="T94" fmla="*/ 1451 w 1663"/>
              <a:gd name="T95" fmla="*/ 523 h 1350"/>
              <a:gd name="T96" fmla="*/ 1454 w 1663"/>
              <a:gd name="T97" fmla="*/ 475 h 1350"/>
              <a:gd name="T98" fmla="*/ 1468 w 1663"/>
              <a:gd name="T99" fmla="*/ 435 h 1350"/>
              <a:gd name="T100" fmla="*/ 1493 w 1663"/>
              <a:gd name="T101" fmla="*/ 399 h 1350"/>
              <a:gd name="T102" fmla="*/ 1528 w 1663"/>
              <a:gd name="T103" fmla="*/ 365 h 1350"/>
              <a:gd name="T104" fmla="*/ 1570 w 1663"/>
              <a:gd name="T105" fmla="*/ 345 h 1350"/>
              <a:gd name="T106" fmla="*/ 1612 w 1663"/>
              <a:gd name="T107" fmla="*/ 336 h 1350"/>
              <a:gd name="T108" fmla="*/ 1663 w 1663"/>
              <a:gd name="T109" fmla="*/ 336 h 135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63"/>
              <a:gd name="T166" fmla="*/ 0 h 1350"/>
              <a:gd name="T167" fmla="*/ 1663 w 1663"/>
              <a:gd name="T168" fmla="*/ 1350 h 135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63" h="1350">
                <a:moveTo>
                  <a:pt x="1663" y="336"/>
                </a:moveTo>
                <a:lnTo>
                  <a:pt x="1663" y="0"/>
                </a:lnTo>
                <a:lnTo>
                  <a:pt x="0" y="0"/>
                </a:lnTo>
                <a:lnTo>
                  <a:pt x="1" y="1350"/>
                </a:lnTo>
                <a:lnTo>
                  <a:pt x="149" y="1350"/>
                </a:lnTo>
                <a:lnTo>
                  <a:pt x="157" y="1324"/>
                </a:lnTo>
                <a:lnTo>
                  <a:pt x="157" y="1306"/>
                </a:lnTo>
                <a:lnTo>
                  <a:pt x="152" y="1280"/>
                </a:lnTo>
                <a:lnTo>
                  <a:pt x="144" y="1252"/>
                </a:lnTo>
                <a:lnTo>
                  <a:pt x="135" y="1219"/>
                </a:lnTo>
                <a:lnTo>
                  <a:pt x="131" y="1194"/>
                </a:lnTo>
                <a:lnTo>
                  <a:pt x="129" y="1171"/>
                </a:lnTo>
                <a:lnTo>
                  <a:pt x="134" y="1145"/>
                </a:lnTo>
                <a:lnTo>
                  <a:pt x="141" y="1120"/>
                </a:lnTo>
                <a:lnTo>
                  <a:pt x="157" y="1096"/>
                </a:lnTo>
                <a:lnTo>
                  <a:pt x="175" y="1077"/>
                </a:lnTo>
                <a:lnTo>
                  <a:pt x="195" y="1059"/>
                </a:lnTo>
                <a:lnTo>
                  <a:pt x="218" y="1046"/>
                </a:lnTo>
                <a:lnTo>
                  <a:pt x="246" y="1034"/>
                </a:lnTo>
                <a:lnTo>
                  <a:pt x="270" y="1030"/>
                </a:lnTo>
                <a:lnTo>
                  <a:pt x="305" y="1028"/>
                </a:lnTo>
                <a:lnTo>
                  <a:pt x="345" y="1031"/>
                </a:lnTo>
                <a:lnTo>
                  <a:pt x="371" y="1034"/>
                </a:lnTo>
                <a:lnTo>
                  <a:pt x="394" y="1041"/>
                </a:lnTo>
                <a:lnTo>
                  <a:pt x="415" y="1054"/>
                </a:lnTo>
                <a:lnTo>
                  <a:pt x="442" y="1076"/>
                </a:lnTo>
                <a:lnTo>
                  <a:pt x="460" y="1096"/>
                </a:lnTo>
                <a:lnTo>
                  <a:pt x="476" y="1117"/>
                </a:lnTo>
                <a:lnTo>
                  <a:pt x="484" y="1140"/>
                </a:lnTo>
                <a:lnTo>
                  <a:pt x="490" y="1162"/>
                </a:lnTo>
                <a:lnTo>
                  <a:pt x="490" y="1186"/>
                </a:lnTo>
                <a:lnTo>
                  <a:pt x="487" y="1211"/>
                </a:lnTo>
                <a:lnTo>
                  <a:pt x="481" y="1234"/>
                </a:lnTo>
                <a:lnTo>
                  <a:pt x="476" y="1255"/>
                </a:lnTo>
                <a:lnTo>
                  <a:pt x="468" y="1278"/>
                </a:lnTo>
                <a:lnTo>
                  <a:pt x="464" y="1301"/>
                </a:lnTo>
                <a:lnTo>
                  <a:pt x="464" y="1321"/>
                </a:lnTo>
                <a:lnTo>
                  <a:pt x="470" y="1344"/>
                </a:lnTo>
                <a:lnTo>
                  <a:pt x="748" y="1344"/>
                </a:lnTo>
                <a:lnTo>
                  <a:pt x="746" y="1297"/>
                </a:lnTo>
                <a:lnTo>
                  <a:pt x="748" y="1263"/>
                </a:lnTo>
                <a:lnTo>
                  <a:pt x="748" y="1237"/>
                </a:lnTo>
                <a:lnTo>
                  <a:pt x="750" y="1212"/>
                </a:lnTo>
                <a:lnTo>
                  <a:pt x="753" y="1186"/>
                </a:lnTo>
                <a:lnTo>
                  <a:pt x="759" y="1161"/>
                </a:lnTo>
                <a:lnTo>
                  <a:pt x="766" y="1143"/>
                </a:lnTo>
                <a:lnTo>
                  <a:pt x="776" y="1127"/>
                </a:lnTo>
                <a:lnTo>
                  <a:pt x="790" y="1115"/>
                </a:lnTo>
                <a:lnTo>
                  <a:pt x="806" y="1104"/>
                </a:lnTo>
                <a:lnTo>
                  <a:pt x="825" y="1099"/>
                </a:lnTo>
                <a:lnTo>
                  <a:pt x="845" y="1096"/>
                </a:lnTo>
                <a:lnTo>
                  <a:pt x="863" y="1094"/>
                </a:lnTo>
                <a:lnTo>
                  <a:pt x="888" y="1094"/>
                </a:lnTo>
                <a:lnTo>
                  <a:pt x="911" y="1096"/>
                </a:lnTo>
                <a:lnTo>
                  <a:pt x="929" y="1099"/>
                </a:lnTo>
                <a:lnTo>
                  <a:pt x="954" y="1100"/>
                </a:lnTo>
                <a:lnTo>
                  <a:pt x="980" y="1103"/>
                </a:lnTo>
                <a:lnTo>
                  <a:pt x="1008" y="1103"/>
                </a:lnTo>
                <a:lnTo>
                  <a:pt x="1033" y="1100"/>
                </a:lnTo>
                <a:lnTo>
                  <a:pt x="1057" y="1096"/>
                </a:lnTo>
                <a:lnTo>
                  <a:pt x="1083" y="1090"/>
                </a:lnTo>
                <a:lnTo>
                  <a:pt x="1102" y="1080"/>
                </a:lnTo>
                <a:lnTo>
                  <a:pt x="1122" y="1067"/>
                </a:lnTo>
                <a:lnTo>
                  <a:pt x="1135" y="1050"/>
                </a:lnTo>
                <a:lnTo>
                  <a:pt x="1148" y="1031"/>
                </a:lnTo>
                <a:lnTo>
                  <a:pt x="1154" y="1013"/>
                </a:lnTo>
                <a:lnTo>
                  <a:pt x="1156" y="991"/>
                </a:lnTo>
                <a:lnTo>
                  <a:pt x="1154" y="969"/>
                </a:lnTo>
                <a:lnTo>
                  <a:pt x="1152" y="946"/>
                </a:lnTo>
                <a:lnTo>
                  <a:pt x="1154" y="922"/>
                </a:lnTo>
                <a:lnTo>
                  <a:pt x="1158" y="903"/>
                </a:lnTo>
                <a:lnTo>
                  <a:pt x="1164" y="883"/>
                </a:lnTo>
                <a:lnTo>
                  <a:pt x="1172" y="865"/>
                </a:lnTo>
                <a:lnTo>
                  <a:pt x="1184" y="852"/>
                </a:lnTo>
                <a:lnTo>
                  <a:pt x="1202" y="839"/>
                </a:lnTo>
                <a:lnTo>
                  <a:pt x="1225" y="830"/>
                </a:lnTo>
                <a:lnTo>
                  <a:pt x="1248" y="823"/>
                </a:lnTo>
                <a:lnTo>
                  <a:pt x="1270" y="817"/>
                </a:lnTo>
                <a:lnTo>
                  <a:pt x="1293" y="811"/>
                </a:lnTo>
                <a:lnTo>
                  <a:pt x="1323" y="806"/>
                </a:lnTo>
                <a:lnTo>
                  <a:pt x="1346" y="801"/>
                </a:lnTo>
                <a:lnTo>
                  <a:pt x="1370" y="794"/>
                </a:lnTo>
                <a:lnTo>
                  <a:pt x="1391" y="787"/>
                </a:lnTo>
                <a:lnTo>
                  <a:pt x="1411" y="778"/>
                </a:lnTo>
                <a:lnTo>
                  <a:pt x="1426" y="767"/>
                </a:lnTo>
                <a:lnTo>
                  <a:pt x="1441" y="755"/>
                </a:lnTo>
                <a:lnTo>
                  <a:pt x="1457" y="737"/>
                </a:lnTo>
                <a:lnTo>
                  <a:pt x="1467" y="720"/>
                </a:lnTo>
                <a:lnTo>
                  <a:pt x="1475" y="699"/>
                </a:lnTo>
                <a:lnTo>
                  <a:pt x="1480" y="674"/>
                </a:lnTo>
                <a:lnTo>
                  <a:pt x="1477" y="652"/>
                </a:lnTo>
                <a:lnTo>
                  <a:pt x="1474" y="629"/>
                </a:lnTo>
                <a:lnTo>
                  <a:pt x="1467" y="602"/>
                </a:lnTo>
                <a:lnTo>
                  <a:pt x="1459" y="572"/>
                </a:lnTo>
                <a:lnTo>
                  <a:pt x="1452" y="544"/>
                </a:lnTo>
                <a:lnTo>
                  <a:pt x="1451" y="523"/>
                </a:lnTo>
                <a:lnTo>
                  <a:pt x="1451" y="503"/>
                </a:lnTo>
                <a:lnTo>
                  <a:pt x="1454" y="475"/>
                </a:lnTo>
                <a:lnTo>
                  <a:pt x="1461" y="452"/>
                </a:lnTo>
                <a:lnTo>
                  <a:pt x="1468" y="435"/>
                </a:lnTo>
                <a:lnTo>
                  <a:pt x="1478" y="418"/>
                </a:lnTo>
                <a:lnTo>
                  <a:pt x="1493" y="399"/>
                </a:lnTo>
                <a:lnTo>
                  <a:pt x="1508" y="380"/>
                </a:lnTo>
                <a:lnTo>
                  <a:pt x="1528" y="365"/>
                </a:lnTo>
                <a:lnTo>
                  <a:pt x="1550" y="352"/>
                </a:lnTo>
                <a:lnTo>
                  <a:pt x="1570" y="345"/>
                </a:lnTo>
                <a:lnTo>
                  <a:pt x="1590" y="339"/>
                </a:lnTo>
                <a:lnTo>
                  <a:pt x="1612" y="336"/>
                </a:lnTo>
                <a:lnTo>
                  <a:pt x="1638" y="336"/>
                </a:lnTo>
                <a:lnTo>
                  <a:pt x="1663" y="336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7530" name="Freeform 9"/>
          <p:cNvSpPr>
            <a:spLocks/>
          </p:cNvSpPr>
          <p:nvPr/>
        </p:nvSpPr>
        <p:spPr bwMode="auto">
          <a:xfrm>
            <a:off x="3268663" y="2463800"/>
            <a:ext cx="2927350" cy="3208338"/>
          </a:xfrm>
          <a:custGeom>
            <a:avLst/>
            <a:gdLst>
              <a:gd name="T0" fmla="*/ 741 w 1844"/>
              <a:gd name="T1" fmla="*/ 322 h 2021"/>
              <a:gd name="T2" fmla="*/ 715 w 1844"/>
              <a:gd name="T3" fmla="*/ 154 h 2021"/>
              <a:gd name="T4" fmla="*/ 806 w 1844"/>
              <a:gd name="T5" fmla="*/ 19 h 2021"/>
              <a:gd name="T6" fmla="*/ 1013 w 1844"/>
              <a:gd name="T7" fmla="*/ 4 h 2021"/>
              <a:gd name="T8" fmla="*/ 1115 w 1844"/>
              <a:gd name="T9" fmla="*/ 83 h 2021"/>
              <a:gd name="T10" fmla="*/ 1138 w 1844"/>
              <a:gd name="T11" fmla="*/ 221 h 2021"/>
              <a:gd name="T12" fmla="*/ 1118 w 1844"/>
              <a:gd name="T13" fmla="*/ 369 h 2021"/>
              <a:gd name="T14" fmla="*/ 1218 w 1844"/>
              <a:gd name="T15" fmla="*/ 457 h 2021"/>
              <a:gd name="T16" fmla="*/ 1370 w 1844"/>
              <a:gd name="T17" fmla="*/ 494 h 2021"/>
              <a:gd name="T18" fmla="*/ 1434 w 1844"/>
              <a:gd name="T19" fmla="*/ 563 h 2021"/>
              <a:gd name="T20" fmla="*/ 1437 w 1844"/>
              <a:gd name="T21" fmla="*/ 661 h 2021"/>
              <a:gd name="T22" fmla="*/ 1495 w 1844"/>
              <a:gd name="T23" fmla="*/ 749 h 2021"/>
              <a:gd name="T24" fmla="*/ 1616 w 1844"/>
              <a:gd name="T25" fmla="*/ 766 h 2021"/>
              <a:gd name="T26" fmla="*/ 1747 w 1844"/>
              <a:gd name="T27" fmla="*/ 759 h 2021"/>
              <a:gd name="T28" fmla="*/ 1824 w 1844"/>
              <a:gd name="T29" fmla="*/ 802 h 2021"/>
              <a:gd name="T30" fmla="*/ 1843 w 1844"/>
              <a:gd name="T31" fmla="*/ 955 h 2021"/>
              <a:gd name="T32" fmla="*/ 1824 w 1844"/>
              <a:gd name="T33" fmla="*/ 1161 h 2021"/>
              <a:gd name="T34" fmla="*/ 1745 w 1844"/>
              <a:gd name="T35" fmla="*/ 1210 h 2021"/>
              <a:gd name="T36" fmla="*/ 1603 w 1844"/>
              <a:gd name="T37" fmla="*/ 1202 h 2021"/>
              <a:gd name="T38" fmla="*/ 1498 w 1844"/>
              <a:gd name="T39" fmla="*/ 1218 h 2021"/>
              <a:gd name="T40" fmla="*/ 1439 w 1844"/>
              <a:gd name="T41" fmla="*/ 1279 h 2021"/>
              <a:gd name="T42" fmla="*/ 1434 w 1844"/>
              <a:gd name="T43" fmla="*/ 1395 h 2021"/>
              <a:gd name="T44" fmla="*/ 1366 w 1844"/>
              <a:gd name="T45" fmla="*/ 1475 h 2021"/>
              <a:gd name="T46" fmla="*/ 1244 w 1844"/>
              <a:gd name="T47" fmla="*/ 1503 h 2021"/>
              <a:gd name="T48" fmla="*/ 1138 w 1844"/>
              <a:gd name="T49" fmla="*/ 1559 h 2021"/>
              <a:gd name="T50" fmla="*/ 1115 w 1844"/>
              <a:gd name="T51" fmla="*/ 1672 h 2021"/>
              <a:gd name="T52" fmla="*/ 1138 w 1844"/>
              <a:gd name="T53" fmla="*/ 1812 h 2021"/>
              <a:gd name="T54" fmla="*/ 1087 w 1844"/>
              <a:gd name="T55" fmla="*/ 1944 h 2021"/>
              <a:gd name="T56" fmla="*/ 998 w 1844"/>
              <a:gd name="T57" fmla="*/ 2013 h 2021"/>
              <a:gd name="T58" fmla="*/ 861 w 1844"/>
              <a:gd name="T59" fmla="*/ 2020 h 2021"/>
              <a:gd name="T60" fmla="*/ 757 w 1844"/>
              <a:gd name="T61" fmla="*/ 1968 h 2021"/>
              <a:gd name="T62" fmla="*/ 708 w 1844"/>
              <a:gd name="T63" fmla="*/ 1869 h 2021"/>
              <a:gd name="T64" fmla="*/ 721 w 1844"/>
              <a:gd name="T65" fmla="*/ 1753 h 2021"/>
              <a:gd name="T66" fmla="*/ 728 w 1844"/>
              <a:gd name="T67" fmla="*/ 1648 h 2021"/>
              <a:gd name="T68" fmla="*/ 659 w 1844"/>
              <a:gd name="T69" fmla="*/ 1573 h 2021"/>
              <a:gd name="T70" fmla="*/ 546 w 1844"/>
              <a:gd name="T71" fmla="*/ 1544 h 2021"/>
              <a:gd name="T72" fmla="*/ 437 w 1844"/>
              <a:gd name="T73" fmla="*/ 1501 h 2021"/>
              <a:gd name="T74" fmla="*/ 408 w 1844"/>
              <a:gd name="T75" fmla="*/ 1385 h 2021"/>
              <a:gd name="T76" fmla="*/ 375 w 1844"/>
              <a:gd name="T77" fmla="*/ 1289 h 2021"/>
              <a:gd name="T78" fmla="*/ 266 w 1844"/>
              <a:gd name="T79" fmla="*/ 1253 h 2021"/>
              <a:gd name="T80" fmla="*/ 155 w 1844"/>
              <a:gd name="T81" fmla="*/ 1263 h 2021"/>
              <a:gd name="T82" fmla="*/ 36 w 1844"/>
              <a:gd name="T83" fmla="*/ 1233 h 2021"/>
              <a:gd name="T84" fmla="*/ 2 w 1844"/>
              <a:gd name="T85" fmla="*/ 1098 h 2021"/>
              <a:gd name="T86" fmla="*/ 9 w 1844"/>
              <a:gd name="T87" fmla="*/ 904 h 2021"/>
              <a:gd name="T88" fmla="*/ 45 w 1844"/>
              <a:gd name="T89" fmla="*/ 787 h 2021"/>
              <a:gd name="T90" fmla="*/ 137 w 1844"/>
              <a:gd name="T91" fmla="*/ 757 h 2021"/>
              <a:gd name="T92" fmla="*/ 273 w 1844"/>
              <a:gd name="T93" fmla="*/ 767 h 2021"/>
              <a:gd name="T94" fmla="*/ 394 w 1844"/>
              <a:gd name="T95" fmla="*/ 721 h 2021"/>
              <a:gd name="T96" fmla="*/ 415 w 1844"/>
              <a:gd name="T97" fmla="*/ 613 h 2021"/>
              <a:gd name="T98" fmla="*/ 460 w 1844"/>
              <a:gd name="T99" fmla="*/ 507 h 2021"/>
              <a:gd name="T100" fmla="*/ 588 w 1844"/>
              <a:gd name="T101" fmla="*/ 470 h 202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844"/>
              <a:gd name="T154" fmla="*/ 0 h 2021"/>
              <a:gd name="T155" fmla="*/ 1844 w 1844"/>
              <a:gd name="T156" fmla="*/ 2021 h 202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844" h="2021">
                <a:moveTo>
                  <a:pt x="703" y="422"/>
                </a:moveTo>
                <a:lnTo>
                  <a:pt x="721" y="399"/>
                </a:lnTo>
                <a:lnTo>
                  <a:pt x="734" y="378"/>
                </a:lnTo>
                <a:lnTo>
                  <a:pt x="741" y="353"/>
                </a:lnTo>
                <a:lnTo>
                  <a:pt x="741" y="322"/>
                </a:lnTo>
                <a:lnTo>
                  <a:pt x="733" y="286"/>
                </a:lnTo>
                <a:lnTo>
                  <a:pt x="725" y="256"/>
                </a:lnTo>
                <a:lnTo>
                  <a:pt x="715" y="218"/>
                </a:lnTo>
                <a:lnTo>
                  <a:pt x="711" y="178"/>
                </a:lnTo>
                <a:lnTo>
                  <a:pt x="715" y="154"/>
                </a:lnTo>
                <a:lnTo>
                  <a:pt x="723" y="124"/>
                </a:lnTo>
                <a:lnTo>
                  <a:pt x="737" y="92"/>
                </a:lnTo>
                <a:lnTo>
                  <a:pt x="757" y="62"/>
                </a:lnTo>
                <a:lnTo>
                  <a:pt x="783" y="37"/>
                </a:lnTo>
                <a:lnTo>
                  <a:pt x="806" y="19"/>
                </a:lnTo>
                <a:lnTo>
                  <a:pt x="838" y="7"/>
                </a:lnTo>
                <a:lnTo>
                  <a:pt x="875" y="2"/>
                </a:lnTo>
                <a:lnTo>
                  <a:pt x="915" y="0"/>
                </a:lnTo>
                <a:lnTo>
                  <a:pt x="970" y="0"/>
                </a:lnTo>
                <a:lnTo>
                  <a:pt x="1013" y="4"/>
                </a:lnTo>
                <a:lnTo>
                  <a:pt x="1037" y="13"/>
                </a:lnTo>
                <a:lnTo>
                  <a:pt x="1056" y="24"/>
                </a:lnTo>
                <a:lnTo>
                  <a:pt x="1076" y="37"/>
                </a:lnTo>
                <a:lnTo>
                  <a:pt x="1096" y="58"/>
                </a:lnTo>
                <a:lnTo>
                  <a:pt x="1115" y="83"/>
                </a:lnTo>
                <a:lnTo>
                  <a:pt x="1129" y="106"/>
                </a:lnTo>
                <a:lnTo>
                  <a:pt x="1136" y="126"/>
                </a:lnTo>
                <a:lnTo>
                  <a:pt x="1142" y="161"/>
                </a:lnTo>
                <a:lnTo>
                  <a:pt x="1142" y="191"/>
                </a:lnTo>
                <a:lnTo>
                  <a:pt x="1138" y="221"/>
                </a:lnTo>
                <a:lnTo>
                  <a:pt x="1132" y="244"/>
                </a:lnTo>
                <a:lnTo>
                  <a:pt x="1125" y="282"/>
                </a:lnTo>
                <a:lnTo>
                  <a:pt x="1115" y="320"/>
                </a:lnTo>
                <a:lnTo>
                  <a:pt x="1110" y="345"/>
                </a:lnTo>
                <a:lnTo>
                  <a:pt x="1118" y="369"/>
                </a:lnTo>
                <a:lnTo>
                  <a:pt x="1126" y="387"/>
                </a:lnTo>
                <a:lnTo>
                  <a:pt x="1142" y="409"/>
                </a:lnTo>
                <a:lnTo>
                  <a:pt x="1165" y="428"/>
                </a:lnTo>
                <a:lnTo>
                  <a:pt x="1187" y="444"/>
                </a:lnTo>
                <a:lnTo>
                  <a:pt x="1218" y="457"/>
                </a:lnTo>
                <a:lnTo>
                  <a:pt x="1250" y="466"/>
                </a:lnTo>
                <a:lnTo>
                  <a:pt x="1280" y="473"/>
                </a:lnTo>
                <a:lnTo>
                  <a:pt x="1312" y="477"/>
                </a:lnTo>
                <a:lnTo>
                  <a:pt x="1345" y="486"/>
                </a:lnTo>
                <a:lnTo>
                  <a:pt x="1370" y="494"/>
                </a:lnTo>
                <a:lnTo>
                  <a:pt x="1391" y="504"/>
                </a:lnTo>
                <a:lnTo>
                  <a:pt x="1406" y="516"/>
                </a:lnTo>
                <a:lnTo>
                  <a:pt x="1418" y="529"/>
                </a:lnTo>
                <a:lnTo>
                  <a:pt x="1426" y="545"/>
                </a:lnTo>
                <a:lnTo>
                  <a:pt x="1434" y="563"/>
                </a:lnTo>
                <a:lnTo>
                  <a:pt x="1437" y="580"/>
                </a:lnTo>
                <a:lnTo>
                  <a:pt x="1439" y="596"/>
                </a:lnTo>
                <a:lnTo>
                  <a:pt x="1439" y="618"/>
                </a:lnTo>
                <a:lnTo>
                  <a:pt x="1437" y="642"/>
                </a:lnTo>
                <a:lnTo>
                  <a:pt x="1437" y="661"/>
                </a:lnTo>
                <a:lnTo>
                  <a:pt x="1441" y="684"/>
                </a:lnTo>
                <a:lnTo>
                  <a:pt x="1451" y="704"/>
                </a:lnTo>
                <a:lnTo>
                  <a:pt x="1462" y="721"/>
                </a:lnTo>
                <a:lnTo>
                  <a:pt x="1477" y="734"/>
                </a:lnTo>
                <a:lnTo>
                  <a:pt x="1495" y="749"/>
                </a:lnTo>
                <a:lnTo>
                  <a:pt x="1514" y="757"/>
                </a:lnTo>
                <a:lnTo>
                  <a:pt x="1543" y="763"/>
                </a:lnTo>
                <a:lnTo>
                  <a:pt x="1567" y="766"/>
                </a:lnTo>
                <a:lnTo>
                  <a:pt x="1590" y="767"/>
                </a:lnTo>
                <a:lnTo>
                  <a:pt x="1616" y="766"/>
                </a:lnTo>
                <a:lnTo>
                  <a:pt x="1648" y="763"/>
                </a:lnTo>
                <a:lnTo>
                  <a:pt x="1672" y="761"/>
                </a:lnTo>
                <a:lnTo>
                  <a:pt x="1697" y="759"/>
                </a:lnTo>
                <a:lnTo>
                  <a:pt x="1720" y="757"/>
                </a:lnTo>
                <a:lnTo>
                  <a:pt x="1747" y="759"/>
                </a:lnTo>
                <a:lnTo>
                  <a:pt x="1761" y="761"/>
                </a:lnTo>
                <a:lnTo>
                  <a:pt x="1778" y="766"/>
                </a:lnTo>
                <a:lnTo>
                  <a:pt x="1794" y="774"/>
                </a:lnTo>
                <a:lnTo>
                  <a:pt x="1811" y="787"/>
                </a:lnTo>
                <a:lnTo>
                  <a:pt x="1824" y="802"/>
                </a:lnTo>
                <a:lnTo>
                  <a:pt x="1834" y="823"/>
                </a:lnTo>
                <a:lnTo>
                  <a:pt x="1839" y="842"/>
                </a:lnTo>
                <a:lnTo>
                  <a:pt x="1842" y="865"/>
                </a:lnTo>
                <a:lnTo>
                  <a:pt x="1844" y="907"/>
                </a:lnTo>
                <a:lnTo>
                  <a:pt x="1843" y="955"/>
                </a:lnTo>
                <a:lnTo>
                  <a:pt x="1844" y="1007"/>
                </a:lnTo>
                <a:lnTo>
                  <a:pt x="1840" y="1067"/>
                </a:lnTo>
                <a:lnTo>
                  <a:pt x="1836" y="1109"/>
                </a:lnTo>
                <a:lnTo>
                  <a:pt x="1832" y="1142"/>
                </a:lnTo>
                <a:lnTo>
                  <a:pt x="1824" y="1161"/>
                </a:lnTo>
                <a:lnTo>
                  <a:pt x="1813" y="1178"/>
                </a:lnTo>
                <a:lnTo>
                  <a:pt x="1800" y="1190"/>
                </a:lnTo>
                <a:lnTo>
                  <a:pt x="1783" y="1200"/>
                </a:lnTo>
                <a:lnTo>
                  <a:pt x="1763" y="1205"/>
                </a:lnTo>
                <a:lnTo>
                  <a:pt x="1745" y="1210"/>
                </a:lnTo>
                <a:lnTo>
                  <a:pt x="1709" y="1211"/>
                </a:lnTo>
                <a:lnTo>
                  <a:pt x="1678" y="1210"/>
                </a:lnTo>
                <a:lnTo>
                  <a:pt x="1652" y="1205"/>
                </a:lnTo>
                <a:lnTo>
                  <a:pt x="1629" y="1204"/>
                </a:lnTo>
                <a:lnTo>
                  <a:pt x="1603" y="1202"/>
                </a:lnTo>
                <a:lnTo>
                  <a:pt x="1580" y="1202"/>
                </a:lnTo>
                <a:lnTo>
                  <a:pt x="1560" y="1204"/>
                </a:lnTo>
                <a:lnTo>
                  <a:pt x="1539" y="1205"/>
                </a:lnTo>
                <a:lnTo>
                  <a:pt x="1513" y="1213"/>
                </a:lnTo>
                <a:lnTo>
                  <a:pt x="1498" y="1218"/>
                </a:lnTo>
                <a:lnTo>
                  <a:pt x="1485" y="1224"/>
                </a:lnTo>
                <a:lnTo>
                  <a:pt x="1468" y="1235"/>
                </a:lnTo>
                <a:lnTo>
                  <a:pt x="1457" y="1250"/>
                </a:lnTo>
                <a:lnTo>
                  <a:pt x="1448" y="1263"/>
                </a:lnTo>
                <a:lnTo>
                  <a:pt x="1439" y="1279"/>
                </a:lnTo>
                <a:lnTo>
                  <a:pt x="1435" y="1294"/>
                </a:lnTo>
                <a:lnTo>
                  <a:pt x="1434" y="1312"/>
                </a:lnTo>
                <a:lnTo>
                  <a:pt x="1435" y="1330"/>
                </a:lnTo>
                <a:lnTo>
                  <a:pt x="1435" y="1362"/>
                </a:lnTo>
                <a:lnTo>
                  <a:pt x="1434" y="1395"/>
                </a:lnTo>
                <a:lnTo>
                  <a:pt x="1425" y="1419"/>
                </a:lnTo>
                <a:lnTo>
                  <a:pt x="1416" y="1439"/>
                </a:lnTo>
                <a:lnTo>
                  <a:pt x="1404" y="1454"/>
                </a:lnTo>
                <a:lnTo>
                  <a:pt x="1385" y="1465"/>
                </a:lnTo>
                <a:lnTo>
                  <a:pt x="1366" y="1475"/>
                </a:lnTo>
                <a:lnTo>
                  <a:pt x="1345" y="1481"/>
                </a:lnTo>
                <a:lnTo>
                  <a:pt x="1317" y="1487"/>
                </a:lnTo>
                <a:lnTo>
                  <a:pt x="1294" y="1494"/>
                </a:lnTo>
                <a:lnTo>
                  <a:pt x="1267" y="1498"/>
                </a:lnTo>
                <a:lnTo>
                  <a:pt x="1244" y="1503"/>
                </a:lnTo>
                <a:lnTo>
                  <a:pt x="1218" y="1508"/>
                </a:lnTo>
                <a:lnTo>
                  <a:pt x="1198" y="1518"/>
                </a:lnTo>
                <a:lnTo>
                  <a:pt x="1175" y="1529"/>
                </a:lnTo>
                <a:lnTo>
                  <a:pt x="1154" y="1541"/>
                </a:lnTo>
                <a:lnTo>
                  <a:pt x="1138" y="1559"/>
                </a:lnTo>
                <a:lnTo>
                  <a:pt x="1123" y="1579"/>
                </a:lnTo>
                <a:lnTo>
                  <a:pt x="1112" y="1603"/>
                </a:lnTo>
                <a:lnTo>
                  <a:pt x="1109" y="1625"/>
                </a:lnTo>
                <a:lnTo>
                  <a:pt x="1110" y="1649"/>
                </a:lnTo>
                <a:lnTo>
                  <a:pt x="1115" y="1672"/>
                </a:lnTo>
                <a:lnTo>
                  <a:pt x="1122" y="1697"/>
                </a:lnTo>
                <a:lnTo>
                  <a:pt x="1128" y="1724"/>
                </a:lnTo>
                <a:lnTo>
                  <a:pt x="1132" y="1748"/>
                </a:lnTo>
                <a:lnTo>
                  <a:pt x="1138" y="1780"/>
                </a:lnTo>
                <a:lnTo>
                  <a:pt x="1138" y="1812"/>
                </a:lnTo>
                <a:lnTo>
                  <a:pt x="1131" y="1843"/>
                </a:lnTo>
                <a:lnTo>
                  <a:pt x="1123" y="1868"/>
                </a:lnTo>
                <a:lnTo>
                  <a:pt x="1115" y="1892"/>
                </a:lnTo>
                <a:lnTo>
                  <a:pt x="1103" y="1915"/>
                </a:lnTo>
                <a:lnTo>
                  <a:pt x="1087" y="1944"/>
                </a:lnTo>
                <a:lnTo>
                  <a:pt x="1070" y="1962"/>
                </a:lnTo>
                <a:lnTo>
                  <a:pt x="1056" y="1975"/>
                </a:lnTo>
                <a:lnTo>
                  <a:pt x="1037" y="1991"/>
                </a:lnTo>
                <a:lnTo>
                  <a:pt x="1017" y="2005"/>
                </a:lnTo>
                <a:lnTo>
                  <a:pt x="998" y="2013"/>
                </a:lnTo>
                <a:lnTo>
                  <a:pt x="981" y="2017"/>
                </a:lnTo>
                <a:lnTo>
                  <a:pt x="952" y="2020"/>
                </a:lnTo>
                <a:lnTo>
                  <a:pt x="919" y="2021"/>
                </a:lnTo>
                <a:lnTo>
                  <a:pt x="879" y="2020"/>
                </a:lnTo>
                <a:lnTo>
                  <a:pt x="861" y="2020"/>
                </a:lnTo>
                <a:lnTo>
                  <a:pt x="836" y="2016"/>
                </a:lnTo>
                <a:lnTo>
                  <a:pt x="810" y="2008"/>
                </a:lnTo>
                <a:lnTo>
                  <a:pt x="787" y="1995"/>
                </a:lnTo>
                <a:lnTo>
                  <a:pt x="773" y="1984"/>
                </a:lnTo>
                <a:lnTo>
                  <a:pt x="757" y="1968"/>
                </a:lnTo>
                <a:lnTo>
                  <a:pt x="744" y="1954"/>
                </a:lnTo>
                <a:lnTo>
                  <a:pt x="731" y="1935"/>
                </a:lnTo>
                <a:lnTo>
                  <a:pt x="721" y="1916"/>
                </a:lnTo>
                <a:lnTo>
                  <a:pt x="713" y="1893"/>
                </a:lnTo>
                <a:lnTo>
                  <a:pt x="708" y="1869"/>
                </a:lnTo>
                <a:lnTo>
                  <a:pt x="707" y="1850"/>
                </a:lnTo>
                <a:lnTo>
                  <a:pt x="707" y="1824"/>
                </a:lnTo>
                <a:lnTo>
                  <a:pt x="708" y="1803"/>
                </a:lnTo>
                <a:lnTo>
                  <a:pt x="715" y="1780"/>
                </a:lnTo>
                <a:lnTo>
                  <a:pt x="721" y="1753"/>
                </a:lnTo>
                <a:lnTo>
                  <a:pt x="728" y="1727"/>
                </a:lnTo>
                <a:lnTo>
                  <a:pt x="733" y="1704"/>
                </a:lnTo>
                <a:lnTo>
                  <a:pt x="734" y="1682"/>
                </a:lnTo>
                <a:lnTo>
                  <a:pt x="733" y="1665"/>
                </a:lnTo>
                <a:lnTo>
                  <a:pt x="728" y="1648"/>
                </a:lnTo>
                <a:lnTo>
                  <a:pt x="717" y="1626"/>
                </a:lnTo>
                <a:lnTo>
                  <a:pt x="705" y="1612"/>
                </a:lnTo>
                <a:lnTo>
                  <a:pt x="691" y="1596"/>
                </a:lnTo>
                <a:lnTo>
                  <a:pt x="675" y="1585"/>
                </a:lnTo>
                <a:lnTo>
                  <a:pt x="659" y="1573"/>
                </a:lnTo>
                <a:lnTo>
                  <a:pt x="636" y="1564"/>
                </a:lnTo>
                <a:lnTo>
                  <a:pt x="616" y="1559"/>
                </a:lnTo>
                <a:lnTo>
                  <a:pt x="590" y="1553"/>
                </a:lnTo>
                <a:lnTo>
                  <a:pt x="567" y="1550"/>
                </a:lnTo>
                <a:lnTo>
                  <a:pt x="546" y="1544"/>
                </a:lnTo>
                <a:lnTo>
                  <a:pt x="520" y="1539"/>
                </a:lnTo>
                <a:lnTo>
                  <a:pt x="499" y="1530"/>
                </a:lnTo>
                <a:lnTo>
                  <a:pt x="473" y="1523"/>
                </a:lnTo>
                <a:lnTo>
                  <a:pt x="453" y="1514"/>
                </a:lnTo>
                <a:lnTo>
                  <a:pt x="437" y="1501"/>
                </a:lnTo>
                <a:lnTo>
                  <a:pt x="424" y="1484"/>
                </a:lnTo>
                <a:lnTo>
                  <a:pt x="415" y="1462"/>
                </a:lnTo>
                <a:lnTo>
                  <a:pt x="408" y="1434"/>
                </a:lnTo>
                <a:lnTo>
                  <a:pt x="407" y="1411"/>
                </a:lnTo>
                <a:lnTo>
                  <a:pt x="408" y="1385"/>
                </a:lnTo>
                <a:lnTo>
                  <a:pt x="411" y="1365"/>
                </a:lnTo>
                <a:lnTo>
                  <a:pt x="408" y="1340"/>
                </a:lnTo>
                <a:lnTo>
                  <a:pt x="401" y="1322"/>
                </a:lnTo>
                <a:lnTo>
                  <a:pt x="388" y="1302"/>
                </a:lnTo>
                <a:lnTo>
                  <a:pt x="375" y="1289"/>
                </a:lnTo>
                <a:lnTo>
                  <a:pt x="359" y="1276"/>
                </a:lnTo>
                <a:lnTo>
                  <a:pt x="338" y="1267"/>
                </a:lnTo>
                <a:lnTo>
                  <a:pt x="313" y="1258"/>
                </a:lnTo>
                <a:lnTo>
                  <a:pt x="287" y="1256"/>
                </a:lnTo>
                <a:lnTo>
                  <a:pt x="266" y="1253"/>
                </a:lnTo>
                <a:lnTo>
                  <a:pt x="241" y="1253"/>
                </a:lnTo>
                <a:lnTo>
                  <a:pt x="220" y="1256"/>
                </a:lnTo>
                <a:lnTo>
                  <a:pt x="198" y="1257"/>
                </a:lnTo>
                <a:lnTo>
                  <a:pt x="177" y="1260"/>
                </a:lnTo>
                <a:lnTo>
                  <a:pt x="155" y="1263"/>
                </a:lnTo>
                <a:lnTo>
                  <a:pt x="119" y="1263"/>
                </a:lnTo>
                <a:lnTo>
                  <a:pt x="96" y="1261"/>
                </a:lnTo>
                <a:lnTo>
                  <a:pt x="72" y="1256"/>
                </a:lnTo>
                <a:lnTo>
                  <a:pt x="55" y="1247"/>
                </a:lnTo>
                <a:lnTo>
                  <a:pt x="36" y="1233"/>
                </a:lnTo>
                <a:lnTo>
                  <a:pt x="23" y="1217"/>
                </a:lnTo>
                <a:lnTo>
                  <a:pt x="14" y="1200"/>
                </a:lnTo>
                <a:lnTo>
                  <a:pt x="4" y="1167"/>
                </a:lnTo>
                <a:lnTo>
                  <a:pt x="3" y="1132"/>
                </a:lnTo>
                <a:lnTo>
                  <a:pt x="2" y="1098"/>
                </a:lnTo>
                <a:lnTo>
                  <a:pt x="0" y="1054"/>
                </a:lnTo>
                <a:lnTo>
                  <a:pt x="3" y="1017"/>
                </a:lnTo>
                <a:lnTo>
                  <a:pt x="4" y="977"/>
                </a:lnTo>
                <a:lnTo>
                  <a:pt x="6" y="941"/>
                </a:lnTo>
                <a:lnTo>
                  <a:pt x="9" y="904"/>
                </a:lnTo>
                <a:lnTo>
                  <a:pt x="13" y="875"/>
                </a:lnTo>
                <a:lnTo>
                  <a:pt x="17" y="843"/>
                </a:lnTo>
                <a:lnTo>
                  <a:pt x="23" y="819"/>
                </a:lnTo>
                <a:lnTo>
                  <a:pt x="32" y="803"/>
                </a:lnTo>
                <a:lnTo>
                  <a:pt x="45" y="787"/>
                </a:lnTo>
                <a:lnTo>
                  <a:pt x="58" y="777"/>
                </a:lnTo>
                <a:lnTo>
                  <a:pt x="75" y="766"/>
                </a:lnTo>
                <a:lnTo>
                  <a:pt x="91" y="763"/>
                </a:lnTo>
                <a:lnTo>
                  <a:pt x="111" y="759"/>
                </a:lnTo>
                <a:lnTo>
                  <a:pt x="137" y="757"/>
                </a:lnTo>
                <a:lnTo>
                  <a:pt x="160" y="759"/>
                </a:lnTo>
                <a:lnTo>
                  <a:pt x="191" y="763"/>
                </a:lnTo>
                <a:lnTo>
                  <a:pt x="218" y="764"/>
                </a:lnTo>
                <a:lnTo>
                  <a:pt x="241" y="766"/>
                </a:lnTo>
                <a:lnTo>
                  <a:pt x="273" y="767"/>
                </a:lnTo>
                <a:lnTo>
                  <a:pt x="306" y="763"/>
                </a:lnTo>
                <a:lnTo>
                  <a:pt x="333" y="757"/>
                </a:lnTo>
                <a:lnTo>
                  <a:pt x="359" y="747"/>
                </a:lnTo>
                <a:lnTo>
                  <a:pt x="376" y="737"/>
                </a:lnTo>
                <a:lnTo>
                  <a:pt x="394" y="721"/>
                </a:lnTo>
                <a:lnTo>
                  <a:pt x="407" y="701"/>
                </a:lnTo>
                <a:lnTo>
                  <a:pt x="415" y="681"/>
                </a:lnTo>
                <a:lnTo>
                  <a:pt x="418" y="659"/>
                </a:lnTo>
                <a:lnTo>
                  <a:pt x="417" y="644"/>
                </a:lnTo>
                <a:lnTo>
                  <a:pt x="415" y="613"/>
                </a:lnTo>
                <a:lnTo>
                  <a:pt x="417" y="583"/>
                </a:lnTo>
                <a:lnTo>
                  <a:pt x="422" y="560"/>
                </a:lnTo>
                <a:lnTo>
                  <a:pt x="430" y="539"/>
                </a:lnTo>
                <a:lnTo>
                  <a:pt x="440" y="523"/>
                </a:lnTo>
                <a:lnTo>
                  <a:pt x="460" y="507"/>
                </a:lnTo>
                <a:lnTo>
                  <a:pt x="481" y="496"/>
                </a:lnTo>
                <a:lnTo>
                  <a:pt x="509" y="487"/>
                </a:lnTo>
                <a:lnTo>
                  <a:pt x="536" y="480"/>
                </a:lnTo>
                <a:lnTo>
                  <a:pt x="559" y="474"/>
                </a:lnTo>
                <a:lnTo>
                  <a:pt x="588" y="470"/>
                </a:lnTo>
                <a:lnTo>
                  <a:pt x="615" y="464"/>
                </a:lnTo>
                <a:lnTo>
                  <a:pt x="646" y="455"/>
                </a:lnTo>
                <a:lnTo>
                  <a:pt x="677" y="443"/>
                </a:lnTo>
                <a:lnTo>
                  <a:pt x="703" y="422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7531" name="Text Box 10"/>
          <p:cNvSpPr txBox="1">
            <a:spLocks noChangeArrowheads="1"/>
          </p:cNvSpPr>
          <p:nvPr/>
        </p:nvSpPr>
        <p:spPr bwMode="auto">
          <a:xfrm>
            <a:off x="2357422" y="2500306"/>
            <a:ext cx="1912703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/>
            <a:r>
              <a:rPr lang="es-ES_tradnl" sz="2000" b="1" dirty="0">
                <a:solidFill>
                  <a:srgbClr val="000000"/>
                </a:solidFill>
                <a:latin typeface="Times New Roman" pitchFamily="18" charset="0"/>
              </a:rPr>
              <a:t>IDENTIFICAR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500694" y="2071678"/>
            <a:ext cx="1641796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/>
            <a:r>
              <a:rPr lang="es-ES_tradnl" sz="2000" b="1" dirty="0" smtClean="0">
                <a:solidFill>
                  <a:srgbClr val="000000"/>
                </a:solidFill>
                <a:latin typeface="Times New Roman" pitchFamily="18" charset="0"/>
              </a:rPr>
              <a:t>VERIFICAR</a:t>
            </a:r>
            <a:endParaRPr lang="es-ES_tradnl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143108" y="5072074"/>
            <a:ext cx="2314544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/>
            <a:r>
              <a:rPr lang="es-ES_tradnl" sz="2000" b="1" dirty="0" smtClean="0">
                <a:solidFill>
                  <a:srgbClr val="000000"/>
                </a:solidFill>
                <a:latin typeface="Times New Roman" pitchFamily="18" charset="0"/>
              </a:rPr>
              <a:t>SALVAGUARDAR</a:t>
            </a:r>
            <a:endParaRPr lang="es-ES_tradnl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5446564" y="5072074"/>
            <a:ext cx="1625766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/>
            <a:r>
              <a:rPr lang="es-ES_tradnl" sz="2000" b="1" dirty="0" smtClean="0">
                <a:solidFill>
                  <a:srgbClr val="000000"/>
                </a:solidFill>
                <a:latin typeface="Times New Roman" pitchFamily="18" charset="0"/>
              </a:rPr>
              <a:t>PROTEGER</a:t>
            </a:r>
            <a:endParaRPr lang="es-ES_tradnl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3929058" y="3500438"/>
            <a:ext cx="1712328" cy="1015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0" hangingPunct="0"/>
            <a:r>
              <a:rPr lang="es-ES_tradnl" sz="2000" b="1" dirty="0" smtClean="0">
                <a:solidFill>
                  <a:srgbClr val="000000"/>
                </a:solidFill>
                <a:latin typeface="Times New Roman" pitchFamily="18" charset="0"/>
              </a:rPr>
              <a:t>PROPIEDAD</a:t>
            </a:r>
          </a:p>
          <a:p>
            <a:pPr algn="ctr" eaLnBrk="0" hangingPunct="0"/>
            <a:r>
              <a:rPr lang="es-ES_tradnl" sz="2000" b="1" dirty="0" smtClean="0">
                <a:solidFill>
                  <a:srgbClr val="000000"/>
                </a:solidFill>
                <a:latin typeface="Times New Roman" pitchFamily="18" charset="0"/>
              </a:rPr>
              <a:t>DEL</a:t>
            </a:r>
          </a:p>
          <a:p>
            <a:pPr algn="ctr" eaLnBrk="0" hangingPunct="0"/>
            <a:r>
              <a:rPr lang="es-ES_tradnl" sz="2000" b="1" dirty="0" smtClean="0">
                <a:solidFill>
                  <a:srgbClr val="000000"/>
                </a:solidFill>
                <a:latin typeface="Times New Roman" pitchFamily="18" charset="0"/>
              </a:rPr>
              <a:t>CLIENTE</a:t>
            </a:r>
            <a:endParaRPr lang="es-ES_tradnl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914400" y="685800"/>
            <a:ext cx="6858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7.5.5 </a:t>
            </a:r>
            <a:r>
              <a:rPr lang="es-ES_trad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Conservación 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 producto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8549" name="Rectangle 4"/>
          <p:cNvSpPr>
            <a:spLocks noChangeArrowheads="1"/>
          </p:cNvSpPr>
          <p:nvPr/>
        </p:nvSpPr>
        <p:spPr bwMode="auto">
          <a:xfrm>
            <a:off x="800100" y="1714500"/>
            <a:ext cx="77152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tx2"/>
              </a:buClr>
            </a:pPr>
            <a:r>
              <a:rPr lang="es-ES_tradnl" sz="2400" b="1" dirty="0">
                <a:solidFill>
                  <a:srgbClr val="000000"/>
                </a:solidFill>
              </a:rPr>
              <a:t>Conservar la conformidad del producto durante el procesamiento interno y en la entrega al destino.</a:t>
            </a:r>
          </a:p>
        </p:txBody>
      </p:sp>
      <p:pic>
        <p:nvPicPr>
          <p:cNvPr id="108551" name="Picture 6" descr="BD06475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124200"/>
            <a:ext cx="31369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2" name="Picture 7" descr="BD0649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505200"/>
            <a:ext cx="2932113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914400" y="685800"/>
            <a:ext cx="6858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7.5.5 </a:t>
            </a:r>
            <a:r>
              <a:rPr lang="es-ES_trad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Conservación 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 producto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9573" name="Rectangle 4"/>
          <p:cNvSpPr>
            <a:spLocks noChangeArrowheads="1"/>
          </p:cNvSpPr>
          <p:nvPr/>
        </p:nvSpPr>
        <p:spPr bwMode="auto">
          <a:xfrm>
            <a:off x="800100" y="1714500"/>
            <a:ext cx="771525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1338" indent="-541338">
              <a:spcBef>
                <a:spcPct val="20000"/>
              </a:spcBef>
              <a:buClr>
                <a:schemeClr val="tx2"/>
              </a:buClr>
            </a:pPr>
            <a:r>
              <a:rPr lang="es-ES_tradnl" sz="2400" b="1" dirty="0">
                <a:solidFill>
                  <a:srgbClr val="000000"/>
                </a:solidFill>
              </a:rPr>
              <a:t>La conservación del producto debe incluir:</a:t>
            </a:r>
          </a:p>
          <a:p>
            <a:pPr marL="541338" indent="-541338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Identificación.</a:t>
            </a:r>
          </a:p>
          <a:p>
            <a:pPr marL="541338" indent="-541338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Manejo.</a:t>
            </a:r>
          </a:p>
          <a:p>
            <a:pPr marL="541338" indent="-541338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Embalaje.</a:t>
            </a:r>
          </a:p>
          <a:p>
            <a:pPr marL="541338" indent="-541338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Almacenamiento.</a:t>
            </a:r>
          </a:p>
          <a:p>
            <a:pPr marL="541338" indent="-541338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Protección</a:t>
            </a:r>
            <a:r>
              <a:rPr lang="es-ES_tradnl" sz="2400" b="1" dirty="0" smtClean="0">
                <a:solidFill>
                  <a:srgbClr val="000000"/>
                </a:solidFill>
              </a:rPr>
              <a:t>.</a:t>
            </a:r>
          </a:p>
          <a:p>
            <a:pPr marL="541338" indent="-541338">
              <a:spcBef>
                <a:spcPct val="20000"/>
              </a:spcBef>
              <a:buClr>
                <a:schemeClr val="tx2"/>
              </a:buClr>
            </a:pPr>
            <a:endParaRPr lang="es-ES_tradnl" sz="2400" b="1" dirty="0">
              <a:solidFill>
                <a:srgbClr val="000000"/>
              </a:solidFill>
            </a:endParaRPr>
          </a:p>
          <a:p>
            <a:pPr marL="541338" indent="-541338">
              <a:spcBef>
                <a:spcPct val="20000"/>
              </a:spcBef>
              <a:buClr>
                <a:schemeClr val="tx2"/>
              </a:buClr>
            </a:pPr>
            <a:r>
              <a:rPr lang="es-ES_tradnl" sz="2400" b="1" dirty="0">
                <a:solidFill>
                  <a:srgbClr val="000000"/>
                </a:solidFill>
              </a:rPr>
              <a:t>Aplica a partes constituyentes de un producto.</a:t>
            </a:r>
          </a:p>
        </p:txBody>
      </p:sp>
    </p:spTree>
  </p:cSld>
  <p:clrMapOvr>
    <a:masterClrMapping/>
  </p:clrMapOvr>
  <p:transition>
    <p:randomBar dir="vert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914400" y="685800"/>
            <a:ext cx="6858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7.6 Control de los dispositivos de</a:t>
            </a:r>
            <a:b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monitoreo y medición.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0597" name="Rectangle 4"/>
          <p:cNvSpPr>
            <a:spLocks noChangeArrowheads="1"/>
          </p:cNvSpPr>
          <p:nvPr/>
        </p:nvSpPr>
        <p:spPr bwMode="auto">
          <a:xfrm>
            <a:off x="800100" y="1943100"/>
            <a:ext cx="7715250" cy="441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Para proporcionar evidencia de la conformidad del producto con los requisitos se debe determinar:</a:t>
            </a:r>
          </a:p>
          <a:p>
            <a:pPr marL="360363" indent="-360363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s-ES_tradnl" sz="2400" b="1" dirty="0">
                <a:solidFill>
                  <a:srgbClr val="000000"/>
                </a:solidFill>
              </a:rPr>
              <a:t>Los monitoreos y las mediciones a realizar.</a:t>
            </a:r>
          </a:p>
          <a:p>
            <a:pPr marL="360363" indent="-360363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s-ES_tradnl" sz="2400" b="1" dirty="0">
                <a:solidFill>
                  <a:srgbClr val="000000"/>
                </a:solidFill>
              </a:rPr>
              <a:t>Los dispositivos de monitoreo y medición requeridos.</a:t>
            </a:r>
          </a:p>
          <a:p>
            <a:pPr marL="360363" indent="-360363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s-ES_tradnl" sz="2400" b="1" dirty="0">
              <a:solidFill>
                <a:srgbClr val="000000"/>
              </a:solidFill>
            </a:endParaRPr>
          </a:p>
          <a:p>
            <a:pPr marL="360363" indent="-360363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Establecer procesos que aseguren que el monitoreo y la medición pueden llevarse a cabo de manera consistente con los requisitos.</a:t>
            </a:r>
          </a:p>
        </p:txBody>
      </p:sp>
    </p:spTree>
  </p:cSld>
  <p:clrMapOvr>
    <a:masterClrMapping/>
  </p:clrMapOvr>
  <p:transition>
    <p:randomBar dir="vert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914400" y="685800"/>
            <a:ext cx="6858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7.6 Control de los dispositivos de</a:t>
            </a:r>
            <a:b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monitoreo y </a:t>
            </a:r>
            <a:r>
              <a:rPr lang="es-ES_trad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medición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1621" name="Rectangle 4"/>
          <p:cNvSpPr>
            <a:spLocks noChangeArrowheads="1"/>
          </p:cNvSpPr>
          <p:nvPr/>
        </p:nvSpPr>
        <p:spPr bwMode="auto">
          <a:xfrm>
            <a:off x="800100" y="1943100"/>
            <a:ext cx="77152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>
              <a:spcBef>
                <a:spcPct val="20000"/>
              </a:spcBef>
              <a:buClr>
                <a:schemeClr val="tx2"/>
              </a:buClr>
            </a:pPr>
            <a:r>
              <a:rPr lang="es-ES_tradnl" sz="2400" b="1" dirty="0">
                <a:solidFill>
                  <a:srgbClr val="000000"/>
                </a:solidFill>
              </a:rPr>
              <a:t>El equipo de medición debe:</a:t>
            </a:r>
          </a:p>
          <a:p>
            <a:pPr marL="360363" indent="-360363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s-ES_tradnl" sz="2400" b="1" dirty="0">
              <a:solidFill>
                <a:srgbClr val="000000"/>
              </a:solidFill>
            </a:endParaRPr>
          </a:p>
          <a:p>
            <a:pPr marL="360363" indent="-360363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Calibrarse o verificarse a intervalos especificados o antes de su uso contra estándares de medición trazables.</a:t>
            </a:r>
          </a:p>
          <a:p>
            <a:pPr marL="360363" indent="-360363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Ajustarse o reajustarse como sea necesario.</a:t>
            </a:r>
          </a:p>
          <a:p>
            <a:pPr marL="360363" indent="-360363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Identificar el estado de calibración.</a:t>
            </a:r>
          </a:p>
          <a:p>
            <a:pPr marL="360363" indent="-360363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Salvaguardar contra desajustes.</a:t>
            </a:r>
          </a:p>
          <a:p>
            <a:pPr marL="360363" indent="-360363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Protegerse contra daño o deterioro.</a:t>
            </a:r>
          </a:p>
        </p:txBody>
      </p:sp>
    </p:spTree>
  </p:cSld>
  <p:clrMapOvr>
    <a:masterClrMapping/>
  </p:clrMapOvr>
  <p:transition>
    <p:randomBar dir="vert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914400" y="685800"/>
            <a:ext cx="6858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7.6 Control de los dispositivos de</a:t>
            </a:r>
            <a:b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monitoreo y </a:t>
            </a:r>
            <a:r>
              <a:rPr lang="es-ES_trad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medición</a:t>
            </a:r>
            <a:endParaRPr lang="es-ES_tradnl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45" name="Rectangle 4"/>
          <p:cNvSpPr>
            <a:spLocks noChangeArrowheads="1"/>
          </p:cNvSpPr>
          <p:nvPr/>
        </p:nvSpPr>
        <p:spPr bwMode="auto">
          <a:xfrm>
            <a:off x="642910" y="2143116"/>
            <a:ext cx="77152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just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s-ES_tradnl" sz="2000" b="1" dirty="0">
                <a:solidFill>
                  <a:srgbClr val="000000"/>
                </a:solidFill>
              </a:rPr>
              <a:t>Verificar y registrar la validez de los resultados de medición previos cuando el equipo no sea conforme con los requisitos. Tomar acciones sobre el equipo y el producto afectado.</a:t>
            </a:r>
          </a:p>
          <a:p>
            <a:pPr marL="450850" indent="-450850" algn="just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endParaRPr lang="es-ES_tradnl" sz="2000" b="1" dirty="0">
              <a:solidFill>
                <a:srgbClr val="000000"/>
              </a:solidFill>
            </a:endParaRPr>
          </a:p>
          <a:p>
            <a:pPr marL="450850" indent="-450850" algn="just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s-ES_tradnl" sz="2000" b="1" dirty="0">
                <a:solidFill>
                  <a:srgbClr val="000000"/>
                </a:solidFill>
              </a:rPr>
              <a:t>Mantener registros de calibración o verificación.</a:t>
            </a:r>
          </a:p>
          <a:p>
            <a:pPr marL="450850" indent="-450850" algn="just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endParaRPr lang="es-ES_tradnl" sz="2000" b="1" dirty="0">
              <a:solidFill>
                <a:srgbClr val="000000"/>
              </a:solidFill>
            </a:endParaRPr>
          </a:p>
          <a:p>
            <a:pPr marL="450850" indent="-450850" algn="just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s-ES_tradnl" sz="2000" b="1" dirty="0">
                <a:solidFill>
                  <a:srgbClr val="000000"/>
                </a:solidFill>
              </a:rPr>
              <a:t>Confirmar la habilidad del software utilizado en monitoreo y medición, para satisfacer la aplicación intencionada.</a:t>
            </a:r>
          </a:p>
        </p:txBody>
      </p:sp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Freeform 28"/>
          <p:cNvSpPr>
            <a:spLocks/>
          </p:cNvSpPr>
          <p:nvPr/>
        </p:nvSpPr>
        <p:spPr bwMode="auto">
          <a:xfrm>
            <a:off x="5105400" y="2667000"/>
            <a:ext cx="1773238" cy="977900"/>
          </a:xfrm>
          <a:custGeom>
            <a:avLst/>
            <a:gdLst>
              <a:gd name="T0" fmla="*/ 162 w 2234"/>
              <a:gd name="T1" fmla="*/ 1108 h 1231"/>
              <a:gd name="T2" fmla="*/ 1313 w 2234"/>
              <a:gd name="T3" fmla="*/ 1073 h 1231"/>
              <a:gd name="T4" fmla="*/ 932 w 2234"/>
              <a:gd name="T5" fmla="*/ 891 h 1231"/>
              <a:gd name="T6" fmla="*/ 1111 w 2234"/>
              <a:gd name="T7" fmla="*/ 1013 h 1231"/>
              <a:gd name="T8" fmla="*/ 1265 w 2234"/>
              <a:gd name="T9" fmla="*/ 967 h 1231"/>
              <a:gd name="T10" fmla="*/ 1299 w 2234"/>
              <a:gd name="T11" fmla="*/ 998 h 1231"/>
              <a:gd name="T12" fmla="*/ 1631 w 2234"/>
              <a:gd name="T13" fmla="*/ 1070 h 1231"/>
              <a:gd name="T14" fmla="*/ 1495 w 2234"/>
              <a:gd name="T15" fmla="*/ 886 h 1231"/>
              <a:gd name="T16" fmla="*/ 1573 w 2234"/>
              <a:gd name="T17" fmla="*/ 833 h 1231"/>
              <a:gd name="T18" fmla="*/ 1653 w 2234"/>
              <a:gd name="T19" fmla="*/ 887 h 1231"/>
              <a:gd name="T20" fmla="*/ 1850 w 2234"/>
              <a:gd name="T21" fmla="*/ 1050 h 1231"/>
              <a:gd name="T22" fmla="*/ 1934 w 2234"/>
              <a:gd name="T23" fmla="*/ 1031 h 1231"/>
              <a:gd name="T24" fmla="*/ 1888 w 2234"/>
              <a:gd name="T25" fmla="*/ 1010 h 1231"/>
              <a:gd name="T26" fmla="*/ 1578 w 2234"/>
              <a:gd name="T27" fmla="*/ 759 h 1231"/>
              <a:gd name="T28" fmla="*/ 1901 w 2234"/>
              <a:gd name="T29" fmla="*/ 893 h 1231"/>
              <a:gd name="T30" fmla="*/ 1915 w 2234"/>
              <a:gd name="T31" fmla="*/ 870 h 1231"/>
              <a:gd name="T32" fmla="*/ 1898 w 2234"/>
              <a:gd name="T33" fmla="*/ 833 h 1231"/>
              <a:gd name="T34" fmla="*/ 2229 w 2234"/>
              <a:gd name="T35" fmla="*/ 496 h 1231"/>
              <a:gd name="T36" fmla="*/ 1377 w 2234"/>
              <a:gd name="T37" fmla="*/ 268 h 1231"/>
              <a:gd name="T38" fmla="*/ 1812 w 2234"/>
              <a:gd name="T39" fmla="*/ 799 h 1231"/>
              <a:gd name="T40" fmla="*/ 1737 w 2234"/>
              <a:gd name="T41" fmla="*/ 746 h 1231"/>
              <a:gd name="T42" fmla="*/ 1349 w 2234"/>
              <a:gd name="T43" fmla="*/ 416 h 1231"/>
              <a:gd name="T44" fmla="*/ 1213 w 2234"/>
              <a:gd name="T45" fmla="*/ 423 h 1231"/>
              <a:gd name="T46" fmla="*/ 1153 w 2234"/>
              <a:gd name="T47" fmla="*/ 483 h 1231"/>
              <a:gd name="T48" fmla="*/ 968 w 2234"/>
              <a:gd name="T49" fmla="*/ 224 h 1231"/>
              <a:gd name="T50" fmla="*/ 887 w 2234"/>
              <a:gd name="T51" fmla="*/ 163 h 1231"/>
              <a:gd name="T52" fmla="*/ 780 w 2234"/>
              <a:gd name="T53" fmla="*/ 85 h 1231"/>
              <a:gd name="T54" fmla="*/ 692 w 2234"/>
              <a:gd name="T55" fmla="*/ 39 h 1231"/>
              <a:gd name="T56" fmla="*/ 1113 w 2234"/>
              <a:gd name="T57" fmla="*/ 453 h 1231"/>
              <a:gd name="T58" fmla="*/ 1031 w 2234"/>
              <a:gd name="T59" fmla="*/ 484 h 1231"/>
              <a:gd name="T60" fmla="*/ 1523 w 2234"/>
              <a:gd name="T61" fmla="*/ 724 h 1231"/>
              <a:gd name="T62" fmla="*/ 1180 w 2234"/>
              <a:gd name="T63" fmla="*/ 691 h 1231"/>
              <a:gd name="T64" fmla="*/ 629 w 2234"/>
              <a:gd name="T65" fmla="*/ 809 h 1231"/>
              <a:gd name="T66" fmla="*/ 879 w 2234"/>
              <a:gd name="T67" fmla="*/ 356 h 1231"/>
              <a:gd name="T68" fmla="*/ 1043 w 2234"/>
              <a:gd name="T69" fmla="*/ 421 h 1231"/>
              <a:gd name="T70" fmla="*/ 925 w 2234"/>
              <a:gd name="T71" fmla="*/ 366 h 1231"/>
              <a:gd name="T72" fmla="*/ 961 w 2234"/>
              <a:gd name="T73" fmla="*/ 369 h 1231"/>
              <a:gd name="T74" fmla="*/ 945 w 2234"/>
              <a:gd name="T75" fmla="*/ 388 h 1231"/>
              <a:gd name="T76" fmla="*/ 929 w 2234"/>
              <a:gd name="T77" fmla="*/ 344 h 1231"/>
              <a:gd name="T78" fmla="*/ 777 w 2234"/>
              <a:gd name="T79" fmla="*/ 217 h 1231"/>
              <a:gd name="T80" fmla="*/ 662 w 2234"/>
              <a:gd name="T81" fmla="*/ 71 h 1231"/>
              <a:gd name="T82" fmla="*/ 695 w 2234"/>
              <a:gd name="T83" fmla="*/ 20 h 1231"/>
              <a:gd name="T84" fmla="*/ 627 w 2234"/>
              <a:gd name="T85" fmla="*/ 68 h 1231"/>
              <a:gd name="T86" fmla="*/ 617 w 2234"/>
              <a:gd name="T87" fmla="*/ 61 h 1231"/>
              <a:gd name="T88" fmla="*/ 633 w 2234"/>
              <a:gd name="T89" fmla="*/ 41 h 1231"/>
              <a:gd name="T90" fmla="*/ 652 w 2234"/>
              <a:gd name="T91" fmla="*/ 16 h 1231"/>
              <a:gd name="T92" fmla="*/ 692 w 2234"/>
              <a:gd name="T93" fmla="*/ 17 h 1231"/>
              <a:gd name="T94" fmla="*/ 662 w 2234"/>
              <a:gd name="T95" fmla="*/ 1 h 1231"/>
              <a:gd name="T96" fmla="*/ 618 w 2234"/>
              <a:gd name="T97" fmla="*/ 10 h 1231"/>
              <a:gd name="T98" fmla="*/ 594 w 2234"/>
              <a:gd name="T99" fmla="*/ 53 h 1231"/>
              <a:gd name="T100" fmla="*/ 608 w 2234"/>
              <a:gd name="T101" fmla="*/ 96 h 1231"/>
              <a:gd name="T102" fmla="*/ 603 w 2234"/>
              <a:gd name="T103" fmla="*/ 130 h 1231"/>
              <a:gd name="T104" fmla="*/ 687 w 2234"/>
              <a:gd name="T105" fmla="*/ 210 h 1231"/>
              <a:gd name="T106" fmla="*/ 165 w 2234"/>
              <a:gd name="T107" fmla="*/ 421 h 123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234"/>
              <a:gd name="T163" fmla="*/ 0 h 1231"/>
              <a:gd name="T164" fmla="*/ 2234 w 2234"/>
              <a:gd name="T165" fmla="*/ 1231 h 123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234" h="1231">
                <a:moveTo>
                  <a:pt x="164" y="392"/>
                </a:moveTo>
                <a:lnTo>
                  <a:pt x="163" y="361"/>
                </a:lnTo>
                <a:lnTo>
                  <a:pt x="9" y="361"/>
                </a:lnTo>
                <a:lnTo>
                  <a:pt x="0" y="1231"/>
                </a:lnTo>
                <a:lnTo>
                  <a:pt x="163" y="1229"/>
                </a:lnTo>
                <a:lnTo>
                  <a:pt x="162" y="1108"/>
                </a:lnTo>
                <a:lnTo>
                  <a:pt x="259" y="1109"/>
                </a:lnTo>
                <a:lnTo>
                  <a:pt x="259" y="1058"/>
                </a:lnTo>
                <a:lnTo>
                  <a:pt x="742" y="1059"/>
                </a:lnTo>
                <a:lnTo>
                  <a:pt x="923" y="1058"/>
                </a:lnTo>
                <a:lnTo>
                  <a:pt x="1046" y="1070"/>
                </a:lnTo>
                <a:lnTo>
                  <a:pt x="1313" y="1073"/>
                </a:lnTo>
                <a:lnTo>
                  <a:pt x="1310" y="1023"/>
                </a:lnTo>
                <a:lnTo>
                  <a:pt x="1236" y="1023"/>
                </a:lnTo>
                <a:lnTo>
                  <a:pt x="1111" y="1013"/>
                </a:lnTo>
                <a:lnTo>
                  <a:pt x="676" y="1002"/>
                </a:lnTo>
                <a:lnTo>
                  <a:pt x="885" y="937"/>
                </a:lnTo>
                <a:lnTo>
                  <a:pt x="932" y="891"/>
                </a:lnTo>
                <a:lnTo>
                  <a:pt x="1039" y="931"/>
                </a:lnTo>
                <a:lnTo>
                  <a:pt x="1095" y="936"/>
                </a:lnTo>
                <a:lnTo>
                  <a:pt x="1097" y="967"/>
                </a:lnTo>
                <a:lnTo>
                  <a:pt x="1103" y="991"/>
                </a:lnTo>
                <a:lnTo>
                  <a:pt x="1109" y="1007"/>
                </a:lnTo>
                <a:lnTo>
                  <a:pt x="1111" y="1013"/>
                </a:lnTo>
                <a:lnTo>
                  <a:pt x="1236" y="1023"/>
                </a:lnTo>
                <a:lnTo>
                  <a:pt x="1242" y="1015"/>
                </a:lnTo>
                <a:lnTo>
                  <a:pt x="1248" y="1005"/>
                </a:lnTo>
                <a:lnTo>
                  <a:pt x="1254" y="992"/>
                </a:lnTo>
                <a:lnTo>
                  <a:pt x="1259" y="979"/>
                </a:lnTo>
                <a:lnTo>
                  <a:pt x="1265" y="967"/>
                </a:lnTo>
                <a:lnTo>
                  <a:pt x="1270" y="956"/>
                </a:lnTo>
                <a:lnTo>
                  <a:pt x="1272" y="949"/>
                </a:lnTo>
                <a:lnTo>
                  <a:pt x="1273" y="947"/>
                </a:lnTo>
                <a:lnTo>
                  <a:pt x="1287" y="949"/>
                </a:lnTo>
                <a:lnTo>
                  <a:pt x="1292" y="974"/>
                </a:lnTo>
                <a:lnTo>
                  <a:pt x="1299" y="998"/>
                </a:lnTo>
                <a:lnTo>
                  <a:pt x="1307" y="1016"/>
                </a:lnTo>
                <a:lnTo>
                  <a:pt x="1310" y="1023"/>
                </a:lnTo>
                <a:lnTo>
                  <a:pt x="1313" y="1073"/>
                </a:lnTo>
                <a:lnTo>
                  <a:pt x="1479" y="1075"/>
                </a:lnTo>
                <a:lnTo>
                  <a:pt x="1485" y="1070"/>
                </a:lnTo>
                <a:lnTo>
                  <a:pt x="1631" y="1070"/>
                </a:lnTo>
                <a:lnTo>
                  <a:pt x="1637" y="1054"/>
                </a:lnTo>
                <a:lnTo>
                  <a:pt x="1794" y="1053"/>
                </a:lnTo>
                <a:lnTo>
                  <a:pt x="1814" y="1013"/>
                </a:lnTo>
                <a:lnTo>
                  <a:pt x="1430" y="1012"/>
                </a:lnTo>
                <a:lnTo>
                  <a:pt x="1464" y="976"/>
                </a:lnTo>
                <a:lnTo>
                  <a:pt x="1495" y="886"/>
                </a:lnTo>
                <a:lnTo>
                  <a:pt x="1653" y="887"/>
                </a:lnTo>
                <a:lnTo>
                  <a:pt x="1628" y="875"/>
                </a:lnTo>
                <a:lnTo>
                  <a:pt x="1500" y="873"/>
                </a:lnTo>
                <a:lnTo>
                  <a:pt x="1508" y="855"/>
                </a:lnTo>
                <a:lnTo>
                  <a:pt x="1605" y="856"/>
                </a:lnTo>
                <a:lnTo>
                  <a:pt x="1573" y="833"/>
                </a:lnTo>
                <a:lnTo>
                  <a:pt x="1518" y="834"/>
                </a:lnTo>
                <a:lnTo>
                  <a:pt x="1533" y="802"/>
                </a:lnTo>
                <a:lnTo>
                  <a:pt x="1573" y="833"/>
                </a:lnTo>
                <a:lnTo>
                  <a:pt x="1605" y="856"/>
                </a:lnTo>
                <a:lnTo>
                  <a:pt x="1628" y="875"/>
                </a:lnTo>
                <a:lnTo>
                  <a:pt x="1653" y="887"/>
                </a:lnTo>
                <a:lnTo>
                  <a:pt x="1814" y="1013"/>
                </a:lnTo>
                <a:lnTo>
                  <a:pt x="1794" y="1053"/>
                </a:lnTo>
                <a:lnTo>
                  <a:pt x="1798" y="1053"/>
                </a:lnTo>
                <a:lnTo>
                  <a:pt x="1811" y="1052"/>
                </a:lnTo>
                <a:lnTo>
                  <a:pt x="1829" y="1051"/>
                </a:lnTo>
                <a:lnTo>
                  <a:pt x="1850" y="1050"/>
                </a:lnTo>
                <a:lnTo>
                  <a:pt x="1872" y="1048"/>
                </a:lnTo>
                <a:lnTo>
                  <a:pt x="1893" y="1046"/>
                </a:lnTo>
                <a:lnTo>
                  <a:pt x="1910" y="1045"/>
                </a:lnTo>
                <a:lnTo>
                  <a:pt x="1922" y="1043"/>
                </a:lnTo>
                <a:lnTo>
                  <a:pt x="1932" y="1038"/>
                </a:lnTo>
                <a:lnTo>
                  <a:pt x="1934" y="1031"/>
                </a:lnTo>
                <a:lnTo>
                  <a:pt x="1932" y="1025"/>
                </a:lnTo>
                <a:lnTo>
                  <a:pt x="1931" y="1023"/>
                </a:lnTo>
                <a:lnTo>
                  <a:pt x="1843" y="901"/>
                </a:lnTo>
                <a:lnTo>
                  <a:pt x="1821" y="911"/>
                </a:lnTo>
                <a:lnTo>
                  <a:pt x="1877" y="983"/>
                </a:lnTo>
                <a:lnTo>
                  <a:pt x="1888" y="1010"/>
                </a:lnTo>
                <a:lnTo>
                  <a:pt x="1821" y="987"/>
                </a:lnTo>
                <a:lnTo>
                  <a:pt x="1521" y="759"/>
                </a:lnTo>
                <a:lnTo>
                  <a:pt x="1551" y="758"/>
                </a:lnTo>
                <a:lnTo>
                  <a:pt x="1819" y="965"/>
                </a:lnTo>
                <a:lnTo>
                  <a:pt x="1825" y="946"/>
                </a:lnTo>
                <a:lnTo>
                  <a:pt x="1578" y="759"/>
                </a:lnTo>
                <a:lnTo>
                  <a:pt x="1661" y="766"/>
                </a:lnTo>
                <a:lnTo>
                  <a:pt x="1775" y="857"/>
                </a:lnTo>
                <a:lnTo>
                  <a:pt x="1813" y="899"/>
                </a:lnTo>
                <a:lnTo>
                  <a:pt x="1821" y="911"/>
                </a:lnTo>
                <a:lnTo>
                  <a:pt x="1843" y="901"/>
                </a:lnTo>
                <a:lnTo>
                  <a:pt x="1901" y="893"/>
                </a:lnTo>
                <a:lnTo>
                  <a:pt x="1919" y="881"/>
                </a:lnTo>
                <a:lnTo>
                  <a:pt x="2002" y="881"/>
                </a:lnTo>
                <a:lnTo>
                  <a:pt x="2234" y="968"/>
                </a:lnTo>
                <a:lnTo>
                  <a:pt x="2234" y="957"/>
                </a:lnTo>
                <a:lnTo>
                  <a:pt x="2003" y="869"/>
                </a:lnTo>
                <a:lnTo>
                  <a:pt x="1915" y="870"/>
                </a:lnTo>
                <a:lnTo>
                  <a:pt x="1908" y="853"/>
                </a:lnTo>
                <a:lnTo>
                  <a:pt x="2036" y="854"/>
                </a:lnTo>
                <a:lnTo>
                  <a:pt x="2231" y="926"/>
                </a:lnTo>
                <a:lnTo>
                  <a:pt x="2230" y="902"/>
                </a:lnTo>
                <a:lnTo>
                  <a:pt x="2031" y="833"/>
                </a:lnTo>
                <a:lnTo>
                  <a:pt x="1898" y="833"/>
                </a:lnTo>
                <a:lnTo>
                  <a:pt x="1869" y="765"/>
                </a:lnTo>
                <a:lnTo>
                  <a:pt x="1872" y="744"/>
                </a:lnTo>
                <a:lnTo>
                  <a:pt x="1782" y="560"/>
                </a:lnTo>
                <a:lnTo>
                  <a:pt x="1736" y="527"/>
                </a:lnTo>
                <a:lnTo>
                  <a:pt x="2230" y="525"/>
                </a:lnTo>
                <a:lnTo>
                  <a:pt x="2229" y="496"/>
                </a:lnTo>
                <a:lnTo>
                  <a:pt x="1691" y="495"/>
                </a:lnTo>
                <a:lnTo>
                  <a:pt x="1455" y="310"/>
                </a:lnTo>
                <a:lnTo>
                  <a:pt x="1379" y="236"/>
                </a:lnTo>
                <a:lnTo>
                  <a:pt x="929" y="194"/>
                </a:lnTo>
                <a:lnTo>
                  <a:pt x="968" y="224"/>
                </a:lnTo>
                <a:lnTo>
                  <a:pt x="1377" y="268"/>
                </a:lnTo>
                <a:lnTo>
                  <a:pt x="1445" y="344"/>
                </a:lnTo>
                <a:lnTo>
                  <a:pt x="1461" y="348"/>
                </a:lnTo>
                <a:lnTo>
                  <a:pt x="1761" y="581"/>
                </a:lnTo>
                <a:lnTo>
                  <a:pt x="1839" y="746"/>
                </a:lnTo>
                <a:lnTo>
                  <a:pt x="1810" y="781"/>
                </a:lnTo>
                <a:lnTo>
                  <a:pt x="1812" y="799"/>
                </a:lnTo>
                <a:lnTo>
                  <a:pt x="1851" y="788"/>
                </a:lnTo>
                <a:lnTo>
                  <a:pt x="1892" y="866"/>
                </a:lnTo>
                <a:lnTo>
                  <a:pt x="1825" y="878"/>
                </a:lnTo>
                <a:lnTo>
                  <a:pt x="1770" y="777"/>
                </a:lnTo>
                <a:lnTo>
                  <a:pt x="1737" y="766"/>
                </a:lnTo>
                <a:lnTo>
                  <a:pt x="1737" y="746"/>
                </a:lnTo>
                <a:lnTo>
                  <a:pt x="1685" y="648"/>
                </a:lnTo>
                <a:lnTo>
                  <a:pt x="1692" y="642"/>
                </a:lnTo>
                <a:lnTo>
                  <a:pt x="1684" y="625"/>
                </a:lnTo>
                <a:lnTo>
                  <a:pt x="1383" y="465"/>
                </a:lnTo>
                <a:lnTo>
                  <a:pt x="1371" y="422"/>
                </a:lnTo>
                <a:lnTo>
                  <a:pt x="1349" y="416"/>
                </a:lnTo>
                <a:lnTo>
                  <a:pt x="1319" y="432"/>
                </a:lnTo>
                <a:lnTo>
                  <a:pt x="1246" y="420"/>
                </a:lnTo>
                <a:lnTo>
                  <a:pt x="1223" y="409"/>
                </a:lnTo>
                <a:lnTo>
                  <a:pt x="1199" y="399"/>
                </a:lnTo>
                <a:lnTo>
                  <a:pt x="1180" y="413"/>
                </a:lnTo>
                <a:lnTo>
                  <a:pt x="1213" y="423"/>
                </a:lnTo>
                <a:lnTo>
                  <a:pt x="1328" y="519"/>
                </a:lnTo>
                <a:lnTo>
                  <a:pt x="1220" y="496"/>
                </a:lnTo>
                <a:lnTo>
                  <a:pt x="1151" y="442"/>
                </a:lnTo>
                <a:lnTo>
                  <a:pt x="1144" y="460"/>
                </a:lnTo>
                <a:lnTo>
                  <a:pt x="1179" y="487"/>
                </a:lnTo>
                <a:lnTo>
                  <a:pt x="1153" y="483"/>
                </a:lnTo>
                <a:lnTo>
                  <a:pt x="1138" y="466"/>
                </a:lnTo>
                <a:lnTo>
                  <a:pt x="1144" y="460"/>
                </a:lnTo>
                <a:lnTo>
                  <a:pt x="1151" y="442"/>
                </a:lnTo>
                <a:lnTo>
                  <a:pt x="1180" y="413"/>
                </a:lnTo>
                <a:lnTo>
                  <a:pt x="1199" y="399"/>
                </a:lnTo>
                <a:lnTo>
                  <a:pt x="968" y="224"/>
                </a:lnTo>
                <a:lnTo>
                  <a:pt x="929" y="194"/>
                </a:lnTo>
                <a:lnTo>
                  <a:pt x="927" y="193"/>
                </a:lnTo>
                <a:lnTo>
                  <a:pt x="921" y="188"/>
                </a:lnTo>
                <a:lnTo>
                  <a:pt x="913" y="183"/>
                </a:lnTo>
                <a:lnTo>
                  <a:pt x="901" y="173"/>
                </a:lnTo>
                <a:lnTo>
                  <a:pt x="887" y="163"/>
                </a:lnTo>
                <a:lnTo>
                  <a:pt x="871" y="152"/>
                </a:lnTo>
                <a:lnTo>
                  <a:pt x="854" y="139"/>
                </a:lnTo>
                <a:lnTo>
                  <a:pt x="837" y="126"/>
                </a:lnTo>
                <a:lnTo>
                  <a:pt x="818" y="112"/>
                </a:lnTo>
                <a:lnTo>
                  <a:pt x="799" y="99"/>
                </a:lnTo>
                <a:lnTo>
                  <a:pt x="780" y="85"/>
                </a:lnTo>
                <a:lnTo>
                  <a:pt x="763" y="71"/>
                </a:lnTo>
                <a:lnTo>
                  <a:pt x="746" y="58"/>
                </a:lnTo>
                <a:lnTo>
                  <a:pt x="731" y="48"/>
                </a:lnTo>
                <a:lnTo>
                  <a:pt x="718" y="38"/>
                </a:lnTo>
                <a:lnTo>
                  <a:pt x="708" y="30"/>
                </a:lnTo>
                <a:lnTo>
                  <a:pt x="692" y="39"/>
                </a:lnTo>
                <a:lnTo>
                  <a:pt x="1158" y="393"/>
                </a:lnTo>
                <a:lnTo>
                  <a:pt x="1132" y="426"/>
                </a:lnTo>
                <a:lnTo>
                  <a:pt x="662" y="71"/>
                </a:lnTo>
                <a:lnTo>
                  <a:pt x="652" y="78"/>
                </a:lnTo>
                <a:lnTo>
                  <a:pt x="1121" y="439"/>
                </a:lnTo>
                <a:lnTo>
                  <a:pt x="1113" y="453"/>
                </a:lnTo>
                <a:lnTo>
                  <a:pt x="1057" y="409"/>
                </a:lnTo>
                <a:lnTo>
                  <a:pt x="1043" y="421"/>
                </a:lnTo>
                <a:lnTo>
                  <a:pt x="1014" y="435"/>
                </a:lnTo>
                <a:lnTo>
                  <a:pt x="995" y="429"/>
                </a:lnTo>
                <a:lnTo>
                  <a:pt x="975" y="439"/>
                </a:lnTo>
                <a:lnTo>
                  <a:pt x="1031" y="484"/>
                </a:lnTo>
                <a:lnTo>
                  <a:pt x="1212" y="516"/>
                </a:lnTo>
                <a:lnTo>
                  <a:pt x="1360" y="551"/>
                </a:lnTo>
                <a:lnTo>
                  <a:pt x="1536" y="604"/>
                </a:lnTo>
                <a:lnTo>
                  <a:pt x="1639" y="651"/>
                </a:lnTo>
                <a:lnTo>
                  <a:pt x="1634" y="729"/>
                </a:lnTo>
                <a:lnTo>
                  <a:pt x="1523" y="724"/>
                </a:lnTo>
                <a:lnTo>
                  <a:pt x="1530" y="645"/>
                </a:lnTo>
                <a:lnTo>
                  <a:pt x="1521" y="642"/>
                </a:lnTo>
                <a:lnTo>
                  <a:pt x="1517" y="647"/>
                </a:lnTo>
                <a:lnTo>
                  <a:pt x="1376" y="618"/>
                </a:lnTo>
                <a:lnTo>
                  <a:pt x="1363" y="689"/>
                </a:lnTo>
                <a:lnTo>
                  <a:pt x="1180" y="691"/>
                </a:lnTo>
                <a:lnTo>
                  <a:pt x="970" y="641"/>
                </a:lnTo>
                <a:lnTo>
                  <a:pt x="886" y="709"/>
                </a:lnTo>
                <a:lnTo>
                  <a:pt x="711" y="706"/>
                </a:lnTo>
                <a:lnTo>
                  <a:pt x="665" y="743"/>
                </a:lnTo>
                <a:lnTo>
                  <a:pt x="651" y="746"/>
                </a:lnTo>
                <a:lnTo>
                  <a:pt x="629" y="809"/>
                </a:lnTo>
                <a:lnTo>
                  <a:pt x="474" y="878"/>
                </a:lnTo>
                <a:lnTo>
                  <a:pt x="442" y="873"/>
                </a:lnTo>
                <a:lnTo>
                  <a:pt x="260" y="870"/>
                </a:lnTo>
                <a:lnTo>
                  <a:pt x="261" y="423"/>
                </a:lnTo>
                <a:lnTo>
                  <a:pt x="754" y="260"/>
                </a:lnTo>
                <a:lnTo>
                  <a:pt x="879" y="356"/>
                </a:lnTo>
                <a:lnTo>
                  <a:pt x="841" y="355"/>
                </a:lnTo>
                <a:lnTo>
                  <a:pt x="895" y="394"/>
                </a:lnTo>
                <a:lnTo>
                  <a:pt x="953" y="414"/>
                </a:lnTo>
                <a:lnTo>
                  <a:pt x="975" y="394"/>
                </a:lnTo>
                <a:lnTo>
                  <a:pt x="975" y="369"/>
                </a:lnTo>
                <a:lnTo>
                  <a:pt x="1043" y="421"/>
                </a:lnTo>
                <a:lnTo>
                  <a:pt x="1057" y="409"/>
                </a:lnTo>
                <a:lnTo>
                  <a:pt x="845" y="246"/>
                </a:lnTo>
                <a:lnTo>
                  <a:pt x="809" y="240"/>
                </a:lnTo>
                <a:lnTo>
                  <a:pt x="942" y="343"/>
                </a:lnTo>
                <a:lnTo>
                  <a:pt x="929" y="344"/>
                </a:lnTo>
                <a:lnTo>
                  <a:pt x="925" y="366"/>
                </a:lnTo>
                <a:lnTo>
                  <a:pt x="939" y="361"/>
                </a:lnTo>
                <a:lnTo>
                  <a:pt x="942" y="361"/>
                </a:lnTo>
                <a:lnTo>
                  <a:pt x="947" y="361"/>
                </a:lnTo>
                <a:lnTo>
                  <a:pt x="954" y="362"/>
                </a:lnTo>
                <a:lnTo>
                  <a:pt x="959" y="365"/>
                </a:lnTo>
                <a:lnTo>
                  <a:pt x="961" y="369"/>
                </a:lnTo>
                <a:lnTo>
                  <a:pt x="961" y="378"/>
                </a:lnTo>
                <a:lnTo>
                  <a:pt x="961" y="386"/>
                </a:lnTo>
                <a:lnTo>
                  <a:pt x="959" y="392"/>
                </a:lnTo>
                <a:lnTo>
                  <a:pt x="955" y="393"/>
                </a:lnTo>
                <a:lnTo>
                  <a:pt x="950" y="391"/>
                </a:lnTo>
                <a:lnTo>
                  <a:pt x="945" y="388"/>
                </a:lnTo>
                <a:lnTo>
                  <a:pt x="940" y="384"/>
                </a:lnTo>
                <a:lnTo>
                  <a:pt x="936" y="379"/>
                </a:lnTo>
                <a:lnTo>
                  <a:pt x="931" y="374"/>
                </a:lnTo>
                <a:lnTo>
                  <a:pt x="927" y="368"/>
                </a:lnTo>
                <a:lnTo>
                  <a:pt x="925" y="366"/>
                </a:lnTo>
                <a:lnTo>
                  <a:pt x="929" y="344"/>
                </a:lnTo>
                <a:lnTo>
                  <a:pt x="801" y="245"/>
                </a:lnTo>
                <a:lnTo>
                  <a:pt x="809" y="240"/>
                </a:lnTo>
                <a:lnTo>
                  <a:pt x="845" y="246"/>
                </a:lnTo>
                <a:lnTo>
                  <a:pt x="643" y="89"/>
                </a:lnTo>
                <a:lnTo>
                  <a:pt x="629" y="105"/>
                </a:lnTo>
                <a:lnTo>
                  <a:pt x="777" y="217"/>
                </a:lnTo>
                <a:lnTo>
                  <a:pt x="766" y="221"/>
                </a:lnTo>
                <a:lnTo>
                  <a:pt x="635" y="122"/>
                </a:lnTo>
                <a:lnTo>
                  <a:pt x="629" y="105"/>
                </a:lnTo>
                <a:lnTo>
                  <a:pt x="643" y="89"/>
                </a:lnTo>
                <a:lnTo>
                  <a:pt x="652" y="78"/>
                </a:lnTo>
                <a:lnTo>
                  <a:pt x="662" y="71"/>
                </a:lnTo>
                <a:lnTo>
                  <a:pt x="692" y="39"/>
                </a:lnTo>
                <a:lnTo>
                  <a:pt x="708" y="30"/>
                </a:lnTo>
                <a:lnTo>
                  <a:pt x="703" y="26"/>
                </a:lnTo>
                <a:lnTo>
                  <a:pt x="700" y="24"/>
                </a:lnTo>
                <a:lnTo>
                  <a:pt x="696" y="21"/>
                </a:lnTo>
                <a:lnTo>
                  <a:pt x="695" y="20"/>
                </a:lnTo>
                <a:lnTo>
                  <a:pt x="671" y="16"/>
                </a:lnTo>
                <a:lnTo>
                  <a:pt x="667" y="21"/>
                </a:lnTo>
                <a:lnTo>
                  <a:pt x="658" y="34"/>
                </a:lnTo>
                <a:lnTo>
                  <a:pt x="648" y="47"/>
                </a:lnTo>
                <a:lnTo>
                  <a:pt x="642" y="53"/>
                </a:lnTo>
                <a:lnTo>
                  <a:pt x="627" y="68"/>
                </a:lnTo>
                <a:lnTo>
                  <a:pt x="619" y="79"/>
                </a:lnTo>
                <a:lnTo>
                  <a:pt x="614" y="72"/>
                </a:lnTo>
                <a:lnTo>
                  <a:pt x="613" y="65"/>
                </a:lnTo>
                <a:lnTo>
                  <a:pt x="614" y="59"/>
                </a:lnTo>
                <a:lnTo>
                  <a:pt x="614" y="57"/>
                </a:lnTo>
                <a:lnTo>
                  <a:pt x="617" y="61"/>
                </a:lnTo>
                <a:lnTo>
                  <a:pt x="621" y="64"/>
                </a:lnTo>
                <a:lnTo>
                  <a:pt x="625" y="66"/>
                </a:lnTo>
                <a:lnTo>
                  <a:pt x="627" y="68"/>
                </a:lnTo>
                <a:lnTo>
                  <a:pt x="642" y="53"/>
                </a:lnTo>
                <a:lnTo>
                  <a:pt x="639" y="49"/>
                </a:lnTo>
                <a:lnTo>
                  <a:pt x="633" y="41"/>
                </a:lnTo>
                <a:lnTo>
                  <a:pt x="627" y="32"/>
                </a:lnTo>
                <a:lnTo>
                  <a:pt x="627" y="25"/>
                </a:lnTo>
                <a:lnTo>
                  <a:pt x="632" y="21"/>
                </a:lnTo>
                <a:lnTo>
                  <a:pt x="638" y="19"/>
                </a:lnTo>
                <a:lnTo>
                  <a:pt x="646" y="17"/>
                </a:lnTo>
                <a:lnTo>
                  <a:pt x="652" y="16"/>
                </a:lnTo>
                <a:lnTo>
                  <a:pt x="659" y="16"/>
                </a:lnTo>
                <a:lnTo>
                  <a:pt x="665" y="16"/>
                </a:lnTo>
                <a:lnTo>
                  <a:pt x="670" y="16"/>
                </a:lnTo>
                <a:lnTo>
                  <a:pt x="671" y="16"/>
                </a:lnTo>
                <a:lnTo>
                  <a:pt x="695" y="20"/>
                </a:lnTo>
                <a:lnTo>
                  <a:pt x="692" y="17"/>
                </a:lnTo>
                <a:lnTo>
                  <a:pt x="688" y="13"/>
                </a:lnTo>
                <a:lnTo>
                  <a:pt x="684" y="10"/>
                </a:lnTo>
                <a:lnTo>
                  <a:pt x="679" y="6"/>
                </a:lnTo>
                <a:lnTo>
                  <a:pt x="674" y="4"/>
                </a:lnTo>
                <a:lnTo>
                  <a:pt x="669" y="2"/>
                </a:lnTo>
                <a:lnTo>
                  <a:pt x="662" y="1"/>
                </a:lnTo>
                <a:lnTo>
                  <a:pt x="652" y="0"/>
                </a:lnTo>
                <a:lnTo>
                  <a:pt x="643" y="0"/>
                </a:lnTo>
                <a:lnTo>
                  <a:pt x="635" y="1"/>
                </a:lnTo>
                <a:lnTo>
                  <a:pt x="628" y="3"/>
                </a:lnTo>
                <a:lnTo>
                  <a:pt x="623" y="6"/>
                </a:lnTo>
                <a:lnTo>
                  <a:pt x="618" y="10"/>
                </a:lnTo>
                <a:lnTo>
                  <a:pt x="613" y="13"/>
                </a:lnTo>
                <a:lnTo>
                  <a:pt x="610" y="17"/>
                </a:lnTo>
                <a:lnTo>
                  <a:pt x="606" y="20"/>
                </a:lnTo>
                <a:lnTo>
                  <a:pt x="601" y="28"/>
                </a:lnTo>
                <a:lnTo>
                  <a:pt x="596" y="40"/>
                </a:lnTo>
                <a:lnTo>
                  <a:pt x="594" y="53"/>
                </a:lnTo>
                <a:lnTo>
                  <a:pt x="594" y="63"/>
                </a:lnTo>
                <a:lnTo>
                  <a:pt x="596" y="72"/>
                </a:lnTo>
                <a:lnTo>
                  <a:pt x="602" y="81"/>
                </a:lnTo>
                <a:lnTo>
                  <a:pt x="606" y="91"/>
                </a:lnTo>
                <a:lnTo>
                  <a:pt x="609" y="94"/>
                </a:lnTo>
                <a:lnTo>
                  <a:pt x="608" y="96"/>
                </a:lnTo>
                <a:lnTo>
                  <a:pt x="605" y="101"/>
                </a:lnTo>
                <a:lnTo>
                  <a:pt x="602" y="108"/>
                </a:lnTo>
                <a:lnTo>
                  <a:pt x="600" y="114"/>
                </a:lnTo>
                <a:lnTo>
                  <a:pt x="600" y="118"/>
                </a:lnTo>
                <a:lnTo>
                  <a:pt x="601" y="123"/>
                </a:lnTo>
                <a:lnTo>
                  <a:pt x="603" y="130"/>
                </a:lnTo>
                <a:lnTo>
                  <a:pt x="605" y="141"/>
                </a:lnTo>
                <a:lnTo>
                  <a:pt x="611" y="150"/>
                </a:lnTo>
                <a:lnTo>
                  <a:pt x="625" y="164"/>
                </a:lnTo>
                <a:lnTo>
                  <a:pt x="644" y="179"/>
                </a:lnTo>
                <a:lnTo>
                  <a:pt x="666" y="195"/>
                </a:lnTo>
                <a:lnTo>
                  <a:pt x="687" y="210"/>
                </a:lnTo>
                <a:lnTo>
                  <a:pt x="705" y="223"/>
                </a:lnTo>
                <a:lnTo>
                  <a:pt x="719" y="231"/>
                </a:lnTo>
                <a:lnTo>
                  <a:pt x="724" y="234"/>
                </a:lnTo>
                <a:lnTo>
                  <a:pt x="247" y="393"/>
                </a:lnTo>
                <a:lnTo>
                  <a:pt x="164" y="392"/>
                </a:lnTo>
                <a:lnTo>
                  <a:pt x="165" y="421"/>
                </a:lnTo>
                <a:lnTo>
                  <a:pt x="226" y="421"/>
                </a:lnTo>
                <a:lnTo>
                  <a:pt x="224" y="1078"/>
                </a:lnTo>
                <a:lnTo>
                  <a:pt x="164" y="1078"/>
                </a:lnTo>
                <a:lnTo>
                  <a:pt x="165" y="421"/>
                </a:lnTo>
                <a:lnTo>
                  <a:pt x="164" y="39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s-ES_tradnl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Definiciones </a:t>
            </a:r>
            <a:br>
              <a:rPr lang="es-ES_tradnl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s-ES_tradnl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s-ES_tradnl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s-ES_tradnl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CONTROL DE CALIDAD</a:t>
            </a:r>
          </a:p>
        </p:txBody>
      </p:sp>
      <p:sp>
        <p:nvSpPr>
          <p:cNvPr id="24582" name="Rectangle 3"/>
          <p:cNvSpPr>
            <a:spLocks noChangeArrowheads="1"/>
          </p:cNvSpPr>
          <p:nvPr/>
        </p:nvSpPr>
        <p:spPr bwMode="auto">
          <a:xfrm>
            <a:off x="1143000" y="2362200"/>
            <a:ext cx="3048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800" dirty="0">
                <a:solidFill>
                  <a:srgbClr val="000000"/>
                </a:solidFill>
              </a:rPr>
              <a:t>Parte de la Gestión de Calidad enfocada al cumplimiento de requisitos de calidad.</a:t>
            </a:r>
          </a:p>
        </p:txBody>
      </p:sp>
      <p:pic>
        <p:nvPicPr>
          <p:cNvPr id="24584" name="Picture 10" descr="MAR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810000"/>
            <a:ext cx="915988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Line 12"/>
          <p:cNvSpPr>
            <a:spLocks noChangeShapeType="1"/>
          </p:cNvSpPr>
          <p:nvPr/>
        </p:nvSpPr>
        <p:spPr bwMode="auto">
          <a:xfrm rot="2795954">
            <a:off x="7074694" y="2412207"/>
            <a:ext cx="1587" cy="914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24586" name="Line 13"/>
          <p:cNvSpPr>
            <a:spLocks noChangeShapeType="1"/>
          </p:cNvSpPr>
          <p:nvPr/>
        </p:nvSpPr>
        <p:spPr bwMode="auto">
          <a:xfrm rot="-2589143">
            <a:off x="7086600" y="2438400"/>
            <a:ext cx="1588" cy="838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24587" name="Text Box 14"/>
          <p:cNvSpPr txBox="1">
            <a:spLocks noChangeArrowheads="1"/>
          </p:cNvSpPr>
          <p:nvPr/>
        </p:nvSpPr>
        <p:spPr bwMode="auto">
          <a:xfrm>
            <a:off x="6477000" y="3429000"/>
            <a:ext cx="1341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1400" b="1">
                <a:latin typeface="Times New Roman" pitchFamily="18" charset="0"/>
              </a:rPr>
              <a:t>RECHAZADO</a:t>
            </a:r>
            <a:endParaRPr lang="es-ES_tradnl" sz="1400">
              <a:latin typeface="Times New Roman" pitchFamily="18" charset="0"/>
            </a:endParaRPr>
          </a:p>
        </p:txBody>
      </p:sp>
      <p:sp>
        <p:nvSpPr>
          <p:cNvPr id="24588" name="Text Box 15"/>
          <p:cNvSpPr txBox="1">
            <a:spLocks noChangeArrowheads="1"/>
          </p:cNvSpPr>
          <p:nvPr/>
        </p:nvSpPr>
        <p:spPr bwMode="auto">
          <a:xfrm>
            <a:off x="6477000" y="5181600"/>
            <a:ext cx="1201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1400" b="1">
                <a:latin typeface="Times New Roman" pitchFamily="18" charset="0"/>
              </a:rPr>
              <a:t>APROBADO</a:t>
            </a:r>
            <a:endParaRPr lang="es-ES_tradnl" sz="1400">
              <a:latin typeface="Times New Roman" pitchFamily="18" charset="0"/>
            </a:endParaRPr>
          </a:p>
        </p:txBody>
      </p:sp>
      <p:sp>
        <p:nvSpPr>
          <p:cNvPr id="24589" name="Freeform 27"/>
          <p:cNvSpPr>
            <a:spLocks/>
          </p:cNvSpPr>
          <p:nvPr/>
        </p:nvSpPr>
        <p:spPr bwMode="auto">
          <a:xfrm>
            <a:off x="5105400" y="4114800"/>
            <a:ext cx="1773238" cy="977900"/>
          </a:xfrm>
          <a:custGeom>
            <a:avLst/>
            <a:gdLst>
              <a:gd name="T0" fmla="*/ 162 w 2234"/>
              <a:gd name="T1" fmla="*/ 1108 h 1231"/>
              <a:gd name="T2" fmla="*/ 1313 w 2234"/>
              <a:gd name="T3" fmla="*/ 1073 h 1231"/>
              <a:gd name="T4" fmla="*/ 932 w 2234"/>
              <a:gd name="T5" fmla="*/ 891 h 1231"/>
              <a:gd name="T6" fmla="*/ 1111 w 2234"/>
              <a:gd name="T7" fmla="*/ 1013 h 1231"/>
              <a:gd name="T8" fmla="*/ 1265 w 2234"/>
              <a:gd name="T9" fmla="*/ 967 h 1231"/>
              <a:gd name="T10" fmla="*/ 1299 w 2234"/>
              <a:gd name="T11" fmla="*/ 998 h 1231"/>
              <a:gd name="T12" fmla="*/ 1631 w 2234"/>
              <a:gd name="T13" fmla="*/ 1070 h 1231"/>
              <a:gd name="T14" fmla="*/ 1495 w 2234"/>
              <a:gd name="T15" fmla="*/ 886 h 1231"/>
              <a:gd name="T16" fmla="*/ 1573 w 2234"/>
              <a:gd name="T17" fmla="*/ 833 h 1231"/>
              <a:gd name="T18" fmla="*/ 1653 w 2234"/>
              <a:gd name="T19" fmla="*/ 887 h 1231"/>
              <a:gd name="T20" fmla="*/ 1850 w 2234"/>
              <a:gd name="T21" fmla="*/ 1050 h 1231"/>
              <a:gd name="T22" fmla="*/ 1934 w 2234"/>
              <a:gd name="T23" fmla="*/ 1031 h 1231"/>
              <a:gd name="T24" fmla="*/ 1888 w 2234"/>
              <a:gd name="T25" fmla="*/ 1010 h 1231"/>
              <a:gd name="T26" fmla="*/ 1578 w 2234"/>
              <a:gd name="T27" fmla="*/ 759 h 1231"/>
              <a:gd name="T28" fmla="*/ 1901 w 2234"/>
              <a:gd name="T29" fmla="*/ 893 h 1231"/>
              <a:gd name="T30" fmla="*/ 1915 w 2234"/>
              <a:gd name="T31" fmla="*/ 870 h 1231"/>
              <a:gd name="T32" fmla="*/ 1898 w 2234"/>
              <a:gd name="T33" fmla="*/ 833 h 1231"/>
              <a:gd name="T34" fmla="*/ 2229 w 2234"/>
              <a:gd name="T35" fmla="*/ 496 h 1231"/>
              <a:gd name="T36" fmla="*/ 1377 w 2234"/>
              <a:gd name="T37" fmla="*/ 268 h 1231"/>
              <a:gd name="T38" fmla="*/ 1812 w 2234"/>
              <a:gd name="T39" fmla="*/ 799 h 1231"/>
              <a:gd name="T40" fmla="*/ 1737 w 2234"/>
              <a:gd name="T41" fmla="*/ 746 h 1231"/>
              <a:gd name="T42" fmla="*/ 1349 w 2234"/>
              <a:gd name="T43" fmla="*/ 416 h 1231"/>
              <a:gd name="T44" fmla="*/ 1213 w 2234"/>
              <a:gd name="T45" fmla="*/ 423 h 1231"/>
              <a:gd name="T46" fmla="*/ 1153 w 2234"/>
              <a:gd name="T47" fmla="*/ 483 h 1231"/>
              <a:gd name="T48" fmla="*/ 968 w 2234"/>
              <a:gd name="T49" fmla="*/ 224 h 1231"/>
              <a:gd name="T50" fmla="*/ 887 w 2234"/>
              <a:gd name="T51" fmla="*/ 163 h 1231"/>
              <a:gd name="T52" fmla="*/ 780 w 2234"/>
              <a:gd name="T53" fmla="*/ 85 h 1231"/>
              <a:gd name="T54" fmla="*/ 692 w 2234"/>
              <a:gd name="T55" fmla="*/ 39 h 1231"/>
              <a:gd name="T56" fmla="*/ 1113 w 2234"/>
              <a:gd name="T57" fmla="*/ 453 h 1231"/>
              <a:gd name="T58" fmla="*/ 1031 w 2234"/>
              <a:gd name="T59" fmla="*/ 484 h 1231"/>
              <a:gd name="T60" fmla="*/ 1523 w 2234"/>
              <a:gd name="T61" fmla="*/ 724 h 1231"/>
              <a:gd name="T62" fmla="*/ 1180 w 2234"/>
              <a:gd name="T63" fmla="*/ 691 h 1231"/>
              <a:gd name="T64" fmla="*/ 629 w 2234"/>
              <a:gd name="T65" fmla="*/ 809 h 1231"/>
              <a:gd name="T66" fmla="*/ 879 w 2234"/>
              <a:gd name="T67" fmla="*/ 356 h 1231"/>
              <a:gd name="T68" fmla="*/ 1043 w 2234"/>
              <a:gd name="T69" fmla="*/ 421 h 1231"/>
              <a:gd name="T70" fmla="*/ 925 w 2234"/>
              <a:gd name="T71" fmla="*/ 366 h 1231"/>
              <a:gd name="T72" fmla="*/ 961 w 2234"/>
              <a:gd name="T73" fmla="*/ 369 h 1231"/>
              <a:gd name="T74" fmla="*/ 945 w 2234"/>
              <a:gd name="T75" fmla="*/ 388 h 1231"/>
              <a:gd name="T76" fmla="*/ 929 w 2234"/>
              <a:gd name="T77" fmla="*/ 344 h 1231"/>
              <a:gd name="T78" fmla="*/ 777 w 2234"/>
              <a:gd name="T79" fmla="*/ 217 h 1231"/>
              <a:gd name="T80" fmla="*/ 662 w 2234"/>
              <a:gd name="T81" fmla="*/ 71 h 1231"/>
              <a:gd name="T82" fmla="*/ 695 w 2234"/>
              <a:gd name="T83" fmla="*/ 20 h 1231"/>
              <a:gd name="T84" fmla="*/ 627 w 2234"/>
              <a:gd name="T85" fmla="*/ 68 h 1231"/>
              <a:gd name="T86" fmla="*/ 617 w 2234"/>
              <a:gd name="T87" fmla="*/ 61 h 1231"/>
              <a:gd name="T88" fmla="*/ 633 w 2234"/>
              <a:gd name="T89" fmla="*/ 41 h 1231"/>
              <a:gd name="T90" fmla="*/ 652 w 2234"/>
              <a:gd name="T91" fmla="*/ 16 h 1231"/>
              <a:gd name="T92" fmla="*/ 692 w 2234"/>
              <a:gd name="T93" fmla="*/ 17 h 1231"/>
              <a:gd name="T94" fmla="*/ 662 w 2234"/>
              <a:gd name="T95" fmla="*/ 1 h 1231"/>
              <a:gd name="T96" fmla="*/ 618 w 2234"/>
              <a:gd name="T97" fmla="*/ 10 h 1231"/>
              <a:gd name="T98" fmla="*/ 594 w 2234"/>
              <a:gd name="T99" fmla="*/ 53 h 1231"/>
              <a:gd name="T100" fmla="*/ 608 w 2234"/>
              <a:gd name="T101" fmla="*/ 96 h 1231"/>
              <a:gd name="T102" fmla="*/ 603 w 2234"/>
              <a:gd name="T103" fmla="*/ 130 h 1231"/>
              <a:gd name="T104" fmla="*/ 687 w 2234"/>
              <a:gd name="T105" fmla="*/ 210 h 1231"/>
              <a:gd name="T106" fmla="*/ 165 w 2234"/>
              <a:gd name="T107" fmla="*/ 421 h 123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234"/>
              <a:gd name="T163" fmla="*/ 0 h 1231"/>
              <a:gd name="T164" fmla="*/ 2234 w 2234"/>
              <a:gd name="T165" fmla="*/ 1231 h 123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234" h="1231">
                <a:moveTo>
                  <a:pt x="164" y="392"/>
                </a:moveTo>
                <a:lnTo>
                  <a:pt x="163" y="361"/>
                </a:lnTo>
                <a:lnTo>
                  <a:pt x="9" y="361"/>
                </a:lnTo>
                <a:lnTo>
                  <a:pt x="0" y="1231"/>
                </a:lnTo>
                <a:lnTo>
                  <a:pt x="163" y="1229"/>
                </a:lnTo>
                <a:lnTo>
                  <a:pt x="162" y="1108"/>
                </a:lnTo>
                <a:lnTo>
                  <a:pt x="259" y="1109"/>
                </a:lnTo>
                <a:lnTo>
                  <a:pt x="259" y="1058"/>
                </a:lnTo>
                <a:lnTo>
                  <a:pt x="742" y="1059"/>
                </a:lnTo>
                <a:lnTo>
                  <a:pt x="923" y="1058"/>
                </a:lnTo>
                <a:lnTo>
                  <a:pt x="1046" y="1070"/>
                </a:lnTo>
                <a:lnTo>
                  <a:pt x="1313" y="1073"/>
                </a:lnTo>
                <a:lnTo>
                  <a:pt x="1310" y="1023"/>
                </a:lnTo>
                <a:lnTo>
                  <a:pt x="1236" y="1023"/>
                </a:lnTo>
                <a:lnTo>
                  <a:pt x="1111" y="1013"/>
                </a:lnTo>
                <a:lnTo>
                  <a:pt x="676" y="1002"/>
                </a:lnTo>
                <a:lnTo>
                  <a:pt x="885" y="937"/>
                </a:lnTo>
                <a:lnTo>
                  <a:pt x="932" y="891"/>
                </a:lnTo>
                <a:lnTo>
                  <a:pt x="1039" y="931"/>
                </a:lnTo>
                <a:lnTo>
                  <a:pt x="1095" y="936"/>
                </a:lnTo>
                <a:lnTo>
                  <a:pt x="1097" y="967"/>
                </a:lnTo>
                <a:lnTo>
                  <a:pt x="1103" y="991"/>
                </a:lnTo>
                <a:lnTo>
                  <a:pt x="1109" y="1007"/>
                </a:lnTo>
                <a:lnTo>
                  <a:pt x="1111" y="1013"/>
                </a:lnTo>
                <a:lnTo>
                  <a:pt x="1236" y="1023"/>
                </a:lnTo>
                <a:lnTo>
                  <a:pt x="1242" y="1015"/>
                </a:lnTo>
                <a:lnTo>
                  <a:pt x="1248" y="1005"/>
                </a:lnTo>
                <a:lnTo>
                  <a:pt x="1254" y="992"/>
                </a:lnTo>
                <a:lnTo>
                  <a:pt x="1259" y="979"/>
                </a:lnTo>
                <a:lnTo>
                  <a:pt x="1265" y="967"/>
                </a:lnTo>
                <a:lnTo>
                  <a:pt x="1270" y="956"/>
                </a:lnTo>
                <a:lnTo>
                  <a:pt x="1272" y="949"/>
                </a:lnTo>
                <a:lnTo>
                  <a:pt x="1273" y="947"/>
                </a:lnTo>
                <a:lnTo>
                  <a:pt x="1287" y="949"/>
                </a:lnTo>
                <a:lnTo>
                  <a:pt x="1292" y="974"/>
                </a:lnTo>
                <a:lnTo>
                  <a:pt x="1299" y="998"/>
                </a:lnTo>
                <a:lnTo>
                  <a:pt x="1307" y="1016"/>
                </a:lnTo>
                <a:lnTo>
                  <a:pt x="1310" y="1023"/>
                </a:lnTo>
                <a:lnTo>
                  <a:pt x="1313" y="1073"/>
                </a:lnTo>
                <a:lnTo>
                  <a:pt x="1479" y="1075"/>
                </a:lnTo>
                <a:lnTo>
                  <a:pt x="1485" y="1070"/>
                </a:lnTo>
                <a:lnTo>
                  <a:pt x="1631" y="1070"/>
                </a:lnTo>
                <a:lnTo>
                  <a:pt x="1637" y="1054"/>
                </a:lnTo>
                <a:lnTo>
                  <a:pt x="1794" y="1053"/>
                </a:lnTo>
                <a:lnTo>
                  <a:pt x="1814" y="1013"/>
                </a:lnTo>
                <a:lnTo>
                  <a:pt x="1430" y="1012"/>
                </a:lnTo>
                <a:lnTo>
                  <a:pt x="1464" y="976"/>
                </a:lnTo>
                <a:lnTo>
                  <a:pt x="1495" y="886"/>
                </a:lnTo>
                <a:lnTo>
                  <a:pt x="1653" y="887"/>
                </a:lnTo>
                <a:lnTo>
                  <a:pt x="1628" y="875"/>
                </a:lnTo>
                <a:lnTo>
                  <a:pt x="1500" y="873"/>
                </a:lnTo>
                <a:lnTo>
                  <a:pt x="1508" y="855"/>
                </a:lnTo>
                <a:lnTo>
                  <a:pt x="1605" y="856"/>
                </a:lnTo>
                <a:lnTo>
                  <a:pt x="1573" y="833"/>
                </a:lnTo>
                <a:lnTo>
                  <a:pt x="1518" y="834"/>
                </a:lnTo>
                <a:lnTo>
                  <a:pt x="1533" y="802"/>
                </a:lnTo>
                <a:lnTo>
                  <a:pt x="1573" y="833"/>
                </a:lnTo>
                <a:lnTo>
                  <a:pt x="1605" y="856"/>
                </a:lnTo>
                <a:lnTo>
                  <a:pt x="1628" y="875"/>
                </a:lnTo>
                <a:lnTo>
                  <a:pt x="1653" y="887"/>
                </a:lnTo>
                <a:lnTo>
                  <a:pt x="1814" y="1013"/>
                </a:lnTo>
                <a:lnTo>
                  <a:pt x="1794" y="1053"/>
                </a:lnTo>
                <a:lnTo>
                  <a:pt x="1798" y="1053"/>
                </a:lnTo>
                <a:lnTo>
                  <a:pt x="1811" y="1052"/>
                </a:lnTo>
                <a:lnTo>
                  <a:pt x="1829" y="1051"/>
                </a:lnTo>
                <a:lnTo>
                  <a:pt x="1850" y="1050"/>
                </a:lnTo>
                <a:lnTo>
                  <a:pt x="1872" y="1048"/>
                </a:lnTo>
                <a:lnTo>
                  <a:pt x="1893" y="1046"/>
                </a:lnTo>
                <a:lnTo>
                  <a:pt x="1910" y="1045"/>
                </a:lnTo>
                <a:lnTo>
                  <a:pt x="1922" y="1043"/>
                </a:lnTo>
                <a:lnTo>
                  <a:pt x="1932" y="1038"/>
                </a:lnTo>
                <a:lnTo>
                  <a:pt x="1934" y="1031"/>
                </a:lnTo>
                <a:lnTo>
                  <a:pt x="1932" y="1025"/>
                </a:lnTo>
                <a:lnTo>
                  <a:pt x="1931" y="1023"/>
                </a:lnTo>
                <a:lnTo>
                  <a:pt x="1843" y="901"/>
                </a:lnTo>
                <a:lnTo>
                  <a:pt x="1821" y="911"/>
                </a:lnTo>
                <a:lnTo>
                  <a:pt x="1877" y="983"/>
                </a:lnTo>
                <a:lnTo>
                  <a:pt x="1888" y="1010"/>
                </a:lnTo>
                <a:lnTo>
                  <a:pt x="1821" y="987"/>
                </a:lnTo>
                <a:lnTo>
                  <a:pt x="1521" y="759"/>
                </a:lnTo>
                <a:lnTo>
                  <a:pt x="1551" y="758"/>
                </a:lnTo>
                <a:lnTo>
                  <a:pt x="1819" y="965"/>
                </a:lnTo>
                <a:lnTo>
                  <a:pt x="1825" y="946"/>
                </a:lnTo>
                <a:lnTo>
                  <a:pt x="1578" y="759"/>
                </a:lnTo>
                <a:lnTo>
                  <a:pt x="1661" y="766"/>
                </a:lnTo>
                <a:lnTo>
                  <a:pt x="1775" y="857"/>
                </a:lnTo>
                <a:lnTo>
                  <a:pt x="1813" y="899"/>
                </a:lnTo>
                <a:lnTo>
                  <a:pt x="1821" y="911"/>
                </a:lnTo>
                <a:lnTo>
                  <a:pt x="1843" y="901"/>
                </a:lnTo>
                <a:lnTo>
                  <a:pt x="1901" y="893"/>
                </a:lnTo>
                <a:lnTo>
                  <a:pt x="1919" y="881"/>
                </a:lnTo>
                <a:lnTo>
                  <a:pt x="2002" y="881"/>
                </a:lnTo>
                <a:lnTo>
                  <a:pt x="2234" y="968"/>
                </a:lnTo>
                <a:lnTo>
                  <a:pt x="2234" y="957"/>
                </a:lnTo>
                <a:lnTo>
                  <a:pt x="2003" y="869"/>
                </a:lnTo>
                <a:lnTo>
                  <a:pt x="1915" y="870"/>
                </a:lnTo>
                <a:lnTo>
                  <a:pt x="1908" y="853"/>
                </a:lnTo>
                <a:lnTo>
                  <a:pt x="2036" y="854"/>
                </a:lnTo>
                <a:lnTo>
                  <a:pt x="2231" y="926"/>
                </a:lnTo>
                <a:lnTo>
                  <a:pt x="2230" y="902"/>
                </a:lnTo>
                <a:lnTo>
                  <a:pt x="2031" y="833"/>
                </a:lnTo>
                <a:lnTo>
                  <a:pt x="1898" y="833"/>
                </a:lnTo>
                <a:lnTo>
                  <a:pt x="1869" y="765"/>
                </a:lnTo>
                <a:lnTo>
                  <a:pt x="1872" y="744"/>
                </a:lnTo>
                <a:lnTo>
                  <a:pt x="1782" y="560"/>
                </a:lnTo>
                <a:lnTo>
                  <a:pt x="1736" y="527"/>
                </a:lnTo>
                <a:lnTo>
                  <a:pt x="2230" y="525"/>
                </a:lnTo>
                <a:lnTo>
                  <a:pt x="2229" y="496"/>
                </a:lnTo>
                <a:lnTo>
                  <a:pt x="1691" y="495"/>
                </a:lnTo>
                <a:lnTo>
                  <a:pt x="1455" y="310"/>
                </a:lnTo>
                <a:lnTo>
                  <a:pt x="1379" y="236"/>
                </a:lnTo>
                <a:lnTo>
                  <a:pt x="929" y="194"/>
                </a:lnTo>
                <a:lnTo>
                  <a:pt x="968" y="224"/>
                </a:lnTo>
                <a:lnTo>
                  <a:pt x="1377" y="268"/>
                </a:lnTo>
                <a:lnTo>
                  <a:pt x="1445" y="344"/>
                </a:lnTo>
                <a:lnTo>
                  <a:pt x="1461" y="348"/>
                </a:lnTo>
                <a:lnTo>
                  <a:pt x="1761" y="581"/>
                </a:lnTo>
                <a:lnTo>
                  <a:pt x="1839" y="746"/>
                </a:lnTo>
                <a:lnTo>
                  <a:pt x="1810" y="781"/>
                </a:lnTo>
                <a:lnTo>
                  <a:pt x="1812" y="799"/>
                </a:lnTo>
                <a:lnTo>
                  <a:pt x="1851" y="788"/>
                </a:lnTo>
                <a:lnTo>
                  <a:pt x="1892" y="866"/>
                </a:lnTo>
                <a:lnTo>
                  <a:pt x="1825" y="878"/>
                </a:lnTo>
                <a:lnTo>
                  <a:pt x="1770" y="777"/>
                </a:lnTo>
                <a:lnTo>
                  <a:pt x="1737" y="766"/>
                </a:lnTo>
                <a:lnTo>
                  <a:pt x="1737" y="746"/>
                </a:lnTo>
                <a:lnTo>
                  <a:pt x="1685" y="648"/>
                </a:lnTo>
                <a:lnTo>
                  <a:pt x="1692" y="642"/>
                </a:lnTo>
                <a:lnTo>
                  <a:pt x="1684" y="625"/>
                </a:lnTo>
                <a:lnTo>
                  <a:pt x="1383" y="465"/>
                </a:lnTo>
                <a:lnTo>
                  <a:pt x="1371" y="422"/>
                </a:lnTo>
                <a:lnTo>
                  <a:pt x="1349" y="416"/>
                </a:lnTo>
                <a:lnTo>
                  <a:pt x="1319" y="432"/>
                </a:lnTo>
                <a:lnTo>
                  <a:pt x="1246" y="420"/>
                </a:lnTo>
                <a:lnTo>
                  <a:pt x="1223" y="409"/>
                </a:lnTo>
                <a:lnTo>
                  <a:pt x="1199" y="399"/>
                </a:lnTo>
                <a:lnTo>
                  <a:pt x="1180" y="413"/>
                </a:lnTo>
                <a:lnTo>
                  <a:pt x="1213" y="423"/>
                </a:lnTo>
                <a:lnTo>
                  <a:pt x="1328" y="519"/>
                </a:lnTo>
                <a:lnTo>
                  <a:pt x="1220" y="496"/>
                </a:lnTo>
                <a:lnTo>
                  <a:pt x="1151" y="442"/>
                </a:lnTo>
                <a:lnTo>
                  <a:pt x="1144" y="460"/>
                </a:lnTo>
                <a:lnTo>
                  <a:pt x="1179" y="487"/>
                </a:lnTo>
                <a:lnTo>
                  <a:pt x="1153" y="483"/>
                </a:lnTo>
                <a:lnTo>
                  <a:pt x="1138" y="466"/>
                </a:lnTo>
                <a:lnTo>
                  <a:pt x="1144" y="460"/>
                </a:lnTo>
                <a:lnTo>
                  <a:pt x="1151" y="442"/>
                </a:lnTo>
                <a:lnTo>
                  <a:pt x="1180" y="413"/>
                </a:lnTo>
                <a:lnTo>
                  <a:pt x="1199" y="399"/>
                </a:lnTo>
                <a:lnTo>
                  <a:pt x="968" y="224"/>
                </a:lnTo>
                <a:lnTo>
                  <a:pt x="929" y="194"/>
                </a:lnTo>
                <a:lnTo>
                  <a:pt x="927" y="193"/>
                </a:lnTo>
                <a:lnTo>
                  <a:pt x="921" y="188"/>
                </a:lnTo>
                <a:lnTo>
                  <a:pt x="913" y="183"/>
                </a:lnTo>
                <a:lnTo>
                  <a:pt x="901" y="173"/>
                </a:lnTo>
                <a:lnTo>
                  <a:pt x="887" y="163"/>
                </a:lnTo>
                <a:lnTo>
                  <a:pt x="871" y="152"/>
                </a:lnTo>
                <a:lnTo>
                  <a:pt x="854" y="139"/>
                </a:lnTo>
                <a:lnTo>
                  <a:pt x="837" y="126"/>
                </a:lnTo>
                <a:lnTo>
                  <a:pt x="818" y="112"/>
                </a:lnTo>
                <a:lnTo>
                  <a:pt x="799" y="99"/>
                </a:lnTo>
                <a:lnTo>
                  <a:pt x="780" y="85"/>
                </a:lnTo>
                <a:lnTo>
                  <a:pt x="763" y="71"/>
                </a:lnTo>
                <a:lnTo>
                  <a:pt x="746" y="58"/>
                </a:lnTo>
                <a:lnTo>
                  <a:pt x="731" y="48"/>
                </a:lnTo>
                <a:lnTo>
                  <a:pt x="718" y="38"/>
                </a:lnTo>
                <a:lnTo>
                  <a:pt x="708" y="30"/>
                </a:lnTo>
                <a:lnTo>
                  <a:pt x="692" y="39"/>
                </a:lnTo>
                <a:lnTo>
                  <a:pt x="1158" y="393"/>
                </a:lnTo>
                <a:lnTo>
                  <a:pt x="1132" y="426"/>
                </a:lnTo>
                <a:lnTo>
                  <a:pt x="662" y="71"/>
                </a:lnTo>
                <a:lnTo>
                  <a:pt x="652" y="78"/>
                </a:lnTo>
                <a:lnTo>
                  <a:pt x="1121" y="439"/>
                </a:lnTo>
                <a:lnTo>
                  <a:pt x="1113" y="453"/>
                </a:lnTo>
                <a:lnTo>
                  <a:pt x="1057" y="409"/>
                </a:lnTo>
                <a:lnTo>
                  <a:pt x="1043" y="421"/>
                </a:lnTo>
                <a:lnTo>
                  <a:pt x="1014" y="435"/>
                </a:lnTo>
                <a:lnTo>
                  <a:pt x="995" y="429"/>
                </a:lnTo>
                <a:lnTo>
                  <a:pt x="975" y="439"/>
                </a:lnTo>
                <a:lnTo>
                  <a:pt x="1031" y="484"/>
                </a:lnTo>
                <a:lnTo>
                  <a:pt x="1212" y="516"/>
                </a:lnTo>
                <a:lnTo>
                  <a:pt x="1360" y="551"/>
                </a:lnTo>
                <a:lnTo>
                  <a:pt x="1536" y="604"/>
                </a:lnTo>
                <a:lnTo>
                  <a:pt x="1639" y="651"/>
                </a:lnTo>
                <a:lnTo>
                  <a:pt x="1634" y="729"/>
                </a:lnTo>
                <a:lnTo>
                  <a:pt x="1523" y="724"/>
                </a:lnTo>
                <a:lnTo>
                  <a:pt x="1530" y="645"/>
                </a:lnTo>
                <a:lnTo>
                  <a:pt x="1521" y="642"/>
                </a:lnTo>
                <a:lnTo>
                  <a:pt x="1517" y="647"/>
                </a:lnTo>
                <a:lnTo>
                  <a:pt x="1376" y="618"/>
                </a:lnTo>
                <a:lnTo>
                  <a:pt x="1363" y="689"/>
                </a:lnTo>
                <a:lnTo>
                  <a:pt x="1180" y="691"/>
                </a:lnTo>
                <a:lnTo>
                  <a:pt x="970" y="641"/>
                </a:lnTo>
                <a:lnTo>
                  <a:pt x="886" y="709"/>
                </a:lnTo>
                <a:lnTo>
                  <a:pt x="711" y="706"/>
                </a:lnTo>
                <a:lnTo>
                  <a:pt x="665" y="743"/>
                </a:lnTo>
                <a:lnTo>
                  <a:pt x="651" y="746"/>
                </a:lnTo>
                <a:lnTo>
                  <a:pt x="629" y="809"/>
                </a:lnTo>
                <a:lnTo>
                  <a:pt x="474" y="878"/>
                </a:lnTo>
                <a:lnTo>
                  <a:pt x="442" y="873"/>
                </a:lnTo>
                <a:lnTo>
                  <a:pt x="260" y="870"/>
                </a:lnTo>
                <a:lnTo>
                  <a:pt x="261" y="423"/>
                </a:lnTo>
                <a:lnTo>
                  <a:pt x="754" y="260"/>
                </a:lnTo>
                <a:lnTo>
                  <a:pt x="879" y="356"/>
                </a:lnTo>
                <a:lnTo>
                  <a:pt x="841" y="355"/>
                </a:lnTo>
                <a:lnTo>
                  <a:pt x="895" y="394"/>
                </a:lnTo>
                <a:lnTo>
                  <a:pt x="953" y="414"/>
                </a:lnTo>
                <a:lnTo>
                  <a:pt x="975" y="394"/>
                </a:lnTo>
                <a:lnTo>
                  <a:pt x="975" y="369"/>
                </a:lnTo>
                <a:lnTo>
                  <a:pt x="1043" y="421"/>
                </a:lnTo>
                <a:lnTo>
                  <a:pt x="1057" y="409"/>
                </a:lnTo>
                <a:lnTo>
                  <a:pt x="845" y="246"/>
                </a:lnTo>
                <a:lnTo>
                  <a:pt x="809" y="240"/>
                </a:lnTo>
                <a:lnTo>
                  <a:pt x="942" y="343"/>
                </a:lnTo>
                <a:lnTo>
                  <a:pt x="929" y="344"/>
                </a:lnTo>
                <a:lnTo>
                  <a:pt x="925" y="366"/>
                </a:lnTo>
                <a:lnTo>
                  <a:pt x="939" y="361"/>
                </a:lnTo>
                <a:lnTo>
                  <a:pt x="942" y="361"/>
                </a:lnTo>
                <a:lnTo>
                  <a:pt x="947" y="361"/>
                </a:lnTo>
                <a:lnTo>
                  <a:pt x="954" y="362"/>
                </a:lnTo>
                <a:lnTo>
                  <a:pt x="959" y="365"/>
                </a:lnTo>
                <a:lnTo>
                  <a:pt x="961" y="369"/>
                </a:lnTo>
                <a:lnTo>
                  <a:pt x="961" y="378"/>
                </a:lnTo>
                <a:lnTo>
                  <a:pt x="961" y="386"/>
                </a:lnTo>
                <a:lnTo>
                  <a:pt x="959" y="392"/>
                </a:lnTo>
                <a:lnTo>
                  <a:pt x="955" y="393"/>
                </a:lnTo>
                <a:lnTo>
                  <a:pt x="950" y="391"/>
                </a:lnTo>
                <a:lnTo>
                  <a:pt x="945" y="388"/>
                </a:lnTo>
                <a:lnTo>
                  <a:pt x="940" y="384"/>
                </a:lnTo>
                <a:lnTo>
                  <a:pt x="936" y="379"/>
                </a:lnTo>
                <a:lnTo>
                  <a:pt x="931" y="374"/>
                </a:lnTo>
                <a:lnTo>
                  <a:pt x="927" y="368"/>
                </a:lnTo>
                <a:lnTo>
                  <a:pt x="925" y="366"/>
                </a:lnTo>
                <a:lnTo>
                  <a:pt x="929" y="344"/>
                </a:lnTo>
                <a:lnTo>
                  <a:pt x="801" y="245"/>
                </a:lnTo>
                <a:lnTo>
                  <a:pt x="809" y="240"/>
                </a:lnTo>
                <a:lnTo>
                  <a:pt x="845" y="246"/>
                </a:lnTo>
                <a:lnTo>
                  <a:pt x="643" y="89"/>
                </a:lnTo>
                <a:lnTo>
                  <a:pt x="629" y="105"/>
                </a:lnTo>
                <a:lnTo>
                  <a:pt x="777" y="217"/>
                </a:lnTo>
                <a:lnTo>
                  <a:pt x="766" y="221"/>
                </a:lnTo>
                <a:lnTo>
                  <a:pt x="635" y="122"/>
                </a:lnTo>
                <a:lnTo>
                  <a:pt x="629" y="105"/>
                </a:lnTo>
                <a:lnTo>
                  <a:pt x="643" y="89"/>
                </a:lnTo>
                <a:lnTo>
                  <a:pt x="652" y="78"/>
                </a:lnTo>
                <a:lnTo>
                  <a:pt x="662" y="71"/>
                </a:lnTo>
                <a:lnTo>
                  <a:pt x="692" y="39"/>
                </a:lnTo>
                <a:lnTo>
                  <a:pt x="708" y="30"/>
                </a:lnTo>
                <a:lnTo>
                  <a:pt x="703" y="26"/>
                </a:lnTo>
                <a:lnTo>
                  <a:pt x="700" y="24"/>
                </a:lnTo>
                <a:lnTo>
                  <a:pt x="696" y="21"/>
                </a:lnTo>
                <a:lnTo>
                  <a:pt x="695" y="20"/>
                </a:lnTo>
                <a:lnTo>
                  <a:pt x="671" y="16"/>
                </a:lnTo>
                <a:lnTo>
                  <a:pt x="667" y="21"/>
                </a:lnTo>
                <a:lnTo>
                  <a:pt x="658" y="34"/>
                </a:lnTo>
                <a:lnTo>
                  <a:pt x="648" y="47"/>
                </a:lnTo>
                <a:lnTo>
                  <a:pt x="642" y="53"/>
                </a:lnTo>
                <a:lnTo>
                  <a:pt x="627" y="68"/>
                </a:lnTo>
                <a:lnTo>
                  <a:pt x="619" y="79"/>
                </a:lnTo>
                <a:lnTo>
                  <a:pt x="614" y="72"/>
                </a:lnTo>
                <a:lnTo>
                  <a:pt x="613" y="65"/>
                </a:lnTo>
                <a:lnTo>
                  <a:pt x="614" y="59"/>
                </a:lnTo>
                <a:lnTo>
                  <a:pt x="614" y="57"/>
                </a:lnTo>
                <a:lnTo>
                  <a:pt x="617" y="61"/>
                </a:lnTo>
                <a:lnTo>
                  <a:pt x="621" y="64"/>
                </a:lnTo>
                <a:lnTo>
                  <a:pt x="625" y="66"/>
                </a:lnTo>
                <a:lnTo>
                  <a:pt x="627" y="68"/>
                </a:lnTo>
                <a:lnTo>
                  <a:pt x="642" y="53"/>
                </a:lnTo>
                <a:lnTo>
                  <a:pt x="639" y="49"/>
                </a:lnTo>
                <a:lnTo>
                  <a:pt x="633" y="41"/>
                </a:lnTo>
                <a:lnTo>
                  <a:pt x="627" y="32"/>
                </a:lnTo>
                <a:lnTo>
                  <a:pt x="627" y="25"/>
                </a:lnTo>
                <a:lnTo>
                  <a:pt x="632" y="21"/>
                </a:lnTo>
                <a:lnTo>
                  <a:pt x="638" y="19"/>
                </a:lnTo>
                <a:lnTo>
                  <a:pt x="646" y="17"/>
                </a:lnTo>
                <a:lnTo>
                  <a:pt x="652" y="16"/>
                </a:lnTo>
                <a:lnTo>
                  <a:pt x="659" y="16"/>
                </a:lnTo>
                <a:lnTo>
                  <a:pt x="665" y="16"/>
                </a:lnTo>
                <a:lnTo>
                  <a:pt x="670" y="16"/>
                </a:lnTo>
                <a:lnTo>
                  <a:pt x="671" y="16"/>
                </a:lnTo>
                <a:lnTo>
                  <a:pt x="695" y="20"/>
                </a:lnTo>
                <a:lnTo>
                  <a:pt x="692" y="17"/>
                </a:lnTo>
                <a:lnTo>
                  <a:pt x="688" y="13"/>
                </a:lnTo>
                <a:lnTo>
                  <a:pt x="684" y="10"/>
                </a:lnTo>
                <a:lnTo>
                  <a:pt x="679" y="6"/>
                </a:lnTo>
                <a:lnTo>
                  <a:pt x="674" y="4"/>
                </a:lnTo>
                <a:lnTo>
                  <a:pt x="669" y="2"/>
                </a:lnTo>
                <a:lnTo>
                  <a:pt x="662" y="1"/>
                </a:lnTo>
                <a:lnTo>
                  <a:pt x="652" y="0"/>
                </a:lnTo>
                <a:lnTo>
                  <a:pt x="643" y="0"/>
                </a:lnTo>
                <a:lnTo>
                  <a:pt x="635" y="1"/>
                </a:lnTo>
                <a:lnTo>
                  <a:pt x="628" y="3"/>
                </a:lnTo>
                <a:lnTo>
                  <a:pt x="623" y="6"/>
                </a:lnTo>
                <a:lnTo>
                  <a:pt x="618" y="10"/>
                </a:lnTo>
                <a:lnTo>
                  <a:pt x="613" y="13"/>
                </a:lnTo>
                <a:lnTo>
                  <a:pt x="610" y="17"/>
                </a:lnTo>
                <a:lnTo>
                  <a:pt x="606" y="20"/>
                </a:lnTo>
                <a:lnTo>
                  <a:pt x="601" y="28"/>
                </a:lnTo>
                <a:lnTo>
                  <a:pt x="596" y="40"/>
                </a:lnTo>
                <a:lnTo>
                  <a:pt x="594" y="53"/>
                </a:lnTo>
                <a:lnTo>
                  <a:pt x="594" y="63"/>
                </a:lnTo>
                <a:lnTo>
                  <a:pt x="596" y="72"/>
                </a:lnTo>
                <a:lnTo>
                  <a:pt x="602" y="81"/>
                </a:lnTo>
                <a:lnTo>
                  <a:pt x="606" y="91"/>
                </a:lnTo>
                <a:lnTo>
                  <a:pt x="609" y="94"/>
                </a:lnTo>
                <a:lnTo>
                  <a:pt x="608" y="96"/>
                </a:lnTo>
                <a:lnTo>
                  <a:pt x="605" y="101"/>
                </a:lnTo>
                <a:lnTo>
                  <a:pt x="602" y="108"/>
                </a:lnTo>
                <a:lnTo>
                  <a:pt x="600" y="114"/>
                </a:lnTo>
                <a:lnTo>
                  <a:pt x="600" y="118"/>
                </a:lnTo>
                <a:lnTo>
                  <a:pt x="601" y="123"/>
                </a:lnTo>
                <a:lnTo>
                  <a:pt x="603" y="130"/>
                </a:lnTo>
                <a:lnTo>
                  <a:pt x="605" y="141"/>
                </a:lnTo>
                <a:lnTo>
                  <a:pt x="611" y="150"/>
                </a:lnTo>
                <a:lnTo>
                  <a:pt x="625" y="164"/>
                </a:lnTo>
                <a:lnTo>
                  <a:pt x="644" y="179"/>
                </a:lnTo>
                <a:lnTo>
                  <a:pt x="666" y="195"/>
                </a:lnTo>
                <a:lnTo>
                  <a:pt x="687" y="210"/>
                </a:lnTo>
                <a:lnTo>
                  <a:pt x="705" y="223"/>
                </a:lnTo>
                <a:lnTo>
                  <a:pt x="719" y="231"/>
                </a:lnTo>
                <a:lnTo>
                  <a:pt x="724" y="234"/>
                </a:lnTo>
                <a:lnTo>
                  <a:pt x="247" y="393"/>
                </a:lnTo>
                <a:lnTo>
                  <a:pt x="164" y="392"/>
                </a:lnTo>
                <a:lnTo>
                  <a:pt x="165" y="421"/>
                </a:lnTo>
                <a:lnTo>
                  <a:pt x="226" y="421"/>
                </a:lnTo>
                <a:lnTo>
                  <a:pt x="224" y="1078"/>
                </a:lnTo>
                <a:lnTo>
                  <a:pt x="164" y="1078"/>
                </a:lnTo>
                <a:lnTo>
                  <a:pt x="165" y="421"/>
                </a:lnTo>
                <a:lnTo>
                  <a:pt x="164" y="39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590" name="Rectangle 11"/>
          <p:cNvSpPr>
            <a:spLocks noChangeArrowheads="1"/>
          </p:cNvSpPr>
          <p:nvPr/>
        </p:nvSpPr>
        <p:spPr bwMode="auto">
          <a:xfrm>
            <a:off x="6553200" y="2286000"/>
            <a:ext cx="11430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 “Medición, análisis y mejora”</a:t>
            </a:r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1014413" y="1379538"/>
          <a:ext cx="6846887" cy="4198937"/>
        </p:xfrm>
        <a:graphic>
          <a:graphicData uri="http://schemas.openxmlformats.org/presentationml/2006/ole">
            <p:oleObj spid="_x0000_s54274" name="MS Org Chart" r:id="rId3" imgW="1904760" imgH="1460160" progId="">
              <p:embed followColorScheme="full"/>
            </p:oleObj>
          </a:graphicData>
        </a:graphic>
      </p:graphicFrame>
    </p:spTree>
  </p:cSld>
  <p:clrMapOvr>
    <a:masterClrMapping/>
  </p:clrMapOvr>
  <p:transition>
    <p:randomBar dir="vert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914400" y="685800"/>
            <a:ext cx="6858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Medición, análisis y mejora</a:t>
            </a:r>
            <a:b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8.1 General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3669" name="Rectangle 4"/>
          <p:cNvSpPr>
            <a:spLocks noChangeArrowheads="1"/>
          </p:cNvSpPr>
          <p:nvPr/>
        </p:nvSpPr>
        <p:spPr bwMode="auto">
          <a:xfrm>
            <a:off x="800100" y="1943100"/>
            <a:ext cx="77152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s-ES_tradnl" sz="2400" b="1" dirty="0">
                <a:solidFill>
                  <a:srgbClr val="000000"/>
                </a:solidFill>
              </a:rPr>
              <a:t>Planear e implementar los procesos de monitoreo, medición, análisis y mejora necesarios para: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s-ES_tradnl" sz="2400" b="1" dirty="0">
                <a:solidFill>
                  <a:srgbClr val="000000"/>
                </a:solidFill>
              </a:rPr>
              <a:t>	a) demostrar conformidad del producto;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s-ES_tradnl" sz="2400" b="1" dirty="0">
                <a:solidFill>
                  <a:srgbClr val="000000"/>
                </a:solidFill>
              </a:rPr>
              <a:t>	b) asegurar la conformidad del SGC;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s-ES_tradnl" sz="2400" b="1" dirty="0">
                <a:solidFill>
                  <a:srgbClr val="000000"/>
                </a:solidFill>
              </a:rPr>
              <a:t>	c) mejorar continuamente la efectividad del SGC.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es-ES_tradnl" sz="2400" b="1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s-ES_tradnl" sz="2400" b="1" dirty="0">
                <a:solidFill>
                  <a:srgbClr val="000000"/>
                </a:solidFill>
              </a:rPr>
              <a:t>Determinar métodos aplicables, incluyendo técnicas estadísticas</a:t>
            </a:r>
          </a:p>
        </p:txBody>
      </p:sp>
    </p:spTree>
  </p:cSld>
  <p:clrMapOvr>
    <a:masterClrMapping/>
  </p:clrMapOvr>
  <p:transition>
    <p:randomBar dir="vert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914400" y="68580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8.2.1 Satisfacción del Cliente</a:t>
            </a:r>
          </a:p>
        </p:txBody>
      </p:sp>
      <p:sp>
        <p:nvSpPr>
          <p:cNvPr id="115717" name="Rectangle 4"/>
          <p:cNvSpPr>
            <a:spLocks noChangeArrowheads="1"/>
          </p:cNvSpPr>
          <p:nvPr/>
        </p:nvSpPr>
        <p:spPr bwMode="auto">
          <a:xfrm>
            <a:off x="785786" y="1285860"/>
            <a:ext cx="77152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tx2"/>
              </a:buClr>
            </a:pPr>
            <a:r>
              <a:rPr lang="es-ES_tradnl" sz="2400" b="1" dirty="0">
                <a:solidFill>
                  <a:srgbClr val="000000"/>
                </a:solidFill>
              </a:rPr>
              <a:t>Es una de las mediciones sobre el desempeño del SGC: monitorear información relacionada con la percepción del cliente respecto a si se han cumplido los requisitos</a:t>
            </a:r>
            <a:r>
              <a:rPr lang="es-ES_tradnl" sz="2400" b="1" dirty="0" smtClean="0">
                <a:solidFill>
                  <a:srgbClr val="000000"/>
                </a:solidFill>
              </a:rPr>
              <a:t>.</a:t>
            </a:r>
          </a:p>
          <a:p>
            <a:pPr algn="just">
              <a:spcBef>
                <a:spcPct val="20000"/>
              </a:spcBef>
              <a:buClr>
                <a:schemeClr val="tx2"/>
              </a:buClr>
            </a:pPr>
            <a:endParaRPr lang="es-ES_tradnl" sz="2400" b="1" dirty="0">
              <a:solidFill>
                <a:srgbClr val="000000"/>
              </a:solidFill>
            </a:endParaRPr>
          </a:p>
          <a:p>
            <a:pPr algn="just">
              <a:spcBef>
                <a:spcPct val="20000"/>
              </a:spcBef>
              <a:buClr>
                <a:schemeClr val="tx2"/>
              </a:buClr>
            </a:pPr>
            <a:r>
              <a:rPr lang="es-ES_tradnl" sz="2400" b="1" dirty="0">
                <a:solidFill>
                  <a:srgbClr val="000000"/>
                </a:solidFill>
              </a:rPr>
              <a:t>Determinar métodos para obtener y usar dicha información.</a:t>
            </a:r>
          </a:p>
        </p:txBody>
      </p:sp>
      <p:pic>
        <p:nvPicPr>
          <p:cNvPr id="115718" name="Picture 5" descr="j00788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088414"/>
            <a:ext cx="3186122" cy="1817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914400" y="68580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Medición de la Satisfacción del Cliente</a:t>
            </a:r>
          </a:p>
        </p:txBody>
      </p:sp>
      <p:sp>
        <p:nvSpPr>
          <p:cNvPr id="116741" name="Rectangle 4"/>
          <p:cNvSpPr>
            <a:spLocks noChangeArrowheads="1"/>
          </p:cNvSpPr>
          <p:nvPr/>
        </p:nvSpPr>
        <p:spPr bwMode="auto">
          <a:xfrm>
            <a:off x="838200" y="1600200"/>
            <a:ext cx="77152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>
              <a:spcBef>
                <a:spcPct val="20000"/>
              </a:spcBef>
              <a:buClr>
                <a:schemeClr val="tx2"/>
              </a:buClr>
            </a:pPr>
            <a:r>
              <a:rPr lang="es-ES_tradnl" sz="2400" b="1" dirty="0">
                <a:solidFill>
                  <a:srgbClr val="000000"/>
                </a:solidFill>
              </a:rPr>
              <a:t>¿Qué técnicas podemos utilizar?</a:t>
            </a:r>
          </a:p>
          <a:p>
            <a:pPr marL="450850" indent="-45085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Encuestas de satisfacción.</a:t>
            </a:r>
          </a:p>
          <a:p>
            <a:pPr marL="450850" indent="-45085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Sistema de retroalimentación (buzones, libros de sugerencias, etc.).</a:t>
            </a:r>
          </a:p>
          <a:p>
            <a:pPr marL="450850" indent="-45085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Cumplimiento en tiempo real.</a:t>
            </a:r>
          </a:p>
          <a:p>
            <a:pPr marL="450850" indent="-45085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Entrevista al cliente perdido.</a:t>
            </a:r>
          </a:p>
          <a:p>
            <a:pPr marL="450850" indent="-45085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Grupos de enfoque.</a:t>
            </a:r>
          </a:p>
          <a:p>
            <a:pPr marL="450850" indent="-45085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Método del cliente incógnito.</a:t>
            </a:r>
          </a:p>
        </p:txBody>
      </p:sp>
    </p:spTree>
  </p:cSld>
  <p:clrMapOvr>
    <a:masterClrMapping/>
  </p:clrMapOvr>
  <p:transition>
    <p:randomBar dir="vert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914400" y="68580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Tipos de mediciones</a:t>
            </a:r>
            <a:b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Ejemplos: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685800" y="2057400"/>
            <a:ext cx="3886200" cy="4229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endParaRPr lang="es-ES_tradnl" sz="2000" b="1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s-ES_tradnl" sz="2000" b="1">
                <a:solidFill>
                  <a:srgbClr val="000000"/>
                </a:solidFill>
              </a:rPr>
              <a:t>% entrega según plazo acordado.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s-ES_tradnl" sz="2000" b="1">
                <a:solidFill>
                  <a:srgbClr val="000000"/>
                </a:solidFill>
              </a:rPr>
              <a:t>% de producto conforme.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s-ES_tradnl" sz="2000" b="1">
                <a:solidFill>
                  <a:srgbClr val="000000"/>
                </a:solidFill>
              </a:rPr>
              <a:t>Tiempo promedio de respuesta.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s-ES_tradnl" sz="2000" b="1">
                <a:solidFill>
                  <a:srgbClr val="000000"/>
                </a:solidFill>
              </a:rPr>
              <a:t>Nivel de cumplimiento programa.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s-ES_tradnl" sz="2000" b="1">
                <a:solidFill>
                  <a:srgbClr val="000000"/>
                </a:solidFill>
              </a:rPr>
              <a:t>%  de servicio en estándar.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s-ES_tradnl" sz="2000" b="1">
                <a:solidFill>
                  <a:srgbClr val="000000"/>
                </a:solidFill>
              </a:rPr>
              <a:t>El software es 80% compatible.</a:t>
            </a:r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4572000" y="2057400"/>
            <a:ext cx="3886200" cy="4229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endParaRPr lang="es-ES_tradnl" sz="2000" b="1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s-ES_tradnl" sz="2000" b="1" dirty="0">
                <a:solidFill>
                  <a:srgbClr val="000000"/>
                </a:solidFill>
              </a:rPr>
              <a:t>% de satisfacción con la entrega.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s-ES_tradnl" sz="2000" b="1" dirty="0">
                <a:solidFill>
                  <a:srgbClr val="000000"/>
                </a:solidFill>
              </a:rPr>
              <a:t>% de satisfacción con el producto.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s-ES_tradnl" sz="2000" b="1" dirty="0">
                <a:solidFill>
                  <a:srgbClr val="000000"/>
                </a:solidFill>
              </a:rPr>
              <a:t>Velocidad de respuesta.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s-ES_tradnl" sz="2000" b="1" dirty="0">
                <a:solidFill>
                  <a:srgbClr val="000000"/>
                </a:solidFill>
              </a:rPr>
              <a:t>% de satisfacción con los resultados.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s-ES_tradnl" sz="2000" b="1" dirty="0">
                <a:solidFill>
                  <a:srgbClr val="000000"/>
                </a:solidFill>
              </a:rPr>
              <a:t>Grado de bondad del servicio.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s-ES_tradnl" sz="2000" b="1" dirty="0">
                <a:solidFill>
                  <a:srgbClr val="000000"/>
                </a:solidFill>
              </a:rPr>
              <a:t>Nivel de “amigabilidad” percibida.</a:t>
            </a:r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685800" y="1447800"/>
            <a:ext cx="3886200" cy="766754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1800" b="1" dirty="0">
                <a:solidFill>
                  <a:srgbClr val="000000"/>
                </a:solidFill>
                <a:latin typeface="Times New Roman" pitchFamily="18" charset="0"/>
              </a:rPr>
              <a:t>Perspectiva de la</a:t>
            </a:r>
          </a:p>
          <a:p>
            <a:pPr algn="ctr" eaLnBrk="0" hangingPunct="0"/>
            <a:r>
              <a:rPr lang="es-ES_tradnl" sz="1800" b="1" dirty="0">
                <a:solidFill>
                  <a:srgbClr val="000000"/>
                </a:solidFill>
                <a:latin typeface="Times New Roman" pitchFamily="18" charset="0"/>
              </a:rPr>
              <a:t>Organización</a:t>
            </a:r>
            <a:endParaRPr lang="es-ES_tradnl" sz="1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4572000" y="1447800"/>
            <a:ext cx="3886200" cy="766754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1800" b="1" dirty="0">
                <a:solidFill>
                  <a:srgbClr val="000000"/>
                </a:solidFill>
                <a:latin typeface="Times New Roman" pitchFamily="18" charset="0"/>
              </a:rPr>
              <a:t>Perspectiva del</a:t>
            </a:r>
          </a:p>
          <a:p>
            <a:pPr algn="ctr" eaLnBrk="0" hangingPunct="0"/>
            <a:r>
              <a:rPr lang="es-ES_tradnl" sz="1800" b="1" dirty="0">
                <a:solidFill>
                  <a:srgbClr val="000000"/>
                </a:solidFill>
                <a:latin typeface="Times New Roman" pitchFamily="18" charset="0"/>
              </a:rPr>
              <a:t>Cliente</a:t>
            </a:r>
          </a:p>
        </p:txBody>
      </p:sp>
    </p:spTree>
  </p:cSld>
  <p:clrMapOvr>
    <a:masterClrMapping/>
  </p:clrMapOvr>
  <p:transition>
    <p:randomBar dir="vert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1071538" y="357166"/>
            <a:ext cx="6858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8.2.2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Auditoría Interna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0837" name="Rectangle 4"/>
          <p:cNvSpPr>
            <a:spLocks noChangeArrowheads="1"/>
          </p:cNvSpPr>
          <p:nvPr/>
        </p:nvSpPr>
        <p:spPr bwMode="auto">
          <a:xfrm>
            <a:off x="800100" y="1714500"/>
            <a:ext cx="77152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Realizar auditorías a intervalos planeados para determinar si el SGC es conforme con:</a:t>
            </a:r>
          </a:p>
          <a:p>
            <a:pPr marL="360363" lvl="1" indent="-360363">
              <a:spcBef>
                <a:spcPct val="20000"/>
              </a:spcBef>
              <a:buFont typeface="Wingdings" pitchFamily="2" charset="2"/>
              <a:buChar char="Ø"/>
            </a:pPr>
            <a:r>
              <a:rPr lang="es-ES_tradnl" sz="2400" b="1" dirty="0">
                <a:solidFill>
                  <a:srgbClr val="000000"/>
                </a:solidFill>
              </a:rPr>
              <a:t>los acuerdos planeados;</a:t>
            </a:r>
          </a:p>
          <a:p>
            <a:pPr marL="360363" lvl="1" indent="-360363">
              <a:spcBef>
                <a:spcPct val="20000"/>
              </a:spcBef>
              <a:buFont typeface="Wingdings" pitchFamily="2" charset="2"/>
              <a:buChar char="Ø"/>
            </a:pPr>
            <a:r>
              <a:rPr lang="es-ES_tradnl" sz="2400" b="1" dirty="0">
                <a:solidFill>
                  <a:srgbClr val="000000"/>
                </a:solidFill>
              </a:rPr>
              <a:t>los requisitos de la Norma;</a:t>
            </a:r>
          </a:p>
          <a:p>
            <a:pPr marL="360363" lvl="1" indent="-360363">
              <a:spcBef>
                <a:spcPct val="20000"/>
              </a:spcBef>
              <a:buFont typeface="Wingdings" pitchFamily="2" charset="2"/>
              <a:buChar char="Ø"/>
            </a:pPr>
            <a:r>
              <a:rPr lang="es-ES_tradnl" sz="2400" b="1" dirty="0">
                <a:solidFill>
                  <a:srgbClr val="000000"/>
                </a:solidFill>
              </a:rPr>
              <a:t>los requisitos del SGC establecidos por la organización;</a:t>
            </a:r>
          </a:p>
          <a:p>
            <a:pPr marL="360363" indent="-360363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Determinar si ha sido implantado y mantenido eficazmente.</a:t>
            </a:r>
          </a:p>
          <a:p>
            <a:pPr marL="360363" indent="-360363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Planear la programación en base al estado e importancia de los procesos, áreas y resultados previos.</a:t>
            </a:r>
          </a:p>
        </p:txBody>
      </p:sp>
    </p:spTree>
  </p:cSld>
  <p:clrMapOvr>
    <a:masterClrMapping/>
  </p:clrMapOvr>
  <p:transition>
    <p:randomBar dir="vert"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914400" y="685800"/>
            <a:ext cx="6858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8.2.2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Auditoría Interna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1861" name="Rectangle 4"/>
          <p:cNvSpPr>
            <a:spLocks noChangeArrowheads="1"/>
          </p:cNvSpPr>
          <p:nvPr/>
        </p:nvSpPr>
        <p:spPr bwMode="auto">
          <a:xfrm>
            <a:off x="800100" y="1714500"/>
            <a:ext cx="77152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 algn="just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000" b="1" dirty="0">
                <a:solidFill>
                  <a:srgbClr val="000000"/>
                </a:solidFill>
              </a:rPr>
              <a:t>Definición de los criterios, alcance, frecuencia y metodología.</a:t>
            </a:r>
          </a:p>
          <a:p>
            <a:pPr marL="360363" indent="-360363" algn="just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000" b="1" dirty="0">
                <a:solidFill>
                  <a:srgbClr val="000000"/>
                </a:solidFill>
              </a:rPr>
              <a:t>La selección de auditores y la ejecución de la auditoría debe asegurar la objetividad e imparcialidad.</a:t>
            </a:r>
          </a:p>
          <a:p>
            <a:pPr marL="360363" indent="-360363" algn="just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000" b="1" dirty="0">
                <a:solidFill>
                  <a:srgbClr val="000000"/>
                </a:solidFill>
              </a:rPr>
              <a:t>Los auditores no deben auditar su propio trabajo.</a:t>
            </a:r>
          </a:p>
          <a:p>
            <a:pPr marL="360363" indent="-360363" algn="just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000" b="1" dirty="0">
                <a:solidFill>
                  <a:srgbClr val="000000"/>
                </a:solidFill>
              </a:rPr>
              <a:t>Definir un </a:t>
            </a:r>
            <a:r>
              <a:rPr lang="es-ES_tradnl" sz="2000" b="1" u="sng" dirty="0">
                <a:solidFill>
                  <a:srgbClr val="000000"/>
                </a:solidFill>
              </a:rPr>
              <a:t>procedimiento documentado</a:t>
            </a:r>
            <a:r>
              <a:rPr lang="es-ES_tradnl" sz="2000" b="1" dirty="0">
                <a:solidFill>
                  <a:srgbClr val="000000"/>
                </a:solidFill>
              </a:rPr>
              <a:t>:</a:t>
            </a:r>
          </a:p>
          <a:p>
            <a:pPr marL="360363" indent="-360363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s-ES_tradnl" sz="2000" b="1" dirty="0">
                <a:solidFill>
                  <a:srgbClr val="000000"/>
                </a:solidFill>
              </a:rPr>
              <a:t>responsabilidad y requisitos para su planeación y ejecución, así como para su registro y reporte.</a:t>
            </a:r>
          </a:p>
          <a:p>
            <a:pPr marL="360363" indent="-360363" algn="just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000" b="1" dirty="0">
                <a:solidFill>
                  <a:srgbClr val="000000"/>
                </a:solidFill>
              </a:rPr>
              <a:t>Acciones correctivas sin demoras injustificadas.</a:t>
            </a:r>
          </a:p>
          <a:p>
            <a:pPr marL="360363" indent="-360363" algn="just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000" b="1" dirty="0">
                <a:solidFill>
                  <a:srgbClr val="000000"/>
                </a:solidFill>
              </a:rPr>
              <a:t>Seguimiento y reporte de resultados.</a:t>
            </a:r>
          </a:p>
        </p:txBody>
      </p:sp>
    </p:spTree>
  </p:cSld>
  <p:clrMapOvr>
    <a:masterClrMapping/>
  </p:clrMapOvr>
  <p:transition>
    <p:randomBar dir="vert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914400" y="685800"/>
            <a:ext cx="6858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8.2.3 Medición y Monitoreo</a:t>
            </a:r>
            <a:b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Procesos</a:t>
            </a:r>
          </a:p>
        </p:txBody>
      </p:sp>
      <p:sp>
        <p:nvSpPr>
          <p:cNvPr id="122885" name="Rectangle 7"/>
          <p:cNvSpPr>
            <a:spLocks noChangeArrowheads="1"/>
          </p:cNvSpPr>
          <p:nvPr/>
        </p:nvSpPr>
        <p:spPr bwMode="auto">
          <a:xfrm>
            <a:off x="800100" y="1714500"/>
            <a:ext cx="4838700" cy="4786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 algn="just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Aplicar métodos adecuados para monitorear y, donde sea aplicable, medir los procesos del SGC para:</a:t>
            </a:r>
          </a:p>
          <a:p>
            <a:pPr marL="360363" indent="-360363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s-ES_tradnl" b="1" dirty="0" smtClean="0">
                <a:solidFill>
                  <a:srgbClr val="000000"/>
                </a:solidFill>
              </a:rPr>
              <a:t>D</a:t>
            </a:r>
            <a:r>
              <a:rPr lang="es-ES_tradnl" sz="2400" b="1" dirty="0" smtClean="0">
                <a:solidFill>
                  <a:srgbClr val="000000"/>
                </a:solidFill>
              </a:rPr>
              <a:t>emostrar </a:t>
            </a:r>
            <a:r>
              <a:rPr lang="es-ES_tradnl" sz="2400" b="1" dirty="0">
                <a:solidFill>
                  <a:srgbClr val="000000"/>
                </a:solidFill>
              </a:rPr>
              <a:t>la habilidad de los procesos para cumplir con lo planeado.</a:t>
            </a:r>
          </a:p>
          <a:p>
            <a:pPr marL="360363" indent="-360363" algn="just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Aplicar, como sea apropiado, correcciones y acciones correctivas cuando no se logran los resultados planeados.</a:t>
            </a:r>
          </a:p>
        </p:txBody>
      </p:sp>
      <p:pic>
        <p:nvPicPr>
          <p:cNvPr id="122886" name="Picture 8" descr="BD0613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4860" y="2786058"/>
            <a:ext cx="2393339" cy="238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914400" y="685800"/>
            <a:ext cx="6858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Medición y Monitoreo</a:t>
            </a:r>
          </a:p>
        </p:txBody>
      </p:sp>
      <p:sp>
        <p:nvSpPr>
          <p:cNvPr id="123909" name="Rectangle 4"/>
          <p:cNvSpPr>
            <a:spLocks noChangeArrowheads="1"/>
          </p:cNvSpPr>
          <p:nvPr/>
        </p:nvSpPr>
        <p:spPr bwMode="auto">
          <a:xfrm>
            <a:off x="800100" y="1714500"/>
            <a:ext cx="38481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MEDICIÓN:</a:t>
            </a:r>
          </a:p>
          <a:p>
            <a:pPr marL="360363" indent="-360363">
              <a:spcBef>
                <a:spcPct val="20000"/>
              </a:spcBef>
              <a:buClr>
                <a:schemeClr val="tx2"/>
              </a:buClr>
            </a:pPr>
            <a:r>
              <a:rPr lang="es-ES_tradnl" sz="2400" b="1" dirty="0">
                <a:solidFill>
                  <a:srgbClr val="000000"/>
                </a:solidFill>
              </a:rPr>
              <a:t>Corresponde a determinar la magnitud espacial o cantidad (de algo) mediante la aplicación de algún objeto de tamaño conocido o por medio de comparación con alguna unidad fija. </a:t>
            </a:r>
          </a:p>
        </p:txBody>
      </p:sp>
      <p:pic>
        <p:nvPicPr>
          <p:cNvPr id="123910" name="Picture 5" descr="j00788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589762"/>
            <a:ext cx="3081334" cy="275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914400" y="685800"/>
            <a:ext cx="6858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Medición y Monitoreo</a:t>
            </a:r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800100" y="1714500"/>
            <a:ext cx="38481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s-ES_tradnl" sz="2400" b="1" dirty="0">
                <a:solidFill>
                  <a:srgbClr val="000000"/>
                </a:solidFill>
              </a:rPr>
              <a:t>MONITOREO:</a:t>
            </a:r>
          </a:p>
          <a:p>
            <a:pPr marL="450850" indent="-450850">
              <a:spcBef>
                <a:spcPct val="20000"/>
              </a:spcBef>
              <a:buClr>
                <a:schemeClr val="tx2"/>
              </a:buClr>
            </a:pPr>
            <a:r>
              <a:rPr lang="es-ES_tradnl" sz="2400" b="1" dirty="0">
                <a:solidFill>
                  <a:srgbClr val="000000"/>
                </a:solidFill>
              </a:rPr>
              <a:t>Acción realizada a intervalos definidos, relacionada con observar, supervisar, mantener bajo revisión o verificación (una actividad o entidad) especialmente para regulación o control.</a:t>
            </a:r>
          </a:p>
        </p:txBody>
      </p:sp>
      <p:pic>
        <p:nvPicPr>
          <p:cNvPr id="124934" name="Picture 6" descr="BD0562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362200"/>
            <a:ext cx="3443288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Presentación de plan de marketing">
  <a:themeElements>
    <a:clrScheme name="ms_pptmarketplan_tp01017812 1">
      <a:dk1>
        <a:srgbClr val="336699"/>
      </a:dk1>
      <a:lt1>
        <a:srgbClr val="FFFFFF"/>
      </a:lt1>
      <a:dk2>
        <a:srgbClr val="0066FF"/>
      </a:dk2>
      <a:lt2>
        <a:srgbClr val="AFB5D2"/>
      </a:lt2>
      <a:accent1>
        <a:srgbClr val="66CCFF"/>
      </a:accent1>
      <a:accent2>
        <a:srgbClr val="99FFCC"/>
      </a:accent2>
      <a:accent3>
        <a:srgbClr val="FFFFFF"/>
      </a:accent3>
      <a:accent4>
        <a:srgbClr val="2A5682"/>
      </a:accent4>
      <a:accent5>
        <a:srgbClr val="B8E2FF"/>
      </a:accent5>
      <a:accent6>
        <a:srgbClr val="8AE7B9"/>
      </a:accent6>
      <a:hlink>
        <a:srgbClr val="FF99FF"/>
      </a:hlink>
      <a:folHlink>
        <a:srgbClr val="CCCCFF"/>
      </a:folHlink>
    </a:clrScheme>
    <a:fontScheme name="ms_pptmarketplan_tp0101781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ms_pptmarketplan_tp01017812 1">
        <a:dk1>
          <a:srgbClr val="336699"/>
        </a:dk1>
        <a:lt1>
          <a:srgbClr val="FFFFFF"/>
        </a:lt1>
        <a:dk2>
          <a:srgbClr val="0066FF"/>
        </a:dk2>
        <a:lt2>
          <a:srgbClr val="AFB5D2"/>
        </a:lt2>
        <a:accent1>
          <a:srgbClr val="66CCFF"/>
        </a:accent1>
        <a:accent2>
          <a:srgbClr val="99FFCC"/>
        </a:accent2>
        <a:accent3>
          <a:srgbClr val="FFFFFF"/>
        </a:accent3>
        <a:accent4>
          <a:srgbClr val="2A5682"/>
        </a:accent4>
        <a:accent5>
          <a:srgbClr val="B8E2FF"/>
        </a:accent5>
        <a:accent6>
          <a:srgbClr val="8AE7B9"/>
        </a:accent6>
        <a:hlink>
          <a:srgbClr val="FF99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marketplan_tp01017812 2">
        <a:dk1>
          <a:srgbClr val="003366"/>
        </a:dk1>
        <a:lt1>
          <a:srgbClr val="CCECFF"/>
        </a:lt1>
        <a:dk2>
          <a:srgbClr val="4B3384"/>
        </a:dk2>
        <a:lt2>
          <a:srgbClr val="849CBB"/>
        </a:lt2>
        <a:accent1>
          <a:srgbClr val="90DBFF"/>
        </a:accent1>
        <a:accent2>
          <a:srgbClr val="99FFCC"/>
        </a:accent2>
        <a:accent3>
          <a:srgbClr val="E2F4FF"/>
        </a:accent3>
        <a:accent4>
          <a:srgbClr val="002A56"/>
        </a:accent4>
        <a:accent5>
          <a:srgbClr val="C6EAFF"/>
        </a:accent5>
        <a:accent6>
          <a:srgbClr val="8AE7B9"/>
        </a:accent6>
        <a:hlink>
          <a:srgbClr val="DFC0FF"/>
        </a:hlink>
        <a:folHlink>
          <a:srgbClr val="6DC5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marketplan_tp01017812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plan de marketing</Template>
  <TotalTime>87</TotalTime>
  <Words>4858</Words>
  <Application>Microsoft Office PowerPoint</Application>
  <PresentationFormat>Presentación en pantalla (4:3)</PresentationFormat>
  <Paragraphs>927</Paragraphs>
  <Slides>116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116</vt:i4>
      </vt:variant>
    </vt:vector>
  </HeadingPairs>
  <TitlesOfParts>
    <vt:vector size="120" baseType="lpstr">
      <vt:lpstr>Presentación de plan de marketing</vt:lpstr>
      <vt:lpstr>MS Org Chart</vt:lpstr>
      <vt:lpstr>VISIO</vt:lpstr>
      <vt:lpstr>Imagen</vt:lpstr>
      <vt:lpstr>Diapositiva 1</vt:lpstr>
      <vt:lpstr>ANTECEDENTES</vt:lpstr>
      <vt:lpstr>ISO como organización</vt:lpstr>
      <vt:lpstr>Diapositiva 4</vt:lpstr>
      <vt:lpstr>Definiciones   CALIDAD</vt:lpstr>
      <vt:lpstr>Diapositiva 6</vt:lpstr>
      <vt:lpstr>Diapositiva 7</vt:lpstr>
      <vt:lpstr>Diapositiva 8</vt:lpstr>
      <vt:lpstr>Diapositiva 9</vt:lpstr>
      <vt:lpstr>Diapositiva 10</vt:lpstr>
      <vt:lpstr>Diapositiva 11</vt:lpstr>
      <vt:lpstr>Familia de Normas ISO 9000</vt:lpstr>
      <vt:lpstr>NORMA ISO 9001:2008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4 “Sistema de Gestión de la Calidad”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Diapositiva 74</vt:lpstr>
      <vt:lpstr>Diapositiva 75</vt:lpstr>
      <vt:lpstr>Diapositiva 76</vt:lpstr>
      <vt:lpstr>Diapositiva 77</vt:lpstr>
      <vt:lpstr>Diapositiva 78</vt:lpstr>
      <vt:lpstr>Diapositiva 79</vt:lpstr>
      <vt:lpstr>Diapositiva 80</vt:lpstr>
      <vt:lpstr>Diapositiva 81</vt:lpstr>
      <vt:lpstr>Diapositiva 82</vt:lpstr>
      <vt:lpstr>Diapositiva 83</vt:lpstr>
      <vt:lpstr>Diapositiva 84</vt:lpstr>
      <vt:lpstr>Diapositiva 85</vt:lpstr>
      <vt:lpstr>Diapositiva 86</vt:lpstr>
      <vt:lpstr>Diapositiva 87</vt:lpstr>
      <vt:lpstr>Diapositiva 88</vt:lpstr>
      <vt:lpstr>Diapositiva 89</vt:lpstr>
      <vt:lpstr>Diapositiva 90</vt:lpstr>
      <vt:lpstr>Diapositiva 91</vt:lpstr>
      <vt:lpstr>Diapositiva 92</vt:lpstr>
      <vt:lpstr>Diapositiva 93</vt:lpstr>
      <vt:lpstr>Diapositiva 94</vt:lpstr>
      <vt:lpstr>Diapositiva 95</vt:lpstr>
      <vt:lpstr>Diapositiva 96</vt:lpstr>
      <vt:lpstr>Diapositiva 97</vt:lpstr>
      <vt:lpstr>Diapositiva 98</vt:lpstr>
      <vt:lpstr>Diapositiva 99</vt:lpstr>
      <vt:lpstr>Diapositiva 100</vt:lpstr>
      <vt:lpstr>Diapositiva 101</vt:lpstr>
      <vt:lpstr>Diapositiva 102</vt:lpstr>
      <vt:lpstr>Diapositiva 103</vt:lpstr>
      <vt:lpstr>Diapositiva 104</vt:lpstr>
      <vt:lpstr>Diapositiva 105</vt:lpstr>
      <vt:lpstr>Diapositiva 106</vt:lpstr>
      <vt:lpstr>Diapositiva 107</vt:lpstr>
      <vt:lpstr>Diapositiva 108</vt:lpstr>
      <vt:lpstr>Diapositiva 109</vt:lpstr>
      <vt:lpstr>Diapositiva 110</vt:lpstr>
      <vt:lpstr>Diapositiva 111</vt:lpstr>
      <vt:lpstr>Diapositiva 112</vt:lpstr>
      <vt:lpstr>Diapositiva 113</vt:lpstr>
      <vt:lpstr>Diapositiva 114</vt:lpstr>
      <vt:lpstr>Diapositiva 115</vt:lpstr>
      <vt:lpstr>Diapositiva 116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JoseAlberto</dc:creator>
  <cp:lastModifiedBy>JoseAlberto</cp:lastModifiedBy>
  <cp:revision>19</cp:revision>
  <dcterms:created xsi:type="dcterms:W3CDTF">2010-05-29T03:27:45Z</dcterms:created>
  <dcterms:modified xsi:type="dcterms:W3CDTF">2010-05-29T04:56:36Z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TC010178123082</vt:lpwstr>
  </property>
</Properties>
</file>