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embeddings/oleObject3.bin" ContentType="application/vnd.openxmlformats-officedocument.oleObject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ms-office.legacyDiagramTex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21"/>
  </p:notesMasterIdLst>
  <p:handoutMasterIdLst>
    <p:handoutMasterId r:id="rId22"/>
  </p:handoutMasterIdLst>
  <p:sldIdLst>
    <p:sldId id="270" r:id="rId2"/>
    <p:sldId id="261" r:id="rId3"/>
    <p:sldId id="262" r:id="rId4"/>
    <p:sldId id="263" r:id="rId5"/>
    <p:sldId id="264" r:id="rId6"/>
    <p:sldId id="265" r:id="rId7"/>
    <p:sldId id="266" r:id="rId8"/>
    <p:sldId id="268" r:id="rId9"/>
    <p:sldId id="272" r:id="rId10"/>
    <p:sldId id="271" r:id="rId11"/>
    <p:sldId id="269" r:id="rId12"/>
    <p:sldId id="281" r:id="rId13"/>
    <p:sldId id="273" r:id="rId14"/>
    <p:sldId id="279" r:id="rId15"/>
    <p:sldId id="277" r:id="rId16"/>
    <p:sldId id="274" r:id="rId17"/>
    <p:sldId id="275" r:id="rId18"/>
    <p:sldId id="278" r:id="rId19"/>
    <p:sldId id="280" r:id="rId20"/>
  </p:sldIdLst>
  <p:sldSz cx="9906000" cy="6858000" type="A4"/>
  <p:notesSz cx="6854825" cy="97504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E6E7"/>
    <a:srgbClr val="FFFFCC"/>
    <a:srgbClr val="FFFF00"/>
    <a:srgbClr val="FFCC00"/>
    <a:srgbClr val="99FF33"/>
    <a:srgbClr val="0066FF"/>
    <a:srgbClr val="339933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354" y="-90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1260" y="-96"/>
      </p:cViewPr>
      <p:guideLst>
        <p:guide orient="horz" pos="3071"/>
        <p:guide pos="215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9888"/>
            <a:ext cx="3067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59888"/>
            <a:ext cx="29702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12BCC8-EABC-42AC-A36B-EE4013A140AF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88988" y="731838"/>
            <a:ext cx="5281612" cy="36560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30738"/>
            <a:ext cx="5483225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9888"/>
            <a:ext cx="29702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259888"/>
            <a:ext cx="29702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35CB4ED-C1D4-485B-A92F-0A135876F435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2A851F-9CE3-4704-81EF-099B2C2A5AC5}" type="slidenum">
              <a:rPr lang="es-ES"/>
              <a:pPr/>
              <a:t>4</a:t>
            </a:fld>
            <a:endParaRPr lang="es-ES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51203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8736" tIns="49368" rIns="98736" bIns="49368" anchor="ctr"/>
            <a:lstStyle/>
            <a:p>
              <a:pPr algn="ctr" defTabSz="987425"/>
              <a:endParaRPr lang="es-ES" sz="2600">
                <a:latin typeface="Times New Roman" pitchFamily="18" charset="0"/>
              </a:endParaRPr>
            </a:p>
          </p:txBody>
        </p:sp>
        <p:sp>
          <p:nvSpPr>
            <p:cNvPr id="51204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8736" tIns="49368" rIns="98736" bIns="49368"/>
            <a:lstStyle/>
            <a:p>
              <a:pPr defTabSz="987425"/>
              <a:endParaRPr lang="es-ES" sz="2600">
                <a:latin typeface="Times New Roman" pitchFamily="18" charset="0"/>
              </a:endParaRPr>
            </a:p>
          </p:txBody>
        </p:sp>
        <p:grpSp>
          <p:nvGrpSpPr>
            <p:cNvPr id="51205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51206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8736" tIns="49368" rIns="98736" bIns="49368"/>
              <a:lstStyle/>
              <a:p>
                <a:pPr defTabSz="987425"/>
                <a:endParaRPr lang="es-ES" sz="2600">
                  <a:latin typeface="Times New Roman" pitchFamily="18" charset="0"/>
                </a:endParaRPr>
              </a:p>
            </p:txBody>
          </p:sp>
          <p:sp>
            <p:nvSpPr>
              <p:cNvPr id="51207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8736" tIns="49368" rIns="98736" bIns="49368"/>
              <a:lstStyle/>
              <a:p>
                <a:pPr defTabSz="987425"/>
                <a:endParaRPr lang="es-ES" sz="2600">
                  <a:latin typeface="Times New Roman" pitchFamily="18" charset="0"/>
                </a:endParaRPr>
              </a:p>
            </p:txBody>
          </p:sp>
          <p:sp>
            <p:nvSpPr>
              <p:cNvPr id="51208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8736" tIns="49368" rIns="98736" bIns="49368"/>
              <a:lstStyle/>
              <a:p>
                <a:pPr defTabSz="987425"/>
                <a:endParaRPr lang="es-ES" sz="2600">
                  <a:latin typeface="Times New Roman" pitchFamily="18" charset="0"/>
                </a:endParaRPr>
              </a:p>
            </p:txBody>
          </p:sp>
          <p:sp>
            <p:nvSpPr>
              <p:cNvPr id="51209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8736" tIns="49368" rIns="98736" bIns="49368"/>
              <a:lstStyle/>
              <a:p>
                <a:pPr defTabSz="987425"/>
                <a:endParaRPr lang="es-ES" sz="2600">
                  <a:latin typeface="Times New Roman" pitchFamily="18" charset="0"/>
                </a:endParaRPr>
              </a:p>
            </p:txBody>
          </p:sp>
          <p:sp>
            <p:nvSpPr>
              <p:cNvPr id="51210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8736" tIns="49368" rIns="98736" bIns="49368"/>
              <a:lstStyle/>
              <a:p>
                <a:pPr defTabSz="987425"/>
                <a:endParaRPr lang="es-ES" sz="2600">
                  <a:latin typeface="Times New Roman" pitchFamily="18" charset="0"/>
                </a:endParaRPr>
              </a:p>
            </p:txBody>
          </p:sp>
          <p:sp>
            <p:nvSpPr>
              <p:cNvPr id="51211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8736" tIns="49368" rIns="98736" bIns="49368"/>
              <a:lstStyle/>
              <a:p>
                <a:pPr defTabSz="987425"/>
                <a:endParaRPr lang="es-ES" sz="2600">
                  <a:latin typeface="Times New Roman" pitchFamily="18" charset="0"/>
                </a:endParaRPr>
              </a:p>
            </p:txBody>
          </p:sp>
          <p:sp>
            <p:nvSpPr>
              <p:cNvPr id="51212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8736" tIns="49368" rIns="98736" bIns="49368"/>
              <a:lstStyle/>
              <a:p>
                <a:pPr defTabSz="987425"/>
                <a:endParaRPr lang="es-ES" sz="2600">
                  <a:latin typeface="Times New Roman" pitchFamily="18" charset="0"/>
                </a:endParaRPr>
              </a:p>
            </p:txBody>
          </p:sp>
          <p:sp>
            <p:nvSpPr>
              <p:cNvPr id="51213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8736" tIns="49368" rIns="98736" bIns="49368"/>
              <a:lstStyle/>
              <a:p>
                <a:pPr defTabSz="987425"/>
                <a:endParaRPr lang="es-ES" sz="2600">
                  <a:latin typeface="Times New Roman" pitchFamily="18" charset="0"/>
                </a:endParaRPr>
              </a:p>
            </p:txBody>
          </p:sp>
          <p:sp>
            <p:nvSpPr>
              <p:cNvPr id="51214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8736" tIns="49368" rIns="98736" bIns="49368"/>
              <a:lstStyle/>
              <a:p>
                <a:pPr defTabSz="987425"/>
                <a:endParaRPr lang="es-ES" sz="2600">
                  <a:latin typeface="Times New Roman" pitchFamily="18" charset="0"/>
                </a:endParaRPr>
              </a:p>
            </p:txBody>
          </p:sp>
          <p:sp>
            <p:nvSpPr>
              <p:cNvPr id="51215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8736" tIns="49368" rIns="98736" bIns="49368"/>
              <a:lstStyle/>
              <a:p>
                <a:pPr defTabSz="987425"/>
                <a:endParaRPr lang="es-ES" sz="2600">
                  <a:latin typeface="Times New Roman" pitchFamily="18" charset="0"/>
                </a:endParaRPr>
              </a:p>
            </p:txBody>
          </p:sp>
        </p:grpSp>
      </p:grpSp>
      <p:sp>
        <p:nvSpPr>
          <p:cNvPr id="51216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Bioestadística. U. Málaga.</a:t>
            </a:r>
          </a:p>
        </p:txBody>
      </p:sp>
      <p:sp>
        <p:nvSpPr>
          <p:cNvPr id="51217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"/>
              <a:t>Tema 1: Introdución</a:t>
            </a:r>
          </a:p>
        </p:txBody>
      </p:sp>
      <p:sp>
        <p:nvSpPr>
          <p:cNvPr id="51218" name="Rectangle 1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99300" y="6248400"/>
            <a:ext cx="2312988" cy="457200"/>
          </a:xfrm>
        </p:spPr>
        <p:txBody>
          <a:bodyPr/>
          <a:lstStyle>
            <a:lvl1pPr>
              <a:defRPr/>
            </a:lvl1pPr>
          </a:lstStyle>
          <a:p>
            <a:fld id="{1A1DB315-C064-4D47-9826-D1463AA0FB36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5121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221038" y="1828800"/>
            <a:ext cx="6519862" cy="2209800"/>
          </a:xfrm>
        </p:spPr>
        <p:txBody>
          <a:bodyPr/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5122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221038" y="4267200"/>
            <a:ext cx="6519862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700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Tema 1: Introdución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886EF3-5F0B-43F3-A7B1-8B7438F5530F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Bioestadística. U. Málaga.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240588" y="457200"/>
            <a:ext cx="2249487" cy="570865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88950" y="457200"/>
            <a:ext cx="6599238" cy="57086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Tema 1: Introdución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403431A-058E-45E9-804F-044D94420AF3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Bioestadística. U. Málaga.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457200"/>
            <a:ext cx="8994775" cy="7397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88950" y="1412875"/>
            <a:ext cx="4387850" cy="47529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9200" y="1412875"/>
            <a:ext cx="4387850" cy="47529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720975" y="6248400"/>
            <a:ext cx="6048375" cy="4572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Tema 1: Introdución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840788" y="6248400"/>
            <a:ext cx="571500" cy="457200"/>
          </a:xfrm>
        </p:spPr>
        <p:txBody>
          <a:bodyPr/>
          <a:lstStyle>
            <a:lvl1pPr>
              <a:defRPr/>
            </a:lvl1pPr>
          </a:lstStyle>
          <a:p>
            <a:fld id="{91A0E986-B72B-4F17-A88F-B3379F9630F0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>
          <a:xfrm>
            <a:off x="495300" y="6245225"/>
            <a:ext cx="2154238" cy="4762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Bioestadística. U. Málaga.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457200"/>
            <a:ext cx="8994775" cy="7397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488950" y="1412875"/>
            <a:ext cx="8928100" cy="4752975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720975" y="6248400"/>
            <a:ext cx="6048375" cy="4572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Tema 1: Introdución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840788" y="6248400"/>
            <a:ext cx="571500" cy="457200"/>
          </a:xfrm>
        </p:spPr>
        <p:txBody>
          <a:bodyPr/>
          <a:lstStyle>
            <a:lvl1pPr>
              <a:defRPr/>
            </a:lvl1pPr>
          </a:lstStyle>
          <a:p>
            <a:fld id="{74C42B2B-8710-43A5-A72A-3F24CCE2F469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>
          <a:xfrm>
            <a:off x="495300" y="6245225"/>
            <a:ext cx="2154238" cy="4762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Bioestadística. U. Málaga.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457200"/>
            <a:ext cx="8994775" cy="7397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88950" y="1412875"/>
            <a:ext cx="4387850" cy="47529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5029200" y="1412875"/>
            <a:ext cx="4387850" cy="2300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5029200" y="3865563"/>
            <a:ext cx="4387850" cy="23002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720975" y="6248400"/>
            <a:ext cx="6048375" cy="4572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Tema 1: Introdución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840788" y="6248400"/>
            <a:ext cx="571500" cy="457200"/>
          </a:xfrm>
        </p:spPr>
        <p:txBody>
          <a:bodyPr/>
          <a:lstStyle>
            <a:lvl1pPr>
              <a:defRPr/>
            </a:lvl1pPr>
          </a:lstStyle>
          <a:p>
            <a:fld id="{4DB26854-6A7D-4257-9C4D-0E5D64C81A39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2"/>
          </p:nvPr>
        </p:nvSpPr>
        <p:spPr>
          <a:xfrm>
            <a:off x="495300" y="6245225"/>
            <a:ext cx="2154238" cy="4762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Bioestadística. U. Málaga.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ítulo y texto encima de l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457200"/>
            <a:ext cx="8994775" cy="7397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88950" y="1412875"/>
            <a:ext cx="8928100" cy="2300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88950" y="3865563"/>
            <a:ext cx="8928100" cy="23002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720975" y="6248400"/>
            <a:ext cx="6048375" cy="4572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Tema 1: Introdución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840788" y="6248400"/>
            <a:ext cx="571500" cy="457200"/>
          </a:xfrm>
        </p:spPr>
        <p:txBody>
          <a:bodyPr/>
          <a:lstStyle>
            <a:lvl1pPr>
              <a:defRPr/>
            </a:lvl1pPr>
          </a:lstStyle>
          <a:p>
            <a:fld id="{B457EC4B-53C9-4641-98A5-3D589F3E0BD6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>
          <a:xfrm>
            <a:off x="495300" y="6245225"/>
            <a:ext cx="2154238" cy="4762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Bioestadística. U. Málaga.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ítulo y 2 objetos encima del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457200"/>
            <a:ext cx="8994775" cy="7397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88950" y="1412875"/>
            <a:ext cx="4387850" cy="2300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5029200" y="1412875"/>
            <a:ext cx="4387850" cy="2300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half" idx="3"/>
          </p:nvPr>
        </p:nvSpPr>
        <p:spPr>
          <a:xfrm>
            <a:off x="488950" y="3865563"/>
            <a:ext cx="8928100" cy="23002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720975" y="6248400"/>
            <a:ext cx="6048375" cy="4572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Tema 1: Introdución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840788" y="6248400"/>
            <a:ext cx="571500" cy="457200"/>
          </a:xfrm>
        </p:spPr>
        <p:txBody>
          <a:bodyPr/>
          <a:lstStyle>
            <a:lvl1pPr>
              <a:defRPr/>
            </a:lvl1pPr>
          </a:lstStyle>
          <a:p>
            <a:fld id="{B1E759B8-773A-4A39-94AF-654744F662B5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2"/>
          </p:nvPr>
        </p:nvSpPr>
        <p:spPr>
          <a:xfrm>
            <a:off x="495300" y="6245225"/>
            <a:ext cx="2154238" cy="4762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Bioestadística. U. Málaga.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sz="quarter"/>
          </p:nvPr>
        </p:nvSpPr>
        <p:spPr>
          <a:xfrm>
            <a:off x="495300" y="457200"/>
            <a:ext cx="8994775" cy="7397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88950" y="1412875"/>
            <a:ext cx="4387850" cy="2300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5029200" y="1412875"/>
            <a:ext cx="4387850" cy="2300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88950" y="3865563"/>
            <a:ext cx="4387850" cy="23002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29200" y="3865563"/>
            <a:ext cx="4387850" cy="23002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720975" y="6248400"/>
            <a:ext cx="6048375" cy="4572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Tema 1: Introdución</a:t>
            </a: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840788" y="6248400"/>
            <a:ext cx="571500" cy="457200"/>
          </a:xfrm>
        </p:spPr>
        <p:txBody>
          <a:bodyPr/>
          <a:lstStyle>
            <a:lvl1pPr>
              <a:defRPr/>
            </a:lvl1pPr>
          </a:lstStyle>
          <a:p>
            <a:fld id="{1BE70B78-B123-4374-A03F-C7C4FBD6BB42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2"/>
          </p:nvPr>
        </p:nvSpPr>
        <p:spPr>
          <a:xfrm>
            <a:off x="495300" y="6245225"/>
            <a:ext cx="2154238" cy="4762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Bioestadística. U. Málaga.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Tema 1: Introdución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82978F-98F6-45B4-8007-764A2E31B691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Bioestadística. U. Málaga.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Tema 1: Introdución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E1510C-3347-45C4-A239-1A0B681CF292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Bioestadística. U. Málaga.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88950" y="1412875"/>
            <a:ext cx="438785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9200" y="1412875"/>
            <a:ext cx="438785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Tema 1: Introdución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EFB961-7DF4-4B9F-A004-2488FF0C7420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Bioestadística. U. Málaga.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Tema 1: Introdución</a:t>
            </a: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CAC9B43-8D74-4F74-9D73-6ECB99B3D25D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Bioestadística. U. Málaga.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Tema 1: Introdución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F07551-3806-45FB-B9A5-15457C5E04F4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Bioestadística. U. Málaga.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Tema 1: Introdución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CB5BEC-CBFC-4F53-938C-D82B6EB1EE12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Bioestadística. U. Málaga.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Tema 1: Introdución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B6867B-4106-43DD-ABDB-376CC91CEAF5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Bioestadística. U. Málaga.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Tema 1: Introdución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78F636-6B5E-4152-A92E-E5C29B0B34A6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Bioestadística. U. Málaga.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20975" y="6248400"/>
            <a:ext cx="6048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36" tIns="49368" rIns="98736" bIns="49368" numCol="1" anchor="b" anchorCtr="0" compatLnSpc="1">
            <a:prstTxWarp prst="textNoShape">
              <a:avLst/>
            </a:prstTxWarp>
          </a:bodyPr>
          <a:lstStyle>
            <a:lvl1pPr algn="r" defTabSz="987425">
              <a:defRPr sz="1300"/>
            </a:lvl1pPr>
          </a:lstStyle>
          <a:p>
            <a:r>
              <a:rPr lang="es-ES"/>
              <a:t>Tema 1: Introdución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40788" y="6248400"/>
            <a:ext cx="57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36" tIns="49368" rIns="98736" bIns="49368" numCol="1" anchor="b" anchorCtr="0" compatLnSpc="1">
            <a:prstTxWarp prst="textNoShape">
              <a:avLst/>
            </a:prstTxWarp>
          </a:bodyPr>
          <a:lstStyle>
            <a:lvl1pPr algn="r" defTabSz="987425">
              <a:defRPr sz="1300">
                <a:latin typeface="Arial Black" pitchFamily="34" charset="0"/>
              </a:defRPr>
            </a:lvl1pPr>
          </a:lstStyle>
          <a:p>
            <a:fld id="{BF226AFD-22A9-41A4-8523-2692AE51FED8}" type="slidenum">
              <a:rPr lang="es-ES"/>
              <a:pPr/>
              <a:t>‹Nº›</a:t>
            </a:fld>
            <a:endParaRPr lang="es-ES"/>
          </a:p>
        </p:txBody>
      </p:sp>
      <p:grpSp>
        <p:nvGrpSpPr>
          <p:cNvPr id="50180" name="Group 4"/>
          <p:cNvGrpSpPr>
            <a:grpSpLocks/>
          </p:cNvGrpSpPr>
          <p:nvPr/>
        </p:nvGrpSpPr>
        <p:grpSpPr bwMode="auto">
          <a:xfrm>
            <a:off x="0" y="0"/>
            <a:ext cx="9906000" cy="546100"/>
            <a:chOff x="0" y="0"/>
            <a:chExt cx="5760" cy="344"/>
          </a:xfrm>
        </p:grpSpPr>
        <p:sp>
          <p:nvSpPr>
            <p:cNvPr id="5018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8736" tIns="49368" rIns="98736" bIns="49368" anchor="ctr"/>
            <a:lstStyle/>
            <a:p>
              <a:pPr algn="ctr" defTabSz="987425"/>
              <a:endParaRPr lang="es-ES" sz="2600">
                <a:latin typeface="Times New Roman" pitchFamily="18" charset="0"/>
              </a:endParaRPr>
            </a:p>
          </p:txBody>
        </p:sp>
        <p:sp>
          <p:nvSpPr>
            <p:cNvPr id="5018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lIns="98736" tIns="49368" rIns="98736" bIns="49368"/>
            <a:lstStyle/>
            <a:p>
              <a:pPr defTabSz="987425"/>
              <a:endParaRPr lang="es-ES" sz="2600">
                <a:latin typeface="Times New Roman" pitchFamily="18" charset="0"/>
              </a:endParaRPr>
            </a:p>
          </p:txBody>
        </p:sp>
        <p:sp>
          <p:nvSpPr>
            <p:cNvPr id="5018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8736" tIns="49368" rIns="98736" bIns="49368"/>
            <a:lstStyle/>
            <a:p>
              <a:pPr defTabSz="987425"/>
              <a:endParaRPr lang="es-ES">
                <a:solidFill>
                  <a:schemeClr val="hlink"/>
                </a:solidFill>
              </a:endParaRPr>
            </a:p>
          </p:txBody>
        </p:sp>
        <p:sp>
          <p:nvSpPr>
            <p:cNvPr id="5018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8736" tIns="49368" rIns="98736" bIns="49368"/>
            <a:lstStyle/>
            <a:p>
              <a:pPr defTabSz="987425"/>
              <a:endParaRPr lang="es-ES">
                <a:solidFill>
                  <a:schemeClr val="hlink"/>
                </a:solidFill>
              </a:endParaRPr>
            </a:p>
          </p:txBody>
        </p: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8736" tIns="49368" rIns="98736" bIns="49368"/>
            <a:lstStyle/>
            <a:p>
              <a:pPr defTabSz="987425"/>
              <a:endParaRPr lang="es-ES">
                <a:solidFill>
                  <a:schemeClr val="accent2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8736" tIns="49368" rIns="98736" bIns="49368"/>
            <a:lstStyle/>
            <a:p>
              <a:pPr defTabSz="987425"/>
              <a:endParaRPr lang="es-ES">
                <a:solidFill>
                  <a:schemeClr val="hlink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8736" tIns="49368" rIns="98736" bIns="49368"/>
            <a:lstStyle/>
            <a:p>
              <a:pPr defTabSz="987425"/>
              <a:endParaRPr lang="es-ES" sz="2600">
                <a:latin typeface="Times New Roman" pitchFamily="18" charset="0"/>
              </a:endParaRPr>
            </a:p>
          </p:txBody>
        </p:sp>
        <p:sp>
          <p:nvSpPr>
            <p:cNvPr id="5018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8736" tIns="49368" rIns="98736" bIns="49368"/>
            <a:lstStyle/>
            <a:p>
              <a:pPr defTabSz="987425"/>
              <a:endParaRPr lang="es-ES">
                <a:solidFill>
                  <a:schemeClr val="accent2"/>
                </a:solidFill>
              </a:endParaRPr>
            </a:p>
          </p:txBody>
        </p:sp>
        <p:sp>
          <p:nvSpPr>
            <p:cNvPr id="5018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8736" tIns="49368" rIns="98736" bIns="49368"/>
            <a:lstStyle/>
            <a:p>
              <a:pPr defTabSz="987425"/>
              <a:endParaRPr lang="es-ES">
                <a:solidFill>
                  <a:schemeClr val="accent2"/>
                </a:solidFill>
              </a:endParaRPr>
            </a:p>
          </p:txBody>
        </p:sp>
      </p:grpSp>
      <p:sp>
        <p:nvSpPr>
          <p:cNvPr id="5019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457200"/>
            <a:ext cx="89947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36" tIns="49368" rIns="98736" bIns="4936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8950" y="1412875"/>
            <a:ext cx="89281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36" tIns="49368" rIns="98736" bIns="493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1542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36" tIns="49368" rIns="98736" bIns="49368" numCol="1" anchor="b" anchorCtr="0" compatLnSpc="1">
            <a:prstTxWarp prst="textNoShape">
              <a:avLst/>
            </a:prstTxWarp>
          </a:bodyPr>
          <a:lstStyle>
            <a:lvl1pPr defTabSz="987425">
              <a:defRPr sz="1300"/>
            </a:lvl1pPr>
          </a:lstStyle>
          <a:p>
            <a:r>
              <a:rPr lang="es-ES"/>
              <a:t>Bioestadística. U. Málaga.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  <p:sldLayoutId id="2147483699" r:id="rId17"/>
  </p:sldLayoutIdLst>
  <p:timing>
    <p:tnLst>
      <p:par>
        <p:cTn id="1" dur="indefinite" restart="never" nodeType="tmRoot"/>
      </p:par>
    </p:tnLst>
  </p:timing>
  <p:hf hdr="0"/>
  <p:txStyles>
    <p:titleStyle>
      <a:lvl1pPr algn="l" defTabSz="98742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+mj-lt"/>
          <a:ea typeface="+mj-ea"/>
          <a:cs typeface="+mj-cs"/>
        </a:defRPr>
      </a:lvl1pPr>
      <a:lvl2pPr algn="l" defTabSz="98742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pitchFamily="34" charset="0"/>
        </a:defRPr>
      </a:lvl2pPr>
      <a:lvl3pPr algn="l" defTabSz="98742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pitchFamily="34" charset="0"/>
        </a:defRPr>
      </a:lvl3pPr>
      <a:lvl4pPr algn="l" defTabSz="98742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pitchFamily="34" charset="0"/>
        </a:defRPr>
      </a:lvl4pPr>
      <a:lvl5pPr algn="l" defTabSz="98742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pitchFamily="34" charset="0"/>
        </a:defRPr>
      </a:lvl5pPr>
      <a:lvl6pPr marL="457200" algn="l" defTabSz="98742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pitchFamily="34" charset="0"/>
        </a:defRPr>
      </a:lvl6pPr>
      <a:lvl7pPr marL="914400" algn="l" defTabSz="98742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pitchFamily="34" charset="0"/>
        </a:defRPr>
      </a:lvl7pPr>
      <a:lvl8pPr marL="1371600" algn="l" defTabSz="98742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pitchFamily="34" charset="0"/>
        </a:defRPr>
      </a:lvl8pPr>
      <a:lvl9pPr marL="1828800" algn="l" defTabSz="98742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pitchFamily="34" charset="0"/>
        </a:defRPr>
      </a:lvl9pPr>
    </p:titleStyle>
    <p:bodyStyle>
      <a:lvl1pPr marL="369888" indent="-369888" algn="l" defTabSz="987425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07975" algn="l" defTabSz="987425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3000">
          <a:solidFill>
            <a:schemeClr val="tx1"/>
          </a:solidFill>
          <a:latin typeface="+mn-lt"/>
        </a:defRPr>
      </a:lvl2pPr>
      <a:lvl3pPr marL="1235075" indent="-247650" algn="l" defTabSz="987425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3pPr>
      <a:lvl4pPr marL="1728788" indent="-247650" algn="l" defTabSz="987425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200">
          <a:solidFill>
            <a:schemeClr val="tx1"/>
          </a:solidFill>
          <a:latin typeface="+mn-lt"/>
        </a:defRPr>
      </a:lvl4pPr>
      <a:lvl5pPr marL="2222500" indent="-247650" algn="l" defTabSz="987425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5pPr>
      <a:lvl6pPr marL="2679700" indent="-247650" algn="l" defTabSz="987425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6pPr>
      <a:lvl7pPr marL="3136900" indent="-247650" algn="l" defTabSz="987425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7pPr>
      <a:lvl8pPr marL="3594100" indent="-247650" algn="l" defTabSz="987425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8pPr>
      <a:lvl9pPr marL="4051300" indent="-247650" algn="l" defTabSz="987425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1.xls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jpe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CE268E8D-7630-4C4A-A7DD-B49EA24669F5}" type="slidenum">
              <a:rPr lang="es-ES"/>
              <a:pPr/>
              <a:t>1</a:t>
            </a:fld>
            <a:endParaRPr lang="es-ES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Estadística</a:t>
            </a:r>
            <a:endParaRPr lang="es-ES" dirty="0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Introducción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7AB504-D06B-4C61-ABC1-E2506DD553F9}" type="slidenum">
              <a:rPr lang="es-ES"/>
              <a:pPr/>
              <a:t>10</a:t>
            </a:fld>
            <a:endParaRPr lang="es-ES"/>
          </a:p>
        </p:txBody>
      </p:sp>
      <p:sp>
        <p:nvSpPr>
          <p:cNvPr id="125965" name="Rectangle 13"/>
          <p:cNvSpPr>
            <a:spLocks noGrp="1" noChangeArrowheads="1"/>
          </p:cNvSpPr>
          <p:nvPr>
            <p:ph type="body" sz="half" idx="1"/>
          </p:nvPr>
        </p:nvSpPr>
        <p:spPr>
          <a:xfrm>
            <a:off x="415925" y="620713"/>
            <a:ext cx="8928100" cy="1368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100" dirty="0"/>
              <a:t>Aunque se codifiquen como números, debemos recordar siempre el verdadero tipo de las variables y su significado cuando vayamos a usar programas de cálculo estadístico.</a:t>
            </a:r>
          </a:p>
          <a:p>
            <a:pPr>
              <a:lnSpc>
                <a:spcPct val="90000"/>
              </a:lnSpc>
            </a:pPr>
            <a:r>
              <a:rPr lang="es-ES" sz="2100" dirty="0"/>
              <a:t>No todo está permitido con cualquier tipo de variable.</a:t>
            </a:r>
          </a:p>
        </p:txBody>
      </p:sp>
      <p:pic>
        <p:nvPicPr>
          <p:cNvPr id="125959" name="Picture 7" descr="spss-vista-var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8665" y="2098697"/>
            <a:ext cx="8424863" cy="44735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8CF8B6-0C8E-4D9A-ABDC-FF0E029F5019}" type="slidenum">
              <a:rPr lang="es-ES"/>
              <a:pPr/>
              <a:t>11</a:t>
            </a:fld>
            <a:endParaRPr lang="es-E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8950" y="476250"/>
            <a:ext cx="9072563" cy="58324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100" dirty="0"/>
              <a:t>Los posibles valores de una variable suelen denominarse </a:t>
            </a:r>
            <a:r>
              <a:rPr lang="es-ES" sz="2100" dirty="0">
                <a:solidFill>
                  <a:srgbClr val="CC3300"/>
                </a:solidFill>
              </a:rPr>
              <a:t>modalidades</a:t>
            </a:r>
            <a:r>
              <a:rPr lang="es-ES" sz="2100" dirty="0"/>
              <a:t>.</a:t>
            </a:r>
          </a:p>
          <a:p>
            <a:pPr>
              <a:lnSpc>
                <a:spcPct val="80000"/>
              </a:lnSpc>
            </a:pPr>
            <a:endParaRPr lang="es-ES" sz="2100" dirty="0"/>
          </a:p>
          <a:p>
            <a:pPr>
              <a:lnSpc>
                <a:spcPct val="80000"/>
              </a:lnSpc>
            </a:pPr>
            <a:r>
              <a:rPr lang="es-ES" sz="2100" dirty="0"/>
              <a:t>Las modalidades pueden agruparse en </a:t>
            </a:r>
            <a:r>
              <a:rPr lang="es-ES" sz="2100" dirty="0">
                <a:solidFill>
                  <a:srgbClr val="CC3300"/>
                </a:solidFill>
              </a:rPr>
              <a:t>clases</a:t>
            </a:r>
            <a:r>
              <a:rPr lang="es-ES" sz="2100" dirty="0"/>
              <a:t> (intervalos)</a:t>
            </a:r>
          </a:p>
          <a:p>
            <a:pPr lvl="1">
              <a:lnSpc>
                <a:spcPct val="80000"/>
              </a:lnSpc>
            </a:pPr>
            <a:r>
              <a:rPr lang="es-ES" sz="2000" dirty="0"/>
              <a:t>Edades: </a:t>
            </a:r>
          </a:p>
          <a:p>
            <a:pPr lvl="2">
              <a:lnSpc>
                <a:spcPct val="80000"/>
              </a:lnSpc>
            </a:pPr>
            <a:r>
              <a:rPr lang="es-ES" sz="1700" dirty="0"/>
              <a:t> Menos de 20 años, de 20 a 50 años, más de 50 años</a:t>
            </a:r>
          </a:p>
          <a:p>
            <a:pPr lvl="1">
              <a:lnSpc>
                <a:spcPct val="80000"/>
              </a:lnSpc>
            </a:pPr>
            <a:r>
              <a:rPr lang="es-ES" sz="2000" dirty="0"/>
              <a:t>Hijos:</a:t>
            </a:r>
          </a:p>
          <a:p>
            <a:pPr lvl="2">
              <a:lnSpc>
                <a:spcPct val="80000"/>
              </a:lnSpc>
            </a:pPr>
            <a:r>
              <a:rPr lang="es-ES" sz="1700" dirty="0"/>
              <a:t>Menos de 3 hijos, De 3 a 5, 6 o más hijos</a:t>
            </a:r>
          </a:p>
          <a:p>
            <a:pPr lvl="2">
              <a:lnSpc>
                <a:spcPct val="80000"/>
              </a:lnSpc>
            </a:pPr>
            <a:endParaRPr lang="es-ES" sz="1700" dirty="0"/>
          </a:p>
          <a:p>
            <a:pPr>
              <a:lnSpc>
                <a:spcPct val="80000"/>
              </a:lnSpc>
            </a:pPr>
            <a:r>
              <a:rPr lang="es-ES" sz="2100" dirty="0"/>
              <a:t>Las modalidades/clases deben forman un sistema exhaustivo y excluyente</a:t>
            </a:r>
          </a:p>
          <a:p>
            <a:pPr lvl="1">
              <a:lnSpc>
                <a:spcPct val="80000"/>
              </a:lnSpc>
            </a:pPr>
            <a:r>
              <a:rPr lang="es-ES" sz="2000" dirty="0">
                <a:solidFill>
                  <a:srgbClr val="CC3300"/>
                </a:solidFill>
              </a:rPr>
              <a:t>Exhaustivo</a:t>
            </a:r>
            <a:r>
              <a:rPr lang="es-ES" sz="2000" dirty="0"/>
              <a:t>: No podemos olvidar ningún posible valor de la variable</a:t>
            </a:r>
          </a:p>
          <a:p>
            <a:pPr lvl="3">
              <a:lnSpc>
                <a:spcPct val="80000"/>
              </a:lnSpc>
            </a:pPr>
            <a:r>
              <a:rPr lang="es-ES" sz="1600" b="1" dirty="0"/>
              <a:t>Mal: ¿Cuál es su color del pelo: (Rubio, Moreno)?</a:t>
            </a:r>
          </a:p>
          <a:p>
            <a:pPr lvl="3">
              <a:lnSpc>
                <a:spcPct val="80000"/>
              </a:lnSpc>
            </a:pPr>
            <a:r>
              <a:rPr lang="es-ES" sz="1600" dirty="0">
                <a:solidFill>
                  <a:srgbClr val="0066FF"/>
                </a:solidFill>
              </a:rPr>
              <a:t>Bien: ¿Cuál es su grupo sanguíneo?</a:t>
            </a:r>
          </a:p>
          <a:p>
            <a:pPr lvl="1">
              <a:lnSpc>
                <a:spcPct val="80000"/>
              </a:lnSpc>
            </a:pPr>
            <a:r>
              <a:rPr lang="es-ES" sz="2000" dirty="0">
                <a:solidFill>
                  <a:srgbClr val="CC3300"/>
                </a:solidFill>
              </a:rPr>
              <a:t>Excluyente</a:t>
            </a:r>
            <a:r>
              <a:rPr lang="es-ES" sz="2000" dirty="0"/>
              <a:t>: Nadie puede presentar dos valores</a:t>
            </a:r>
            <a:br>
              <a:rPr lang="es-ES" sz="2000" dirty="0"/>
            </a:br>
            <a:r>
              <a:rPr lang="es-ES" sz="2000" dirty="0"/>
              <a:t> simultáneos de la variable</a:t>
            </a:r>
          </a:p>
          <a:p>
            <a:pPr lvl="2">
              <a:lnSpc>
                <a:spcPct val="80000"/>
              </a:lnSpc>
            </a:pPr>
            <a:r>
              <a:rPr lang="es-ES" sz="1700" dirty="0"/>
              <a:t>Estudio sobre el ocio</a:t>
            </a:r>
          </a:p>
          <a:p>
            <a:pPr lvl="3">
              <a:lnSpc>
                <a:spcPct val="80000"/>
              </a:lnSpc>
            </a:pPr>
            <a:r>
              <a:rPr lang="es-ES" sz="1600" dirty="0"/>
              <a:t>Mal: De los siguientes, qué le gusta: (deporte, cine)</a:t>
            </a:r>
          </a:p>
          <a:p>
            <a:pPr lvl="3">
              <a:lnSpc>
                <a:spcPct val="80000"/>
              </a:lnSpc>
            </a:pPr>
            <a:r>
              <a:rPr lang="es-ES" sz="1600" dirty="0">
                <a:solidFill>
                  <a:srgbClr val="0066FF"/>
                </a:solidFill>
              </a:rPr>
              <a:t>Bien: Le gusta el deporte: (Sí, No)</a:t>
            </a:r>
          </a:p>
          <a:p>
            <a:pPr lvl="3">
              <a:lnSpc>
                <a:spcPct val="80000"/>
              </a:lnSpc>
            </a:pPr>
            <a:r>
              <a:rPr lang="es-ES" sz="1600" dirty="0">
                <a:solidFill>
                  <a:srgbClr val="0066FF"/>
                </a:solidFill>
              </a:rPr>
              <a:t>Bien: Le gusta el cine: (Sí, No)</a:t>
            </a:r>
          </a:p>
          <a:p>
            <a:pPr lvl="3">
              <a:lnSpc>
                <a:spcPct val="80000"/>
              </a:lnSpc>
            </a:pPr>
            <a:r>
              <a:rPr lang="es-ES" sz="1600" dirty="0"/>
              <a:t>Mal: Cuántos hijos tiene: (Ninguno, Menos de 5, Más de 2</a:t>
            </a:r>
            <a:r>
              <a:rPr lang="es-ES" sz="1600" dirty="0" smtClean="0"/>
              <a:t>)</a:t>
            </a:r>
            <a:endParaRPr lang="es-ES" sz="1600" dirty="0"/>
          </a:p>
        </p:txBody>
      </p:sp>
      <p:pic>
        <p:nvPicPr>
          <p:cNvPr id="117766" name="Picture 6" descr="j012461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400925" y="3716338"/>
            <a:ext cx="1292225" cy="12541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7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7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7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77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77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77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77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77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77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77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77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77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77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77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77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77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77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77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1776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776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776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1776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776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776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0"/>
                            </p:stCondLst>
                            <p:childTnLst>
                              <p:par>
                                <p:cTn id="8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1776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776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776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3345E0-A871-40F5-A037-1902E011848F}" type="slidenum">
              <a:rPr lang="es-ES"/>
              <a:pPr/>
              <a:t>12</a:t>
            </a:fld>
            <a:endParaRPr lang="es-E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/>
              <a:t>Presentación ordenada de datos</a:t>
            </a:r>
          </a:p>
        </p:txBody>
      </p:sp>
      <p:graphicFrame>
        <p:nvGraphicFramePr>
          <p:cNvPr id="177157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6105525" y="1117600"/>
          <a:ext cx="3527425" cy="2741613"/>
        </p:xfrm>
        <a:graphic>
          <a:graphicData uri="http://schemas.openxmlformats.org/presentationml/2006/ole">
            <p:oleObj spid="_x0000_s177157" name="Gráfico" r:id="rId3" imgW="2952902" imgH="2295449" progId="Excel.Sheet.8">
              <p:embed/>
            </p:oleObj>
          </a:graphicData>
        </a:graphic>
      </p:graphicFrame>
      <p:sp>
        <p:nvSpPr>
          <p:cNvPr id="177155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88950" y="4652963"/>
            <a:ext cx="89281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600"/>
              <a:t>Las tablas de frecuencias y las representaciones gráficas son dos maneras </a:t>
            </a:r>
            <a:r>
              <a:rPr lang="es-ES" sz="2600" b="1" i="1"/>
              <a:t>equivalentes</a:t>
            </a:r>
            <a:r>
              <a:rPr lang="es-ES" sz="2600"/>
              <a:t> de presentar la información. Las dos exponen ordenadamente la información recogida en una muestra.</a:t>
            </a:r>
          </a:p>
        </p:txBody>
      </p:sp>
      <p:graphicFrame>
        <p:nvGraphicFramePr>
          <p:cNvPr id="177192" name="Group 40"/>
          <p:cNvGraphicFramePr>
            <a:graphicFrameLocks noGrp="1"/>
          </p:cNvGraphicFramePr>
          <p:nvPr>
            <p:ph sz="quarter" idx="1"/>
          </p:nvPr>
        </p:nvGraphicFramePr>
        <p:xfrm>
          <a:off x="488950" y="1628775"/>
          <a:ext cx="2519363" cy="1866900"/>
        </p:xfrm>
        <a:graphic>
          <a:graphicData uri="http://schemas.openxmlformats.org/drawingml/2006/table">
            <a:tbl>
              <a:tblPr/>
              <a:tblGrid>
                <a:gridCol w="1500188"/>
                <a:gridCol w="1019175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874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Género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Frec.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717550">
                <a:tc>
                  <a:txBody>
                    <a:bodyPr/>
                    <a:lstStyle/>
                    <a:p>
                      <a:pPr marL="0" marR="0" lvl="0" indent="0" algn="l" defTabSz="9874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Hombre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550">
                <a:tc>
                  <a:txBody>
                    <a:bodyPr/>
                    <a:lstStyle/>
                    <a:p>
                      <a:pPr marL="0" marR="0" lvl="0" indent="0" algn="l" defTabSz="9874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Mujer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7193" name="AutoShape 41"/>
          <p:cNvSpPr>
            <a:spLocks noChangeArrowheads="1"/>
          </p:cNvSpPr>
          <p:nvPr/>
        </p:nvSpPr>
        <p:spPr bwMode="auto">
          <a:xfrm>
            <a:off x="3368675" y="3573463"/>
            <a:ext cx="2590800" cy="576262"/>
          </a:xfrm>
          <a:prstGeom prst="leftRightArrow">
            <a:avLst>
              <a:gd name="adj1" fmla="val 50000"/>
              <a:gd name="adj2" fmla="val 899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graphicFrame>
        <p:nvGraphicFramePr>
          <p:cNvPr id="177194" name="Object 42"/>
          <p:cNvGraphicFramePr>
            <a:graphicFrameLocks noChangeAspect="1"/>
          </p:cNvGraphicFramePr>
          <p:nvPr/>
        </p:nvGraphicFramePr>
        <p:xfrm>
          <a:off x="3657600" y="1773238"/>
          <a:ext cx="1944688" cy="1658937"/>
        </p:xfrm>
        <a:graphic>
          <a:graphicData uri="http://schemas.openxmlformats.org/presentationml/2006/ole">
            <p:oleObj spid="_x0000_s177194" name="Imagen de mapa de bits" r:id="rId4" imgW="2209524" imgH="1886213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7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7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77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77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77157" grpId="0"/>
      <p:bldP spid="17719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540418-054A-4AE4-9B25-342F1B68F692}" type="slidenum">
              <a:rPr lang="es-ES"/>
              <a:pPr/>
              <a:t>13</a:t>
            </a:fld>
            <a:endParaRPr lang="es-E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95300" y="457200"/>
            <a:ext cx="8994775" cy="450850"/>
          </a:xfrm>
        </p:spPr>
        <p:txBody>
          <a:bodyPr/>
          <a:lstStyle/>
          <a:p>
            <a:r>
              <a:rPr lang="es-ES" sz="3200"/>
              <a:t>Tablas de frecuencia</a:t>
            </a:r>
          </a:p>
        </p:txBody>
      </p:sp>
      <p:pic>
        <p:nvPicPr>
          <p:cNvPr id="132105" name="Picture 9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8950" y="4724400"/>
            <a:ext cx="4387850" cy="1652588"/>
          </a:xfrm>
          <a:noFill/>
          <a:ln/>
        </p:spPr>
      </p:pic>
      <p:pic>
        <p:nvPicPr>
          <p:cNvPr id="132104" name="Picture 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31825" y="3500438"/>
            <a:ext cx="3684588" cy="1262062"/>
          </a:xfrm>
          <a:ln/>
        </p:spPr>
      </p:pic>
      <p:pic>
        <p:nvPicPr>
          <p:cNvPr id="132106" name="Picture 10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097463" y="3573463"/>
            <a:ext cx="4808537" cy="2809875"/>
          </a:xfrm>
          <a:noFill/>
          <a:ln/>
        </p:spPr>
      </p:pic>
      <p:sp>
        <p:nvSpPr>
          <p:cNvPr id="132107" name="Rectangle 11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73050" y="981075"/>
            <a:ext cx="9217025" cy="25923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1700"/>
              <a:t>Exponen la información recogida en la muestra, de forma que no se pierda nada de información (o poca).</a:t>
            </a:r>
          </a:p>
          <a:p>
            <a:pPr>
              <a:lnSpc>
                <a:spcPct val="80000"/>
              </a:lnSpc>
            </a:pPr>
            <a:endParaRPr lang="es-ES" sz="1700"/>
          </a:p>
          <a:p>
            <a:pPr lvl="1">
              <a:lnSpc>
                <a:spcPct val="80000"/>
              </a:lnSpc>
            </a:pPr>
            <a:r>
              <a:rPr lang="es-ES" sz="1500">
                <a:solidFill>
                  <a:srgbClr val="CC3300"/>
                </a:solidFill>
              </a:rPr>
              <a:t>Frecuencias absolutas</a:t>
            </a:r>
            <a:r>
              <a:rPr lang="es-ES" sz="1500"/>
              <a:t>: Contabilizan el número de individuos de cada modalidad</a:t>
            </a:r>
          </a:p>
          <a:p>
            <a:pPr lvl="1">
              <a:lnSpc>
                <a:spcPct val="80000"/>
              </a:lnSpc>
            </a:pPr>
            <a:endParaRPr lang="es-ES" sz="1500"/>
          </a:p>
          <a:p>
            <a:pPr lvl="1">
              <a:lnSpc>
                <a:spcPct val="80000"/>
              </a:lnSpc>
            </a:pPr>
            <a:r>
              <a:rPr lang="es-ES" sz="1500">
                <a:solidFill>
                  <a:srgbClr val="CC3300"/>
                </a:solidFill>
              </a:rPr>
              <a:t>Frecuencias relativas (porcentajes)</a:t>
            </a:r>
            <a:r>
              <a:rPr lang="es-ES" sz="1500"/>
              <a:t>: Idem, pero dividido por el total</a:t>
            </a:r>
          </a:p>
          <a:p>
            <a:pPr lvl="1">
              <a:lnSpc>
                <a:spcPct val="80000"/>
              </a:lnSpc>
            </a:pPr>
            <a:endParaRPr lang="es-ES" sz="1500"/>
          </a:p>
          <a:p>
            <a:pPr lvl="1">
              <a:lnSpc>
                <a:spcPct val="80000"/>
              </a:lnSpc>
            </a:pPr>
            <a:r>
              <a:rPr lang="es-ES" sz="1500">
                <a:solidFill>
                  <a:srgbClr val="CC3300"/>
                </a:solidFill>
              </a:rPr>
              <a:t>Frecuencias acumuladas</a:t>
            </a:r>
            <a:r>
              <a:rPr lang="es-ES" sz="1500"/>
              <a:t>: Sólo tienen sentido para variables ordinales y numéricas</a:t>
            </a:r>
          </a:p>
          <a:p>
            <a:pPr lvl="2">
              <a:lnSpc>
                <a:spcPct val="80000"/>
              </a:lnSpc>
            </a:pPr>
            <a:r>
              <a:rPr lang="es-ES" sz="1300"/>
              <a:t>Muy útiles para calcular cuantiles (ver más adelante)</a:t>
            </a:r>
          </a:p>
          <a:p>
            <a:pPr lvl="3">
              <a:lnSpc>
                <a:spcPct val="80000"/>
              </a:lnSpc>
            </a:pPr>
            <a:r>
              <a:rPr lang="es-ES" sz="1100">
                <a:solidFill>
                  <a:srgbClr val="0066FF"/>
                </a:solidFill>
              </a:rPr>
              <a:t>¿Qué porcentaje de individuos tiene menos de 3 hijos?</a:t>
            </a:r>
            <a:r>
              <a:rPr lang="es-ES" sz="1100"/>
              <a:t> Sol: 83,8</a:t>
            </a:r>
          </a:p>
          <a:p>
            <a:pPr lvl="3">
              <a:lnSpc>
                <a:spcPct val="80000"/>
              </a:lnSpc>
            </a:pPr>
            <a:r>
              <a:rPr lang="es-ES" sz="1100">
                <a:solidFill>
                  <a:srgbClr val="0066FF"/>
                </a:solidFill>
              </a:rPr>
              <a:t>¿Entre 4 y 6 hijos?</a:t>
            </a:r>
            <a:r>
              <a:rPr lang="es-ES" sz="1100"/>
              <a:t> Soluc 1ª: 8,4%+3,6%+1,6%=</a:t>
            </a:r>
            <a:r>
              <a:rPr lang="es-ES" sz="1100" b="1"/>
              <a:t> </a:t>
            </a:r>
            <a:r>
              <a:rPr lang="es-ES" sz="1100" b="1" u="sng">
                <a:solidFill>
                  <a:srgbClr val="339933"/>
                </a:solidFill>
              </a:rPr>
              <a:t>13,6%</a:t>
            </a:r>
            <a:r>
              <a:rPr lang="es-ES" sz="1100"/>
              <a:t>. Soluc 2ª: 97,3% - 83,8% = </a:t>
            </a:r>
            <a:r>
              <a:rPr lang="es-ES" sz="1100" b="1" u="sng">
                <a:solidFill>
                  <a:srgbClr val="339933"/>
                </a:solidFill>
              </a:rPr>
              <a:t>13,5%</a:t>
            </a:r>
            <a:r>
              <a:rPr lang="es-ES" sz="11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2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2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2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2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2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2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2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2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2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2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2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87659F-17BC-46E3-B998-F9B76C5EE176}" type="slidenum">
              <a:rPr lang="es-ES"/>
              <a:pPr/>
              <a:t>14</a:t>
            </a:fld>
            <a:endParaRPr lang="es-ES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/>
              <a:t>Datos desordenados y ordenados en tablas</a:t>
            </a:r>
          </a:p>
        </p:txBody>
      </p:sp>
      <p:sp>
        <p:nvSpPr>
          <p:cNvPr id="166942" name="Rectangle 30"/>
          <p:cNvSpPr>
            <a:spLocks noGrp="1" noChangeArrowheads="1"/>
          </p:cNvSpPr>
          <p:nvPr>
            <p:ph type="body" sz="half" idx="1"/>
          </p:nvPr>
        </p:nvSpPr>
        <p:spPr>
          <a:xfrm>
            <a:off x="488950" y="1412875"/>
            <a:ext cx="4387850" cy="20875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600">
                <a:solidFill>
                  <a:srgbClr val="339933"/>
                </a:solidFill>
              </a:rPr>
              <a:t>Variable: Género</a:t>
            </a:r>
          </a:p>
          <a:p>
            <a:pPr lvl="1">
              <a:lnSpc>
                <a:spcPct val="90000"/>
              </a:lnSpc>
            </a:pPr>
            <a:r>
              <a:rPr lang="es-ES" sz="2200"/>
              <a:t>Modalidades:</a:t>
            </a:r>
          </a:p>
          <a:p>
            <a:pPr lvl="2">
              <a:lnSpc>
                <a:spcPct val="90000"/>
              </a:lnSpc>
            </a:pPr>
            <a:r>
              <a:rPr lang="es-ES">
                <a:solidFill>
                  <a:srgbClr val="0066FF"/>
                </a:solidFill>
              </a:rPr>
              <a:t>H = Hombre</a:t>
            </a:r>
          </a:p>
          <a:p>
            <a:pPr lvl="2">
              <a:lnSpc>
                <a:spcPct val="90000"/>
              </a:lnSpc>
            </a:pPr>
            <a:r>
              <a:rPr lang="es-ES">
                <a:solidFill>
                  <a:srgbClr val="CC3300"/>
                </a:solidFill>
              </a:rPr>
              <a:t>M = Mujer</a:t>
            </a:r>
          </a:p>
          <a:p>
            <a:pPr>
              <a:lnSpc>
                <a:spcPct val="90000"/>
              </a:lnSpc>
            </a:pPr>
            <a:endParaRPr lang="es-ES" sz="2600">
              <a:solidFill>
                <a:srgbClr val="0066FF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" sz="2600">
              <a:solidFill>
                <a:srgbClr val="0066FF"/>
              </a:solidFill>
            </a:endParaRPr>
          </a:p>
        </p:txBody>
      </p:sp>
      <p:sp>
        <p:nvSpPr>
          <p:cNvPr id="166968" name="Rectangle 56"/>
          <p:cNvSpPr>
            <a:spLocks noGrp="1" noChangeArrowheads="1"/>
          </p:cNvSpPr>
          <p:nvPr>
            <p:ph type="body" sz="half" idx="2"/>
          </p:nvPr>
        </p:nvSpPr>
        <p:spPr>
          <a:xfrm>
            <a:off x="488950" y="3716338"/>
            <a:ext cx="4968875" cy="23764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600">
                <a:solidFill>
                  <a:srgbClr val="339933"/>
                </a:solidFill>
              </a:rPr>
              <a:t>Muestra:</a:t>
            </a:r>
          </a:p>
          <a:p>
            <a:pPr>
              <a:lnSpc>
                <a:spcPct val="90000"/>
              </a:lnSpc>
            </a:pPr>
            <a:endParaRPr lang="es-ES" sz="2600">
              <a:solidFill>
                <a:srgbClr val="339933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s-ES" sz="2200">
                <a:solidFill>
                  <a:srgbClr val="CC3300"/>
                </a:solidFill>
              </a:rPr>
              <a:t>	M</a:t>
            </a:r>
            <a:r>
              <a:rPr lang="es-ES" sz="2200"/>
              <a:t> </a:t>
            </a:r>
            <a:r>
              <a:rPr lang="es-ES" sz="2200">
                <a:solidFill>
                  <a:srgbClr val="0066FF"/>
                </a:solidFill>
              </a:rPr>
              <a:t>H</a:t>
            </a:r>
            <a:r>
              <a:rPr lang="es-ES" sz="2200"/>
              <a:t> </a:t>
            </a:r>
            <a:r>
              <a:rPr lang="es-ES" sz="2200">
                <a:solidFill>
                  <a:srgbClr val="0066FF"/>
                </a:solidFill>
              </a:rPr>
              <a:t>H</a:t>
            </a:r>
            <a:r>
              <a:rPr lang="es-ES" sz="2200"/>
              <a:t> </a:t>
            </a:r>
            <a:r>
              <a:rPr lang="es-ES" sz="2200">
                <a:solidFill>
                  <a:srgbClr val="CC3300"/>
                </a:solidFill>
              </a:rPr>
              <a:t>M M </a:t>
            </a:r>
            <a:r>
              <a:rPr lang="es-ES" sz="2200">
                <a:solidFill>
                  <a:srgbClr val="0066FF"/>
                </a:solidFill>
              </a:rPr>
              <a:t>H</a:t>
            </a:r>
            <a:r>
              <a:rPr lang="es-ES" sz="2200">
                <a:solidFill>
                  <a:srgbClr val="CC3300"/>
                </a:solidFill>
              </a:rPr>
              <a:t> M</a:t>
            </a:r>
            <a:r>
              <a:rPr lang="es-ES" sz="2200"/>
              <a:t> </a:t>
            </a:r>
            <a:r>
              <a:rPr lang="es-ES" sz="2200">
                <a:solidFill>
                  <a:srgbClr val="CC3300"/>
                </a:solidFill>
              </a:rPr>
              <a:t>M</a:t>
            </a:r>
            <a:r>
              <a:rPr lang="es-ES" sz="2200"/>
              <a:t> </a:t>
            </a:r>
            <a:r>
              <a:rPr lang="es-ES" sz="2200">
                <a:solidFill>
                  <a:srgbClr val="CC3300"/>
                </a:solidFill>
              </a:rPr>
              <a:t>M </a:t>
            </a:r>
            <a:r>
              <a:rPr lang="es-ES" sz="2200">
                <a:solidFill>
                  <a:srgbClr val="0066FF"/>
                </a:solidFill>
              </a:rPr>
              <a:t>H</a:t>
            </a:r>
            <a:endParaRPr lang="es-ES" sz="2200">
              <a:solidFill>
                <a:srgbClr val="CC3300"/>
              </a:solidFill>
            </a:endParaRPr>
          </a:p>
          <a:p>
            <a:pPr lvl="1">
              <a:lnSpc>
                <a:spcPct val="90000"/>
              </a:lnSpc>
            </a:pPr>
            <a:endParaRPr lang="es-ES" sz="2200"/>
          </a:p>
          <a:p>
            <a:pPr lvl="1">
              <a:lnSpc>
                <a:spcPct val="90000"/>
              </a:lnSpc>
            </a:pPr>
            <a:r>
              <a:rPr lang="es-ES" sz="2200"/>
              <a:t>equivale a</a:t>
            </a:r>
            <a:br>
              <a:rPr lang="es-ES" sz="2200"/>
            </a:br>
            <a:r>
              <a:rPr lang="es-ES" sz="2200">
                <a:solidFill>
                  <a:srgbClr val="0066FF"/>
                </a:solidFill>
              </a:rPr>
              <a:t>HHHH</a:t>
            </a:r>
            <a:r>
              <a:rPr lang="es-ES" sz="2200">
                <a:solidFill>
                  <a:srgbClr val="339933"/>
                </a:solidFill>
              </a:rPr>
              <a:t> </a:t>
            </a:r>
            <a:r>
              <a:rPr lang="es-ES" sz="2200">
                <a:solidFill>
                  <a:srgbClr val="CC3300"/>
                </a:solidFill>
              </a:rPr>
              <a:t>MMMMMM</a:t>
            </a:r>
          </a:p>
        </p:txBody>
      </p:sp>
      <p:graphicFrame>
        <p:nvGraphicFramePr>
          <p:cNvPr id="166973" name="Group 61"/>
          <p:cNvGraphicFramePr>
            <a:graphicFrameLocks noGrp="1"/>
          </p:cNvGraphicFramePr>
          <p:nvPr>
            <p:ph sz="quarter" idx="4294967295"/>
          </p:nvPr>
        </p:nvGraphicFramePr>
        <p:xfrm>
          <a:off x="4881563" y="1412875"/>
          <a:ext cx="4387850" cy="2400237"/>
        </p:xfrm>
        <a:graphic>
          <a:graphicData uri="http://schemas.openxmlformats.org/drawingml/2006/table">
            <a:tbl>
              <a:tblPr/>
              <a:tblGrid>
                <a:gridCol w="1008062"/>
                <a:gridCol w="1368425"/>
                <a:gridCol w="2011363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874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Género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Frec.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Frec. relat.</a:t>
                      </a:r>
                    </a:p>
                    <a:p>
                      <a:pPr marL="0" marR="0" lvl="0" indent="0" algn="l" defTabSz="9874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porcentaje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874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Hombre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6E7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4/10=0,4=40%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874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</a:rPr>
                        <a:t>Mujer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6E7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6/10=0,6=60%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874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10=tamaño muestral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66965" name="Picture 53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248400" y="4221163"/>
            <a:ext cx="2209800" cy="18859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69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69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69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69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69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669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69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69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69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6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FB92A5-A9E8-40C7-A72B-CCFE517AEDA7}" type="slidenum">
              <a:rPr lang="es-ES"/>
              <a:pPr/>
              <a:t>15</a:t>
            </a:fld>
            <a:endParaRPr lang="es-ES"/>
          </a:p>
        </p:txBody>
      </p:sp>
      <p:pic>
        <p:nvPicPr>
          <p:cNvPr id="160781" name="Picture 1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76738" y="765175"/>
            <a:ext cx="5240337" cy="4670425"/>
          </a:xfrm>
          <a:noFill/>
          <a:ln/>
        </p:spPr>
      </p:pic>
      <p:sp>
        <p:nvSpPr>
          <p:cNvPr id="160789" name="Oval 21"/>
          <p:cNvSpPr>
            <a:spLocks noChangeArrowheads="1"/>
          </p:cNvSpPr>
          <p:nvPr/>
        </p:nvSpPr>
        <p:spPr bwMode="auto">
          <a:xfrm>
            <a:off x="4879975" y="1844675"/>
            <a:ext cx="360363" cy="2279650"/>
          </a:xfrm>
          <a:prstGeom prst="ellipse">
            <a:avLst/>
          </a:prstGeom>
          <a:solidFill>
            <a:srgbClr val="339933">
              <a:alpha val="30000"/>
            </a:srgbClr>
          </a:solidFill>
          <a:ln w="317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title"/>
          </p:nvPr>
        </p:nvSpPr>
        <p:spPr>
          <a:xfrm>
            <a:off x="495300" y="457200"/>
            <a:ext cx="8994775" cy="379413"/>
          </a:xfrm>
        </p:spPr>
        <p:txBody>
          <a:bodyPr/>
          <a:lstStyle/>
          <a:p>
            <a:r>
              <a:rPr lang="es-ES" sz="3200"/>
              <a:t>Ejemplo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00025" y="908050"/>
            <a:ext cx="4248150" cy="50419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100">
                <a:solidFill>
                  <a:srgbClr val="0066FF"/>
                </a:solidFill>
              </a:rPr>
              <a:t>¿Cuántos individuos tienen menos de 2 hijos?</a:t>
            </a:r>
          </a:p>
          <a:p>
            <a:pPr lvl="1">
              <a:lnSpc>
                <a:spcPct val="80000"/>
              </a:lnSpc>
            </a:pPr>
            <a:r>
              <a:rPr lang="es-ES" sz="2000"/>
              <a:t>frec. indiv. sin hijos </a:t>
            </a:r>
            <a:br>
              <a:rPr lang="es-ES" sz="2000"/>
            </a:br>
            <a:r>
              <a:rPr lang="es-ES" sz="2000"/>
              <a:t>+ </a:t>
            </a:r>
            <a:br>
              <a:rPr lang="es-ES" sz="2000"/>
            </a:br>
            <a:r>
              <a:rPr lang="es-ES" sz="2000"/>
              <a:t>frec. indiv. con 1 hijo </a:t>
            </a:r>
            <a:br>
              <a:rPr lang="es-ES" sz="2000"/>
            </a:br>
            <a:r>
              <a:rPr lang="es-ES" sz="2000"/>
              <a:t>= 419 + 255</a:t>
            </a:r>
            <a:br>
              <a:rPr lang="es-ES" sz="2000"/>
            </a:br>
            <a:r>
              <a:rPr lang="es-ES" sz="2000"/>
              <a:t>= 674 individuos</a:t>
            </a:r>
          </a:p>
          <a:p>
            <a:pPr>
              <a:lnSpc>
                <a:spcPct val="80000"/>
              </a:lnSpc>
            </a:pPr>
            <a:endParaRPr lang="es-ES" sz="2100"/>
          </a:p>
          <a:p>
            <a:pPr>
              <a:lnSpc>
                <a:spcPct val="80000"/>
              </a:lnSpc>
            </a:pPr>
            <a:r>
              <a:rPr lang="es-ES" sz="2100">
                <a:solidFill>
                  <a:srgbClr val="339933"/>
                </a:solidFill>
              </a:rPr>
              <a:t>¿Qué porcentaje de individuos tiene 6 hijos o menos?</a:t>
            </a:r>
          </a:p>
          <a:p>
            <a:pPr lvl="1">
              <a:lnSpc>
                <a:spcPct val="80000"/>
              </a:lnSpc>
            </a:pPr>
            <a:r>
              <a:rPr lang="es-ES" sz="2000"/>
              <a:t>97,3%</a:t>
            </a:r>
          </a:p>
          <a:p>
            <a:pPr lvl="1"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r>
              <a:rPr lang="es-ES" sz="2100">
                <a:solidFill>
                  <a:srgbClr val="CC3300"/>
                </a:solidFill>
              </a:rPr>
              <a:t>¿Qué cantidad de hijos es tal que al menos el 50% de la población tiene una cantidad inferior o igual?</a:t>
            </a:r>
          </a:p>
          <a:p>
            <a:pPr lvl="1">
              <a:lnSpc>
                <a:spcPct val="80000"/>
              </a:lnSpc>
            </a:pPr>
            <a:r>
              <a:rPr lang="es-ES" sz="2000"/>
              <a:t>2 hijos</a:t>
            </a:r>
          </a:p>
          <a:p>
            <a:pPr lvl="1">
              <a:lnSpc>
                <a:spcPct val="80000"/>
              </a:lnSpc>
            </a:pPr>
            <a:endParaRPr lang="es-ES" sz="2000"/>
          </a:p>
        </p:txBody>
      </p:sp>
      <p:sp>
        <p:nvSpPr>
          <p:cNvPr id="160783" name="Rectangle 15"/>
          <p:cNvSpPr>
            <a:spLocks noChangeArrowheads="1"/>
          </p:cNvSpPr>
          <p:nvPr/>
        </p:nvSpPr>
        <p:spPr bwMode="auto">
          <a:xfrm>
            <a:off x="6248400" y="1963738"/>
            <a:ext cx="503238" cy="576262"/>
          </a:xfrm>
          <a:prstGeom prst="rect">
            <a:avLst/>
          </a:prstGeom>
          <a:solidFill>
            <a:schemeClr val="accent1">
              <a:alpha val="30000"/>
            </a:schemeClr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60784" name="Rectangle 16"/>
          <p:cNvSpPr>
            <a:spLocks noChangeArrowheads="1"/>
          </p:cNvSpPr>
          <p:nvPr/>
        </p:nvSpPr>
        <p:spPr bwMode="auto">
          <a:xfrm>
            <a:off x="7327900" y="1963738"/>
            <a:ext cx="720725" cy="2160587"/>
          </a:xfrm>
          <a:prstGeom prst="rect">
            <a:avLst/>
          </a:prstGeom>
          <a:solidFill>
            <a:srgbClr val="339933">
              <a:alpha val="30000"/>
            </a:srgbClr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60785" name="Rectangle 17"/>
          <p:cNvSpPr>
            <a:spLocks noChangeArrowheads="1"/>
          </p:cNvSpPr>
          <p:nvPr/>
        </p:nvSpPr>
        <p:spPr bwMode="auto">
          <a:xfrm>
            <a:off x="8408988" y="3836988"/>
            <a:ext cx="720725" cy="287337"/>
          </a:xfrm>
          <a:prstGeom prst="rect">
            <a:avLst/>
          </a:prstGeom>
          <a:solidFill>
            <a:srgbClr val="339933">
              <a:alpha val="30000"/>
            </a:srgbClr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60786" name="Line 18"/>
          <p:cNvSpPr>
            <a:spLocks noChangeShapeType="1"/>
          </p:cNvSpPr>
          <p:nvPr/>
        </p:nvSpPr>
        <p:spPr bwMode="auto">
          <a:xfrm flipV="1">
            <a:off x="8048625" y="393382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60787" name="Oval 19"/>
          <p:cNvSpPr>
            <a:spLocks noChangeArrowheads="1"/>
          </p:cNvSpPr>
          <p:nvPr/>
        </p:nvSpPr>
        <p:spPr bwMode="auto">
          <a:xfrm>
            <a:off x="4951413" y="1963738"/>
            <a:ext cx="288925" cy="576262"/>
          </a:xfrm>
          <a:prstGeom prst="ellipse">
            <a:avLst/>
          </a:prstGeom>
          <a:solidFill>
            <a:schemeClr val="accent1">
              <a:alpha val="30000"/>
            </a:schemeClr>
          </a:solidFill>
          <a:ln w="317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60790" name="Rectangle 22"/>
          <p:cNvSpPr>
            <a:spLocks noChangeArrowheads="1"/>
          </p:cNvSpPr>
          <p:nvPr/>
        </p:nvSpPr>
        <p:spPr bwMode="auto">
          <a:xfrm>
            <a:off x="8553450" y="2492375"/>
            <a:ext cx="1352550" cy="360363"/>
          </a:xfrm>
          <a:prstGeom prst="rect">
            <a:avLst/>
          </a:prstGeom>
          <a:solidFill>
            <a:srgbClr val="CC3300">
              <a:alpha val="30000"/>
            </a:srgbClr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87425"/>
            <a:r>
              <a:rPr lang="es-ES"/>
              <a:t>            </a:t>
            </a:r>
            <a:r>
              <a:rPr lang="es-ES" sz="1400" b="1"/>
              <a:t>≥50%</a:t>
            </a:r>
          </a:p>
        </p:txBody>
      </p:sp>
      <p:sp>
        <p:nvSpPr>
          <p:cNvPr id="160791" name="Oval 23"/>
          <p:cNvSpPr>
            <a:spLocks noChangeArrowheads="1"/>
          </p:cNvSpPr>
          <p:nvPr/>
        </p:nvSpPr>
        <p:spPr bwMode="auto">
          <a:xfrm>
            <a:off x="4881563" y="2492375"/>
            <a:ext cx="360362" cy="360363"/>
          </a:xfrm>
          <a:prstGeom prst="ellipse">
            <a:avLst/>
          </a:prstGeom>
          <a:solidFill>
            <a:srgbClr val="CC3300">
              <a:alpha val="30000"/>
            </a:srgbClr>
          </a:solidFill>
          <a:ln w="317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60792" name="Line 24"/>
          <p:cNvSpPr>
            <a:spLocks noChangeShapeType="1"/>
          </p:cNvSpPr>
          <p:nvPr/>
        </p:nvSpPr>
        <p:spPr bwMode="auto">
          <a:xfrm>
            <a:off x="5313363" y="220503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60793" name="Line 25"/>
          <p:cNvSpPr>
            <a:spLocks noChangeShapeType="1"/>
          </p:cNvSpPr>
          <p:nvPr/>
        </p:nvSpPr>
        <p:spPr bwMode="auto">
          <a:xfrm>
            <a:off x="5313363" y="3933825"/>
            <a:ext cx="1944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60794" name="Line 26"/>
          <p:cNvSpPr>
            <a:spLocks noChangeShapeType="1"/>
          </p:cNvSpPr>
          <p:nvPr/>
        </p:nvSpPr>
        <p:spPr bwMode="auto">
          <a:xfrm flipH="1">
            <a:off x="5384800" y="2708275"/>
            <a:ext cx="3168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pic>
        <p:nvPicPr>
          <p:cNvPr id="160797" name="Picture 29" descr="j013455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81338" y="5084763"/>
            <a:ext cx="1087437" cy="15668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0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0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0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0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0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0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0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0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1607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607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1607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0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0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0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0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0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0" fill="hold"/>
                                        <p:tgtEl>
                                          <p:spTgt spid="1607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0" fill="hold"/>
                                        <p:tgtEl>
                                          <p:spTgt spid="1607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0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0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60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0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0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0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0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0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1607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1607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1607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1607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1607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60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60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60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60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60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0" fill="hold"/>
                                        <p:tgtEl>
                                          <p:spTgt spid="160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0" fill="hold"/>
                                        <p:tgtEl>
                                          <p:spTgt spid="160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160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160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60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60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60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60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60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89" grpId="0" animBg="1"/>
      <p:bldP spid="160789" grpId="1" animBg="1"/>
      <p:bldP spid="160783" grpId="0" animBg="1"/>
      <p:bldP spid="160783" grpId="1" animBg="1"/>
      <p:bldP spid="160784" grpId="0" animBg="1"/>
      <p:bldP spid="160784" grpId="1" animBg="1"/>
      <p:bldP spid="160785" grpId="0" animBg="1"/>
      <p:bldP spid="160785" grpId="1" animBg="1"/>
      <p:bldP spid="160786" grpId="0" animBg="1"/>
      <p:bldP spid="160786" grpId="1" animBg="1"/>
      <p:bldP spid="160787" grpId="0" animBg="1"/>
      <p:bldP spid="160787" grpId="1" animBg="1"/>
      <p:bldP spid="160790" grpId="0" animBg="1"/>
      <p:bldP spid="160791" grpId="0" animBg="1"/>
      <p:bldP spid="160792" grpId="0" animBg="1"/>
      <p:bldP spid="160792" grpId="1" animBg="1"/>
      <p:bldP spid="160793" grpId="0" animBg="1"/>
      <p:bldP spid="160793" grpId="1" animBg="1"/>
      <p:bldP spid="16079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B90DD5-4C3B-4B60-A6A5-F6E769466B82}" type="slidenum">
              <a:rPr lang="es-ES"/>
              <a:pPr/>
              <a:t>16</a:t>
            </a:fld>
            <a:endParaRPr lang="es-ES"/>
          </a:p>
        </p:txBody>
      </p:sp>
      <p:sp>
        <p:nvSpPr>
          <p:cNvPr id="11" name="7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s-ES"/>
              <a:t>Bioestadística. U. Málaga.</a:t>
            </a:r>
          </a:p>
        </p:txBody>
      </p:sp>
      <p:pic>
        <p:nvPicPr>
          <p:cNvPr id="136235" name="Picture 43" descr="fig01-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" y="4797425"/>
            <a:ext cx="4608513" cy="2000250"/>
          </a:xfrm>
          <a:prstGeom prst="rect">
            <a:avLst/>
          </a:prstGeom>
          <a:noFill/>
        </p:spPr>
      </p:pic>
      <p:sp>
        <p:nvSpPr>
          <p:cNvPr id="136230" name="Rectangle 38"/>
          <p:cNvSpPr>
            <a:spLocks noGrp="1" noChangeArrowheads="1"/>
          </p:cNvSpPr>
          <p:nvPr>
            <p:ph type="title"/>
          </p:nvPr>
        </p:nvSpPr>
        <p:spPr>
          <a:xfrm>
            <a:off x="495300" y="457200"/>
            <a:ext cx="8994775" cy="450850"/>
          </a:xfrm>
        </p:spPr>
        <p:txBody>
          <a:bodyPr/>
          <a:lstStyle/>
          <a:p>
            <a:r>
              <a:rPr lang="es-ES" sz="3200"/>
              <a:t>Gráficos para v. cualitativas</a:t>
            </a:r>
          </a:p>
        </p:txBody>
      </p:sp>
      <p:sp>
        <p:nvSpPr>
          <p:cNvPr id="136233" name="Rectangle 41"/>
          <p:cNvSpPr>
            <a:spLocks noGrp="1" noChangeArrowheads="1"/>
          </p:cNvSpPr>
          <p:nvPr>
            <p:ph type="body" sz="half" idx="1"/>
          </p:nvPr>
        </p:nvSpPr>
        <p:spPr>
          <a:xfrm>
            <a:off x="200025" y="1196975"/>
            <a:ext cx="5976938" cy="44640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1900">
                <a:solidFill>
                  <a:srgbClr val="CC3300"/>
                </a:solidFill>
              </a:rPr>
              <a:t>Diagramas de barras</a:t>
            </a:r>
          </a:p>
          <a:p>
            <a:pPr lvl="1">
              <a:lnSpc>
                <a:spcPct val="80000"/>
              </a:lnSpc>
            </a:pPr>
            <a:r>
              <a:rPr lang="es-ES" sz="1700"/>
              <a:t>Alturas proporcionales a las frecuencias (abs. o rel.)</a:t>
            </a:r>
          </a:p>
          <a:p>
            <a:pPr lvl="1">
              <a:lnSpc>
                <a:spcPct val="80000"/>
              </a:lnSpc>
            </a:pPr>
            <a:r>
              <a:rPr lang="es-ES" sz="1700"/>
              <a:t>Se pueden aplicar también a variables discretas</a:t>
            </a:r>
          </a:p>
          <a:p>
            <a:pPr lvl="1">
              <a:lnSpc>
                <a:spcPct val="80000"/>
              </a:lnSpc>
            </a:pPr>
            <a:endParaRPr lang="es-ES" sz="1700"/>
          </a:p>
          <a:p>
            <a:pPr>
              <a:lnSpc>
                <a:spcPct val="80000"/>
              </a:lnSpc>
            </a:pPr>
            <a:r>
              <a:rPr lang="es-ES" sz="1900">
                <a:solidFill>
                  <a:srgbClr val="CC3300"/>
                </a:solidFill>
              </a:rPr>
              <a:t>Diagramas de sectores (tartas, polares)</a:t>
            </a:r>
          </a:p>
          <a:p>
            <a:pPr lvl="1">
              <a:lnSpc>
                <a:spcPct val="80000"/>
              </a:lnSpc>
            </a:pPr>
            <a:r>
              <a:rPr lang="es-ES" sz="1700"/>
              <a:t>No usarlo con variables ordinales.</a:t>
            </a:r>
          </a:p>
          <a:p>
            <a:pPr lvl="1">
              <a:lnSpc>
                <a:spcPct val="80000"/>
              </a:lnSpc>
            </a:pPr>
            <a:r>
              <a:rPr lang="es-ES" sz="1700"/>
              <a:t>El área de cada sector es proporcional a su frecuencia (abs. o rel.)</a:t>
            </a:r>
          </a:p>
          <a:p>
            <a:pPr lvl="1">
              <a:lnSpc>
                <a:spcPct val="80000"/>
              </a:lnSpc>
            </a:pPr>
            <a:endParaRPr lang="es-ES" sz="1700"/>
          </a:p>
          <a:p>
            <a:pPr>
              <a:lnSpc>
                <a:spcPct val="80000"/>
              </a:lnSpc>
            </a:pPr>
            <a:r>
              <a:rPr lang="es-ES" sz="1900">
                <a:solidFill>
                  <a:srgbClr val="CC3300"/>
                </a:solidFill>
              </a:rPr>
              <a:t>Pictogramas</a:t>
            </a:r>
          </a:p>
          <a:p>
            <a:pPr lvl="1">
              <a:lnSpc>
                <a:spcPct val="80000"/>
              </a:lnSpc>
            </a:pPr>
            <a:r>
              <a:rPr lang="es-ES" sz="1700"/>
              <a:t>Fáciles de entender.</a:t>
            </a:r>
          </a:p>
          <a:p>
            <a:pPr lvl="1">
              <a:lnSpc>
                <a:spcPct val="80000"/>
              </a:lnSpc>
            </a:pPr>
            <a:r>
              <a:rPr lang="es-ES" sz="1700"/>
              <a:t>El área de cada modalidad debe ser proporcional a la frecuencia. ¿De los dos, cuál es incorrecto?.</a:t>
            </a:r>
          </a:p>
        </p:txBody>
      </p:sp>
      <p:graphicFrame>
        <p:nvGraphicFramePr>
          <p:cNvPr id="136216" name="Object 24"/>
          <p:cNvGraphicFramePr>
            <a:graphicFrameLocks noChangeAspect="1"/>
          </p:cNvGraphicFramePr>
          <p:nvPr>
            <p:ph sz="quarter" idx="2"/>
          </p:nvPr>
        </p:nvGraphicFramePr>
        <p:xfrm>
          <a:off x="6248400" y="476250"/>
          <a:ext cx="1819275" cy="1944688"/>
        </p:xfrm>
        <a:graphic>
          <a:graphicData uri="http://schemas.openxmlformats.org/presentationml/2006/ole">
            <p:oleObj spid="_x0000_s136216" name="Imagen de mapa de bits" r:id="rId4" imgW="2486372" imgH="2657846" progId="PBrush">
              <p:embed/>
            </p:oleObj>
          </a:graphicData>
        </a:graphic>
      </p:graphicFrame>
      <p:graphicFrame>
        <p:nvGraphicFramePr>
          <p:cNvPr id="136223" name="Object 31"/>
          <p:cNvGraphicFramePr>
            <a:graphicFrameLocks noChangeAspect="1"/>
          </p:cNvGraphicFramePr>
          <p:nvPr>
            <p:ph sz="quarter" idx="3"/>
          </p:nvPr>
        </p:nvGraphicFramePr>
        <p:xfrm>
          <a:off x="7689850" y="2565400"/>
          <a:ext cx="1639888" cy="1639888"/>
        </p:xfrm>
        <a:graphic>
          <a:graphicData uri="http://schemas.openxmlformats.org/presentationml/2006/ole">
            <p:oleObj spid="_x0000_s136223" name="Imagen de mapa de bits" r:id="rId5" imgW="2190476" imgH="2190476" progId="PBrush">
              <p:embed/>
            </p:oleObj>
          </a:graphicData>
        </a:graphic>
      </p:graphicFrame>
      <p:sp>
        <p:nvSpPr>
          <p:cNvPr id="136210" name="Rectangle 18"/>
          <p:cNvSpPr>
            <a:spLocks noChangeArrowheads="1"/>
          </p:cNvSpPr>
          <p:nvPr/>
        </p:nvSpPr>
        <p:spPr bwMode="auto">
          <a:xfrm>
            <a:off x="2476500" y="3022600"/>
            <a:ext cx="49530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87425">
              <a:spcBef>
                <a:spcPct val="50000"/>
              </a:spcBef>
            </a:pPr>
            <a:endParaRPr lang="es-ES" b="1"/>
          </a:p>
          <a:p>
            <a:pPr defTabSz="987425">
              <a:spcBef>
                <a:spcPct val="50000"/>
              </a:spcBef>
            </a:pPr>
            <a:endParaRPr lang="es-ES" b="1">
              <a:latin typeface="System"/>
            </a:endParaRPr>
          </a:p>
        </p:txBody>
      </p:sp>
      <p:pic>
        <p:nvPicPr>
          <p:cNvPr id="136229" name="Picture 37" descr="pictogram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6105525" y="4365625"/>
            <a:ext cx="3800475" cy="20875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62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62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62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62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62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62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62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62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62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6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6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6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62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62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62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62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62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62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62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62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62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36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36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36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36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9184FD-3FED-43B5-9C71-150A41CB0EEC}" type="slidenum">
              <a:rPr lang="es-ES"/>
              <a:pPr/>
              <a:t>17</a:t>
            </a:fld>
            <a:endParaRPr lang="es-ES"/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title"/>
          </p:nvPr>
        </p:nvSpPr>
        <p:spPr>
          <a:xfrm>
            <a:off x="495300" y="457200"/>
            <a:ext cx="8994775" cy="450850"/>
          </a:xfrm>
        </p:spPr>
        <p:txBody>
          <a:bodyPr/>
          <a:lstStyle/>
          <a:p>
            <a:r>
              <a:rPr lang="es-ES" sz="3200"/>
              <a:t>Gráficos diferenciales para variables numéricas</a:t>
            </a:r>
          </a:p>
        </p:txBody>
      </p:sp>
      <p:sp>
        <p:nvSpPr>
          <p:cNvPr id="146439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88950" y="1412875"/>
            <a:ext cx="6335713" cy="4752975"/>
          </a:xfrm>
        </p:spPr>
        <p:txBody>
          <a:bodyPr/>
          <a:lstStyle/>
          <a:p>
            <a:r>
              <a:rPr lang="es-ES" sz="2600"/>
              <a:t>Son diferentes en función de que las variables sean </a:t>
            </a:r>
            <a:r>
              <a:rPr lang="es-ES" sz="2600">
                <a:solidFill>
                  <a:srgbClr val="339933"/>
                </a:solidFill>
              </a:rPr>
              <a:t>discretas</a:t>
            </a:r>
            <a:r>
              <a:rPr lang="es-ES" sz="2600"/>
              <a:t> o </a:t>
            </a:r>
            <a:r>
              <a:rPr lang="es-ES" sz="2600">
                <a:solidFill>
                  <a:srgbClr val="339933"/>
                </a:solidFill>
              </a:rPr>
              <a:t>continuas.</a:t>
            </a:r>
            <a:r>
              <a:rPr lang="es-ES" sz="2600"/>
              <a:t> Valen con frec. absolutas o relativas.</a:t>
            </a:r>
          </a:p>
          <a:p>
            <a:pPr lvl="1"/>
            <a:r>
              <a:rPr lang="es-ES" sz="2200" b="1">
                <a:solidFill>
                  <a:srgbClr val="CC3300"/>
                </a:solidFill>
              </a:rPr>
              <a:t>Diagramas barras para v. discretas</a:t>
            </a:r>
          </a:p>
          <a:p>
            <a:pPr lvl="2"/>
            <a:r>
              <a:rPr lang="es-ES" sz="2000"/>
              <a:t>Se deja un hueco entre barras para indicar los valores que no son posibles</a:t>
            </a:r>
          </a:p>
          <a:p>
            <a:pPr lvl="2"/>
            <a:endParaRPr lang="es-ES" sz="2000"/>
          </a:p>
          <a:p>
            <a:pPr lvl="1"/>
            <a:r>
              <a:rPr lang="es-ES" sz="2200" b="1">
                <a:solidFill>
                  <a:srgbClr val="CC3300"/>
                </a:solidFill>
              </a:rPr>
              <a:t>Histogramas para v. continuas</a:t>
            </a:r>
            <a:endParaRPr lang="es-ES" sz="2200"/>
          </a:p>
          <a:p>
            <a:pPr lvl="2"/>
            <a:r>
              <a:rPr lang="es-ES" sz="2000"/>
              <a:t>El área que hay bajo el histograma entre dos puntos cualesquiera indica la cantidad (porcentaje o frecuencia) de individuos en el intervalo.</a:t>
            </a:r>
          </a:p>
          <a:p>
            <a:pPr lvl="2">
              <a:buFont typeface="Wingdings" pitchFamily="2" charset="2"/>
              <a:buNone/>
            </a:pPr>
            <a:endParaRPr lang="es-ES" sz="2000"/>
          </a:p>
        </p:txBody>
      </p:sp>
      <p:pic>
        <p:nvPicPr>
          <p:cNvPr id="146440" name="Picture 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26250" y="620713"/>
            <a:ext cx="2797175" cy="2805112"/>
          </a:xfrm>
          <a:noFill/>
          <a:ln/>
        </p:spPr>
      </p:pic>
      <p:pic>
        <p:nvPicPr>
          <p:cNvPr id="146442" name="Picture 10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21488" y="3284538"/>
            <a:ext cx="3084512" cy="30924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6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6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46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64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64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B30643-EE25-4229-8485-95543E421845}" type="slidenum">
              <a:rPr lang="es-ES"/>
              <a:pPr/>
              <a:t>18</a:t>
            </a:fld>
            <a:endParaRPr lang="es-E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457200"/>
            <a:ext cx="8994775" cy="450850"/>
          </a:xfrm>
        </p:spPr>
        <p:txBody>
          <a:bodyPr/>
          <a:lstStyle/>
          <a:p>
            <a:r>
              <a:rPr lang="es-ES" sz="3200"/>
              <a:t>Diagramas integrales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0025" y="1125538"/>
            <a:ext cx="9705975" cy="1223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1700"/>
              <a:t>Cada uno de los anteriores diagramas tiene su correspondiente </a:t>
            </a:r>
            <a:r>
              <a:rPr lang="es-ES" sz="1700">
                <a:solidFill>
                  <a:srgbClr val="CC3300"/>
                </a:solidFill>
              </a:rPr>
              <a:t>diagrama integral</a:t>
            </a:r>
            <a:r>
              <a:rPr lang="es-ES" sz="1700"/>
              <a:t>. Se realizan a partir de las </a:t>
            </a:r>
            <a:r>
              <a:rPr lang="es-ES" sz="1700">
                <a:solidFill>
                  <a:srgbClr val="0066FF"/>
                </a:solidFill>
              </a:rPr>
              <a:t>frecuencias acumuladas</a:t>
            </a:r>
            <a:r>
              <a:rPr lang="es-ES" sz="1700"/>
              <a:t>. Indican, para cada valor de la variable,  </a:t>
            </a:r>
            <a:r>
              <a:rPr lang="es-ES" sz="1700">
                <a:solidFill>
                  <a:srgbClr val="0066FF"/>
                </a:solidFill>
              </a:rPr>
              <a:t>la cantidad (frecuencia) de individuos que poseen un valor inferior o igual</a:t>
            </a:r>
            <a:r>
              <a:rPr lang="es-ES" sz="1700"/>
              <a:t> al mismo. No los construiremos en clase. Se pasan de los diferenciales a los integrales por integración y a la inversa por derivación (en un sentido más general del que visteis en bachillerato.)</a:t>
            </a:r>
          </a:p>
        </p:txBody>
      </p:sp>
      <p:pic>
        <p:nvPicPr>
          <p:cNvPr id="164872" name="Picture 8" descr="fig01-0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0025" y="2563813"/>
            <a:ext cx="5257800" cy="3889375"/>
          </a:xfrm>
          <a:noFill/>
          <a:ln/>
        </p:spPr>
      </p:pic>
      <p:pic>
        <p:nvPicPr>
          <p:cNvPr id="164873" name="Picture 9" descr="fig01-08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540375" y="2420938"/>
            <a:ext cx="4165600" cy="40322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48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1648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48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E7BDAF-CA1C-4B5B-B167-EBFD6C86997A}" type="slidenum">
              <a:rPr lang="es-ES"/>
              <a:pPr/>
              <a:t>19</a:t>
            </a:fld>
            <a:endParaRPr lang="es-ES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/>
              <a:t>¿Qué hemos visto?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" sz="1900" dirty="0"/>
              <a:t>Definición de estadística</a:t>
            </a:r>
          </a:p>
          <a:p>
            <a:pPr>
              <a:lnSpc>
                <a:spcPct val="80000"/>
              </a:lnSpc>
            </a:pPr>
            <a:r>
              <a:rPr lang="es-ES" sz="1900" dirty="0"/>
              <a:t>Población</a:t>
            </a:r>
          </a:p>
          <a:p>
            <a:pPr>
              <a:lnSpc>
                <a:spcPct val="80000"/>
              </a:lnSpc>
            </a:pPr>
            <a:r>
              <a:rPr lang="es-ES" sz="1900" dirty="0"/>
              <a:t>Muestra</a:t>
            </a:r>
          </a:p>
          <a:p>
            <a:pPr>
              <a:lnSpc>
                <a:spcPct val="80000"/>
              </a:lnSpc>
            </a:pPr>
            <a:r>
              <a:rPr lang="es-ES" sz="1900" dirty="0"/>
              <a:t>Variables</a:t>
            </a:r>
          </a:p>
          <a:p>
            <a:pPr lvl="1">
              <a:lnSpc>
                <a:spcPct val="80000"/>
              </a:lnSpc>
            </a:pPr>
            <a:r>
              <a:rPr lang="es-ES" sz="1700" dirty="0"/>
              <a:t>Cualitativas</a:t>
            </a:r>
          </a:p>
          <a:p>
            <a:pPr lvl="1">
              <a:lnSpc>
                <a:spcPct val="80000"/>
              </a:lnSpc>
            </a:pPr>
            <a:r>
              <a:rPr lang="es-ES" sz="1700" dirty="0"/>
              <a:t>Numéricas</a:t>
            </a:r>
          </a:p>
          <a:p>
            <a:pPr>
              <a:lnSpc>
                <a:spcPct val="80000"/>
              </a:lnSpc>
            </a:pPr>
            <a:r>
              <a:rPr lang="es-ES" sz="1900" dirty="0"/>
              <a:t>Presentación ordenada de datos</a:t>
            </a:r>
          </a:p>
          <a:p>
            <a:pPr lvl="1">
              <a:lnSpc>
                <a:spcPct val="80000"/>
              </a:lnSpc>
            </a:pPr>
            <a:r>
              <a:rPr lang="es-ES" sz="1700" dirty="0"/>
              <a:t>Tablas de frecuencias</a:t>
            </a:r>
          </a:p>
          <a:p>
            <a:pPr lvl="2">
              <a:lnSpc>
                <a:spcPct val="80000"/>
              </a:lnSpc>
            </a:pPr>
            <a:r>
              <a:rPr lang="es-ES" sz="1500" dirty="0"/>
              <a:t>absolutas</a:t>
            </a:r>
          </a:p>
          <a:p>
            <a:pPr lvl="2">
              <a:lnSpc>
                <a:spcPct val="80000"/>
              </a:lnSpc>
            </a:pPr>
            <a:r>
              <a:rPr lang="es-ES" sz="1500" dirty="0"/>
              <a:t>relativas</a:t>
            </a:r>
          </a:p>
          <a:p>
            <a:pPr lvl="2">
              <a:lnSpc>
                <a:spcPct val="80000"/>
              </a:lnSpc>
            </a:pPr>
            <a:r>
              <a:rPr lang="es-ES" sz="1500" dirty="0"/>
              <a:t>acumuladas</a:t>
            </a:r>
          </a:p>
          <a:p>
            <a:pPr lvl="1">
              <a:lnSpc>
                <a:spcPct val="80000"/>
              </a:lnSpc>
            </a:pPr>
            <a:r>
              <a:rPr lang="es-ES" sz="1700" dirty="0"/>
              <a:t>Representaciones gráficas</a:t>
            </a:r>
          </a:p>
          <a:p>
            <a:pPr lvl="2">
              <a:lnSpc>
                <a:spcPct val="80000"/>
              </a:lnSpc>
            </a:pPr>
            <a:r>
              <a:rPr lang="es-ES" sz="1500" dirty="0" smtClean="0"/>
              <a:t>Cualitativas</a:t>
            </a:r>
          </a:p>
          <a:p>
            <a:pPr lvl="3">
              <a:lnSpc>
                <a:spcPct val="80000"/>
              </a:lnSpc>
            </a:pPr>
            <a:r>
              <a:rPr lang="es-ES_tradnl" sz="1100" dirty="0" err="1" smtClean="0"/>
              <a:t>Nomiinales</a:t>
            </a:r>
            <a:endParaRPr lang="es-ES_tradnl" sz="1100" dirty="0" smtClean="0"/>
          </a:p>
          <a:p>
            <a:pPr lvl="3">
              <a:lnSpc>
                <a:spcPct val="80000"/>
              </a:lnSpc>
            </a:pPr>
            <a:r>
              <a:rPr lang="es-ES_tradnl" sz="1100" dirty="0" smtClean="0"/>
              <a:t>Ordinales</a:t>
            </a:r>
            <a:endParaRPr lang="es-ES" sz="1100" dirty="0"/>
          </a:p>
          <a:p>
            <a:pPr lvl="2">
              <a:lnSpc>
                <a:spcPct val="80000"/>
              </a:lnSpc>
            </a:pPr>
            <a:r>
              <a:rPr lang="es-ES" sz="1500" dirty="0" err="1" smtClean="0"/>
              <a:t>Cuántitativas</a:t>
            </a:r>
            <a:endParaRPr lang="es-ES" sz="1500" dirty="0"/>
          </a:p>
          <a:p>
            <a:pPr lvl="3">
              <a:lnSpc>
                <a:spcPct val="80000"/>
              </a:lnSpc>
            </a:pPr>
            <a:r>
              <a:rPr lang="es-ES" sz="1200" dirty="0"/>
              <a:t>Diferenciales</a:t>
            </a:r>
          </a:p>
          <a:p>
            <a:pPr lvl="3">
              <a:lnSpc>
                <a:spcPct val="80000"/>
              </a:lnSpc>
            </a:pPr>
            <a:r>
              <a:rPr lang="es-ES" sz="1200" dirty="0"/>
              <a:t>Integrales</a:t>
            </a:r>
          </a:p>
        </p:txBody>
      </p:sp>
      <p:pic>
        <p:nvPicPr>
          <p:cNvPr id="176132" name="Picture 4" descr="hablar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537325" y="2060575"/>
            <a:ext cx="1438275" cy="27606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76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6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6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76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6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6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76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6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6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6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6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6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761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761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61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000"/>
                            </p:stCondLst>
                            <p:childTnLst>
                              <p:par>
                                <p:cTn id="9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761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761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761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761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761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761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0"/>
                            </p:stCondLst>
                            <p:childTnLst>
                              <p:par>
                                <p:cTn id="10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761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761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761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6000"/>
                            </p:stCondLst>
                            <p:childTnLst>
                              <p:par>
                                <p:cTn id="1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7613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7613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7613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F18BCF-BD4A-421E-96BC-9578C2D4A53D}" type="slidenum">
              <a:rPr lang="es-ES"/>
              <a:pPr/>
              <a:t>2</a:t>
            </a:fld>
            <a:endParaRPr lang="es-E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457200"/>
            <a:ext cx="8855075" cy="476250"/>
          </a:xfrm>
        </p:spPr>
        <p:txBody>
          <a:bodyPr/>
          <a:lstStyle/>
          <a:p>
            <a:r>
              <a:rPr lang="es-ES"/>
              <a:t>¿Para qué sirve la estadística?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5925" y="1484313"/>
            <a:ext cx="8929688" cy="46815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000" dirty="0"/>
              <a:t>La Ciencia se ocupa en general de fenómenos observables</a:t>
            </a:r>
          </a:p>
          <a:p>
            <a:pPr>
              <a:lnSpc>
                <a:spcPct val="80000"/>
              </a:lnSpc>
            </a:pPr>
            <a:endParaRPr lang="es-ES" sz="2000" dirty="0"/>
          </a:p>
          <a:p>
            <a:pPr>
              <a:lnSpc>
                <a:spcPct val="80000"/>
              </a:lnSpc>
            </a:pPr>
            <a:r>
              <a:rPr lang="es-ES" sz="2000" dirty="0"/>
              <a:t>La Ciencia se desarrolla observando hechos, formulando leyes que los explican y realizando experimentos para validar o rechazar dichas leyes</a:t>
            </a:r>
          </a:p>
          <a:p>
            <a:pPr>
              <a:lnSpc>
                <a:spcPct val="80000"/>
              </a:lnSpc>
            </a:pPr>
            <a:endParaRPr lang="es-ES" sz="2000" dirty="0"/>
          </a:p>
          <a:p>
            <a:pPr>
              <a:lnSpc>
                <a:spcPct val="80000"/>
              </a:lnSpc>
            </a:pPr>
            <a:r>
              <a:rPr lang="es-ES" sz="2000" dirty="0"/>
              <a:t>Los modelos que crea la ciencia son de tipo determinista o </a:t>
            </a:r>
            <a:r>
              <a:rPr lang="es-ES" sz="2000" b="1" dirty="0" err="1" smtClean="0">
                <a:solidFill>
                  <a:srgbClr val="CC3300"/>
                </a:solidFill>
              </a:rPr>
              <a:t>probabilístoco</a:t>
            </a:r>
            <a:r>
              <a:rPr lang="es-ES" sz="2000" b="1" dirty="0" smtClean="0">
                <a:solidFill>
                  <a:srgbClr val="CC3300"/>
                </a:solidFill>
              </a:rPr>
              <a:t> </a:t>
            </a:r>
            <a:r>
              <a:rPr lang="es-ES" sz="2000" b="1" dirty="0">
                <a:solidFill>
                  <a:srgbClr val="CC3300"/>
                </a:solidFill>
              </a:rPr>
              <a:t>(</a:t>
            </a:r>
            <a:r>
              <a:rPr lang="es-ES" sz="2000" b="1" dirty="0" smtClean="0">
                <a:solidFill>
                  <a:srgbClr val="CC3300"/>
                </a:solidFill>
              </a:rPr>
              <a:t>estocástico)</a:t>
            </a:r>
            <a:endParaRPr lang="es-ES" sz="2000" b="1" dirty="0">
              <a:solidFill>
                <a:srgbClr val="CC3300"/>
              </a:solidFill>
            </a:endParaRPr>
          </a:p>
          <a:p>
            <a:pPr>
              <a:lnSpc>
                <a:spcPct val="80000"/>
              </a:lnSpc>
            </a:pPr>
            <a:endParaRPr lang="es-ES" sz="2000" dirty="0">
              <a:solidFill>
                <a:srgbClr val="CC3300"/>
              </a:solidFill>
            </a:endParaRPr>
          </a:p>
          <a:p>
            <a:pPr>
              <a:lnSpc>
                <a:spcPct val="80000"/>
              </a:lnSpc>
            </a:pPr>
            <a:r>
              <a:rPr lang="es-ES" sz="2000" dirty="0"/>
              <a:t>La </a:t>
            </a:r>
            <a:r>
              <a:rPr lang="es-ES" sz="2000" b="1" dirty="0">
                <a:solidFill>
                  <a:srgbClr val="CC3300"/>
                </a:solidFill>
              </a:rPr>
              <a:t>Estadística</a:t>
            </a:r>
            <a:r>
              <a:rPr lang="es-ES" sz="2000" dirty="0"/>
              <a:t> se utiliza como </a:t>
            </a:r>
            <a:r>
              <a:rPr lang="es-ES" sz="2000" b="1" dirty="0">
                <a:solidFill>
                  <a:srgbClr val="CC3300"/>
                </a:solidFill>
              </a:rPr>
              <a:t>tecnología al servicio</a:t>
            </a:r>
            <a:r>
              <a:rPr lang="es-ES" sz="2000" dirty="0"/>
              <a:t> de las ciencias donde la variabilidad y la incertidumbre forman parte de su naturaleza</a:t>
            </a:r>
          </a:p>
          <a:p>
            <a:pPr>
              <a:lnSpc>
                <a:spcPct val="80000"/>
              </a:lnSpc>
            </a:pPr>
            <a:endParaRPr lang="es-ES" sz="2000" dirty="0"/>
          </a:p>
          <a:p>
            <a:pPr>
              <a:lnSpc>
                <a:spcPct val="80000"/>
              </a:lnSpc>
            </a:pPr>
            <a:r>
              <a:rPr lang="es-ES" sz="2000" dirty="0"/>
              <a:t>“</a:t>
            </a:r>
            <a:r>
              <a:rPr lang="es-ES" sz="2000" i="1" dirty="0"/>
              <a:t>La </a:t>
            </a:r>
            <a:r>
              <a:rPr lang="es-ES" sz="2000" b="1" i="1" dirty="0">
                <a:solidFill>
                  <a:srgbClr val="CC3300"/>
                </a:solidFill>
              </a:rPr>
              <a:t>Bioestadística</a:t>
            </a:r>
            <a:r>
              <a:rPr lang="es-ES" sz="2000" i="1" dirty="0"/>
              <a:t> [...] enseña y ayuda a investigar en todas las áreas de las </a:t>
            </a:r>
            <a:r>
              <a:rPr lang="es-ES" sz="2000" b="1" i="1" dirty="0">
                <a:solidFill>
                  <a:srgbClr val="CC3300"/>
                </a:solidFill>
              </a:rPr>
              <a:t>Ciencias de la Vida donde la </a:t>
            </a:r>
            <a:r>
              <a:rPr lang="es-ES" sz="2000" b="1" i="1" dirty="0" err="1">
                <a:solidFill>
                  <a:srgbClr val="CC3300"/>
                </a:solidFill>
              </a:rPr>
              <a:t>variablidad</a:t>
            </a:r>
            <a:r>
              <a:rPr lang="es-ES" sz="2000" i="1" dirty="0"/>
              <a:t> no es la excepción sino la </a:t>
            </a:r>
            <a:r>
              <a:rPr lang="es-ES" sz="2000" b="1" i="1" dirty="0">
                <a:solidFill>
                  <a:srgbClr val="CC3300"/>
                </a:solidFill>
              </a:rPr>
              <a:t>regla</a:t>
            </a:r>
            <a:r>
              <a:rPr lang="es-ES" sz="2000" dirty="0"/>
              <a:t>”</a:t>
            </a:r>
            <a:br>
              <a:rPr lang="es-ES" sz="2000" dirty="0"/>
            </a:br>
            <a:r>
              <a:rPr lang="es-ES" sz="2000" dirty="0"/>
              <a:t>Carrasco de la Peña (1982)</a:t>
            </a:r>
          </a:p>
          <a:p>
            <a:pPr>
              <a:lnSpc>
                <a:spcPct val="80000"/>
              </a:lnSpc>
            </a:pP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5294AA-B03C-436B-9CB0-CBCBE87F8883}" type="slidenum">
              <a:rPr lang="es-ES"/>
              <a:pPr/>
              <a:t>3</a:t>
            </a:fld>
            <a:endParaRPr lang="es-E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457200"/>
            <a:ext cx="6675438" cy="398463"/>
          </a:xfrm>
        </p:spPr>
        <p:txBody>
          <a:bodyPr/>
          <a:lstStyle/>
          <a:p>
            <a:r>
              <a:rPr lang="es-ES" sz="4400"/>
              <a:t>Definición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950" y="1196975"/>
            <a:ext cx="9001125" cy="4968875"/>
          </a:xfrm>
        </p:spPr>
        <p:txBody>
          <a:bodyPr/>
          <a:lstStyle/>
          <a:p>
            <a:pPr lvl="1" eaLnBrk="0" hangingPunct="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es-ES_tradnl" sz="2600" b="1" dirty="0">
                <a:solidFill>
                  <a:srgbClr val="CC3300"/>
                </a:solidFill>
              </a:rPr>
              <a:t>La Estadística es la Ciencia de la</a:t>
            </a:r>
          </a:p>
          <a:p>
            <a:pPr lvl="1" eaLnBrk="0" hangingPunct="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endParaRPr lang="es-ES_tradnl" sz="2600" b="1" dirty="0">
              <a:solidFill>
                <a:srgbClr val="CC3300"/>
              </a:solidFill>
            </a:endParaRPr>
          </a:p>
          <a:p>
            <a:pPr lvl="1" eaLnBrk="0" hangingPunct="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</a:pPr>
            <a:r>
              <a:rPr lang="es-ES_tradnl" sz="2600" b="1" dirty="0">
                <a:solidFill>
                  <a:srgbClr val="CC3300"/>
                </a:solidFill>
              </a:rPr>
              <a:t>Sistematización, recogida, ordenación y presentación</a:t>
            </a:r>
            <a:r>
              <a:rPr lang="es-ES_tradnl" sz="2600" dirty="0"/>
              <a:t> de los datos referentes a un fenómeno que presenta variabilidad o incertidumbre para su estudio metódico, con objeto de </a:t>
            </a:r>
          </a:p>
          <a:p>
            <a:pPr lvl="1" eaLnBrk="0" hangingPunct="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</a:pPr>
            <a:endParaRPr lang="es-ES_tradnl" sz="2600" dirty="0"/>
          </a:p>
          <a:p>
            <a:pPr lvl="1" eaLnBrk="0" hangingPunct="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</a:pPr>
            <a:r>
              <a:rPr lang="es-ES_tradnl" sz="2600" b="1" dirty="0">
                <a:solidFill>
                  <a:srgbClr val="CC3300"/>
                </a:solidFill>
              </a:rPr>
              <a:t>deducir las leyes</a:t>
            </a:r>
            <a:r>
              <a:rPr lang="es-ES_tradnl" sz="2600" dirty="0"/>
              <a:t> que rigen esos fenómenos, </a:t>
            </a:r>
          </a:p>
          <a:p>
            <a:pPr lvl="1" eaLnBrk="0" hangingPunct="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</a:pPr>
            <a:endParaRPr lang="es-ES_tradnl" sz="2600" dirty="0"/>
          </a:p>
          <a:p>
            <a:pPr lvl="1" eaLnBrk="0" hangingPunct="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</a:pPr>
            <a:endParaRPr lang="es-ES_tradnl" sz="2600" dirty="0"/>
          </a:p>
          <a:p>
            <a:pPr lvl="1" eaLnBrk="0" hangingPunct="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</a:pPr>
            <a:r>
              <a:rPr lang="es-ES_tradnl" sz="2600" dirty="0"/>
              <a:t>y poder de esa forma hacer previsiones sobre los mismos, tomar </a:t>
            </a:r>
            <a:r>
              <a:rPr lang="es-ES_tradnl" sz="2600" b="1" dirty="0">
                <a:solidFill>
                  <a:srgbClr val="CC3300"/>
                </a:solidFill>
              </a:rPr>
              <a:t>decisiones</a:t>
            </a:r>
            <a:r>
              <a:rPr lang="es-ES_tradnl" sz="2600" dirty="0"/>
              <a:t> u obtener </a:t>
            </a:r>
            <a:r>
              <a:rPr lang="es-ES_tradnl" sz="2600" b="1" dirty="0">
                <a:solidFill>
                  <a:srgbClr val="CC3300"/>
                </a:solidFill>
              </a:rPr>
              <a:t>conclusiones</a:t>
            </a:r>
            <a:r>
              <a:rPr lang="es-ES_tradnl" sz="2600" dirty="0"/>
              <a:t>.</a:t>
            </a:r>
          </a:p>
          <a:p>
            <a:pPr>
              <a:lnSpc>
                <a:spcPct val="80000"/>
              </a:lnSpc>
            </a:pPr>
            <a:endParaRPr lang="es-ES" sz="3100" dirty="0"/>
          </a:p>
          <a:p>
            <a:pPr>
              <a:lnSpc>
                <a:spcPct val="80000"/>
              </a:lnSpc>
            </a:pPr>
            <a:endParaRPr lang="es-ES" sz="3100" dirty="0"/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 rot="-2188466">
            <a:off x="0" y="2565400"/>
            <a:ext cx="1474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1800" b="1">
                <a:solidFill>
                  <a:srgbClr val="339933"/>
                </a:solidFill>
                <a:latin typeface="Tahoma" pitchFamily="34" charset="0"/>
              </a:rPr>
              <a:t>Descriptiva</a:t>
            </a:r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 rot="-2188466">
            <a:off x="0" y="4227513"/>
            <a:ext cx="163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1800" b="1">
                <a:solidFill>
                  <a:srgbClr val="339933"/>
                </a:solidFill>
                <a:latin typeface="Tahoma" pitchFamily="34" charset="0"/>
              </a:rPr>
              <a:t>Probabilidad</a:t>
            </a:r>
          </a:p>
        </p:txBody>
      </p:sp>
      <p:sp>
        <p:nvSpPr>
          <p:cNvPr id="81926" name="Text Box 6"/>
          <p:cNvSpPr txBox="1">
            <a:spLocks noChangeArrowheads="1"/>
          </p:cNvSpPr>
          <p:nvPr/>
        </p:nvSpPr>
        <p:spPr bwMode="auto">
          <a:xfrm rot="-2188466">
            <a:off x="158750" y="5419725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1800" b="1">
                <a:solidFill>
                  <a:srgbClr val="339933"/>
                </a:solidFill>
                <a:latin typeface="Tahoma" pitchFamily="34" charset="0"/>
              </a:rPr>
              <a:t>Inferencia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1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1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483FEC-9805-432E-B8AD-67C06ABC242F}" type="slidenum">
              <a:rPr lang="es-ES"/>
              <a:pPr/>
              <a:t>4</a:t>
            </a:fld>
            <a:endParaRPr lang="es-E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457200"/>
            <a:ext cx="8994775" cy="450850"/>
          </a:xfrm>
        </p:spPr>
        <p:txBody>
          <a:bodyPr/>
          <a:lstStyle/>
          <a:p>
            <a:r>
              <a:rPr lang="es-ES" sz="3200"/>
              <a:t>Pasos en un estudio estadístico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3844" y="1071546"/>
            <a:ext cx="7832725" cy="54721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1500" b="1" dirty="0"/>
              <a:t>Plantear </a:t>
            </a:r>
            <a:r>
              <a:rPr lang="es-ES" sz="1500" b="1" dirty="0">
                <a:solidFill>
                  <a:srgbClr val="CC3300"/>
                </a:solidFill>
              </a:rPr>
              <a:t>hipótesis</a:t>
            </a:r>
            <a:r>
              <a:rPr lang="es-ES" sz="1500" b="1" dirty="0"/>
              <a:t> sobre una </a:t>
            </a:r>
            <a:r>
              <a:rPr lang="es-ES" sz="1500" b="1" i="1" dirty="0">
                <a:solidFill>
                  <a:srgbClr val="CC3300"/>
                </a:solidFill>
              </a:rPr>
              <a:t>población</a:t>
            </a:r>
          </a:p>
          <a:p>
            <a:pPr lvl="2">
              <a:lnSpc>
                <a:spcPct val="80000"/>
              </a:lnSpc>
            </a:pPr>
            <a:r>
              <a:rPr lang="es-ES" sz="1200" b="1" dirty="0">
                <a:solidFill>
                  <a:srgbClr val="339933"/>
                </a:solidFill>
              </a:rPr>
              <a:t>Los fumadores tienen </a:t>
            </a:r>
            <a:r>
              <a:rPr lang="es-ES" sz="1200" b="1" i="1" dirty="0">
                <a:solidFill>
                  <a:srgbClr val="339933"/>
                </a:solidFill>
              </a:rPr>
              <a:t>“más bajas” </a:t>
            </a:r>
            <a:r>
              <a:rPr lang="es-ES" sz="1200" b="1" dirty="0">
                <a:solidFill>
                  <a:srgbClr val="339933"/>
                </a:solidFill>
              </a:rPr>
              <a:t>laborales</a:t>
            </a:r>
            <a:r>
              <a:rPr lang="es-ES" sz="1200" b="1" i="1" dirty="0">
                <a:solidFill>
                  <a:srgbClr val="339933"/>
                </a:solidFill>
              </a:rPr>
              <a:t> </a:t>
            </a:r>
            <a:r>
              <a:rPr lang="es-ES" sz="1200" b="1" dirty="0">
                <a:solidFill>
                  <a:srgbClr val="339933"/>
                </a:solidFill>
              </a:rPr>
              <a:t>que los no fumadores</a:t>
            </a:r>
          </a:p>
          <a:p>
            <a:pPr lvl="2">
              <a:lnSpc>
                <a:spcPct val="80000"/>
              </a:lnSpc>
            </a:pPr>
            <a:r>
              <a:rPr lang="es-ES" sz="1200" dirty="0"/>
              <a:t>¿En qué sentido? ¿Mayor número? ¿Tiempo medio?</a:t>
            </a:r>
          </a:p>
          <a:p>
            <a:pPr lvl="2">
              <a:lnSpc>
                <a:spcPct val="80000"/>
              </a:lnSpc>
            </a:pPr>
            <a:endParaRPr lang="es-ES" sz="1200" dirty="0"/>
          </a:p>
          <a:p>
            <a:pPr>
              <a:lnSpc>
                <a:spcPct val="80000"/>
              </a:lnSpc>
            </a:pPr>
            <a:r>
              <a:rPr lang="es-ES" sz="1500" b="1" dirty="0"/>
              <a:t>Decidir qué datos recoger (diseño de experimentos)</a:t>
            </a:r>
          </a:p>
          <a:p>
            <a:pPr lvl="1">
              <a:lnSpc>
                <a:spcPct val="80000"/>
              </a:lnSpc>
            </a:pPr>
            <a:r>
              <a:rPr lang="es-ES" sz="1300" dirty="0"/>
              <a:t>Qué individuos pertenecerán al estudio (</a:t>
            </a:r>
            <a:r>
              <a:rPr lang="es-ES" sz="1300" i="1" dirty="0">
                <a:solidFill>
                  <a:srgbClr val="CC3300"/>
                </a:solidFill>
              </a:rPr>
              <a:t>muestras</a:t>
            </a:r>
            <a:r>
              <a:rPr lang="es-ES" sz="1300" dirty="0"/>
              <a:t>)</a:t>
            </a:r>
          </a:p>
          <a:p>
            <a:pPr lvl="2">
              <a:lnSpc>
                <a:spcPct val="80000"/>
              </a:lnSpc>
            </a:pPr>
            <a:r>
              <a:rPr lang="es-ES" sz="1200" dirty="0"/>
              <a:t>Fumadores y no fumadores en edad laboral.</a:t>
            </a:r>
          </a:p>
          <a:p>
            <a:pPr lvl="2">
              <a:lnSpc>
                <a:spcPct val="80000"/>
              </a:lnSpc>
            </a:pPr>
            <a:r>
              <a:rPr lang="es-ES" sz="1200" dirty="0"/>
              <a:t>Criterios de exclusión ¿Cómo se eligen? ¿Descartamos los que padecen enfermedades crónicas?</a:t>
            </a:r>
          </a:p>
          <a:p>
            <a:pPr lvl="1">
              <a:lnSpc>
                <a:spcPct val="80000"/>
              </a:lnSpc>
            </a:pPr>
            <a:r>
              <a:rPr lang="es-ES" sz="1300" dirty="0"/>
              <a:t>Qué datos recoger de los mismos (</a:t>
            </a:r>
            <a:r>
              <a:rPr lang="es-ES" sz="1300" i="1" dirty="0">
                <a:solidFill>
                  <a:srgbClr val="CC3300"/>
                </a:solidFill>
              </a:rPr>
              <a:t>variables</a:t>
            </a:r>
            <a:r>
              <a:rPr lang="es-ES" sz="1300" dirty="0"/>
              <a:t>)</a:t>
            </a:r>
          </a:p>
          <a:p>
            <a:pPr lvl="2">
              <a:lnSpc>
                <a:spcPct val="80000"/>
              </a:lnSpc>
            </a:pPr>
            <a:r>
              <a:rPr lang="es-ES" sz="1200" dirty="0"/>
              <a:t>Número de bajas</a:t>
            </a:r>
          </a:p>
          <a:p>
            <a:pPr lvl="2">
              <a:lnSpc>
                <a:spcPct val="80000"/>
              </a:lnSpc>
            </a:pPr>
            <a:r>
              <a:rPr lang="es-ES" sz="1200" dirty="0"/>
              <a:t>Tiempo de duración de cada baja</a:t>
            </a:r>
          </a:p>
          <a:p>
            <a:pPr lvl="2">
              <a:lnSpc>
                <a:spcPct val="80000"/>
              </a:lnSpc>
            </a:pPr>
            <a:r>
              <a:rPr lang="es-ES" sz="1200" dirty="0"/>
              <a:t>¿Sexo? ¿Sector laboral? ¿Otros factores?</a:t>
            </a:r>
          </a:p>
          <a:p>
            <a:pPr>
              <a:lnSpc>
                <a:spcPct val="80000"/>
              </a:lnSpc>
            </a:pPr>
            <a:endParaRPr lang="es-ES" sz="1500" b="1" dirty="0"/>
          </a:p>
          <a:p>
            <a:pPr>
              <a:lnSpc>
                <a:spcPct val="80000"/>
              </a:lnSpc>
            </a:pPr>
            <a:r>
              <a:rPr lang="es-ES" sz="1500" b="1" dirty="0"/>
              <a:t>Recoger los datos (</a:t>
            </a:r>
            <a:r>
              <a:rPr lang="es-ES" sz="1500" b="1" i="1" dirty="0">
                <a:solidFill>
                  <a:srgbClr val="CC3300"/>
                </a:solidFill>
              </a:rPr>
              <a:t>muestreo</a:t>
            </a:r>
            <a:r>
              <a:rPr lang="es-ES" sz="1500" b="1" dirty="0"/>
              <a:t>)</a:t>
            </a:r>
          </a:p>
          <a:p>
            <a:pPr lvl="1">
              <a:lnSpc>
                <a:spcPct val="80000"/>
              </a:lnSpc>
            </a:pPr>
            <a:r>
              <a:rPr lang="es-ES" sz="1300" dirty="0"/>
              <a:t>¿Estratificado? ¿Sistemáticamente?</a:t>
            </a:r>
          </a:p>
          <a:p>
            <a:pPr lvl="1">
              <a:lnSpc>
                <a:spcPct val="80000"/>
              </a:lnSpc>
            </a:pPr>
            <a:endParaRPr lang="es-ES" sz="1300" dirty="0"/>
          </a:p>
          <a:p>
            <a:pPr>
              <a:lnSpc>
                <a:spcPct val="80000"/>
              </a:lnSpc>
            </a:pPr>
            <a:r>
              <a:rPr lang="es-ES" sz="1500" b="1" dirty="0">
                <a:solidFill>
                  <a:srgbClr val="CC3300"/>
                </a:solidFill>
              </a:rPr>
              <a:t>Describir</a:t>
            </a:r>
            <a:r>
              <a:rPr lang="es-ES" sz="1500" b="1" dirty="0"/>
              <a:t> (resumir) los datos obtenidos</a:t>
            </a:r>
          </a:p>
          <a:p>
            <a:pPr lvl="2">
              <a:lnSpc>
                <a:spcPct val="80000"/>
              </a:lnSpc>
            </a:pPr>
            <a:r>
              <a:rPr lang="es-ES" sz="1200" dirty="0"/>
              <a:t>tiempo medio de baja en fumadores y no (</a:t>
            </a:r>
            <a:r>
              <a:rPr lang="es-ES" sz="1200" i="1" dirty="0">
                <a:solidFill>
                  <a:srgbClr val="CC3300"/>
                </a:solidFill>
              </a:rPr>
              <a:t>estadísticos</a:t>
            </a:r>
            <a:r>
              <a:rPr lang="es-ES" sz="1200" dirty="0"/>
              <a:t>)</a:t>
            </a:r>
          </a:p>
          <a:p>
            <a:pPr lvl="2">
              <a:lnSpc>
                <a:spcPct val="80000"/>
              </a:lnSpc>
            </a:pPr>
            <a:r>
              <a:rPr lang="es-ES" sz="1200" dirty="0"/>
              <a:t>% de bajas por fumadores y sexo (</a:t>
            </a:r>
            <a:r>
              <a:rPr lang="es-ES" sz="1200" i="1" dirty="0">
                <a:solidFill>
                  <a:srgbClr val="CC3300"/>
                </a:solidFill>
              </a:rPr>
              <a:t>frecuencias</a:t>
            </a:r>
            <a:r>
              <a:rPr lang="es-ES" sz="1200" dirty="0"/>
              <a:t>),  gráficos,...</a:t>
            </a:r>
          </a:p>
          <a:p>
            <a:pPr lvl="2">
              <a:lnSpc>
                <a:spcPct val="80000"/>
              </a:lnSpc>
            </a:pPr>
            <a:endParaRPr lang="es-ES" sz="1200" dirty="0"/>
          </a:p>
          <a:p>
            <a:pPr>
              <a:lnSpc>
                <a:spcPct val="80000"/>
              </a:lnSpc>
            </a:pPr>
            <a:r>
              <a:rPr lang="es-ES" sz="1500" b="1" dirty="0"/>
              <a:t>Realizar una </a:t>
            </a:r>
            <a:r>
              <a:rPr lang="es-ES" sz="1500" b="1" dirty="0">
                <a:solidFill>
                  <a:srgbClr val="CC3300"/>
                </a:solidFill>
              </a:rPr>
              <a:t>inferencia</a:t>
            </a:r>
            <a:r>
              <a:rPr lang="es-ES" sz="1500" b="1" dirty="0"/>
              <a:t> sobre la población</a:t>
            </a:r>
          </a:p>
          <a:p>
            <a:pPr lvl="2">
              <a:lnSpc>
                <a:spcPct val="80000"/>
              </a:lnSpc>
            </a:pPr>
            <a:r>
              <a:rPr lang="es-ES" sz="1200" dirty="0"/>
              <a:t>Los fumadores están de baja al menos 10 días/año más </a:t>
            </a:r>
            <a:r>
              <a:rPr lang="es-ES" sz="1200" i="1" dirty="0"/>
              <a:t>de media</a:t>
            </a:r>
            <a:r>
              <a:rPr lang="es-ES" sz="1200" dirty="0"/>
              <a:t> que los no fumadores.</a:t>
            </a:r>
          </a:p>
          <a:p>
            <a:pPr lvl="1">
              <a:lnSpc>
                <a:spcPct val="80000"/>
              </a:lnSpc>
            </a:pPr>
            <a:endParaRPr lang="es-ES" sz="1300" dirty="0"/>
          </a:p>
          <a:p>
            <a:pPr>
              <a:lnSpc>
                <a:spcPct val="80000"/>
              </a:lnSpc>
            </a:pPr>
            <a:r>
              <a:rPr lang="es-ES" sz="1500" b="1" dirty="0"/>
              <a:t>Cuantificar la confianza en la inferencia</a:t>
            </a:r>
          </a:p>
          <a:p>
            <a:pPr lvl="1">
              <a:lnSpc>
                <a:spcPct val="80000"/>
              </a:lnSpc>
            </a:pPr>
            <a:r>
              <a:rPr lang="es-ES" sz="1300" i="1" dirty="0">
                <a:solidFill>
                  <a:srgbClr val="CC3300"/>
                </a:solidFill>
              </a:rPr>
              <a:t>Nivel de confianza</a:t>
            </a:r>
            <a:r>
              <a:rPr lang="es-ES" sz="1300" i="1" dirty="0"/>
              <a:t> del 95%</a:t>
            </a:r>
          </a:p>
          <a:p>
            <a:pPr lvl="1">
              <a:lnSpc>
                <a:spcPct val="80000"/>
              </a:lnSpc>
            </a:pPr>
            <a:r>
              <a:rPr lang="es-ES" sz="1300" i="1" dirty="0">
                <a:solidFill>
                  <a:srgbClr val="CC3300"/>
                </a:solidFill>
              </a:rPr>
              <a:t>Significación del contraste</a:t>
            </a:r>
            <a:r>
              <a:rPr lang="es-ES" sz="1300" i="1" dirty="0"/>
              <a:t>: p=2%</a:t>
            </a:r>
          </a:p>
          <a:p>
            <a:pPr>
              <a:lnSpc>
                <a:spcPct val="80000"/>
              </a:lnSpc>
            </a:pPr>
            <a:endParaRPr lang="es-ES" sz="1500" i="1" dirty="0"/>
          </a:p>
          <a:p>
            <a:pPr lvl="1">
              <a:lnSpc>
                <a:spcPct val="80000"/>
              </a:lnSpc>
            </a:pPr>
            <a:endParaRPr lang="es-ES" sz="1300" dirty="0"/>
          </a:p>
        </p:txBody>
      </p:sp>
      <p:pic>
        <p:nvPicPr>
          <p:cNvPr id="84999" name="Picture 7" descr="j011867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8188325" y="1917700"/>
            <a:ext cx="1292225" cy="1366838"/>
          </a:xfrm>
          <a:noFill/>
          <a:ln/>
        </p:spPr>
      </p:pic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7832725" y="3500438"/>
            <a:ext cx="2073275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87425"/>
            <a:r>
              <a:rPr lang="es-ES" dirty="0"/>
              <a:t>No tenéis que </a:t>
            </a:r>
            <a:br>
              <a:rPr lang="es-ES" dirty="0"/>
            </a:br>
            <a:r>
              <a:rPr lang="es-ES" dirty="0"/>
              <a:t>entenderlo (aún)</a:t>
            </a:r>
          </a:p>
          <a:p>
            <a:pPr algn="ctr" defTabSz="987425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4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4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4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49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49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49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499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499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499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8499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499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499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8499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499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499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8499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499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8499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8499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499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499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32EFF2-1D99-440A-9436-F1FBDEAC9BFB}" type="slidenum">
              <a:rPr lang="es-ES"/>
              <a:pPr/>
              <a:t>5</a:t>
            </a:fld>
            <a:endParaRPr lang="es-ES"/>
          </a:p>
        </p:txBody>
      </p:sp>
      <p:graphicFrame>
        <p:nvGraphicFramePr>
          <p:cNvPr id="95237" name="Diagram 5"/>
          <p:cNvGraphicFramePr>
            <a:graphicFrameLocks/>
          </p:cNvGraphicFramePr>
          <p:nvPr>
            <p:ph idx="1"/>
          </p:nvPr>
        </p:nvGraphicFramePr>
        <p:xfrm>
          <a:off x="2144713" y="1125538"/>
          <a:ext cx="5329237" cy="5040312"/>
        </p:xfrm>
        <a:graphic>
          <a:graphicData uri="http://schemas.openxmlformats.org/drawingml/2006/compatibility">
            <com:legacyDrawing xmlns:com="http://schemas.openxmlformats.org/drawingml/2006/compatibility" spid="_x0000_s95237"/>
          </a:graphicData>
        </a:graphic>
      </p:graphicFrame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457200"/>
            <a:ext cx="8345488" cy="515938"/>
          </a:xfrm>
        </p:spPr>
        <p:txBody>
          <a:bodyPr/>
          <a:lstStyle/>
          <a:p>
            <a:r>
              <a:rPr lang="es-ES" sz="4400"/>
              <a:t>Método científico y estadística</a:t>
            </a:r>
          </a:p>
        </p:txBody>
      </p:sp>
      <p:sp>
        <p:nvSpPr>
          <p:cNvPr id="95254" name="Line 22"/>
          <p:cNvSpPr>
            <a:spLocks noChangeShapeType="1"/>
          </p:cNvSpPr>
          <p:nvPr/>
        </p:nvSpPr>
        <p:spPr bwMode="auto">
          <a:xfrm>
            <a:off x="4448175" y="1844675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95255" name="Line 23"/>
          <p:cNvSpPr>
            <a:spLocks noChangeShapeType="1"/>
          </p:cNvSpPr>
          <p:nvPr/>
        </p:nvSpPr>
        <p:spPr bwMode="auto">
          <a:xfrm flipH="1">
            <a:off x="6608763" y="3141663"/>
            <a:ext cx="71437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95256" name="Line 24"/>
          <p:cNvSpPr>
            <a:spLocks noChangeShapeType="1"/>
          </p:cNvSpPr>
          <p:nvPr/>
        </p:nvSpPr>
        <p:spPr bwMode="auto">
          <a:xfrm flipH="1">
            <a:off x="4305300" y="5445125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95257" name="Line 25"/>
          <p:cNvSpPr>
            <a:spLocks noChangeShapeType="1"/>
          </p:cNvSpPr>
          <p:nvPr/>
        </p:nvSpPr>
        <p:spPr bwMode="auto">
          <a:xfrm flipV="1">
            <a:off x="3008313" y="3141663"/>
            <a:ext cx="73025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952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D0BFE6-E813-4CDD-91CB-211142E2243F}" type="slidenum">
              <a:rPr lang="es-ES"/>
              <a:pPr/>
              <a:t>6</a:t>
            </a:fld>
            <a:endParaRPr lang="es-E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Población y muestra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5925" y="1981200"/>
            <a:ext cx="7129463" cy="3886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1800" b="1">
                <a:solidFill>
                  <a:srgbClr val="CC3300"/>
                </a:solidFill>
              </a:rPr>
              <a:t>Población </a:t>
            </a:r>
            <a:r>
              <a:rPr lang="es-ES" sz="1800" b="1"/>
              <a:t>(‘</a:t>
            </a:r>
            <a:r>
              <a:rPr lang="es-ES" sz="1800" i="1"/>
              <a:t>population’</a:t>
            </a:r>
            <a:r>
              <a:rPr lang="es-ES" sz="1800" b="1"/>
              <a:t>)</a:t>
            </a:r>
            <a:r>
              <a:rPr lang="es-ES" sz="1800"/>
              <a:t> es el conjunto sobre el que estamos interesados en obtener conclusiones (hacer inferencia).</a:t>
            </a:r>
          </a:p>
          <a:p>
            <a:pPr lvl="1">
              <a:lnSpc>
                <a:spcPct val="80000"/>
              </a:lnSpc>
            </a:pPr>
            <a:r>
              <a:rPr lang="es-ES" sz="1800"/>
              <a:t>Normalmente es demasiado grande para poder abarcarlo.</a:t>
            </a:r>
          </a:p>
          <a:p>
            <a:pPr>
              <a:lnSpc>
                <a:spcPct val="80000"/>
              </a:lnSpc>
            </a:pPr>
            <a:endParaRPr lang="es-ES" sz="1800"/>
          </a:p>
          <a:p>
            <a:pPr>
              <a:lnSpc>
                <a:spcPct val="80000"/>
              </a:lnSpc>
            </a:pPr>
            <a:endParaRPr lang="es-ES" sz="1800"/>
          </a:p>
          <a:p>
            <a:pPr>
              <a:lnSpc>
                <a:spcPct val="80000"/>
              </a:lnSpc>
            </a:pPr>
            <a:endParaRPr lang="es-ES" sz="1800"/>
          </a:p>
          <a:p>
            <a:pPr>
              <a:lnSpc>
                <a:spcPct val="80000"/>
              </a:lnSpc>
            </a:pPr>
            <a:r>
              <a:rPr lang="es-ES" sz="1800" b="1">
                <a:solidFill>
                  <a:srgbClr val="CC3300"/>
                </a:solidFill>
              </a:rPr>
              <a:t>Muestra</a:t>
            </a:r>
            <a:r>
              <a:rPr lang="es-ES" sz="1800"/>
              <a:t> (‘</a:t>
            </a:r>
            <a:r>
              <a:rPr lang="es-ES" sz="1800" i="1"/>
              <a:t>sample’</a:t>
            </a:r>
            <a:r>
              <a:rPr lang="es-ES" sz="1800"/>
              <a:t>) es un subconjunto suyo al que tenemos acceso y sobre el que realmente hacemos las observaciones (mediciones)</a:t>
            </a:r>
          </a:p>
          <a:p>
            <a:pPr lvl="1">
              <a:lnSpc>
                <a:spcPct val="80000"/>
              </a:lnSpc>
            </a:pPr>
            <a:r>
              <a:rPr lang="es-ES" sz="1800"/>
              <a:t>Debería ser “representativo”</a:t>
            </a:r>
          </a:p>
          <a:p>
            <a:pPr lvl="1">
              <a:lnSpc>
                <a:spcPct val="80000"/>
              </a:lnSpc>
            </a:pPr>
            <a:r>
              <a:rPr lang="es-ES" sz="1800"/>
              <a:t>Esta formado por miembros “seleccionados” de la población (individuos, unidades experimentales).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s-ES" sz="1800"/>
          </a:p>
          <a:p>
            <a:pPr lvl="1">
              <a:lnSpc>
                <a:spcPct val="80000"/>
              </a:lnSpc>
            </a:pPr>
            <a:endParaRPr lang="es-ES" sz="1800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s-ES" sz="1800"/>
          </a:p>
        </p:txBody>
      </p:sp>
      <p:pic>
        <p:nvPicPr>
          <p:cNvPr id="98308" name="Picture 4" descr="gente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45388" y="1700213"/>
            <a:ext cx="2181225" cy="1512887"/>
          </a:xfrm>
          <a:noFill/>
          <a:ln/>
        </p:spPr>
      </p:pic>
      <p:pic>
        <p:nvPicPr>
          <p:cNvPr id="98310" name="Picture 6" descr="hombres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689850" y="4652963"/>
            <a:ext cx="1914525" cy="10763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701265-89EA-4AA6-B5E3-55EF98C05836}" type="slidenum">
              <a:rPr lang="es-ES"/>
              <a:pPr/>
              <a:t>7</a:t>
            </a:fld>
            <a:endParaRPr lang="es-E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457200"/>
            <a:ext cx="8994775" cy="450850"/>
          </a:xfrm>
        </p:spPr>
        <p:txBody>
          <a:bodyPr/>
          <a:lstStyle/>
          <a:p>
            <a:r>
              <a:rPr lang="es-ES" sz="4400"/>
              <a:t>Variables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3050" y="981075"/>
            <a:ext cx="8928100" cy="935038"/>
          </a:xfrm>
        </p:spPr>
        <p:txBody>
          <a:bodyPr/>
          <a:lstStyle/>
          <a:p>
            <a:r>
              <a:rPr lang="es-ES" sz="2000"/>
              <a:t>Una </a:t>
            </a:r>
            <a:r>
              <a:rPr lang="es-ES" sz="2000" b="1">
                <a:solidFill>
                  <a:srgbClr val="CC3300"/>
                </a:solidFill>
              </a:rPr>
              <a:t>variable</a:t>
            </a:r>
            <a:r>
              <a:rPr lang="es-ES" sz="2000"/>
              <a:t> es una característica observable </a:t>
            </a:r>
            <a:r>
              <a:rPr lang="es-ES" sz="2000" i="1"/>
              <a:t>que varía entre los diferentes individuos</a:t>
            </a:r>
            <a:r>
              <a:rPr lang="es-ES" sz="2000"/>
              <a:t> de una población. La información que disponemos de cada individuo es resumida en </a:t>
            </a:r>
            <a:r>
              <a:rPr lang="es-ES" sz="2000" b="1"/>
              <a:t>variables</a:t>
            </a:r>
            <a:r>
              <a:rPr lang="es-ES" sz="2000"/>
              <a:t>.</a:t>
            </a:r>
          </a:p>
          <a:p>
            <a:endParaRPr lang="es-ES" sz="2000"/>
          </a:p>
        </p:txBody>
      </p:sp>
      <p:sp>
        <p:nvSpPr>
          <p:cNvPr id="102412" name="Rectangle 12"/>
          <p:cNvSpPr>
            <a:spLocks noGrp="1" noChangeArrowheads="1"/>
          </p:cNvSpPr>
          <p:nvPr>
            <p:ph type="body" sz="half" idx="2"/>
          </p:nvPr>
        </p:nvSpPr>
        <p:spPr>
          <a:xfrm>
            <a:off x="200025" y="2205038"/>
            <a:ext cx="6624638" cy="3600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100"/>
              <a:t>En los individuos de la </a:t>
            </a:r>
            <a:r>
              <a:rPr lang="es-ES" sz="2100" i="1"/>
              <a:t>población</a:t>
            </a:r>
            <a:r>
              <a:rPr lang="es-ES" sz="2100"/>
              <a:t> española, de uno a otro </a:t>
            </a:r>
            <a:r>
              <a:rPr lang="es-ES" sz="2100" b="1" i="1"/>
              <a:t>es variable</a:t>
            </a:r>
            <a:r>
              <a:rPr lang="es-ES" sz="2100"/>
              <a:t>:</a:t>
            </a:r>
          </a:p>
          <a:p>
            <a:pPr>
              <a:lnSpc>
                <a:spcPct val="80000"/>
              </a:lnSpc>
            </a:pPr>
            <a:endParaRPr lang="es-ES" sz="2100"/>
          </a:p>
          <a:p>
            <a:pPr lvl="1">
              <a:lnSpc>
                <a:spcPct val="80000"/>
              </a:lnSpc>
            </a:pPr>
            <a:r>
              <a:rPr lang="es-ES" sz="2000"/>
              <a:t>El grupo sanguíneo </a:t>
            </a:r>
          </a:p>
          <a:p>
            <a:pPr lvl="2">
              <a:lnSpc>
                <a:spcPct val="80000"/>
              </a:lnSpc>
            </a:pPr>
            <a:r>
              <a:rPr lang="es-ES" sz="1600">
                <a:solidFill>
                  <a:srgbClr val="339933"/>
                </a:solidFill>
              </a:rPr>
              <a:t>{A, B, AB, O} </a:t>
            </a:r>
            <a:r>
              <a:rPr lang="es-ES" sz="1600">
                <a:solidFill>
                  <a:srgbClr val="339933"/>
                </a:solidFill>
                <a:sym typeface="Wingdings" pitchFamily="2" charset="2"/>
              </a:rPr>
              <a:t> Var. Cualitativa</a:t>
            </a:r>
            <a:endParaRPr lang="es-ES" sz="1600">
              <a:solidFill>
                <a:srgbClr val="339933"/>
              </a:solidFill>
            </a:endParaRPr>
          </a:p>
          <a:p>
            <a:pPr lvl="1">
              <a:lnSpc>
                <a:spcPct val="80000"/>
              </a:lnSpc>
            </a:pPr>
            <a:r>
              <a:rPr lang="es-ES" sz="2000"/>
              <a:t>Su nivel de felicidad “declarado” </a:t>
            </a:r>
          </a:p>
          <a:p>
            <a:pPr lvl="2">
              <a:lnSpc>
                <a:spcPct val="80000"/>
              </a:lnSpc>
            </a:pPr>
            <a:r>
              <a:rPr lang="es-ES" sz="1600">
                <a:solidFill>
                  <a:srgbClr val="339933"/>
                </a:solidFill>
              </a:rPr>
              <a:t>{Deprimido, Ni fu ni fa, Muy Feliz} </a:t>
            </a:r>
            <a:r>
              <a:rPr lang="es-ES" sz="1600">
                <a:solidFill>
                  <a:srgbClr val="339933"/>
                </a:solidFill>
                <a:sym typeface="Wingdings" pitchFamily="2" charset="2"/>
              </a:rPr>
              <a:t> Var. Ordinal</a:t>
            </a:r>
            <a:endParaRPr lang="es-ES" sz="1600">
              <a:solidFill>
                <a:srgbClr val="339933"/>
              </a:solidFill>
            </a:endParaRPr>
          </a:p>
          <a:p>
            <a:pPr lvl="1">
              <a:lnSpc>
                <a:spcPct val="80000"/>
              </a:lnSpc>
            </a:pPr>
            <a:r>
              <a:rPr lang="es-ES" sz="2000"/>
              <a:t>El número de hijos</a:t>
            </a:r>
          </a:p>
          <a:p>
            <a:pPr lvl="2">
              <a:lnSpc>
                <a:spcPct val="80000"/>
              </a:lnSpc>
            </a:pPr>
            <a:r>
              <a:rPr lang="es-ES" sz="1600">
                <a:solidFill>
                  <a:srgbClr val="339933"/>
                </a:solidFill>
              </a:rPr>
              <a:t>{0,1,2,3,...} </a:t>
            </a:r>
            <a:r>
              <a:rPr lang="es-ES" sz="1600">
                <a:solidFill>
                  <a:srgbClr val="339933"/>
                </a:solidFill>
                <a:sym typeface="Wingdings" pitchFamily="2" charset="2"/>
              </a:rPr>
              <a:t> Var. Numérica discreta</a:t>
            </a:r>
            <a:endParaRPr lang="es-ES" sz="1600">
              <a:solidFill>
                <a:srgbClr val="339933"/>
              </a:solidFill>
            </a:endParaRPr>
          </a:p>
          <a:p>
            <a:pPr lvl="1">
              <a:lnSpc>
                <a:spcPct val="80000"/>
              </a:lnSpc>
            </a:pPr>
            <a:r>
              <a:rPr lang="es-ES" sz="2000"/>
              <a:t>La altura</a:t>
            </a:r>
          </a:p>
          <a:p>
            <a:pPr lvl="2">
              <a:lnSpc>
                <a:spcPct val="80000"/>
              </a:lnSpc>
            </a:pPr>
            <a:r>
              <a:rPr lang="es-ES" sz="1600">
                <a:solidFill>
                  <a:srgbClr val="339933"/>
                </a:solidFill>
              </a:rPr>
              <a:t>{1’62 ; 1’74; ...} </a:t>
            </a:r>
            <a:r>
              <a:rPr lang="es-ES" sz="1600">
                <a:solidFill>
                  <a:srgbClr val="339933"/>
                </a:solidFill>
                <a:sym typeface="Wingdings" pitchFamily="2" charset="2"/>
              </a:rPr>
              <a:t> Var. Numérica continua</a:t>
            </a:r>
            <a:endParaRPr lang="es-ES" sz="1600">
              <a:solidFill>
                <a:srgbClr val="339933"/>
              </a:solidFill>
            </a:endParaRPr>
          </a:p>
          <a:p>
            <a:pPr lvl="3">
              <a:lnSpc>
                <a:spcPct val="80000"/>
              </a:lnSpc>
            </a:pPr>
            <a:endParaRPr lang="es-ES" sz="1500">
              <a:solidFill>
                <a:srgbClr val="339933"/>
              </a:solidFill>
            </a:endParaRPr>
          </a:p>
          <a:p>
            <a:pPr>
              <a:lnSpc>
                <a:spcPct val="80000"/>
              </a:lnSpc>
            </a:pPr>
            <a:endParaRPr lang="es-ES" sz="2000"/>
          </a:p>
        </p:txBody>
      </p:sp>
      <p:pic>
        <p:nvPicPr>
          <p:cNvPr id="102411" name="Picture 11" descr="codbarras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32500" y="2600325"/>
            <a:ext cx="3873500" cy="290671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2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2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2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2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24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24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24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E17038-961A-4F8C-A308-F1D032CFE0C6}" type="slidenum">
              <a:rPr lang="es-ES"/>
              <a:pPr/>
              <a:t>8</a:t>
            </a:fld>
            <a:endParaRPr lang="es-ES"/>
          </a:p>
        </p:txBody>
      </p:sp>
      <p:sp>
        <p:nvSpPr>
          <p:cNvPr id="108575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495300" y="1341438"/>
            <a:ext cx="8916988" cy="49672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000">
                <a:solidFill>
                  <a:srgbClr val="CC3300"/>
                </a:solidFill>
              </a:rPr>
              <a:t>Cualitativas</a:t>
            </a:r>
            <a:br>
              <a:rPr lang="es-ES" sz="2000">
                <a:solidFill>
                  <a:srgbClr val="CC3300"/>
                </a:solidFill>
              </a:rPr>
            </a:br>
            <a:r>
              <a:rPr lang="es-ES" sz="2000"/>
              <a:t>Si sus valores (</a:t>
            </a:r>
            <a:r>
              <a:rPr lang="es-ES" sz="2000" i="1"/>
              <a:t>modalidades</a:t>
            </a:r>
            <a:r>
              <a:rPr lang="es-ES" sz="2000"/>
              <a:t>) no se pueden asociar naturalmente a un número </a:t>
            </a:r>
            <a:r>
              <a:rPr lang="es-ES" sz="2000">
                <a:solidFill>
                  <a:srgbClr val="339933"/>
                </a:solidFill>
              </a:rPr>
              <a:t>(no se pueden hacer operaciones algebraicas con ellos)</a:t>
            </a:r>
          </a:p>
          <a:p>
            <a:pPr>
              <a:lnSpc>
                <a:spcPct val="80000"/>
              </a:lnSpc>
            </a:pPr>
            <a:endParaRPr lang="es-ES" sz="2000">
              <a:solidFill>
                <a:srgbClr val="339933"/>
              </a:solidFill>
            </a:endParaRPr>
          </a:p>
          <a:p>
            <a:pPr lvl="1">
              <a:lnSpc>
                <a:spcPct val="80000"/>
              </a:lnSpc>
            </a:pPr>
            <a:r>
              <a:rPr lang="es-ES" sz="1700">
                <a:solidFill>
                  <a:srgbClr val="CC3300"/>
                </a:solidFill>
              </a:rPr>
              <a:t>Nominales</a:t>
            </a:r>
            <a:r>
              <a:rPr lang="es-ES" sz="1700"/>
              <a:t>: Si sus valores no se pueden ordenar</a:t>
            </a:r>
          </a:p>
          <a:p>
            <a:pPr lvl="2">
              <a:lnSpc>
                <a:spcPct val="80000"/>
              </a:lnSpc>
            </a:pPr>
            <a:r>
              <a:rPr lang="es-ES" sz="1500">
                <a:solidFill>
                  <a:schemeClr val="accent1"/>
                </a:solidFill>
              </a:rPr>
              <a:t>Sexo, Grupo Sanguíneo, Religión, Nacionalidad, Fumar (Sí/No)</a:t>
            </a:r>
          </a:p>
          <a:p>
            <a:pPr lvl="1">
              <a:lnSpc>
                <a:spcPct val="80000"/>
              </a:lnSpc>
            </a:pPr>
            <a:endParaRPr lang="es-ES" sz="1700">
              <a:solidFill>
                <a:schemeClr val="accent1"/>
              </a:solidFill>
            </a:endParaRPr>
          </a:p>
          <a:p>
            <a:pPr lvl="1">
              <a:lnSpc>
                <a:spcPct val="80000"/>
              </a:lnSpc>
            </a:pPr>
            <a:r>
              <a:rPr lang="es-ES" sz="1700">
                <a:solidFill>
                  <a:srgbClr val="CC3300"/>
                </a:solidFill>
              </a:rPr>
              <a:t>Ordinales</a:t>
            </a:r>
            <a:r>
              <a:rPr lang="es-ES" sz="1700"/>
              <a:t>: Si sus valores se pueden ordenar</a:t>
            </a:r>
          </a:p>
          <a:p>
            <a:pPr lvl="2">
              <a:lnSpc>
                <a:spcPct val="80000"/>
              </a:lnSpc>
            </a:pPr>
            <a:r>
              <a:rPr lang="es-ES" sz="1500">
                <a:solidFill>
                  <a:schemeClr val="accent1"/>
                </a:solidFill>
              </a:rPr>
              <a:t>Mejoría a un tratamiento, Grado de satisfacción, Intensidad del dolor</a:t>
            </a:r>
          </a:p>
          <a:p>
            <a:pPr lvl="1">
              <a:lnSpc>
                <a:spcPct val="80000"/>
              </a:lnSpc>
            </a:pPr>
            <a:endParaRPr lang="es-ES" sz="170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lang="es-ES" sz="2000">
                <a:solidFill>
                  <a:srgbClr val="CC3300"/>
                </a:solidFill>
              </a:rPr>
              <a:t>Cuantitativas o Numéricas</a:t>
            </a:r>
            <a:br>
              <a:rPr lang="es-ES" sz="2000">
                <a:solidFill>
                  <a:srgbClr val="CC3300"/>
                </a:solidFill>
              </a:rPr>
            </a:br>
            <a:r>
              <a:rPr lang="es-ES" sz="2000"/>
              <a:t>Si sus valores son numéricos (</a:t>
            </a:r>
            <a:r>
              <a:rPr lang="es-ES" sz="2000">
                <a:solidFill>
                  <a:srgbClr val="339933"/>
                </a:solidFill>
              </a:rPr>
              <a:t>tiene sentido hacer operaciones algebraicas con ellos</a:t>
            </a:r>
            <a:r>
              <a:rPr lang="es-ES" sz="2000"/>
              <a:t>)</a:t>
            </a:r>
          </a:p>
          <a:p>
            <a:pPr>
              <a:lnSpc>
                <a:spcPct val="80000"/>
              </a:lnSpc>
            </a:pPr>
            <a:endParaRPr lang="es-ES" sz="2000"/>
          </a:p>
          <a:p>
            <a:pPr lvl="1">
              <a:lnSpc>
                <a:spcPct val="80000"/>
              </a:lnSpc>
            </a:pPr>
            <a:r>
              <a:rPr lang="es-ES" sz="1700">
                <a:solidFill>
                  <a:srgbClr val="CC3300"/>
                </a:solidFill>
              </a:rPr>
              <a:t>Discretas</a:t>
            </a:r>
            <a:r>
              <a:rPr lang="es-ES" sz="1700"/>
              <a:t>: Si toma valores enteros</a:t>
            </a:r>
          </a:p>
          <a:p>
            <a:pPr lvl="2">
              <a:lnSpc>
                <a:spcPct val="80000"/>
              </a:lnSpc>
            </a:pPr>
            <a:r>
              <a:rPr lang="es-ES" sz="1500">
                <a:solidFill>
                  <a:schemeClr val="accent1"/>
                </a:solidFill>
              </a:rPr>
              <a:t>Número de hijos, Número de cigarrillos, </a:t>
            </a:r>
            <a:r>
              <a:rPr lang="es-ES" sz="1500" u="sng">
                <a:solidFill>
                  <a:schemeClr val="accent1"/>
                </a:solidFill>
              </a:rPr>
              <a:t>Num. de “cumpleaños”</a:t>
            </a:r>
          </a:p>
          <a:p>
            <a:pPr lvl="1">
              <a:lnSpc>
                <a:spcPct val="80000"/>
              </a:lnSpc>
            </a:pPr>
            <a:endParaRPr lang="es-ES" sz="1700">
              <a:solidFill>
                <a:schemeClr val="accent1"/>
              </a:solidFill>
            </a:endParaRPr>
          </a:p>
          <a:p>
            <a:pPr lvl="1">
              <a:lnSpc>
                <a:spcPct val="80000"/>
              </a:lnSpc>
            </a:pPr>
            <a:r>
              <a:rPr lang="es-ES" sz="1700">
                <a:solidFill>
                  <a:srgbClr val="CC3300"/>
                </a:solidFill>
              </a:rPr>
              <a:t>Continuas</a:t>
            </a:r>
            <a:r>
              <a:rPr lang="es-ES" sz="1700"/>
              <a:t>: Si entre dos valores, son posibles infinitos valores intermedios.</a:t>
            </a:r>
          </a:p>
          <a:p>
            <a:pPr lvl="2">
              <a:lnSpc>
                <a:spcPct val="80000"/>
              </a:lnSpc>
            </a:pPr>
            <a:r>
              <a:rPr lang="es-ES" sz="1500">
                <a:solidFill>
                  <a:schemeClr val="accent1"/>
                </a:solidFill>
              </a:rPr>
              <a:t>Altura, Presión intraocular, Dosis de medicamento administrado, </a:t>
            </a:r>
            <a:r>
              <a:rPr lang="es-ES" sz="1500" u="sng">
                <a:solidFill>
                  <a:schemeClr val="accent1"/>
                </a:solidFill>
              </a:rPr>
              <a:t>edad</a:t>
            </a:r>
          </a:p>
        </p:txBody>
      </p:sp>
      <p:sp>
        <p:nvSpPr>
          <p:cNvPr id="108577" name="Rectangle 33"/>
          <p:cNvSpPr>
            <a:spLocks noGrp="1" noChangeArrowheads="1"/>
          </p:cNvSpPr>
          <p:nvPr>
            <p:ph type="title"/>
          </p:nvPr>
        </p:nvSpPr>
        <p:spPr>
          <a:xfrm>
            <a:off x="495300" y="457200"/>
            <a:ext cx="8994775" cy="668338"/>
          </a:xfrm>
        </p:spPr>
        <p:txBody>
          <a:bodyPr/>
          <a:lstStyle/>
          <a:p>
            <a:r>
              <a:rPr lang="es-ES" sz="4400"/>
              <a:t>Tipos de variables</a:t>
            </a:r>
          </a:p>
        </p:txBody>
      </p:sp>
      <p:sp>
        <p:nvSpPr>
          <p:cNvPr id="108578" name="AutoShape 34"/>
          <p:cNvSpPr>
            <a:spLocks/>
          </p:cNvSpPr>
          <p:nvPr/>
        </p:nvSpPr>
        <p:spPr bwMode="auto">
          <a:xfrm>
            <a:off x="200025" y="1268413"/>
            <a:ext cx="73025" cy="3168650"/>
          </a:xfrm>
          <a:prstGeom prst="leftBrace">
            <a:avLst>
              <a:gd name="adj1" fmla="val 36159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08579" name="AutoShape 35"/>
          <p:cNvSpPr>
            <a:spLocks/>
          </p:cNvSpPr>
          <p:nvPr/>
        </p:nvSpPr>
        <p:spPr bwMode="auto">
          <a:xfrm>
            <a:off x="776288" y="2565400"/>
            <a:ext cx="73025" cy="863600"/>
          </a:xfrm>
          <a:prstGeom prst="leftBrace">
            <a:avLst>
              <a:gd name="adj1" fmla="val 985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08580" name="AutoShape 36"/>
          <p:cNvSpPr>
            <a:spLocks/>
          </p:cNvSpPr>
          <p:nvPr/>
        </p:nvSpPr>
        <p:spPr bwMode="auto">
          <a:xfrm>
            <a:off x="776288" y="5157788"/>
            <a:ext cx="73025" cy="720725"/>
          </a:xfrm>
          <a:prstGeom prst="leftBrace">
            <a:avLst>
              <a:gd name="adj1" fmla="val 8224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8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8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8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8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8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8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85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85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85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85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85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85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85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85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85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85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85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85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85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85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85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85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85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85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85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85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85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85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85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85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79" grpId="0" animBg="1"/>
      <p:bldP spid="10858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854196-152D-4A63-AA94-E233D8DC0519}" type="slidenum">
              <a:rPr lang="es-ES"/>
              <a:pPr/>
              <a:t>9</a:t>
            </a:fld>
            <a:endParaRPr lang="es-ES"/>
          </a:p>
        </p:txBody>
      </p:sp>
      <p:sp>
        <p:nvSpPr>
          <p:cNvPr id="128011" name="Rectangle 11"/>
          <p:cNvSpPr>
            <a:spLocks noGrp="1" noChangeArrowheads="1"/>
          </p:cNvSpPr>
          <p:nvPr>
            <p:ph type="body" sz="half" idx="1"/>
          </p:nvPr>
        </p:nvSpPr>
        <p:spPr>
          <a:xfrm>
            <a:off x="344488" y="476250"/>
            <a:ext cx="4387850" cy="59055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1700"/>
              <a:t>Es buena idea </a:t>
            </a:r>
            <a:r>
              <a:rPr lang="es-ES" sz="1700">
                <a:solidFill>
                  <a:srgbClr val="0066FF"/>
                </a:solidFill>
              </a:rPr>
              <a:t>codificar</a:t>
            </a:r>
            <a:r>
              <a:rPr lang="es-ES" sz="1700"/>
              <a:t> las variables como números para poder procesarlas con facilidad en un ordenador.</a:t>
            </a:r>
          </a:p>
          <a:p>
            <a:pPr>
              <a:lnSpc>
                <a:spcPct val="80000"/>
              </a:lnSpc>
            </a:pPr>
            <a:r>
              <a:rPr lang="es-ES" sz="1700"/>
              <a:t>Es conveniente asignar “</a:t>
            </a:r>
            <a:r>
              <a:rPr lang="es-ES" sz="1700">
                <a:solidFill>
                  <a:srgbClr val="0066FF"/>
                </a:solidFill>
              </a:rPr>
              <a:t>etiquetas</a:t>
            </a:r>
            <a:r>
              <a:rPr lang="es-ES" sz="1700"/>
              <a:t>” a los valores de las variables para recordar qué significan los códigos numéricos.</a:t>
            </a:r>
          </a:p>
          <a:p>
            <a:pPr lvl="1">
              <a:lnSpc>
                <a:spcPct val="80000"/>
              </a:lnSpc>
            </a:pPr>
            <a:r>
              <a:rPr lang="es-ES" sz="1500">
                <a:solidFill>
                  <a:srgbClr val="0066FF"/>
                </a:solidFill>
              </a:rPr>
              <a:t>Sexo</a:t>
            </a:r>
            <a:r>
              <a:rPr lang="es-ES" sz="1500">
                <a:solidFill>
                  <a:srgbClr val="339933"/>
                </a:solidFill>
              </a:rPr>
              <a:t> </a:t>
            </a:r>
            <a:r>
              <a:rPr lang="es-ES" sz="1500"/>
              <a:t>(Cualit: Códigos arbitrarios)</a:t>
            </a:r>
          </a:p>
          <a:p>
            <a:pPr lvl="2">
              <a:lnSpc>
                <a:spcPct val="80000"/>
              </a:lnSpc>
            </a:pPr>
            <a:r>
              <a:rPr lang="es-ES" sz="1300"/>
              <a:t>1 = Hombre</a:t>
            </a:r>
          </a:p>
          <a:p>
            <a:pPr lvl="2">
              <a:lnSpc>
                <a:spcPct val="80000"/>
              </a:lnSpc>
            </a:pPr>
            <a:r>
              <a:rPr lang="es-ES" sz="1300"/>
              <a:t>2 = Mujer</a:t>
            </a:r>
          </a:p>
          <a:p>
            <a:pPr lvl="1">
              <a:lnSpc>
                <a:spcPct val="80000"/>
              </a:lnSpc>
            </a:pPr>
            <a:r>
              <a:rPr lang="es-ES" sz="1500">
                <a:solidFill>
                  <a:srgbClr val="0066FF"/>
                </a:solidFill>
              </a:rPr>
              <a:t>Raza</a:t>
            </a:r>
            <a:r>
              <a:rPr lang="es-ES" sz="1500">
                <a:solidFill>
                  <a:srgbClr val="339933"/>
                </a:solidFill>
              </a:rPr>
              <a:t> </a:t>
            </a:r>
            <a:r>
              <a:rPr lang="es-ES" sz="1500"/>
              <a:t>(Cualit: Códigos arbitrarios)</a:t>
            </a:r>
            <a:endParaRPr lang="es-ES" sz="1500">
              <a:solidFill>
                <a:srgbClr val="339933"/>
              </a:solidFill>
            </a:endParaRPr>
          </a:p>
          <a:p>
            <a:pPr lvl="2">
              <a:lnSpc>
                <a:spcPct val="80000"/>
              </a:lnSpc>
            </a:pPr>
            <a:r>
              <a:rPr lang="es-ES" sz="1300"/>
              <a:t>1 = Blanca</a:t>
            </a:r>
          </a:p>
          <a:p>
            <a:pPr lvl="2">
              <a:lnSpc>
                <a:spcPct val="80000"/>
              </a:lnSpc>
            </a:pPr>
            <a:r>
              <a:rPr lang="es-ES" sz="1300"/>
              <a:t>2 = Negra,...</a:t>
            </a:r>
          </a:p>
          <a:p>
            <a:pPr lvl="1">
              <a:lnSpc>
                <a:spcPct val="80000"/>
              </a:lnSpc>
            </a:pPr>
            <a:r>
              <a:rPr lang="es-ES" sz="1500">
                <a:solidFill>
                  <a:srgbClr val="0066FF"/>
                </a:solidFill>
              </a:rPr>
              <a:t>Felicidad</a:t>
            </a:r>
            <a:r>
              <a:rPr lang="es-ES" sz="1500">
                <a:solidFill>
                  <a:srgbClr val="339933"/>
                </a:solidFill>
              </a:rPr>
              <a:t> </a:t>
            </a:r>
            <a:r>
              <a:rPr lang="es-ES" sz="1500"/>
              <a:t>Ordinal: Respetar un orden al codificar.</a:t>
            </a:r>
          </a:p>
          <a:p>
            <a:pPr lvl="2">
              <a:lnSpc>
                <a:spcPct val="80000"/>
              </a:lnSpc>
            </a:pPr>
            <a:r>
              <a:rPr lang="es-ES" sz="1300"/>
              <a:t>1 = Muy feliz</a:t>
            </a:r>
          </a:p>
          <a:p>
            <a:pPr lvl="2">
              <a:lnSpc>
                <a:spcPct val="80000"/>
              </a:lnSpc>
            </a:pPr>
            <a:r>
              <a:rPr lang="es-ES" sz="1300"/>
              <a:t>2 = Bastante feliz</a:t>
            </a:r>
          </a:p>
          <a:p>
            <a:pPr lvl="2">
              <a:lnSpc>
                <a:spcPct val="80000"/>
              </a:lnSpc>
            </a:pPr>
            <a:r>
              <a:rPr lang="es-ES" sz="1300"/>
              <a:t>3 = No demasiado feliz</a:t>
            </a:r>
          </a:p>
          <a:p>
            <a:pPr>
              <a:lnSpc>
                <a:spcPct val="80000"/>
              </a:lnSpc>
            </a:pPr>
            <a:r>
              <a:rPr lang="es-ES" sz="1700"/>
              <a:t>Se pueden asignar códigos a respuestas especiales como</a:t>
            </a:r>
          </a:p>
          <a:p>
            <a:pPr lvl="2">
              <a:lnSpc>
                <a:spcPct val="80000"/>
              </a:lnSpc>
            </a:pPr>
            <a:r>
              <a:rPr lang="es-ES" sz="1300"/>
              <a:t>0 = No sabe</a:t>
            </a:r>
          </a:p>
          <a:p>
            <a:pPr lvl="2">
              <a:lnSpc>
                <a:spcPct val="80000"/>
              </a:lnSpc>
            </a:pPr>
            <a:r>
              <a:rPr lang="es-ES" sz="1300"/>
              <a:t>99 = No contesta...</a:t>
            </a:r>
          </a:p>
          <a:p>
            <a:pPr>
              <a:lnSpc>
                <a:spcPct val="80000"/>
              </a:lnSpc>
            </a:pPr>
            <a:r>
              <a:rPr lang="es-ES" sz="1700"/>
              <a:t>Estas situaciones deberán ser tenidas en cuentas en el análisis. </a:t>
            </a:r>
            <a:r>
              <a:rPr lang="es-ES" sz="1700">
                <a:solidFill>
                  <a:srgbClr val="CC3300"/>
                </a:solidFill>
              </a:rPr>
              <a:t>Datos perdidos</a:t>
            </a:r>
            <a:r>
              <a:rPr lang="es-ES" sz="1700"/>
              <a:t> (‘missing data’)</a:t>
            </a:r>
          </a:p>
        </p:txBody>
      </p:sp>
      <p:pic>
        <p:nvPicPr>
          <p:cNvPr id="128006" name="Picture 6" descr="spss-vista-da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37100" y="476250"/>
            <a:ext cx="5111750" cy="58324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8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8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8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8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8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8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8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8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8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8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8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8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8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8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8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8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8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8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8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8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8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8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8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8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8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8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8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28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8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8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8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8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8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8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8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8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28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8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8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280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80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80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280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80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280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íxel">
  <a:themeElements>
    <a:clrScheme name="Pí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í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874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874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í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1884</TotalTime>
  <Words>1320</Words>
  <Application>Microsoft Office PowerPoint</Application>
  <PresentationFormat>A4 (210 x 297 mm)</PresentationFormat>
  <Paragraphs>242</Paragraphs>
  <Slides>19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8" baseType="lpstr">
      <vt:lpstr>Arial</vt:lpstr>
      <vt:lpstr>Times New Roman</vt:lpstr>
      <vt:lpstr>Wingdings</vt:lpstr>
      <vt:lpstr>Arial Black</vt:lpstr>
      <vt:lpstr>Tahoma</vt:lpstr>
      <vt:lpstr>System</vt:lpstr>
      <vt:lpstr>Píxel</vt:lpstr>
      <vt:lpstr>Gráfico</vt:lpstr>
      <vt:lpstr>Imagen de mapa de bits</vt:lpstr>
      <vt:lpstr>Estadística</vt:lpstr>
      <vt:lpstr>¿Para qué sirve la estadística?</vt:lpstr>
      <vt:lpstr>Definición</vt:lpstr>
      <vt:lpstr>Pasos en un estudio estadístico</vt:lpstr>
      <vt:lpstr>Método científico y estadística</vt:lpstr>
      <vt:lpstr>Población y muestra</vt:lpstr>
      <vt:lpstr>Variables</vt:lpstr>
      <vt:lpstr>Tipos de variables</vt:lpstr>
      <vt:lpstr>Diapositiva 9</vt:lpstr>
      <vt:lpstr>Diapositiva 10</vt:lpstr>
      <vt:lpstr>Diapositiva 11</vt:lpstr>
      <vt:lpstr>Presentación ordenada de datos</vt:lpstr>
      <vt:lpstr>Tablas de frecuencia</vt:lpstr>
      <vt:lpstr>Datos desordenados y ordenados en tablas</vt:lpstr>
      <vt:lpstr>Ejemplo</vt:lpstr>
      <vt:lpstr>Gráficos para v. cualitativas</vt:lpstr>
      <vt:lpstr>Gráficos diferenciales para variables numéricas</vt:lpstr>
      <vt:lpstr>Diagramas integrales</vt:lpstr>
      <vt:lpstr>¿Qué hemos visto?</vt:lpstr>
    </vt:vector>
  </TitlesOfParts>
  <Company>Universidad de Málaga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1: Introducción a la estadística descriptiva</dc:title>
  <dc:creator>Fco. Javier Barón López</dc:creator>
  <cp:keywords>Bioestadística, estadística descriptiva</cp:keywords>
  <cp:lastModifiedBy>Carmen Rodríguez</cp:lastModifiedBy>
  <cp:revision>77</cp:revision>
  <dcterms:created xsi:type="dcterms:W3CDTF">2003-09-01T17:28:59Z</dcterms:created>
  <dcterms:modified xsi:type="dcterms:W3CDTF">2010-05-04T20:46:43Z</dcterms:modified>
</cp:coreProperties>
</file>