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8" r:id="rId3"/>
    <p:sldId id="260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E797B-9A07-4F72-8267-50AADE8F0B2E}" type="datetimeFigureOut">
              <a:rPr lang="es-PA" smtClean="0"/>
              <a:t>07/02/2010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D9C8D-FB06-4A35-9632-49497E4E6B6E}" type="slidenum">
              <a:rPr lang="es-PA" smtClean="0"/>
              <a:t>‹Nº›</a:t>
            </a:fld>
            <a:endParaRPr lang="es-PA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E797B-9A07-4F72-8267-50AADE8F0B2E}" type="datetimeFigureOut">
              <a:rPr lang="es-PA" smtClean="0"/>
              <a:t>07/02/2010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D9C8D-FB06-4A35-9632-49497E4E6B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E797B-9A07-4F72-8267-50AADE8F0B2E}" type="datetimeFigureOut">
              <a:rPr lang="es-PA" smtClean="0"/>
              <a:t>07/02/2010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D9C8D-FB06-4A35-9632-49497E4E6B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E797B-9A07-4F72-8267-50AADE8F0B2E}" type="datetimeFigureOut">
              <a:rPr lang="es-PA" smtClean="0"/>
              <a:t>07/02/2010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D9C8D-FB06-4A35-9632-49497E4E6B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E797B-9A07-4F72-8267-50AADE8F0B2E}" type="datetimeFigureOut">
              <a:rPr lang="es-PA" smtClean="0"/>
              <a:t>07/02/2010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D9C8D-FB06-4A35-9632-49497E4E6B6E}" type="slidenum">
              <a:rPr lang="es-PA" smtClean="0"/>
              <a:t>‹Nº›</a:t>
            </a:fld>
            <a:endParaRPr lang="es-PA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E797B-9A07-4F72-8267-50AADE8F0B2E}" type="datetimeFigureOut">
              <a:rPr lang="es-PA" smtClean="0"/>
              <a:t>07/02/2010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D9C8D-FB06-4A35-9632-49497E4E6B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E797B-9A07-4F72-8267-50AADE8F0B2E}" type="datetimeFigureOut">
              <a:rPr lang="es-PA" smtClean="0"/>
              <a:t>07/02/2010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D9C8D-FB06-4A35-9632-49497E4E6B6E}" type="slidenum">
              <a:rPr lang="es-PA" smtClean="0"/>
              <a:t>‹Nº›</a:t>
            </a:fld>
            <a:endParaRPr lang="es-PA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E797B-9A07-4F72-8267-50AADE8F0B2E}" type="datetimeFigureOut">
              <a:rPr lang="es-PA" smtClean="0"/>
              <a:t>07/02/2010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D9C8D-FB06-4A35-9632-49497E4E6B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E797B-9A07-4F72-8267-50AADE8F0B2E}" type="datetimeFigureOut">
              <a:rPr lang="es-PA" smtClean="0"/>
              <a:t>07/02/2010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D9C8D-FB06-4A35-9632-49497E4E6B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E797B-9A07-4F72-8267-50AADE8F0B2E}" type="datetimeFigureOut">
              <a:rPr lang="es-PA" smtClean="0"/>
              <a:t>07/02/2010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D9C8D-FB06-4A35-9632-49497E4E6B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BFE797B-9A07-4F72-8267-50AADE8F0B2E}" type="datetimeFigureOut">
              <a:rPr lang="es-PA" smtClean="0"/>
              <a:t>07/02/2010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3D9C8D-FB06-4A35-9632-49497E4E6B6E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FE797B-9A07-4F72-8267-50AADE8F0B2E}" type="datetimeFigureOut">
              <a:rPr lang="es-PA" smtClean="0"/>
              <a:t>07/02/2010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3D9C8D-FB06-4A35-9632-49497E4E6B6E}" type="slidenum">
              <a:rPr lang="es-PA" smtClean="0"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143932" cy="5929330"/>
          </a:xfrm>
        </p:spPr>
        <p:txBody>
          <a:bodyPr>
            <a:noAutofit/>
          </a:bodyPr>
          <a:lstStyle/>
          <a:p>
            <a:pPr algn="l"/>
            <a:r>
              <a:rPr lang="es-SV" sz="3200" b="1" dirty="0" smtClean="0">
                <a:effectLst/>
              </a:rPr>
              <a:t>UNIVERSIDAD TECNOLÓGICA OTEIMA</a:t>
            </a:r>
            <a:br>
              <a:rPr lang="es-SV" sz="3200" b="1" dirty="0" smtClean="0">
                <a:effectLst/>
              </a:rPr>
            </a:br>
            <a:r>
              <a:rPr lang="es-SV" sz="3200" b="1" dirty="0" smtClean="0">
                <a:effectLst/>
              </a:rPr>
              <a:t>POST-GRADO Y MAESTRIA EN DOCENCIA SUPERIOR </a:t>
            </a:r>
            <a:r>
              <a:rPr lang="es-SV" sz="3200" dirty="0" smtClean="0"/>
              <a:t/>
            </a:r>
            <a:br>
              <a:rPr lang="es-SV" sz="3200" dirty="0" smtClean="0"/>
            </a:br>
            <a:r>
              <a:rPr lang="es-SV" sz="3200" dirty="0"/>
              <a:t/>
            </a:r>
            <a:br>
              <a:rPr lang="es-SV" sz="3200" dirty="0"/>
            </a:br>
            <a:r>
              <a:rPr lang="es-PA" sz="3200" b="1" dirty="0" smtClean="0">
                <a:effectLst/>
              </a:rPr>
              <a:t>EDUCACIÓN ESPECIAL</a:t>
            </a:r>
            <a:br>
              <a:rPr lang="es-PA" sz="3200" b="1" dirty="0" smtClean="0">
                <a:effectLst/>
              </a:rPr>
            </a:br>
            <a:r>
              <a:rPr lang="es-PA" sz="3200" b="1" dirty="0">
                <a:effectLst/>
              </a:rPr>
              <a:t/>
            </a:r>
            <a:br>
              <a:rPr lang="es-PA" sz="3200" b="1" dirty="0">
                <a:effectLst/>
              </a:rPr>
            </a:br>
            <a:r>
              <a:rPr lang="es-PA" sz="3200" b="1" dirty="0" smtClean="0">
                <a:effectLst/>
              </a:rPr>
              <a:t>PRESENTADO POR: </a:t>
            </a:r>
            <a:br>
              <a:rPr lang="es-PA" sz="3200" b="1" dirty="0" smtClean="0">
                <a:effectLst/>
              </a:rPr>
            </a:br>
            <a:r>
              <a:rPr lang="es-PA" sz="3200" b="1" dirty="0" smtClean="0">
                <a:effectLst/>
              </a:rPr>
              <a:t>ABNES MONTEZA</a:t>
            </a:r>
            <a:br>
              <a:rPr lang="es-PA" sz="3200" b="1" dirty="0" smtClean="0">
                <a:effectLst/>
              </a:rPr>
            </a:br>
            <a:r>
              <a:rPr lang="es-PA" sz="3200" b="1" dirty="0">
                <a:effectLst/>
              </a:rPr>
              <a:t/>
            </a:r>
            <a:br>
              <a:rPr lang="es-PA" sz="3200" b="1" dirty="0">
                <a:effectLst/>
              </a:rPr>
            </a:br>
            <a:r>
              <a:rPr lang="es-PA" sz="3200" b="1" dirty="0" smtClean="0">
                <a:effectLst/>
              </a:rPr>
              <a:t>FACILITADOR: </a:t>
            </a:r>
            <a:br>
              <a:rPr lang="es-PA" sz="3200" b="1" dirty="0" smtClean="0">
                <a:effectLst/>
              </a:rPr>
            </a:br>
            <a:r>
              <a:rPr lang="es-PA" sz="3200" b="1" dirty="0" smtClean="0">
                <a:effectLst/>
              </a:rPr>
              <a:t>MAGISTER SANTIAGO GUINTERO</a:t>
            </a:r>
            <a:endParaRPr lang="es-PA" sz="400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b="1" dirty="0" smtClean="0"/>
              <a:t>DISCAPACIDAD: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 dirty="0" smtClean="0"/>
          </a:p>
          <a:p>
            <a:endParaRPr lang="es-PA" dirty="0" smtClean="0"/>
          </a:p>
          <a:p>
            <a:endParaRPr lang="es-PA" dirty="0" smtClean="0"/>
          </a:p>
          <a:p>
            <a:endParaRPr lang="es-PA" dirty="0" smtClean="0"/>
          </a:p>
          <a:p>
            <a:r>
              <a:rPr lang="es-PA" dirty="0" smtClean="0"/>
              <a:t>Restricción </a:t>
            </a:r>
            <a:r>
              <a:rPr lang="es-PA" dirty="0" smtClean="0"/>
              <a:t>o ausencia (causada por una deficiencia) de la capacidad de realizar una actividad </a:t>
            </a:r>
            <a:r>
              <a:rPr lang="es-PA" dirty="0" smtClean="0"/>
              <a:t>normalmente.</a:t>
            </a:r>
            <a:endParaRPr lang="es-PA" dirty="0"/>
          </a:p>
        </p:txBody>
      </p:sp>
      <p:pic>
        <p:nvPicPr>
          <p:cNvPr id="154626" name="Picture 2" descr="http://www.fundacentro.gov.br/ARQUIVOS/NOTICIA/deficiencia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428736"/>
            <a:ext cx="3000375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40736"/>
          </a:xfrm>
        </p:spPr>
        <p:txBody>
          <a:bodyPr>
            <a:noAutofit/>
          </a:bodyPr>
          <a:lstStyle/>
          <a:p>
            <a:r>
              <a:rPr lang="es-PA" sz="3200" b="1" dirty="0" smtClean="0"/>
              <a:t>EL CONCEPTO DE DIVERSIDAD VERSUS NECESIDADES EDUCATIVAS ESPECIALES:</a:t>
            </a:r>
            <a:endParaRPr lang="es-PA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r>
              <a:rPr lang="es-PA" dirty="0" smtClean="0"/>
              <a:t>Diversidad abarca más que los individuos con discapacidades, comprende</a:t>
            </a:r>
            <a:r>
              <a:rPr lang="es-PA" dirty="0" smtClean="0"/>
              <a:t>:</a:t>
            </a:r>
          </a:p>
          <a:p>
            <a:pPr lvl="1"/>
            <a:r>
              <a:rPr lang="es-PA" dirty="0" smtClean="0"/>
              <a:t>Diversidad </a:t>
            </a:r>
            <a:r>
              <a:rPr lang="es-PA" dirty="0" smtClean="0"/>
              <a:t>personal: todos somos </a:t>
            </a:r>
            <a:r>
              <a:rPr lang="es-PA" dirty="0" smtClean="0"/>
              <a:t>diferentes</a:t>
            </a:r>
          </a:p>
          <a:p>
            <a:pPr lvl="1"/>
            <a:r>
              <a:rPr lang="es-PA" dirty="0" smtClean="0"/>
              <a:t>Diversidad </a:t>
            </a:r>
            <a:r>
              <a:rPr lang="es-PA" dirty="0" smtClean="0"/>
              <a:t>de rendimiento </a:t>
            </a:r>
            <a:r>
              <a:rPr lang="es-PA" dirty="0" smtClean="0"/>
              <a:t>académico</a:t>
            </a:r>
          </a:p>
        </p:txBody>
      </p:sp>
      <p:pic>
        <p:nvPicPr>
          <p:cNvPr id="152578" name="Picture 2" descr="http://thumbs.dreamstime.com/thumb_52/1144325756D7cNn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714752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s-PA" dirty="0" smtClean="0"/>
          </a:p>
          <a:p>
            <a:pPr lvl="1"/>
            <a:endParaRPr lang="es-PA" dirty="0" smtClean="0"/>
          </a:p>
          <a:p>
            <a:pPr lvl="1"/>
            <a:r>
              <a:rPr lang="es-PA" dirty="0" smtClean="0"/>
              <a:t>Diversidad </a:t>
            </a:r>
            <a:r>
              <a:rPr lang="es-PA" dirty="0" smtClean="0"/>
              <a:t>en las competencias instrumentales necesarias para el aprendizaje; suelen deberse a factores socioculturales que han impedido a los alumnos acceder adecuadamente a estos aprendizajes básicos (inmigrantes, pobres...)</a:t>
            </a:r>
          </a:p>
          <a:p>
            <a:pPr lvl="1"/>
            <a:r>
              <a:rPr lang="es-PA" dirty="0" smtClean="0"/>
              <a:t>Diversidad por limitaciones psicocognitivas</a:t>
            </a:r>
          </a:p>
          <a:p>
            <a:pPr lvl="1"/>
            <a:r>
              <a:rPr lang="es-PA" dirty="0" smtClean="0"/>
              <a:t>Diversidad por limitaciones físicas</a:t>
            </a:r>
          </a:p>
          <a:p>
            <a:pPr lvl="1"/>
            <a:r>
              <a:rPr lang="es-PA" dirty="0" smtClean="0"/>
              <a:t>Diversidad </a:t>
            </a:r>
            <a:r>
              <a:rPr lang="es-PA" dirty="0" smtClean="0"/>
              <a:t>cultural</a:t>
            </a:r>
            <a:endParaRPr lang="es-PA" dirty="0" smtClean="0"/>
          </a:p>
        </p:txBody>
      </p:sp>
      <p:pic>
        <p:nvPicPr>
          <p:cNvPr id="4" name="3 Imagen" descr="20070212120228-diversidad-funcional-3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857232"/>
            <a:ext cx="4643470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 descr="http://www.grupomedicodurango.com/web/wp-content/uploads/2007/03/minusvalid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142984"/>
            <a:ext cx="3571860" cy="550072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914400"/>
          </a:xfrm>
        </p:spPr>
        <p:txBody>
          <a:bodyPr>
            <a:noAutofit/>
          </a:bodyPr>
          <a:lstStyle/>
          <a:p>
            <a:r>
              <a:rPr lang="es-PA" sz="3200" b="1" dirty="0" smtClean="0"/>
              <a:t>FINALIDADES DE LA EDUCACIÓN ESPECIAL</a:t>
            </a:r>
            <a:r>
              <a:rPr lang="es-PA" sz="3200" dirty="0" smtClean="0"/>
              <a:t>:</a:t>
            </a:r>
            <a:endParaRPr lang="es-PA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500174"/>
            <a:ext cx="4229104" cy="5072098"/>
          </a:xfrm>
        </p:spPr>
        <p:txBody>
          <a:bodyPr>
            <a:normAutofit lnSpcReduction="10000"/>
          </a:bodyPr>
          <a:lstStyle/>
          <a:p>
            <a:r>
              <a:rPr lang="es-PA" dirty="0" smtClean="0"/>
              <a:t> Lograr el máximo desarrollo de las capacidades de las </a:t>
            </a:r>
            <a:r>
              <a:rPr lang="es-PA" dirty="0" smtClean="0"/>
              <a:t>personas.</a:t>
            </a:r>
          </a:p>
          <a:p>
            <a:r>
              <a:rPr lang="es-PA" dirty="0" smtClean="0"/>
              <a:t>Desarrollar </a:t>
            </a:r>
            <a:r>
              <a:rPr lang="es-PA" dirty="0" smtClean="0"/>
              <a:t>globalmente su </a:t>
            </a:r>
            <a:r>
              <a:rPr lang="es-PA" dirty="0" smtClean="0"/>
              <a:t>personalidad.</a:t>
            </a:r>
          </a:p>
          <a:p>
            <a:r>
              <a:rPr lang="es-PA" dirty="0" smtClean="0"/>
              <a:t>Preparar </a:t>
            </a:r>
            <a:r>
              <a:rPr lang="es-PA" dirty="0" smtClean="0"/>
              <a:t>a las personas para su incorporación y participación en la vida social y </a:t>
            </a:r>
            <a:r>
              <a:rPr lang="es-PA" dirty="0" smtClean="0"/>
              <a:t>laboral.</a:t>
            </a:r>
            <a:endParaRPr lang="es-P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4000" b="1" dirty="0" smtClean="0"/>
              <a:t>ALGUNOS PRINCIPIOS EN EE:</a:t>
            </a:r>
            <a:endParaRPr lang="es-PA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143116"/>
            <a:ext cx="8501122" cy="4186254"/>
          </a:xfrm>
        </p:spPr>
        <p:txBody>
          <a:bodyPr>
            <a:normAutofit/>
          </a:bodyPr>
          <a:lstStyle/>
          <a:p>
            <a:r>
              <a:rPr lang="es-PA" dirty="0" smtClean="0"/>
              <a:t>Uno </a:t>
            </a:r>
            <a:r>
              <a:rPr lang="es-PA" dirty="0" smtClean="0"/>
              <a:t>de los principios de la Educación Especial es </a:t>
            </a:r>
            <a:r>
              <a:rPr lang="es-PA" b="1" dirty="0" smtClean="0"/>
              <a:t>considerar la personalidad en su conjunto </a:t>
            </a:r>
            <a:r>
              <a:rPr lang="es-PA" dirty="0" smtClean="0"/>
              <a:t>(percepción, cognición, emoción, motivación, socialización...), no centrarse solamente en la </a:t>
            </a:r>
            <a:r>
              <a:rPr lang="es-PA" dirty="0" smtClean="0"/>
              <a:t>discapacidad.</a:t>
            </a:r>
          </a:p>
          <a:p>
            <a:r>
              <a:rPr lang="es-PA" dirty="0" smtClean="0"/>
              <a:t>Potenciar </a:t>
            </a:r>
            <a:r>
              <a:rPr lang="es-PA" dirty="0" smtClean="0"/>
              <a:t>al máximo el desarrollo de la autonomía y el </a:t>
            </a:r>
            <a:r>
              <a:rPr lang="es-PA" dirty="0" smtClean="0"/>
              <a:t>auto concepto </a:t>
            </a:r>
            <a:r>
              <a:rPr lang="es-PA" dirty="0" smtClean="0"/>
              <a:t>de los </a:t>
            </a:r>
            <a:r>
              <a:rPr lang="es-PA" dirty="0" smtClean="0"/>
              <a:t>discentes.</a:t>
            </a:r>
          </a:p>
          <a:p>
            <a:r>
              <a:rPr lang="es-PA" dirty="0" smtClean="0"/>
              <a:t>Priorizar </a:t>
            </a:r>
            <a:r>
              <a:rPr lang="es-PA" dirty="0" smtClean="0"/>
              <a:t>los aprendizajes prácticos y </a:t>
            </a:r>
            <a:r>
              <a:rPr lang="es-PA" dirty="0" smtClean="0"/>
              <a:t>funcionales.</a:t>
            </a:r>
          </a:p>
          <a:p>
            <a:endParaRPr lang="es-PA" dirty="0" smtClean="0"/>
          </a:p>
          <a:p>
            <a:endParaRPr lang="es-P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2071678"/>
            <a:ext cx="8153400" cy="4495800"/>
          </a:xfrm>
        </p:spPr>
        <p:txBody>
          <a:bodyPr>
            <a:normAutofit lnSpcReduction="10000"/>
          </a:bodyPr>
          <a:lstStyle/>
          <a:p>
            <a:endParaRPr lang="es-PA" dirty="0" smtClean="0"/>
          </a:p>
          <a:p>
            <a:r>
              <a:rPr lang="es-PA" dirty="0" smtClean="0"/>
              <a:t>Promover </a:t>
            </a:r>
            <a:r>
              <a:rPr lang="es-PA" dirty="0" smtClean="0"/>
              <a:t>la participación lo más plena posible en los entornos habituales de los discentes: casa, escuela, barrio, empresa.</a:t>
            </a:r>
          </a:p>
          <a:p>
            <a:r>
              <a:rPr lang="es-PA" dirty="0" smtClean="0"/>
              <a:t>Utilizar metodologías que permitan procesos de enseñanza y aprendizaje individualizados, aprovechando a la vez las circunstancias que permitan el trabajo conjunto.</a:t>
            </a:r>
          </a:p>
          <a:p>
            <a:r>
              <a:rPr lang="es-PA" dirty="0" smtClean="0"/>
              <a:t>Establecer canales de colaboración con al familia.</a:t>
            </a:r>
            <a:endParaRPr lang="es-PA" dirty="0"/>
          </a:p>
        </p:txBody>
      </p:sp>
      <p:pic>
        <p:nvPicPr>
          <p:cNvPr id="149506" name="Picture 2" descr="http://www.infanciahoy.com/imgnoticias/infanciahoy.com_3868_tapa_4122009_052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14290"/>
            <a:ext cx="2643206" cy="22715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</TotalTime>
  <Words>169</Words>
  <Application>Microsoft Office PowerPoint</Application>
  <PresentationFormat>Presentación en pantalla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Metro</vt:lpstr>
      <vt:lpstr>UNIVERSIDAD TECNOLÓGICA OTEIMA POST-GRADO Y MAESTRIA EN DOCENCIA SUPERIOR   EDUCACIÓN ESPECIAL  PRESENTADO POR:  ABNES MONTEZA  FACILITADOR:  MAGISTER SANTIAGO GUINTERO</vt:lpstr>
      <vt:lpstr>DISCAPACIDAD:</vt:lpstr>
      <vt:lpstr>EL CONCEPTO DE DIVERSIDAD VERSUS NECESIDADES EDUCATIVAS ESPECIALES:</vt:lpstr>
      <vt:lpstr>Diapositiva 4</vt:lpstr>
      <vt:lpstr>FINALIDADES DE LA EDUCACIÓN ESPECIAL:</vt:lpstr>
      <vt:lpstr>ALGUNOS PRINCIPIOS EN EE:</vt:lpstr>
      <vt:lpstr>Diapositiva 7</vt:lpstr>
    </vt:vector>
  </TitlesOfParts>
  <Company>CAD ADVANXE PANAMA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TECNOLÓGICA OTEIMA POST-GRADO Y MAESTRIA EN DOCENCIA SUPERIOR   ALGUNOS CONCEPTOS DE EDUCACIÓN ESPECIAL  PRESENTADO POR:  ABNES MONTEZA  FACILITADOR:  MAGISTER SANTIAGO GUINTERO</dc:title>
  <dc:creator>ROBERTO CABALLERO</dc:creator>
  <cp:lastModifiedBy>ROBERTO CABALLERO</cp:lastModifiedBy>
  <cp:revision>6</cp:revision>
  <dcterms:created xsi:type="dcterms:W3CDTF">2010-07-03T01:42:33Z</dcterms:created>
  <dcterms:modified xsi:type="dcterms:W3CDTF">2010-07-03T02:38:33Z</dcterms:modified>
</cp:coreProperties>
</file>