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80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28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9977EE-1D0B-4441-9876-F61F73FB67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D61ED-7919-41E7-B200-12A76FE47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94846-FD84-4A51-836D-3BD720FEA5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A4F38-23B8-4CD2-A34C-502948EE50D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69D97-206F-4092-891B-0F9A276342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39A53-8794-4493-AA12-C383BA6EB49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796609-DB24-4C82-A495-21829AA5F3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64AAD-DFAF-4D1C-A2DF-0AB601907A3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63753-C72C-4D80-836C-AD41BBD32E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0FDCD-9EDF-4892-8E45-3E0C6FB02E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BC214-6A34-40D3-9D05-3BAB217599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868FE7-2B31-4AFE-8C30-7E62C31C03C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paisajes-nueva-zel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" y="0"/>
            <a:ext cx="9130473" cy="6858000"/>
          </a:xfrm>
          <a:prstGeom prst="rect">
            <a:avLst/>
          </a:prstGeom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81100" y="2828925"/>
            <a:ext cx="6781800" cy="132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es-ES" sz="4000" b="1" i="1" dirty="0">
                <a:solidFill>
                  <a:srgbClr val="666633"/>
                </a:solidFill>
              </a:rPr>
              <a:t>Notas Preliminares de Contabilidad de Costos II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0" y="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s-ES_tradnl" sz="2200" b="1" dirty="0">
              <a:solidFill>
                <a:srgbClr val="FFFFCC"/>
              </a:solidFill>
              <a:latin typeface="Arial" charset="0"/>
            </a:endParaRPr>
          </a:p>
          <a:p>
            <a:pPr algn="ctr" eaLnBrk="0" hangingPunct="0"/>
            <a:endParaRPr lang="es-ES_tradnl" sz="2200" b="1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98725" y="529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63775" y="5334000"/>
            <a:ext cx="495622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 dirty="0" smtClean="0">
                <a:solidFill>
                  <a:srgbClr val="FFFFCC"/>
                </a:solidFill>
                <a:latin typeface="Arial" charset="0"/>
              </a:rPr>
              <a:t>POR: ANAYANCI   E. GONZALEZ  A.</a:t>
            </a:r>
          </a:p>
          <a:p>
            <a:pPr eaLnBrk="0" hangingPunct="0"/>
            <a:endParaRPr lang="es-ES_tradnl" sz="2200" b="1" dirty="0">
              <a:solidFill>
                <a:srgbClr val="FFFFCC"/>
              </a:solidFill>
              <a:latin typeface="Arial" charset="0"/>
            </a:endParaRPr>
          </a:p>
          <a:p>
            <a:pPr eaLnBrk="0" hangingPunct="0"/>
            <a:endParaRPr lang="es-ES" dirty="0">
              <a:solidFill>
                <a:srgbClr val="FFFFCC"/>
              </a:solidFill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59293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71600" y="762000"/>
            <a:ext cx="640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3800" b="1">
                <a:solidFill>
                  <a:srgbClr val="C81704"/>
                </a:solidFill>
              </a:rPr>
              <a:t>TERMINOLOGÍA  BÁSICA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03325" y="3470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s-ES_trad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" y="2163763"/>
            <a:ext cx="9067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es-ES_tradnl" sz="3200" b="1">
                <a:solidFill>
                  <a:srgbClr val="C81704"/>
                </a:solidFill>
              </a:rPr>
              <a:t> Costo, gasto y pérdida.</a:t>
            </a:r>
          </a:p>
          <a:p>
            <a:pPr eaLnBrk="0" hangingPunct="0"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es-ES_tradnl" sz="3200" b="1">
                <a:solidFill>
                  <a:srgbClr val="C81704"/>
                </a:solidFill>
              </a:rPr>
              <a:t> Costos del producto, capitalizables y del período.</a:t>
            </a:r>
          </a:p>
          <a:p>
            <a:pPr eaLnBrk="0" hangingPunct="0"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es-ES_tradnl" sz="3200" b="1">
                <a:solidFill>
                  <a:srgbClr val="C81704"/>
                </a:solidFill>
              </a:rPr>
              <a:t> Costos directos y Costos indirectos.</a:t>
            </a:r>
          </a:p>
          <a:p>
            <a:pPr eaLnBrk="0" hangingPunct="0"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es-ES_tradnl" sz="3200" b="1">
                <a:solidFill>
                  <a:srgbClr val="C81704"/>
                </a:solidFill>
              </a:rPr>
              <a:t> Elementos del Costo de Producción.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953000" y="4953000"/>
          <a:ext cx="3352800" cy="1905000"/>
        </p:xfrm>
        <a:graphic>
          <a:graphicData uri="http://schemas.openxmlformats.org/presentationml/2006/ole">
            <p:oleObj spid="_x0000_s12293" name="Imagen" r:id="rId3" imgW="1419120" imgH="112392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993300"/>
                </a:solidFill>
              </a:rPr>
              <a:t>CONCEPTUALIZACIÓN   DE  COSTOS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chemeClr val="tx2"/>
                </a:solidFill>
              </a:rPr>
              <a:t> Valor de los recursos cedidos a cambio de bienes y servicios, con la expectativa de recibir un provecho o beneficio futuro.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b="1">
                <a:solidFill>
                  <a:schemeClr val="tx2"/>
                </a:solidFill>
              </a:rPr>
              <a:t> Precio de adquisición de un bien o servicio que ha sido diferido o que todavía no ha contribuido con la realización de un ingreso y deben presentarse contablemente como un activo (Sinisterra,1997)</a:t>
            </a:r>
            <a:endParaRPr lang="es-ES_tradnl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685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COSTO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3200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GASTO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-228600" y="3657600"/>
            <a:ext cx="937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s-ES_tradnl" b="1">
                <a:solidFill>
                  <a:schemeClr val="tx2"/>
                </a:solidFill>
              </a:rPr>
              <a:t>Costos que han generado beneficios o ingresos para la empresa, son costos expirados que no generaran más beneficios (Polimeni, 1998), y por tanto deben ser aplicados a los ingresos del período.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PÉRDIDA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36525" y="5305425"/>
            <a:ext cx="9007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b="1">
                <a:solidFill>
                  <a:schemeClr val="tx2"/>
                </a:solidFill>
              </a:rPr>
              <a:t>Costos  de los cuales no se ha recibido ni se espera recibir  beneficio alguno, son pérdidas en la participación de la empresa de las que no se ha recibido compensación; se aplican a los ingresos en el período que se detectan.</a:t>
            </a:r>
            <a:endParaRPr lang="es-ES_tradnl" b="1">
              <a:solidFill>
                <a:schemeClr val="tx2"/>
              </a:solidFill>
            </a:endParaRPr>
          </a:p>
        </p:txBody>
      </p:sp>
      <p:sp>
        <p:nvSpPr>
          <p:cNvPr id="13322" name="Comment 10"/>
          <p:cNvSpPr>
            <a:spLocks noChangeArrowheads="1"/>
          </p:cNvSpPr>
          <p:nvPr/>
        </p:nvSpPr>
        <p:spPr bwMode="auto">
          <a:xfrm>
            <a:off x="3581400" y="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400" b="1">
                <a:latin typeface="Arial" charset="0"/>
              </a:rPr>
              <a:t>Contabilidad de Costos II.  Prof. Marysela C. Morillo Moreno</a:t>
            </a:r>
            <a:endParaRPr lang="es-ES" sz="140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60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993300"/>
                </a:solidFill>
              </a:rPr>
              <a:t>OBJETO  DE  COSTOS   U  OBJETIVO   DE  COSTOS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524000"/>
            <a:ext cx="88677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>
              <a:lnSpc>
                <a:spcPct val="130000"/>
              </a:lnSpc>
            </a:pPr>
            <a:r>
              <a:rPr lang="es-ES_tradnl" b="1">
                <a:solidFill>
                  <a:schemeClr val="tx2"/>
                </a:solidFill>
                <a:latin typeface="Arial" charset="0"/>
              </a:rPr>
              <a:t>Un objeto de costos es  “(...) cualquier cosa para  la que se desea una medición separada de costos”.  (Horngren, 1996: 98). Dichos objetos se escogen para ayudar a tomar decisiones y controlar.</a:t>
            </a:r>
            <a:endParaRPr lang="es-ES_tradnl" b="1">
              <a:solidFill>
                <a:schemeClr val="tx2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75438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s-ES_tradnl" b="1">
                <a:solidFill>
                  <a:schemeClr val="tx2"/>
                </a:solidFill>
                <a:latin typeface="Arial" charset="0"/>
              </a:rPr>
              <a:t>Un proyecto, una actividad, un producto,                      un servicio, un cliente o un programa.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7010400" y="3352800"/>
          <a:ext cx="1557338" cy="3200400"/>
        </p:xfrm>
        <a:graphic>
          <a:graphicData uri="http://schemas.openxmlformats.org/presentationml/2006/ole">
            <p:oleObj spid="_x0000_s14341" name="Imagen" r:id="rId3" imgW="371520" imgH="83808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63625" y="533400"/>
            <a:ext cx="701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993300"/>
                </a:solidFill>
              </a:rPr>
              <a:t>COSTOS   DIRECTOS  Y COSTOS  INDIRECTOS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48200" y="1143000"/>
            <a:ext cx="3582988" cy="4572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COSTOS   INDIRECTOS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3319463" cy="4572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COSTOS   DIRECTOS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95400" y="1981200"/>
            <a:ext cx="1581150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Afectación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15000" y="1981200"/>
            <a:ext cx="1633538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Asignación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590800" y="2971800"/>
            <a:ext cx="35464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 dirty="0">
                <a:solidFill>
                  <a:schemeClr val="tx2"/>
                </a:solidFill>
              </a:rPr>
              <a:t>OBJETO   DE   COSTOS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81400" y="3886200"/>
            <a:ext cx="1512888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Programa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86000" y="4343400"/>
            <a:ext cx="1241425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Servicio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447800" y="3733800"/>
            <a:ext cx="1395413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Producto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04800" y="54864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Afectación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334000" y="4343400"/>
            <a:ext cx="2073275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Departamento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867400" y="3657600"/>
            <a:ext cx="1463675" cy="46672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Actividad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81000" y="6096000"/>
            <a:ext cx="162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Asignación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209800" y="5715000"/>
            <a:ext cx="1295400" cy="0"/>
          </a:xfrm>
          <a:prstGeom prst="line">
            <a:avLst/>
          </a:prstGeom>
          <a:noFill/>
          <a:ln w="76200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209800" y="6324600"/>
            <a:ext cx="1295400" cy="0"/>
          </a:xfrm>
          <a:prstGeom prst="line">
            <a:avLst/>
          </a:prstGeom>
          <a:noFill/>
          <a:ln w="76200">
            <a:solidFill>
              <a:srgbClr val="C81704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886200" y="5410200"/>
            <a:ext cx="5257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s-ES_tradnl" b="1">
                <a:solidFill>
                  <a:schemeClr val="tx2"/>
                </a:solidFill>
              </a:rPr>
              <a:t>Medición y adjudicación inequívoca, económicamente factible.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581400" y="5943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s-ES_tradnl" b="1">
              <a:solidFill>
                <a:schemeClr val="tx2"/>
              </a:solidFill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810000" y="6172200"/>
            <a:ext cx="316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Criterio de imputación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1905000" y="160020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477000" y="160020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2743200" y="2438400"/>
            <a:ext cx="762000" cy="457200"/>
          </a:xfrm>
          <a:prstGeom prst="line">
            <a:avLst/>
          </a:prstGeom>
          <a:noFill/>
          <a:ln w="38100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447800" y="2438400"/>
            <a:ext cx="1143000" cy="685800"/>
          </a:xfrm>
          <a:prstGeom prst="line">
            <a:avLst/>
          </a:prstGeom>
          <a:noFill/>
          <a:ln w="38100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981200" y="2438400"/>
            <a:ext cx="914400" cy="457200"/>
          </a:xfrm>
          <a:prstGeom prst="line">
            <a:avLst/>
          </a:prstGeom>
          <a:noFill/>
          <a:ln w="38100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5181600" y="2362200"/>
            <a:ext cx="762000" cy="533400"/>
          </a:xfrm>
          <a:prstGeom prst="line">
            <a:avLst/>
          </a:prstGeom>
          <a:noFill/>
          <a:ln w="38100">
            <a:solidFill>
              <a:srgbClr val="C81704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H="1">
            <a:off x="5715000" y="2438400"/>
            <a:ext cx="762000" cy="533400"/>
          </a:xfrm>
          <a:prstGeom prst="line">
            <a:avLst/>
          </a:prstGeom>
          <a:noFill/>
          <a:ln w="38100">
            <a:solidFill>
              <a:srgbClr val="C81704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6248400" y="2438400"/>
            <a:ext cx="762000" cy="685800"/>
          </a:xfrm>
          <a:prstGeom prst="line">
            <a:avLst/>
          </a:prstGeom>
          <a:noFill/>
          <a:ln w="38100">
            <a:solidFill>
              <a:srgbClr val="C81704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971800" y="3429000"/>
            <a:ext cx="0" cy="914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019800" y="3429000"/>
            <a:ext cx="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2667000" y="3429000"/>
            <a:ext cx="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4267200" y="34290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562600" y="3505200"/>
            <a:ext cx="0" cy="838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671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993300"/>
                </a:solidFill>
              </a:rPr>
              <a:t>ELEMENTOS  DEL COSTO DE PRODUCCIÓN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-76200" y="914400"/>
            <a:ext cx="92202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s-ES_tradnl" b="1">
                <a:solidFill>
                  <a:srgbClr val="C81704"/>
                </a:solidFill>
                <a:latin typeface="Arial" charset="0"/>
              </a:rPr>
              <a:t>Costo de materiales directos.</a:t>
            </a: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  Son los costos de adquisición de los materiales que son transformados o se convierten en parte del objeto de costo, y pueden ser económicamente factible de cuantificar o identificar en dicho objeto  (García Colín, 1997).</a:t>
            </a:r>
          </a:p>
          <a:p>
            <a:pPr lvl="1" eaLnBrk="0" hangingPunct="0"/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  Piezas acabadas.</a:t>
            </a: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  Materias Primas.</a:t>
            </a: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  Empaques.</a:t>
            </a:r>
            <a:endParaRPr lang="es-ES_tradnl" b="1">
              <a:solidFill>
                <a:schemeClr val="tx2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-228600" y="4648200"/>
            <a:ext cx="9372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s-ES_tradnl" b="1">
                <a:solidFill>
                  <a:srgbClr val="C81704"/>
                </a:solidFill>
                <a:latin typeface="Arial" charset="0"/>
              </a:rPr>
              <a:t>Costo de mano de obra directa.  </a:t>
            </a:r>
            <a:r>
              <a:rPr lang="es-ES_tradnl" b="1">
                <a:solidFill>
                  <a:schemeClr val="tx2"/>
                </a:solidFill>
                <a:latin typeface="Arial" charset="0"/>
              </a:rPr>
              <a:t>Son las compensaciones recibidas por la mano de obra que labora en la producción, y que pueden ser económicamente factible de cuantificar o identificar en el objeto de costos. (G</a:t>
            </a: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arcía Colín, 1997).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315200" y="2743200"/>
          <a:ext cx="1447800" cy="1666875"/>
        </p:xfrm>
        <a:graphic>
          <a:graphicData uri="http://schemas.openxmlformats.org/presentationml/2006/ole">
            <p:oleObj spid="_x0000_s16389" name="Imagen" r:id="rId3" imgW="2247840" imgH="4095720" progId="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419600" y="3429000"/>
          <a:ext cx="1419225" cy="895350"/>
        </p:xfrm>
        <a:graphic>
          <a:graphicData uri="http://schemas.openxmlformats.org/presentationml/2006/ole">
            <p:oleObj spid="_x0000_s16390" name="Imagen" r:id="rId4" imgW="1419120" imgH="895320" progId="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943600" y="2667000"/>
          <a:ext cx="1314450" cy="1681163"/>
        </p:xfrm>
        <a:graphic>
          <a:graphicData uri="http://schemas.openxmlformats.org/presentationml/2006/ole">
            <p:oleObj spid="_x0000_s16391" name="Imagen" r:id="rId5" imgW="2171859" imgH="3209828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44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s-ES_tradnl" b="1">
                <a:solidFill>
                  <a:srgbClr val="C81704"/>
                </a:solidFill>
                <a:latin typeface="Arial" charset="0"/>
              </a:rPr>
              <a:t>Costos generales de producción o gastos de fabricación.</a:t>
            </a:r>
            <a:r>
              <a:rPr lang="es-ES_tradnl" b="1">
                <a:solidFill>
                  <a:schemeClr val="tx2"/>
                </a:solidFill>
                <a:latin typeface="Arial" charset="0"/>
              </a:rPr>
              <a:t>  Son todos los costos de producción que se consideran como parte del objeto de costos, pero que no pueden ser medidos o identificados de forma económicamente factible sobre dicho objeto.  Son costos  inventariables.</a:t>
            </a:r>
          </a:p>
          <a:p>
            <a:pPr lvl="1" eaLnBrk="0" hangingPunct="0"/>
            <a:endParaRPr lang="es-ES_tradnl" b="1">
              <a:solidFill>
                <a:schemeClr val="tx2"/>
              </a:solidFill>
              <a:latin typeface="Arial" charset="0"/>
            </a:endParaRP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b="1">
                <a:solidFill>
                  <a:schemeClr val="tx2"/>
                </a:solidFill>
                <a:latin typeface="Arial" charset="0"/>
              </a:rPr>
              <a:t> Costos de materiales indirectos. </a:t>
            </a: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b="1">
                <a:solidFill>
                  <a:schemeClr val="tx2"/>
                </a:solidFill>
                <a:latin typeface="Arial" charset="0"/>
              </a:rPr>
              <a:t> Costos de mano de obra indirecta.</a:t>
            </a:r>
          </a:p>
          <a:p>
            <a:pPr lvl="1" eaLnBrk="0" hangingPunct="0">
              <a:buClr>
                <a:srgbClr val="C81704"/>
              </a:buClr>
              <a:buFontTx/>
              <a:buChar char="•"/>
            </a:pPr>
            <a:r>
              <a:rPr lang="es-ES_tradnl" b="1">
                <a:solidFill>
                  <a:schemeClr val="tx2"/>
                </a:solidFill>
                <a:latin typeface="Arial" charset="0"/>
              </a:rPr>
              <a:t> Otros propios de la fábrica como energía eléctrica,   alquileres, servicio de mantenimiento, suministros de fábrica.  (Horngren, 1996). </a:t>
            </a:r>
          </a:p>
          <a:p>
            <a:pPr eaLnBrk="0" hangingPunct="0"/>
            <a:endParaRPr lang="es-ES_tradnl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-304800" y="1676400"/>
          <a:ext cx="11506200" cy="5181600"/>
        </p:xfrm>
        <a:graphic>
          <a:graphicData uri="http://schemas.openxmlformats.org/presentationml/2006/ole">
            <p:oleObj spid="_x0000_s18435" name="Documento" r:id="rId3" imgW="5612040" imgH="2365920" progId="Word.Document.8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24000" y="762000"/>
            <a:ext cx="4908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993300"/>
                </a:solidFill>
              </a:rPr>
              <a:t>RED DE FLUJO FÍSICO DE COSTOS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15913" y="304800"/>
            <a:ext cx="8828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chemeClr val="tx2"/>
                </a:solidFill>
              </a:rPr>
              <a:t>2.- SISTEMAS DE ACUMULACIÓN Y CONTROL DE COSTOS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267200" y="1219200"/>
            <a:ext cx="0" cy="5334000"/>
          </a:xfrm>
          <a:prstGeom prst="line">
            <a:avLst/>
          </a:prstGeom>
          <a:noFill/>
          <a:ln w="2857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781800" y="1219200"/>
            <a:ext cx="0" cy="5105400"/>
          </a:xfrm>
          <a:prstGeom prst="line">
            <a:avLst/>
          </a:prstGeom>
          <a:noFill/>
          <a:ln w="952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990600" y="12192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495800" y="1295400"/>
            <a:ext cx="177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Procesamiento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858000" y="12192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88988" y="457200"/>
            <a:ext cx="75644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993300"/>
                </a:solidFill>
              </a:rPr>
              <a:t>CICLO DE CONTABILIDAD DE COSTOS COSTEO REAL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81000" y="1143000"/>
          <a:ext cx="8763000" cy="5715000"/>
        </p:xfrm>
        <a:graphic>
          <a:graphicData uri="http://schemas.openxmlformats.org/presentationml/2006/ole">
            <p:oleObj spid="_x0000_s19459" name="Documento" r:id="rId3" imgW="5693400" imgH="3461040" progId="Word.Document.8">
              <p:embed/>
            </p:oleObj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838200"/>
            <a:ext cx="1776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Procesamiento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248400" y="83820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352800" y="914400"/>
            <a:ext cx="0" cy="5638800"/>
          </a:xfrm>
          <a:prstGeom prst="line">
            <a:avLst/>
          </a:prstGeom>
          <a:noFill/>
          <a:ln w="952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019800" y="838200"/>
            <a:ext cx="0" cy="5562600"/>
          </a:xfrm>
          <a:prstGeom prst="line">
            <a:avLst/>
          </a:prstGeom>
          <a:noFill/>
          <a:ln w="952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81000" y="914400"/>
          <a:ext cx="8458200" cy="5943600"/>
        </p:xfrm>
        <a:graphic>
          <a:graphicData uri="http://schemas.openxmlformats.org/presentationml/2006/ole">
            <p:oleObj spid="_x0000_s20482" name="Documento" r:id="rId3" imgW="5686560" imgH="3987000" progId="Word.Document.8">
              <p:embed/>
            </p:oleObj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533400"/>
            <a:ext cx="2016125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0" y="533400"/>
            <a:ext cx="1776413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Procesamiento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77000" y="533400"/>
            <a:ext cx="2016125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>
                <a:solidFill>
                  <a:srgbClr val="AF1303"/>
                </a:solidFill>
              </a:rPr>
              <a:t>Almacenamiento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" y="0"/>
            <a:ext cx="80613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993300"/>
                </a:solidFill>
              </a:rPr>
              <a:t>CICLO DE CONTABILIDAD DE COSTOS COSTEO NORMAL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352800" y="685800"/>
            <a:ext cx="0" cy="5638800"/>
          </a:xfrm>
          <a:prstGeom prst="line">
            <a:avLst/>
          </a:prstGeom>
          <a:noFill/>
          <a:ln w="952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172200" y="762000"/>
            <a:ext cx="0" cy="5638800"/>
          </a:xfrm>
          <a:prstGeom prst="line">
            <a:avLst/>
          </a:prstGeom>
          <a:noFill/>
          <a:ln w="9525">
            <a:solidFill>
              <a:srgbClr val="C81704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5983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993300"/>
                </a:solidFill>
              </a:rPr>
              <a:t>SISTEMAS DE CONTABILIDAD DE COSTOS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2179638" cy="7016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000" b="1"/>
              <a:t>OPERACIONES </a:t>
            </a:r>
          </a:p>
          <a:p>
            <a:pPr eaLnBrk="0" hangingPunct="0"/>
            <a:r>
              <a:rPr lang="es-ES_tradnl" sz="2000" b="1"/>
              <a:t>DE LA FÁBRICA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0" y="990600"/>
            <a:ext cx="1676400" cy="7334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/>
              <a:t>FECHA CÁLCULO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10200" y="990600"/>
            <a:ext cx="3476625" cy="7016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/>
              <a:t>ELEMENTOS DEL COSTOS</a:t>
            </a:r>
          </a:p>
          <a:p>
            <a:pPr eaLnBrk="0" hangingPunct="0"/>
            <a:r>
              <a:rPr lang="es-ES_tradnl" sz="2000" b="1"/>
              <a:t>DE PRODUCCIÓN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2286000"/>
            <a:ext cx="2133600" cy="8223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Por órdenes de producción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2057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Por procesos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971800" y="2438400"/>
            <a:ext cx="17526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Históricos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667000" y="3733800"/>
            <a:ext cx="2438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Predeterminados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638800" y="2438400"/>
            <a:ext cx="2819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Absorbente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3733800"/>
            <a:ext cx="23622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Variable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590800" y="1143000"/>
            <a:ext cx="0" cy="3352800"/>
          </a:xfrm>
          <a:prstGeom prst="line">
            <a:avLst/>
          </a:prstGeom>
          <a:noFill/>
          <a:ln w="3810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257800" y="1143000"/>
            <a:ext cx="0" cy="3352800"/>
          </a:xfrm>
          <a:prstGeom prst="line">
            <a:avLst/>
          </a:prstGeom>
          <a:noFill/>
          <a:ln w="3810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0" y="1905000"/>
            <a:ext cx="9144000" cy="0"/>
          </a:xfrm>
          <a:prstGeom prst="line">
            <a:avLst/>
          </a:prstGeom>
          <a:noFill/>
          <a:ln w="1905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1905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1905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19050">
            <a:solidFill>
              <a:srgbClr val="C8170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600200" y="4953000"/>
            <a:ext cx="5105400" cy="427038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200" b="1">
                <a:solidFill>
                  <a:srgbClr val="C81704"/>
                </a:solidFill>
              </a:rPr>
              <a:t>Costeo Basado en Actividades  ( A.B.C.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43200" y="304800"/>
            <a:ext cx="266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AF1303"/>
                </a:solidFill>
              </a:rPr>
              <a:t>CONTABILIDAD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09800" y="1219200"/>
            <a:ext cx="4575175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b="1">
                <a:solidFill>
                  <a:srgbClr val="AF1303"/>
                </a:solidFill>
              </a:rPr>
              <a:t>INFORMACIÓN FINANCIERA </a:t>
            </a:r>
            <a:endParaRPr lang="es-ES_tradnl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Propietarios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05200" y="2819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Inversionistas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213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Acreedores.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Administradores y Gerentes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010400" y="2133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Trabajadores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543800" y="1524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Estado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791200" y="266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Proveedores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505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2133600" y="17526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724400" y="1676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1981200" y="137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6172200" y="1676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705600" y="1676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6858000" y="1295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9600" y="5029200"/>
            <a:ext cx="20574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Contabilidad Financiera.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581400" y="5486400"/>
            <a:ext cx="23622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Contabilidad de Gestión o Admnistrativa.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477000" y="5791200"/>
            <a:ext cx="20574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AF1303"/>
                </a:solidFill>
              </a:rPr>
              <a:t>Contabilidad de Costos.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981200" y="3886200"/>
            <a:ext cx="54864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 dirty="0">
                <a:solidFill>
                  <a:srgbClr val="AF1303"/>
                </a:solidFill>
              </a:rPr>
              <a:t>RAMAS   DE  LA CONTABILIDAD </a:t>
            </a: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7162800" y="4648200"/>
            <a:ext cx="457200" cy="990600"/>
          </a:xfrm>
          <a:prstGeom prst="curvedLeft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4419600" y="4495800"/>
            <a:ext cx="457200" cy="838200"/>
          </a:xfrm>
          <a:prstGeom prst="curvedLeftArrow">
            <a:avLst>
              <a:gd name="adj1" fmla="val 36667"/>
              <a:gd name="adj2" fmla="val 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1447800" y="4343400"/>
            <a:ext cx="228600" cy="6096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3929058" y="642918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1676400"/>
            <a:ext cx="1600200" cy="10541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100" b="1">
                <a:solidFill>
                  <a:srgbClr val="C81704"/>
                </a:solidFill>
              </a:rPr>
              <a:t>Por órdenes de producción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4724400"/>
            <a:ext cx="1447800" cy="8223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b="1">
                <a:solidFill>
                  <a:srgbClr val="C81704"/>
                </a:solidFill>
              </a:rPr>
              <a:t>Por procesos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17526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Históricos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28800" y="4114800"/>
            <a:ext cx="17526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Históricos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676400" y="5791200"/>
            <a:ext cx="2438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Predeterminados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81200" y="2819400"/>
            <a:ext cx="2438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Predeterminados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572000" y="2362200"/>
            <a:ext cx="2819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Absorbente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62400" y="3962400"/>
            <a:ext cx="2819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Absorbente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495800" y="5410200"/>
            <a:ext cx="2819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Absorbente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343400" y="762000"/>
            <a:ext cx="28194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Absorbente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724400" y="3124200"/>
            <a:ext cx="23622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Variable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114800" y="4572000"/>
            <a:ext cx="23622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Variable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419600" y="1447800"/>
            <a:ext cx="23622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Variable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572000" y="6172200"/>
            <a:ext cx="236220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b="1">
                <a:solidFill>
                  <a:srgbClr val="C81704"/>
                </a:solidFill>
              </a:rPr>
              <a:t>Costeo Variable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57200" y="304800"/>
            <a:ext cx="5983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993300"/>
                </a:solidFill>
              </a:rPr>
              <a:t>SISTEMAS DE CONTABILIDAD DE COSTOS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7772400" y="7620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696200" y="23622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696200" y="29718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7772400" y="38100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772400" y="45720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7848600" y="54102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7696200" y="62484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7696200" y="1524000"/>
            <a:ext cx="914400" cy="4127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100" b="1">
                <a:solidFill>
                  <a:srgbClr val="C81704"/>
                </a:solidFill>
              </a:rPr>
              <a:t>ABC</a:t>
            </a: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3581400" y="4191000"/>
            <a:ext cx="3810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343400" y="2667000"/>
            <a:ext cx="3048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4114800" y="5638800"/>
            <a:ext cx="3810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1676400" y="4648200"/>
            <a:ext cx="3810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3962400" y="1066800"/>
            <a:ext cx="3810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V="1">
            <a:off x="1905000" y="1752600"/>
            <a:ext cx="381000" cy="1524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1828800" y="2514600"/>
            <a:ext cx="304800" cy="3048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1676400" y="5410200"/>
            <a:ext cx="304800" cy="3048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4419600" y="3124200"/>
            <a:ext cx="304800" cy="3048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3962400" y="1447800"/>
            <a:ext cx="457200" cy="2286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3581400" y="4495800"/>
            <a:ext cx="533400" cy="3048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4114800" y="6096000"/>
            <a:ext cx="381000" cy="38100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7086600" y="3352800"/>
            <a:ext cx="533400" cy="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6858000" y="4191000"/>
            <a:ext cx="914400" cy="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6477000" y="4800600"/>
            <a:ext cx="1295400" cy="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7315200" y="5715000"/>
            <a:ext cx="533400" cy="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 flipV="1">
            <a:off x="6934200" y="6477000"/>
            <a:ext cx="838200" cy="0"/>
          </a:xfrm>
          <a:prstGeom prst="line">
            <a:avLst/>
          </a:prstGeom>
          <a:noFill/>
          <a:ln w="9525">
            <a:solidFill>
              <a:srgbClr val="C81704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>
            <a:off x="6781800" y="1676400"/>
            <a:ext cx="9906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7162800" y="990600"/>
            <a:ext cx="609600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paisajes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600200" y="381000"/>
            <a:ext cx="4572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100" b="1">
                <a:solidFill>
                  <a:srgbClr val="993300"/>
                </a:solidFill>
              </a:rPr>
              <a:t>BIBLIOGRAFÍA CONSULTADA</a:t>
            </a:r>
            <a:endParaRPr lang="es-ES" sz="2100" b="1">
              <a:solidFill>
                <a:srgbClr val="9933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7630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</a:t>
            </a:r>
            <a:r>
              <a:rPr lang="es-ES" sz="1600" dirty="0">
                <a:solidFill>
                  <a:schemeClr val="bg1"/>
                </a:solidFill>
                <a:cs typeface="Times New Roman" pitchFamily="18" charset="0"/>
              </a:rPr>
              <a:t>     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 AMAT y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Soldevila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1998.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de Gestión y Reducción de Costes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Ediciones Gestión 2.000.  España.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        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BACKER, Jacobsen y </a:t>
            </a:r>
            <a:r>
              <a:rPr lang="en-US" sz="1600" dirty="0" err="1">
                <a:solidFill>
                  <a:srgbClr val="FF0000"/>
                </a:solidFill>
                <a:cs typeface="Times New Roman" pitchFamily="18" charset="0"/>
              </a:rPr>
              <a:t>Ramírez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s-ES_tradnl" sz="1600" dirty="0">
                <a:solidFill>
                  <a:srgbClr val="FF0000"/>
                </a:solidFill>
                <a:cs typeface="Times New Roman" pitchFamily="18" charset="0"/>
              </a:rPr>
              <a:t>1997.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de Costos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un enfoque administrativo para la toma de decisiones.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McgrawHill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, México. 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          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CASHIN, James y R.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Polimeni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1999. 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de Costos.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McGraw Hill.  México.</a:t>
            </a:r>
            <a:endParaRPr lang="es-ES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  <a:endParaRPr lang="es-ES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ES_tradnl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1600" dirty="0">
                <a:solidFill>
                  <a:srgbClr val="FF0000"/>
                </a:solidFill>
                <a:cs typeface="Times New Roman" pitchFamily="18" charset="0"/>
              </a:rPr>
              <a:t>          CERVANTES, Sergio. 1999. </a:t>
            </a:r>
            <a:r>
              <a:rPr lang="es-ES_tradnl" sz="1600" b="1" dirty="0">
                <a:solidFill>
                  <a:srgbClr val="FF0000"/>
                </a:solidFill>
                <a:cs typeface="Times New Roman" pitchFamily="18" charset="0"/>
              </a:rPr>
              <a:t>Casos Prácticos de Contabilidad de Costos</a:t>
            </a:r>
            <a:r>
              <a:rPr lang="es-ES_tradnl" sz="1600" dirty="0">
                <a:solidFill>
                  <a:srgbClr val="FF0000"/>
                </a:solidFill>
                <a:cs typeface="Times New Roman" pitchFamily="18" charset="0"/>
              </a:rPr>
              <a:t>.   Tomo 1, 2 y 3.   Instituto Mexicano de Contadores Públicos, A.C.  México.</a:t>
            </a:r>
            <a:endParaRPr lang="es-ES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ES_tradnl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  <a:endParaRPr lang="es-ES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         GAYLE  RAYBURN. 1999.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y Administración de Costos.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McGraw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– Hill. Sexta edición. México.  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         HANSEN y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Mowen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1996. 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Administración de Costos.  Contabilidad y Control.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 International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Thomson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Editores, S.A. México. 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         HARGADÓN Y MUNERA. 1985. 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de Costos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Editorial Norma. Colombia.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          HORNGREN,  Foster y Datar. 1996. </a:t>
            </a:r>
            <a:r>
              <a:rPr lang="es-ES" sz="1600" b="1" dirty="0">
                <a:solidFill>
                  <a:srgbClr val="FF0000"/>
                </a:solidFill>
                <a:cs typeface="Times New Roman" pitchFamily="18" charset="0"/>
              </a:rPr>
              <a:t>Contabilidad de Costos: Un enfoque gerencial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s-ES" sz="1600" dirty="0" err="1">
                <a:solidFill>
                  <a:srgbClr val="FF0000"/>
                </a:solidFill>
                <a:cs typeface="Times New Roman" pitchFamily="18" charset="0"/>
              </a:rPr>
              <a:t>Prentice</a:t>
            </a:r>
            <a:r>
              <a:rPr lang="es-ES" sz="1600" dirty="0">
                <a:solidFill>
                  <a:srgbClr val="FF0000"/>
                </a:solidFill>
                <a:cs typeface="Times New Roman" pitchFamily="18" charset="0"/>
              </a:rPr>
              <a:t> Hall, México. Página  98.          </a:t>
            </a:r>
            <a:r>
              <a:rPr lang="es-ES_tradnl" sz="1600" dirty="0">
                <a:solidFill>
                  <a:srgbClr val="FF0000"/>
                </a:solidFill>
                <a:latin typeface="Arial" charset="0"/>
                <a:cs typeface="Arial" charset="0"/>
              </a:rPr>
              <a:t> </a:t>
            </a:r>
            <a:endParaRPr lang="es-ES_tradnl" sz="1600" dirty="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/>
            <a:endParaRPr lang="es-E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381000"/>
            <a:ext cx="86868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NEUNER, J. 1996. 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Contabilidad de Costos. Principios y Práctica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 UTEHA. 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_tradnl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_tradnl" sz="1600" dirty="0">
                <a:solidFill>
                  <a:srgbClr val="993300"/>
                </a:solidFill>
                <a:cs typeface="Times New Roman" pitchFamily="18" charset="0"/>
              </a:rPr>
              <a:t>          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PÉREZ  DE LEÓN, Ortega.  1999.  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Contabilidad de Costos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 </a:t>
            </a:r>
            <a:r>
              <a:rPr lang="es-ES_tradnl" sz="1600" dirty="0">
                <a:solidFill>
                  <a:srgbClr val="993300"/>
                </a:solidFill>
                <a:cs typeface="Times New Roman" pitchFamily="18" charset="0"/>
              </a:rPr>
              <a:t>Instituto Mexicano de Contadores Públicos, A.C.  </a:t>
            </a:r>
            <a:r>
              <a:rPr lang="es-ES_tradnl" sz="1600" dirty="0" err="1">
                <a:solidFill>
                  <a:srgbClr val="993300"/>
                </a:solidFill>
                <a:cs typeface="Times New Roman" pitchFamily="18" charset="0"/>
              </a:rPr>
              <a:t>Limusa</a:t>
            </a:r>
            <a:r>
              <a:rPr lang="es-ES_tradnl" sz="1600" dirty="0">
                <a:solidFill>
                  <a:srgbClr val="993300"/>
                </a:solidFill>
                <a:cs typeface="Times New Roman" pitchFamily="18" charset="0"/>
              </a:rPr>
              <a:t>. México.</a:t>
            </a:r>
            <a:endParaRPr lang="es-ES" sz="1600" dirty="0">
              <a:solidFill>
                <a:srgbClr val="993300"/>
              </a:solidFill>
              <a:cs typeface="Times New Roman" pitchFamily="18" charset="0"/>
            </a:endParaRPr>
          </a:p>
          <a:p>
            <a:pPr eaLnBrk="0" hangingPunct="0"/>
            <a:r>
              <a:rPr lang="es-ES_tradnl" sz="1600" dirty="0">
                <a:solidFill>
                  <a:srgbClr val="993300"/>
                </a:solidFill>
                <a:cs typeface="Times New Roman" pitchFamily="18" charset="0"/>
              </a:rPr>
              <a:t> </a:t>
            </a:r>
            <a:endParaRPr lang="es-ES" sz="1600" dirty="0">
              <a:solidFill>
                <a:srgbClr val="993300"/>
              </a:solidFill>
              <a:cs typeface="Times New Roman" pitchFamily="18" charset="0"/>
            </a:endParaRP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RAMIREZ  PADILLA, D. 2001.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Contabilidad Administrativa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Sexta edición.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McgrawHill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México.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SAEZ,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Angel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1993.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Contabilidad de Costos y Contabilidad de Gestión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McGrawHill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, México. 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 POLIMENI,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Fabozzi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 y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Adelberg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1998.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Contabilidad de Costos: Concepto y aplicaciones para la toma de decisiones gerenciales.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 </a:t>
            </a:r>
            <a:r>
              <a:rPr lang="es-ES" sz="1600" dirty="0" err="1">
                <a:solidFill>
                  <a:srgbClr val="993300"/>
                </a:solidFill>
                <a:cs typeface="Times New Roman" pitchFamily="18" charset="0"/>
              </a:rPr>
              <a:t>McGrawHill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, México. 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s-ES" sz="1600" dirty="0">
                <a:solidFill>
                  <a:srgbClr val="9933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          SINISTERRA, G. 1997. </a:t>
            </a:r>
            <a:r>
              <a:rPr lang="es-ES" sz="1600" b="1" dirty="0">
                <a:solidFill>
                  <a:srgbClr val="993300"/>
                </a:solidFill>
                <a:cs typeface="Times New Roman" pitchFamily="18" charset="0"/>
              </a:rPr>
              <a:t>Fundamentos de Contabilidad Financiera y de Gestión</a:t>
            </a:r>
            <a:r>
              <a:rPr lang="es-ES" sz="1600" dirty="0">
                <a:solidFill>
                  <a:srgbClr val="993300"/>
                </a:solidFill>
                <a:cs typeface="Times New Roman" pitchFamily="18" charset="0"/>
              </a:rPr>
              <a:t>.  Editorial Universidad del Valle, Cali, Colombia.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762000" y="381000"/>
            <a:ext cx="9906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>
              <a:buFont typeface="Wingdings" pitchFamily="2" charset="2"/>
              <a:buChar char="ü"/>
            </a:pPr>
            <a:r>
              <a:rPr lang="es-ES_tradnl" sz="2600" b="1" u="sng">
                <a:solidFill>
                  <a:schemeClr val="tx2"/>
                </a:solidFill>
              </a:rPr>
              <a:t>Contabilidad general o financiera</a:t>
            </a:r>
            <a:r>
              <a:rPr lang="es-ES_tradnl" sz="2600" b="1">
                <a:solidFill>
                  <a:schemeClr val="tx2"/>
                </a:solidFill>
              </a:rPr>
              <a:t>, orientada a generar y presentar información a personas externas a la empresa, como proveedores, acreedores e inversionistas.</a:t>
            </a:r>
          </a:p>
          <a:p>
            <a:pPr lvl="2" eaLnBrk="0" hangingPunct="0">
              <a:buFont typeface="Wingdings" pitchFamily="2" charset="2"/>
              <a:buChar char="ü"/>
            </a:pPr>
            <a:endParaRPr lang="es-ES_tradnl" sz="2600" b="1">
              <a:solidFill>
                <a:schemeClr val="tx2"/>
              </a:solidFill>
            </a:endParaRPr>
          </a:p>
          <a:p>
            <a:pPr lvl="2" eaLnBrk="0" hangingPunct="0">
              <a:buFont typeface="Wingdings" pitchFamily="2" charset="2"/>
              <a:buChar char="ü"/>
            </a:pPr>
            <a:r>
              <a:rPr lang="es-ES_tradnl" sz="2600" b="1" u="sng">
                <a:solidFill>
                  <a:schemeClr val="tx2"/>
                </a:solidFill>
              </a:rPr>
              <a:t>Contabilidad administrativa o de gestión</a:t>
            </a:r>
            <a:r>
              <a:rPr lang="es-ES_tradnl" sz="2600" b="1">
                <a:solidFill>
                  <a:schemeClr val="tx2"/>
                </a:solidFill>
              </a:rPr>
              <a:t>, constituida como un sistema de información destinada a usuarios internos de la empresa, (gerentes, supervisores y propietarios), facilitando la planeación, control y la toma de decisiones.</a:t>
            </a:r>
          </a:p>
          <a:p>
            <a:pPr lvl="2" eaLnBrk="0" hangingPunct="0">
              <a:buFont typeface="Wingdings" pitchFamily="2" charset="2"/>
              <a:buChar char="ü"/>
            </a:pPr>
            <a:endParaRPr lang="es-ES_tradnl" sz="2600" b="1">
              <a:solidFill>
                <a:schemeClr val="tx2"/>
              </a:solidFill>
            </a:endParaRPr>
          </a:p>
          <a:p>
            <a:pPr lvl="2" eaLnBrk="0" hangingPunct="0">
              <a:buFont typeface="Wingdings" pitchFamily="2" charset="2"/>
              <a:buChar char="ü"/>
            </a:pPr>
            <a:r>
              <a:rPr lang="es-ES_tradnl" sz="2600" b="1" u="sng">
                <a:solidFill>
                  <a:schemeClr val="tx2"/>
                </a:solidFill>
              </a:rPr>
              <a:t>Contabilidad de costos</a:t>
            </a:r>
            <a:r>
              <a:rPr lang="es-ES_tradnl" sz="2600" b="1">
                <a:solidFill>
                  <a:schemeClr val="tx2"/>
                </a:solidFill>
              </a:rPr>
              <a:t>,  constituida como parte de la contabilidad administrativa, la cual genera información  sobre los detalles referente a los costos  de fabricación de los productos que la empresas venden;  también tiene fines externos al valorar los inventarios  y calcular el costo de los productos vendidos, lo cual la hace formar parte de la contabilidad financiera  (Backer, 1996).</a:t>
            </a:r>
          </a:p>
          <a:p>
            <a:pPr eaLnBrk="0" hangingPunct="0"/>
            <a:endParaRPr lang="es-ES_tradnl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s-ES_tradnl" b="1">
                <a:solidFill>
                  <a:srgbClr val="993300"/>
                </a:solidFill>
              </a:rPr>
              <a:t>LA CONTABILIDAD DE COSTOS DENTRO DE LA CONTABILIDAD FINANCIERA,  Y DE GESTIÓN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57200" y="2133600"/>
            <a:ext cx="5181600" cy="2971800"/>
          </a:xfrm>
          <a:prstGeom prst="ellipse">
            <a:avLst/>
          </a:prstGeom>
          <a:noFill/>
          <a:ln w="9525">
            <a:solidFill>
              <a:srgbClr val="AF130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s-ES_tradnl" sz="2000" b="1">
                <a:solidFill>
                  <a:srgbClr val="C81704"/>
                </a:solidFill>
              </a:rPr>
              <a:t>CONTABILIDAD</a:t>
            </a:r>
          </a:p>
          <a:p>
            <a:pPr eaLnBrk="0" hangingPunct="0"/>
            <a:r>
              <a:rPr lang="es-ES_tradnl" sz="2000" b="1">
                <a:solidFill>
                  <a:srgbClr val="C81704"/>
                </a:solidFill>
              </a:rPr>
              <a:t> FINANCIERA</a:t>
            </a:r>
            <a:endParaRPr lang="es-ES_tradnl" sz="2000" b="1">
              <a:solidFill>
                <a:srgbClr val="AF1303"/>
              </a:solidFill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3733800" y="2286000"/>
            <a:ext cx="5105400" cy="2971800"/>
          </a:xfrm>
          <a:prstGeom prst="ellipse">
            <a:avLst/>
          </a:prstGeom>
          <a:noFill/>
          <a:ln w="9525">
            <a:solidFill>
              <a:srgbClr val="0A0A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0" hangingPunct="0"/>
            <a:r>
              <a:rPr lang="es-ES_tradnl" sz="2000" b="1">
                <a:solidFill>
                  <a:srgbClr val="AF1303"/>
                </a:solidFill>
              </a:rPr>
              <a:t>  </a:t>
            </a:r>
            <a:r>
              <a:rPr lang="es-ES_tradnl" sz="2000" b="1">
                <a:solidFill>
                  <a:srgbClr val="0A0AB8"/>
                </a:solidFill>
              </a:rPr>
              <a:t>CONTABILIDAD</a:t>
            </a:r>
          </a:p>
          <a:p>
            <a:pPr algn="r" eaLnBrk="0" hangingPunct="0"/>
            <a:r>
              <a:rPr lang="es-ES_tradnl" sz="2000" b="1">
                <a:solidFill>
                  <a:srgbClr val="0A0AB8"/>
                </a:solidFill>
              </a:rPr>
              <a:t>DE GESTIÓN</a:t>
            </a:r>
            <a:endParaRPr lang="es-ES_tradnl" sz="2000" b="1">
              <a:solidFill>
                <a:srgbClr val="AF1303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05225" y="3252788"/>
            <a:ext cx="2044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800" b="1">
                <a:solidFill>
                  <a:srgbClr val="0A0AB8"/>
                </a:solidFill>
              </a:rPr>
              <a:t>CONTABILIDAD </a:t>
            </a:r>
          </a:p>
          <a:p>
            <a:pPr algn="ctr" eaLnBrk="0" hangingPunct="0"/>
            <a:r>
              <a:rPr lang="es-ES_tradnl" sz="1800" b="1">
                <a:solidFill>
                  <a:srgbClr val="0A0AB8"/>
                </a:solidFill>
              </a:rPr>
              <a:t>D</a:t>
            </a:r>
            <a:r>
              <a:rPr lang="es-ES_tradnl" sz="1800" b="1">
                <a:solidFill>
                  <a:srgbClr val="C81704"/>
                </a:solidFill>
              </a:rPr>
              <a:t>E</a:t>
            </a:r>
            <a:endParaRPr lang="es-ES_tradnl" sz="1800" b="1">
              <a:solidFill>
                <a:srgbClr val="0A0AB8"/>
              </a:solidFill>
            </a:endParaRPr>
          </a:p>
          <a:p>
            <a:pPr algn="ctr" eaLnBrk="0" hangingPunct="0"/>
            <a:r>
              <a:rPr lang="es-ES_tradnl" sz="1800" b="1">
                <a:solidFill>
                  <a:srgbClr val="C81704"/>
                </a:solidFill>
              </a:rPr>
              <a:t>COSTOS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</a:rPr>
              <a:t>Oriol Amat y Soldevila (1998). Contabilidad de Gestión y de Costes.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533400" y="1295400"/>
            <a:ext cx="9448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 eaLnBrk="0" hangingPunct="0"/>
            <a:r>
              <a:rPr lang="es-ES_tradnl" b="1" i="1">
                <a:solidFill>
                  <a:schemeClr val="tx2"/>
                </a:solidFill>
                <a:latin typeface="Arial" charset="0"/>
              </a:rPr>
              <a:t>“La contabilidad de dirección o gestión, plantea (...) la asignación eficiente de recursos, analizando  (...) las funciones de  producción (...) la de costos y el comportamiento de los mercados.  Su objetivo consiste en la maximización de beneficios”  (Mallo, 1988 :45)</a:t>
            </a:r>
          </a:p>
          <a:p>
            <a:pPr lvl="2" algn="just" eaLnBrk="0" hangingPunct="0"/>
            <a:endParaRPr lang="es-ES_tradnl" b="1" i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/>
            <a:r>
              <a:rPr lang="es-ES_tradnl" b="1" i="1">
                <a:solidFill>
                  <a:schemeClr val="tx2"/>
                </a:solidFill>
                <a:latin typeface="Arial" charset="0"/>
              </a:rPr>
              <a:t>“(...) orienta la búsqueda del conocimiento hacia la interpretación de los comportamientos en la circulación interna de valores dentro de las organizaciones y su objetivo esta vinculado (...) con la toma de decisiones, el planeamiento y el control de las unidades económicas en su conjunto y de las operaciones (...), tiene por (...) destinatarios al personal interno de la organización.” (Osorio, 1996 : 9).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s-ES_tradnl" sz="2800" b="1">
                <a:solidFill>
                  <a:srgbClr val="993300"/>
                </a:solidFill>
              </a:rPr>
              <a:t>AMPLITUD  DE LA CONTABILIDAD DE  GESTIÓN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915400" cy="593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b="1">
                <a:solidFill>
                  <a:schemeClr val="tx2"/>
                </a:solidFill>
                <a:latin typeface="Arial" charset="0"/>
              </a:rPr>
              <a:t>Las técnicas de gestión, son los procedimientos utilizados para el uso óptimo de los recursos.</a:t>
            </a:r>
          </a:p>
          <a:p>
            <a:pPr eaLnBrk="0" hangingPunct="0"/>
            <a:endParaRPr lang="es-ES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/>
            <a:r>
              <a:rPr lang="es-ES_tradnl" b="1">
                <a:solidFill>
                  <a:schemeClr val="tx2"/>
                </a:solidFill>
                <a:latin typeface="Arial" charset="0"/>
              </a:rPr>
              <a:t>Algunas de estas técnicas son:</a:t>
            </a:r>
          </a:p>
          <a:p>
            <a:pPr lvl="2" algn="just" eaLnBrk="0" hangingPunct="0"/>
            <a:endParaRPr lang="es-ES_tradnl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Justo a Tiempo</a:t>
            </a:r>
          </a:p>
          <a:p>
            <a:pPr lvl="2" algn="just" eaLnBrk="0" hangingPunct="0">
              <a:buFont typeface="Almanac MT" pitchFamily="2" charset="2"/>
              <a:buChar char="D"/>
            </a:pPr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Costo por Objetivo</a:t>
            </a:r>
          </a:p>
          <a:p>
            <a:pPr lvl="2" algn="just" eaLnBrk="0" hangingPunct="0">
              <a:buFont typeface="Almanac MT" pitchFamily="2" charset="2"/>
              <a:buChar char="D"/>
            </a:pPr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Teoría del Valor y la Cadena de Valor.</a:t>
            </a:r>
          </a:p>
          <a:p>
            <a:pPr lvl="2" algn="just" eaLnBrk="0" hangingPunct="0">
              <a:buFont typeface="Almanac MT" pitchFamily="2" charset="2"/>
              <a:buChar char="D"/>
            </a:pPr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Costeo Basado en Actividades.</a:t>
            </a:r>
          </a:p>
          <a:p>
            <a:pPr lvl="2" algn="just" eaLnBrk="0" hangingPunct="0">
              <a:buFont typeface="Almanac MT" pitchFamily="2" charset="2"/>
              <a:buChar char="D"/>
            </a:pPr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Administración Basada en Actividades.</a:t>
            </a:r>
          </a:p>
          <a:p>
            <a:pPr lvl="2" algn="just" eaLnBrk="0" hangingPunct="0">
              <a:buFont typeface="Almanac MT" pitchFamily="2" charset="2"/>
              <a:buChar char="D"/>
            </a:pPr>
            <a:endParaRPr lang="es-ES_tradnl" sz="2200" b="1">
              <a:solidFill>
                <a:schemeClr val="tx2"/>
              </a:solidFill>
              <a:latin typeface="Arial" charset="0"/>
            </a:endParaRPr>
          </a:p>
          <a:p>
            <a:pPr lvl="2" algn="just" eaLnBrk="0" hangingPunct="0">
              <a:buFont typeface="Almanac MT" pitchFamily="2" charset="2"/>
              <a:buChar char="D"/>
            </a:pPr>
            <a:r>
              <a:rPr lang="es-ES_tradnl" sz="2200" b="1">
                <a:solidFill>
                  <a:schemeClr val="tx2"/>
                </a:solidFill>
                <a:latin typeface="Arial" charset="0"/>
              </a:rPr>
              <a:t>Calidad Total,   y otras  (Osorio, 1996).</a:t>
            </a:r>
          </a:p>
          <a:p>
            <a:pPr eaLnBrk="0" hangingPunct="0"/>
            <a:r>
              <a:rPr lang="es-ES" sz="2200" b="1">
                <a:solidFill>
                  <a:schemeClr val="tx2"/>
                </a:solidFill>
                <a:latin typeface="Arial" charset="0"/>
              </a:rPr>
              <a:t> </a:t>
            </a:r>
            <a:endParaRPr lang="es-ES_tradnl" sz="22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s-ES_tradnl" sz="2800" b="1">
                <a:solidFill>
                  <a:srgbClr val="993300"/>
                </a:solidFill>
              </a:rPr>
              <a:t>TÉCNICAS   DE  LA  CONTABILIDAD DE GESTIÓN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467600" y="3505200"/>
          <a:ext cx="1171575" cy="1228725"/>
        </p:xfrm>
        <a:graphic>
          <a:graphicData uri="http://schemas.openxmlformats.org/presentationml/2006/ole">
            <p:oleObj spid="_x0000_s8196" name="Imagen" r:id="rId3" imgW="2162160" imgH="221940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7010400" y="2133600"/>
          <a:ext cx="1371600" cy="1371600"/>
        </p:xfrm>
        <a:graphic>
          <a:graphicData uri="http://schemas.openxmlformats.org/presentationml/2006/ole">
            <p:oleObj spid="_x0000_s8197" name="Imagen" r:id="rId4" imgW="1571760" imgH="182880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010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600" b="1">
                <a:solidFill>
                  <a:srgbClr val="993300"/>
                </a:solidFill>
              </a:rPr>
              <a:t>CONTABILIDAD DE COSTOS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95600" y="990600"/>
            <a:ext cx="6248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/>
            <a:r>
              <a:rPr lang="es-ES_tradnl" b="1" i="1">
                <a:solidFill>
                  <a:schemeClr val="tx2"/>
                </a:solidFill>
                <a:latin typeface="Arial" charset="0"/>
              </a:rPr>
              <a:t>“... sistema de información ... de la actividad productiva de la empresa, que es relevante y oportuna para  la planificación y control exigidas  por la gestión de la empresa en sus distintos niveles” (Saez, 1997 : 10)</a:t>
            </a:r>
            <a:endParaRPr lang="es-ES_tradnl" sz="2000" b="1">
              <a:solidFill>
                <a:schemeClr val="tx2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971800" y="3844925"/>
            <a:ext cx="6172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eaLnBrk="0" hangingPunct="0"/>
            <a:r>
              <a:rPr lang="es-ES_tradnl" b="1" i="1">
                <a:solidFill>
                  <a:schemeClr val="tx2"/>
                </a:solidFill>
                <a:latin typeface="Arial" charset="0"/>
              </a:rPr>
              <a:t>“... sistema de información, que permite la valoración de los bienes y servicios derivados de la actividad productiva de la empresa, cumpliendo con los principios de contabilidad generalmente admitidos”  (Saez, 1997 : 10).</a:t>
            </a:r>
            <a:endParaRPr lang="es-ES_tradnl" b="1">
              <a:solidFill>
                <a:schemeClr val="tx2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81000" y="1066800"/>
            <a:ext cx="2209800" cy="1066800"/>
          </a:xfrm>
          <a:prstGeom prst="rect">
            <a:avLst/>
          </a:prstGeom>
          <a:noFill/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_tradnl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 i="1">
                <a:solidFill>
                  <a:srgbClr val="C81704"/>
                </a:solidFill>
              </a:rPr>
              <a:t>ENFOQUE DE GESTIÓN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" y="3581400"/>
            <a:ext cx="2286000" cy="1066800"/>
          </a:xfrm>
          <a:prstGeom prst="rect">
            <a:avLst/>
          </a:prstGeom>
          <a:noFill/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_tradnl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3733800"/>
            <a:ext cx="228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 i="1">
                <a:solidFill>
                  <a:srgbClr val="C81704"/>
                </a:solidFill>
              </a:rPr>
              <a:t>ENFOQUE FINANCIERO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2971800" y="1219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81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971800" y="38100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C81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47700" y="762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993300"/>
                </a:solidFill>
              </a:rPr>
              <a:t>LA CONTABILIDAD DE COSTOS, LA PLANEACIÓN Y  LA TOMA DE DECISIONES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3581400" cy="650875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LA PLANEACIÓN Y LA TOMA DE DECISIONES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4648200" cy="3062288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¿Qué productos elaborar?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¿Cuál será el volumen de producción?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¿Qué precios fijar?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¿Vender o continuar procesando?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¿Qué materiales utilizar?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¿Producir o comprar una pieza?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¿Donde localizar la planta?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r>
              <a:rPr lang="es-ES_tradnl" sz="2000" b="1">
                <a:solidFill>
                  <a:srgbClr val="AF1303"/>
                </a:solidFill>
              </a:rPr>
              <a:t>¿Eliminar la línea de productos?</a:t>
            </a:r>
          </a:p>
          <a:p>
            <a:pPr algn="ctr" eaLnBrk="0" hangingPunct="0">
              <a:lnSpc>
                <a:spcPct val="85000"/>
              </a:lnSpc>
              <a:spcBef>
                <a:spcPct val="35000"/>
              </a:spcBef>
            </a:pPr>
            <a:endParaRPr lang="es-ES_tradnl" sz="800" b="1">
              <a:solidFill>
                <a:srgbClr val="AF1303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57800" y="1828800"/>
            <a:ext cx="3657600" cy="863600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>
                <a:solidFill>
                  <a:srgbClr val="AF1303"/>
                </a:solidFill>
              </a:rPr>
              <a:t>Presupuestos.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000" b="1">
                <a:solidFill>
                  <a:srgbClr val="AF1303"/>
                </a:solidFill>
              </a:rPr>
              <a:t>Modelo Costo Volumen utilidad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72200" y="4572000"/>
            <a:ext cx="2667000" cy="1609725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200" b="1">
                <a:solidFill>
                  <a:srgbClr val="AF1303"/>
                </a:solidFill>
              </a:rPr>
              <a:t>Datos Históricos.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2200" b="1">
                <a:solidFill>
                  <a:srgbClr val="AF1303"/>
                </a:solidFill>
              </a:rPr>
              <a:t>En otras disciplinas: mercadeo, finanzas, estadística, etc.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191000" y="19812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7010400" y="2895600"/>
            <a:ext cx="609600" cy="1295400"/>
          </a:xfrm>
          <a:prstGeom prst="downArrow">
            <a:avLst>
              <a:gd name="adj1" fmla="val 50000"/>
              <a:gd name="adj2" fmla="val 53125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828800" y="25908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029200" y="4953000"/>
            <a:ext cx="990600" cy="533400"/>
          </a:xfrm>
          <a:prstGeom prst="leftArrow">
            <a:avLst>
              <a:gd name="adj1" fmla="val 50000"/>
              <a:gd name="adj2" fmla="val 46429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47700" y="381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b="1">
                <a:solidFill>
                  <a:srgbClr val="993300"/>
                </a:solidFill>
              </a:rPr>
              <a:t>LA CONTABILIDAD DE COSTOS    Y EL CONTROL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2667000" cy="788988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PLANES 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“  PRESUPUESTOS “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562600" y="914400"/>
            <a:ext cx="3276600" cy="788988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RESULTADOS  </a:t>
            </a:r>
          </a:p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“ INFORMES DE COSTOS ”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14600" y="2514600"/>
            <a:ext cx="3810000" cy="376238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ANÁLISIS  DE  DESVIACIONES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352800" y="1219200"/>
            <a:ext cx="1752600" cy="381000"/>
          </a:xfrm>
          <a:prstGeom prst="leftRightArrow">
            <a:avLst>
              <a:gd name="adj1" fmla="val 50000"/>
              <a:gd name="adj2" fmla="val 92000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114800" y="16764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4038600" cy="320675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35000"/>
              </a:spcBef>
            </a:pPr>
            <a:r>
              <a:rPr lang="es-ES_tradnl" sz="1800" b="1">
                <a:solidFill>
                  <a:srgbClr val="AF1303"/>
                </a:solidFill>
              </a:rPr>
              <a:t>INVESTIGACIÓN DE LAS CAUSAS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28600" y="3962400"/>
            <a:ext cx="2895600" cy="376238"/>
          </a:xfrm>
          <a:prstGeom prst="rect">
            <a:avLst/>
          </a:prstGeom>
          <a:solidFill>
            <a:schemeClr val="hlink"/>
          </a:solidFill>
          <a:ln w="9525">
            <a:solidFill>
              <a:srgbClr val="C81704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800" b="1">
                <a:solidFill>
                  <a:srgbClr val="AF1303"/>
                </a:solidFill>
              </a:rPr>
              <a:t>RETROALIMENTACIÓN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3733800" y="3657600"/>
            <a:ext cx="457200" cy="685800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371600" y="2057400"/>
            <a:ext cx="381000" cy="15240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1000" y="4876800"/>
            <a:ext cx="8763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s-ES_tradnl" b="1" u="sng" dirty="0">
                <a:solidFill>
                  <a:srgbClr val="AF1303"/>
                </a:solidFill>
              </a:rPr>
              <a:t>La Contabilidad de Costos Facilita</a:t>
            </a:r>
            <a:r>
              <a:rPr lang="es-ES_tradnl" b="1" dirty="0">
                <a:solidFill>
                  <a:srgbClr val="AF1303"/>
                </a:solidFill>
              </a:rPr>
              <a:t>: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s-ES_tradnl" b="1" dirty="0">
                <a:solidFill>
                  <a:srgbClr val="AF1303"/>
                </a:solidFill>
              </a:rPr>
              <a:t>La evaluación de la eficiencia y eficacia del uso de los recursos.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s-ES_tradnl" b="1" dirty="0">
                <a:solidFill>
                  <a:srgbClr val="AF1303"/>
                </a:solidFill>
              </a:rPr>
              <a:t>La motivación para el logro de los objetivos.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s-ES_tradnl" b="1" dirty="0">
                <a:solidFill>
                  <a:srgbClr val="AF1303"/>
                </a:solidFill>
              </a:rPr>
              <a:t>La reducción de costos.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r>
              <a:rPr lang="es-ES_tradnl" b="1" dirty="0">
                <a:solidFill>
                  <a:srgbClr val="AF1303"/>
                </a:solidFill>
              </a:rPr>
              <a:t>La adopción de medidas correctivas.</a:t>
            </a:r>
          </a:p>
          <a:p>
            <a:pPr eaLnBrk="0" hangingPunct="0">
              <a:lnSpc>
                <a:spcPct val="80000"/>
              </a:lnSpc>
              <a:spcBef>
                <a:spcPct val="30000"/>
              </a:spcBef>
            </a:pPr>
            <a:endParaRPr lang="es-ES_tradnl" b="1" dirty="0">
              <a:solidFill>
                <a:srgbClr val="AF1303"/>
              </a:solidFill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4114800" y="2971800"/>
            <a:ext cx="2286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AF13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7010400" y="2133600"/>
          <a:ext cx="1371600" cy="2895600"/>
        </p:xfrm>
        <a:graphic>
          <a:graphicData uri="http://schemas.openxmlformats.org/presentationml/2006/ole">
            <p:oleObj spid="_x0000_s11278" name="Imagen" r:id="rId3" imgW="2847960" imgH="428616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1231</Words>
  <Application>Microsoft PowerPoint</Application>
  <PresentationFormat>Presentación en pantalla (4:3)</PresentationFormat>
  <Paragraphs>203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Concurrencia</vt:lpstr>
      <vt:lpstr>Imagen</vt:lpstr>
      <vt:lpstr>Documento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lud</dc:creator>
  <cp:lastModifiedBy>lud</cp:lastModifiedBy>
  <cp:revision>6</cp:revision>
  <dcterms:created xsi:type="dcterms:W3CDTF">2010-06-17T06:27:55Z</dcterms:created>
  <dcterms:modified xsi:type="dcterms:W3CDTF">2010-06-18T04:31:38Z</dcterms:modified>
</cp:coreProperties>
</file>