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311" r:id="rId3"/>
    <p:sldId id="279" r:id="rId4"/>
    <p:sldId id="256" r:id="rId5"/>
    <p:sldId id="257" r:id="rId6"/>
    <p:sldId id="310" r:id="rId7"/>
    <p:sldId id="258" r:id="rId8"/>
    <p:sldId id="276" r:id="rId9"/>
    <p:sldId id="261" r:id="rId10"/>
    <p:sldId id="327" r:id="rId11"/>
    <p:sldId id="328" r:id="rId12"/>
    <p:sldId id="329" r:id="rId13"/>
    <p:sldId id="330" r:id="rId14"/>
    <p:sldId id="263" r:id="rId15"/>
    <p:sldId id="264" r:id="rId16"/>
    <p:sldId id="265" r:id="rId17"/>
    <p:sldId id="259" r:id="rId18"/>
    <p:sldId id="267" r:id="rId19"/>
    <p:sldId id="268" r:id="rId20"/>
    <p:sldId id="260" r:id="rId21"/>
    <p:sldId id="269" r:id="rId22"/>
    <p:sldId id="270" r:id="rId23"/>
    <p:sldId id="271" r:id="rId24"/>
    <p:sldId id="277" r:id="rId25"/>
    <p:sldId id="272" r:id="rId26"/>
    <p:sldId id="273" r:id="rId27"/>
    <p:sldId id="274" r:id="rId28"/>
    <p:sldId id="275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6" r:id="rId37"/>
    <p:sldId id="312" r:id="rId38"/>
    <p:sldId id="288" r:id="rId39"/>
    <p:sldId id="289" r:id="rId40"/>
    <p:sldId id="290" r:id="rId41"/>
    <p:sldId id="291" r:id="rId42"/>
    <p:sldId id="323" r:id="rId43"/>
    <p:sldId id="293" r:id="rId44"/>
    <p:sldId id="292" r:id="rId45"/>
    <p:sldId id="295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4" r:id="rId56"/>
    <p:sldId id="322" r:id="rId57"/>
    <p:sldId id="296" r:id="rId58"/>
    <p:sldId id="309" r:id="rId59"/>
    <p:sldId id="297" r:id="rId60"/>
    <p:sldId id="298" r:id="rId61"/>
    <p:sldId id="299" r:id="rId62"/>
    <p:sldId id="300" r:id="rId63"/>
    <p:sldId id="325" r:id="rId64"/>
    <p:sldId id="326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294" r:id="rId74"/>
    <p:sldId id="262" r:id="rId7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367" autoAdjust="0"/>
    <p:restoredTop sz="94660"/>
  </p:normalViewPr>
  <p:slideViewPr>
    <p:cSldViewPr>
      <p:cViewPr>
        <p:scale>
          <a:sx n="66" d="100"/>
          <a:sy n="66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3DCB2-9B90-449E-8477-59350332105D}" type="datetimeFigureOut">
              <a:rPr lang="es-PA" smtClean="0"/>
              <a:pPr/>
              <a:t>11/23/2010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79EADA-AE81-4E57-966B-339362A67C90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ancia-misionera.com/oraciones/educador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Videos\Motivacion%20Personal%20Acepta%20el%20Cambio,%20Siempre%20Existira%20on%20Yahoo!%20Video.wm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ilearning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school.cn/" TargetMode="External"/><Relationship Id="rId2" Type="http://schemas.openxmlformats.org/officeDocument/2006/relationships/hyperlink" Target="http://www.abc-school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ENTRE%20PARES%20PANAMA/EntreParesPanam&#225;/1%20IC3/Viviendo%20en%20L&#237;nea/Proyecto%20VL/Herramientas_comunicacion.docx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USUARIO\Videos\Untitled.wm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google.com/groups/create?hl=esamp;lnk=gcf/a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Contenido%20DE%20WORLD%20WIDE%20WEB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ENTRE%20PARES%20PANAMA/EntreParesPanam&#225;/1%20IC3/Viviendo%20en%20L&#237;nea/3%20IC3_Internet.ppt" TargetMode="Externa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COMUNIDADES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esktop\La%20Historia%20de%20la%20Internet%20%20%20Poder%20Popular%20parte1.mov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INVOCACIÓN RELIGIOSA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>
                <a:hlinkClick r:id="rId2"/>
              </a:rPr>
              <a:t>http://www.infancia-misionera.com/oraciones/educador.htm</a:t>
            </a:r>
            <a:endParaRPr lang="es-PA" dirty="0" smtClean="0"/>
          </a:p>
          <a:p>
            <a:pPr>
              <a:buNone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RUTEADOR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6" name="Picture 2" descr="http://www.electromundo.com/VE/Auctions2006/images/WIFI_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28667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86018" name="Picture 2" descr="http://3.bp.blogspot.com/_2zHfwyY3Y8M/TBGQtZ4aNoI/AAAAAAAAACI/e23psKITbcE/s1600/cach_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429551" cy="437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87042" name="Picture 2" descr="http://dimatec.tv/contents/media/ruteador_inalambrico_gigabit_802-1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04054"/>
            <a:ext cx="6572296" cy="479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88066" name="Picture 2" descr="http://www.yoreparo.com/foros/files/arris_cm4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62235"/>
            <a:ext cx="5214974" cy="465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7772400" cy="1143008"/>
          </a:xfrm>
        </p:spPr>
        <p:txBody>
          <a:bodyPr>
            <a:normAutofit/>
          </a:bodyPr>
          <a:lstStyle/>
          <a:p>
            <a:r>
              <a:rPr lang="es-PA" sz="4400" dirty="0" smtClean="0"/>
              <a:t>¿QUÉ PERMITE INTERNET?</a:t>
            </a:r>
            <a:endParaRPr lang="es-PA" sz="4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1928802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3200" dirty="0" smtClean="0"/>
              <a:t> COMUNICARSE 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/>
              <a:t> COMPARTIR INFORMACIÓN A TRAVÉS DEL CORREO ELECTRÓNICO (E-MAIL)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/>
              <a:t> FOROS  VIRTUALES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/>
              <a:t> CHATS</a:t>
            </a:r>
            <a:endParaRPr lang="es-PA" sz="3200" dirty="0"/>
          </a:p>
          <a:p>
            <a:pPr>
              <a:buFont typeface="Arial" pitchFamily="34" charset="0"/>
              <a:buChar char="•"/>
            </a:pPr>
            <a:r>
              <a:rPr lang="es-PA" sz="3200" dirty="0" smtClean="0"/>
              <a:t>  VISUALIZANDO EL CONTENIDO DE UN SITIO WEB QUE PERTENECE A OTRA PERSONA O A OTRA ORGANIZACIÓN.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928802"/>
            <a:ext cx="7772400" cy="1362456"/>
          </a:xfrm>
        </p:spPr>
        <p:txBody>
          <a:bodyPr/>
          <a:lstStyle/>
          <a:p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UN SERVIDOR WEB </a:t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3000372"/>
            <a:ext cx="7772400" cy="3643338"/>
          </a:xfrm>
        </p:spPr>
        <p:txBody>
          <a:bodyPr>
            <a:normAutofit lnSpcReduction="10000"/>
          </a:bodyPr>
          <a:lstStyle/>
          <a:p>
            <a:r>
              <a:rPr lang="es-PA" sz="3600" dirty="0" smtClean="0"/>
              <a:t>HOSPEDA O ALMACENA </a:t>
            </a:r>
            <a:r>
              <a:rPr lang="es-PA" sz="3600" dirty="0" smtClean="0">
                <a:hlinkClick r:id="rId2" action="ppaction://hlinksldjump"/>
              </a:rPr>
              <a:t>SITIOS WEB.</a:t>
            </a:r>
            <a:endParaRPr lang="es-PA" sz="3600" dirty="0" smtClean="0"/>
          </a:p>
          <a:p>
            <a:endParaRPr lang="es-PA" sz="3600" dirty="0" smtClean="0"/>
          </a:p>
          <a:p>
            <a:r>
              <a:rPr lang="es-PA" sz="3600" dirty="0" smtClean="0"/>
              <a:t>PUEDE SER DE:  UN </a:t>
            </a:r>
            <a:r>
              <a:rPr lang="es-PA" sz="3600" dirty="0" err="1" smtClean="0"/>
              <a:t>ISPs</a:t>
            </a:r>
            <a:endParaRPr lang="es-PA" sz="3600" dirty="0" smtClean="0"/>
          </a:p>
          <a:p>
            <a:endParaRPr lang="es-PA" sz="3600" dirty="0" smtClean="0"/>
          </a:p>
          <a:p>
            <a:r>
              <a:rPr lang="es-PA" sz="3600" dirty="0" smtClean="0"/>
              <a:t>ORGANIZACIÓN</a:t>
            </a:r>
          </a:p>
          <a:p>
            <a:endParaRPr lang="es-PA" sz="3600" dirty="0" smtClean="0"/>
          </a:p>
          <a:p>
            <a:endParaRPr lang="es-P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362456"/>
          </a:xfrm>
        </p:spPr>
        <p:txBody>
          <a:bodyPr/>
          <a:lstStyle/>
          <a:p>
            <a:r>
              <a:rPr lang="es-PA" dirty="0" smtClean="0"/>
              <a:t>SITIOS WEB</a:t>
            </a:r>
            <a:endParaRPr lang="es-PA" dirty="0"/>
          </a:p>
        </p:txBody>
      </p:sp>
      <p:pic>
        <p:nvPicPr>
          <p:cNvPr id="20484" name="Picture 4" descr="http://www.superhosting.cl/images/paginas-sitios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24353"/>
            <a:ext cx="6715172" cy="523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NAVEGADORES WEB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INTERNET EXPLORER            MOZILA FIREFOX</a:t>
            </a:r>
            <a:endParaRPr lang="es-PA" dirty="0"/>
          </a:p>
        </p:txBody>
      </p:sp>
      <p:pic>
        <p:nvPicPr>
          <p:cNvPr id="1026" name="Picture 2" descr="http://www.fernandarubio.com.ar/wp-content/uploads/2008/12/internet_explorer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3571880" cy="3571880"/>
          </a:xfrm>
          <a:prstGeom prst="rect">
            <a:avLst/>
          </a:prstGeom>
          <a:noFill/>
        </p:spPr>
      </p:pic>
      <p:pic>
        <p:nvPicPr>
          <p:cNvPr id="60418" name="Picture 2" descr="http://inforux.files.wordpress.com/2009/02/fierfoxeating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31908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SAFARI                                   OPERA</a:t>
            </a:r>
            <a:endParaRPr lang="es-PA" dirty="0"/>
          </a:p>
        </p:txBody>
      </p:sp>
      <p:pic>
        <p:nvPicPr>
          <p:cNvPr id="59394" name="Picture 2" descr="http://metalero500.blogia.com/upload/20091103213157-guerra-de-navegad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5112"/>
            <a:ext cx="4357718" cy="414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LOS NAVEGADORES WEB UTILIZAN</a:t>
            </a:r>
            <a:endParaRPr lang="es-PA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PA" sz="3600" dirty="0" smtClean="0"/>
              <a:t>EL PROTOCOLO  </a:t>
            </a:r>
            <a:r>
              <a:rPr kumimoji="0" lang="es-P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es-P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:// EL CUAL NOS PERMITE COMUNICARNOS CON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PA" sz="3600" dirty="0"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P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elproyectomatriz.files.wordpress.com/2009/04/interne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4124325" cy="3095625"/>
          </a:xfrm>
          <a:prstGeom prst="rect">
            <a:avLst/>
          </a:prstGeom>
          <a:noFill/>
        </p:spPr>
      </p:pic>
      <p:sp>
        <p:nvSpPr>
          <p:cNvPr id="6" name="5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2357422" y="3071810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122" name="Picture 2" descr="C:\Users\USUARIO\Desktop\IMAGENES DE INFORMATICA\TICS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9175" y="-209550"/>
            <a:ext cx="11182350" cy="727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PAGINA DE INICIO-HOME PAGE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sz="3600" dirty="0" smtClean="0">
                <a:hlinkClick r:id="rId2"/>
              </a:rPr>
              <a:t>http://www.google.com/</a:t>
            </a:r>
            <a:endParaRPr lang="es-PA" sz="3600" dirty="0" smtClean="0"/>
          </a:p>
          <a:p>
            <a:pPr>
              <a:buNone/>
            </a:pPr>
            <a:endParaRPr lang="es-PA" sz="3600" dirty="0" smtClean="0"/>
          </a:p>
          <a:p>
            <a:r>
              <a:rPr lang="es-PA" sz="3600" dirty="0" smtClean="0"/>
              <a:t> También puede elegir la página de inicio de algún sitio Web para que sea la primera página que usted visualizará al iniciar su navegador Web. PARA ESO DEBE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IR AL PANEL DE CONTROL</a:t>
            </a:r>
            <a:endParaRPr lang="es-PA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HACER CLIC EN REDES E INTERNET</a:t>
            </a:r>
            <a:endParaRPr lang="es-PA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PA" sz="5400" b="1" dirty="0" smtClean="0"/>
              <a:t>ELEMENTOS DE UNA PAGINA WEB</a:t>
            </a:r>
            <a:endParaRPr lang="es-PA" sz="5400" b="1" dirty="0"/>
          </a:p>
        </p:txBody>
      </p:sp>
      <p:pic>
        <p:nvPicPr>
          <p:cNvPr id="3074" name="Picture 2" descr="C:\Users\USUARIO\Desktop\IMAGENES DE INFORMATICA\INFORMATICA PARA NIÑ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5072098" cy="28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PA" b="1" dirty="0" smtClean="0"/>
              <a:t>URL</a:t>
            </a:r>
            <a:endParaRPr lang="es-PA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571613"/>
            <a:ext cx="7023099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ABRA INTERNET PARA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HACER CLIC EN LA FLECHA DEL URL PARA VER OTRAS PAGINAS WEB DONDE HA ENTRADO.</a:t>
            </a:r>
            <a:endParaRPr lang="es-PA" dirty="0"/>
          </a:p>
        </p:txBody>
      </p:sp>
      <p:pic>
        <p:nvPicPr>
          <p:cNvPr id="4098" name="Picture 2" descr="C:\Users\USUARIO\Desktop\IMAGENES DE INFORMATICA\MAE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795086" cy="3590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BARRA DE NAVEGACIÓN</a:t>
            </a:r>
            <a:endParaRPr lang="es-PA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 flipV="1">
            <a:off x="1428728" y="1785926"/>
            <a:ext cx="378621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1857356" y="1928802"/>
            <a:ext cx="378621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>
          <a:xfrm>
            <a:off x="5643570" y="1714488"/>
            <a:ext cx="3176582" cy="572248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campo</a:t>
            </a:r>
            <a:endParaRPr kumimoji="0" lang="es-PA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s-PA" b="1" dirty="0" smtClean="0"/>
              <a:t>HIPERVINCULOS</a:t>
            </a:r>
            <a:endParaRPr lang="es-PA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6200000" flipV="1">
            <a:off x="3357554" y="2786058"/>
            <a:ext cx="3000396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 flipH="1" flipV="1">
            <a:off x="5536413" y="1821645"/>
            <a:ext cx="1785950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643702" y="85723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</a:rPr>
              <a:t>PÁGINA DE INICIO</a:t>
            </a:r>
            <a:endParaRPr lang="es-P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BARRA DE ESTADO</a:t>
            </a:r>
            <a:endParaRPr lang="es-PA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5400000" flipH="1" flipV="1">
            <a:off x="1178695" y="1750207"/>
            <a:ext cx="4500594" cy="4000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VIDEO DE MOTIVACÍÓN PERSONAL</a:t>
            </a:r>
            <a:endParaRPr lang="es-PA" b="1" dirty="0"/>
          </a:p>
        </p:txBody>
      </p:sp>
      <p:pic>
        <p:nvPicPr>
          <p:cNvPr id="6" name="Motivacion Personal Acepta el Cambio, Siempre Existira on Yahoo! 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857364"/>
            <a:ext cx="871543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IP (PROTOCOLO DE INTERNET)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Cada sitio Web tiene una dirección IP única, que</a:t>
            </a:r>
          </a:p>
          <a:p>
            <a:pPr>
              <a:buNone/>
            </a:pPr>
            <a:r>
              <a:rPr lang="es-PA" dirty="0" smtClean="0"/>
              <a:t>    generalmente está compuesta por números con el formato 100.11.100.100. </a:t>
            </a:r>
          </a:p>
          <a:p>
            <a:endParaRPr lang="es-PA" dirty="0" smtClean="0"/>
          </a:p>
          <a:p>
            <a:r>
              <a:rPr lang="es-PA" dirty="0" smtClean="0"/>
              <a:t>Estos números representan la ruta o dirección a este sitio Web al igual que lo hace el URL.</a:t>
            </a:r>
          </a:p>
          <a:p>
            <a:pPr algn="just">
              <a:buNone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TIPOS DE SITIOS WEB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endParaRPr lang="es-PA" dirty="0" smtClean="0"/>
          </a:p>
          <a:p>
            <a:endParaRPr lang="es-PA" dirty="0" smtClean="0"/>
          </a:p>
          <a:p>
            <a:pPr algn="ctr">
              <a:buNone/>
            </a:pPr>
            <a:r>
              <a:rPr lang="es-PA" dirty="0" smtClean="0">
                <a:hlinkClick r:id="rId2"/>
              </a:rPr>
              <a:t>www.ccilearning.com</a:t>
            </a:r>
            <a:endParaRPr lang="es-PA" dirty="0" smtClean="0"/>
          </a:p>
          <a:p>
            <a:r>
              <a:rPr lang="es-PA" dirty="0" smtClean="0"/>
              <a:t>1. </a:t>
            </a:r>
            <a:r>
              <a:rPr lang="es-PA" b="1" dirty="0" smtClean="0"/>
              <a:t>Nombre del servidor: Identifica el servidor y su tipo en la organización.</a:t>
            </a:r>
          </a:p>
          <a:p>
            <a:endParaRPr lang="es-PA" b="1" dirty="0" smtClean="0"/>
          </a:p>
          <a:p>
            <a:r>
              <a:rPr lang="es-PA" b="1" dirty="0" smtClean="0"/>
              <a:t>2. Nombre de la organización: Identifica a la organización propietaria del servidor.</a:t>
            </a:r>
          </a:p>
          <a:p>
            <a:endParaRPr lang="es-PA" b="1" dirty="0" smtClean="0"/>
          </a:p>
          <a:p>
            <a:r>
              <a:rPr lang="es-PA" b="1" dirty="0" smtClean="0"/>
              <a:t>3. Categoría de dominio: Identifica el dominio de información del servidor.</a:t>
            </a:r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2928926" y="221455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/>
              <a:t>1</a:t>
            </a:r>
            <a:endParaRPr lang="es-PA" sz="2800" dirty="0"/>
          </a:p>
        </p:txBody>
      </p:sp>
      <p:sp>
        <p:nvSpPr>
          <p:cNvPr id="5" name="4 Rectángulo"/>
          <p:cNvSpPr/>
          <p:nvPr/>
        </p:nvSpPr>
        <p:spPr>
          <a:xfrm>
            <a:off x="4286248" y="221455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/>
              <a:t>2</a:t>
            </a:r>
            <a:endParaRPr lang="es-PA" sz="2800" dirty="0"/>
          </a:p>
        </p:txBody>
      </p:sp>
      <p:sp>
        <p:nvSpPr>
          <p:cNvPr id="6" name="5 Rectángulo"/>
          <p:cNvSpPr/>
          <p:nvPr/>
        </p:nvSpPr>
        <p:spPr>
          <a:xfrm>
            <a:off x="5572132" y="221455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 smtClean="0"/>
              <a:t>3</a:t>
            </a:r>
            <a:endParaRPr lang="es-P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UN SITIO WEB PUEDE: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 Informar</a:t>
            </a:r>
          </a:p>
          <a:p>
            <a:r>
              <a:rPr lang="es-PA" dirty="0" smtClean="0"/>
              <a:t> Divertir</a:t>
            </a:r>
          </a:p>
          <a:p>
            <a:r>
              <a:rPr lang="es-PA" dirty="0" smtClean="0"/>
              <a:t> Vender productos o servicios</a:t>
            </a:r>
          </a:p>
          <a:p>
            <a:r>
              <a:rPr lang="es-PA" dirty="0" smtClean="0"/>
              <a:t> Ofrecer opiniones</a:t>
            </a:r>
          </a:p>
          <a:p>
            <a:r>
              <a:rPr lang="es-PA" dirty="0" smtClean="0"/>
              <a:t> Crear conciencia de marca</a:t>
            </a:r>
          </a:p>
          <a:p>
            <a:r>
              <a:rPr lang="es-PA" dirty="0" smtClean="0"/>
              <a:t> Recabar información</a:t>
            </a:r>
          </a:p>
          <a:p>
            <a:r>
              <a:rPr lang="es-PA" dirty="0" smtClean="0"/>
              <a:t> Compartir información</a:t>
            </a:r>
          </a:p>
          <a:p>
            <a:r>
              <a:rPr lang="es-PA" dirty="0" smtClean="0"/>
              <a:t> Solicitar apoyo o donaciones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CATEGORÍAS DE DOMINIOS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.</a:t>
            </a:r>
            <a:r>
              <a:rPr lang="es-PA" b="1" dirty="0" err="1" smtClean="0"/>
              <a:t>com</a:t>
            </a:r>
            <a:r>
              <a:rPr lang="es-PA" b="1" dirty="0" smtClean="0"/>
              <a:t>: EMPRESA COMERCIAL VENDE PRODUCTOS O SERVICIOS.</a:t>
            </a:r>
          </a:p>
          <a:p>
            <a:r>
              <a:rPr lang="es-PA" dirty="0" smtClean="0"/>
              <a:t>Comercio  electrónico (e-</a:t>
            </a:r>
            <a:r>
              <a:rPr lang="es-PA" dirty="0" err="1" smtClean="0"/>
              <a:t>commerce</a:t>
            </a:r>
            <a:r>
              <a:rPr lang="es-PA" dirty="0" smtClean="0"/>
              <a:t>) o compras en línea.</a:t>
            </a:r>
            <a:endParaRPr lang="es-PA" b="1" dirty="0" smtClean="0"/>
          </a:p>
          <a:p>
            <a:r>
              <a:rPr lang="es-PA" dirty="0" smtClean="0"/>
              <a:t>.NET</a:t>
            </a:r>
          </a:p>
          <a:p>
            <a:r>
              <a:rPr lang="es-PA" dirty="0" smtClean="0"/>
              <a:t>.</a:t>
            </a:r>
            <a:r>
              <a:rPr lang="es-PA" dirty="0" err="1" smtClean="0"/>
              <a:t>edu</a:t>
            </a:r>
            <a:endParaRPr lang="es-PA" dirty="0" smtClean="0"/>
          </a:p>
          <a:p>
            <a:r>
              <a:rPr lang="es-PA" dirty="0" smtClean="0"/>
              <a:t>.</a:t>
            </a:r>
            <a:r>
              <a:rPr lang="es-PA" dirty="0" err="1" smtClean="0"/>
              <a:t>gob</a:t>
            </a:r>
            <a:endParaRPr lang="es-PA" dirty="0" smtClean="0"/>
          </a:p>
          <a:p>
            <a:r>
              <a:rPr lang="es-PA" dirty="0" smtClean="0"/>
              <a:t>.</a:t>
            </a:r>
            <a:r>
              <a:rPr lang="es-PA" dirty="0" err="1" smtClean="0"/>
              <a:t>org</a:t>
            </a:r>
            <a:endParaRPr lang="es-PA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dirty="0" smtClean="0"/>
              <a:t>Otras categorías de dominio sirven para identificar el país en el cual está hospedado el sitio Web, como por ejemplo, </a:t>
            </a:r>
            <a:r>
              <a:rPr lang="es-PA" b="1" dirty="0" err="1" smtClean="0"/>
              <a:t>pa</a:t>
            </a:r>
            <a:r>
              <a:rPr lang="es-PA" b="1" dirty="0" smtClean="0"/>
              <a:t> para Panamá, .</a:t>
            </a:r>
            <a:r>
              <a:rPr lang="es-PA" b="1" dirty="0" err="1" smtClean="0"/>
              <a:t>ca</a:t>
            </a:r>
            <a:r>
              <a:rPr lang="es-PA" b="1" dirty="0" smtClean="0"/>
              <a:t> para Canadá, </a:t>
            </a:r>
            <a:r>
              <a:rPr lang="es-PA" b="1" dirty="0" err="1" smtClean="0"/>
              <a:t>cn</a:t>
            </a:r>
            <a:r>
              <a:rPr lang="es-PA" b="1" dirty="0" smtClean="0"/>
              <a:t> para China, .</a:t>
            </a:r>
            <a:r>
              <a:rPr lang="es-PA" b="1" dirty="0" err="1" smtClean="0"/>
              <a:t>fr</a:t>
            </a:r>
            <a:r>
              <a:rPr lang="es-PA" b="1" dirty="0" smtClean="0"/>
              <a:t> para  </a:t>
            </a:r>
            <a:r>
              <a:rPr lang="es-PA" dirty="0" smtClean="0"/>
              <a:t>Francia, etc.</a:t>
            </a:r>
          </a:p>
          <a:p>
            <a:r>
              <a:rPr lang="es-PA" dirty="0" smtClean="0"/>
              <a:t>Para escuelas en varios países, </a:t>
            </a:r>
            <a:r>
              <a:rPr lang="es-PA" dirty="0" err="1" smtClean="0"/>
              <a:t>ejem</a:t>
            </a:r>
            <a:r>
              <a:rPr lang="es-PA" dirty="0" smtClean="0"/>
              <a:t>. Para ver información general sobre la escuela, sería necesario escribir </a:t>
            </a:r>
            <a:r>
              <a:rPr lang="es-PA" dirty="0" smtClean="0">
                <a:hlinkClick r:id="rId2"/>
              </a:rPr>
              <a:t>www.abc-school.com</a:t>
            </a:r>
            <a:r>
              <a:rPr lang="es-PA" dirty="0" smtClean="0"/>
              <a:t>, y desde ahí ser</a:t>
            </a:r>
          </a:p>
          <a:p>
            <a:pPr>
              <a:buNone/>
            </a:pPr>
            <a:r>
              <a:rPr lang="es-PA" dirty="0" smtClean="0"/>
              <a:t>    </a:t>
            </a:r>
            <a:r>
              <a:rPr lang="es-PA" dirty="0" err="1" smtClean="0"/>
              <a:t>redireccionado</a:t>
            </a:r>
            <a:r>
              <a:rPr lang="es-PA" dirty="0" smtClean="0"/>
              <a:t> a </a:t>
            </a:r>
            <a:r>
              <a:rPr lang="es-PA" dirty="0" smtClean="0">
                <a:hlinkClick r:id="rId3"/>
              </a:rPr>
              <a:t>www.abc-school.cn</a:t>
            </a:r>
            <a:r>
              <a:rPr lang="es-PA" dirty="0" smtClean="0"/>
              <a:t>  para ver los programas que se ofrecen en China, o</a:t>
            </a:r>
          </a:p>
          <a:p>
            <a:pPr>
              <a:buNone/>
            </a:pPr>
            <a:r>
              <a:rPr lang="es-PA" dirty="0" smtClean="0"/>
              <a:t>   www.abc-school.fr para la escuela en Francia.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A" sz="9600" dirty="0" smtClean="0"/>
              <a:t>SITIOS WEB</a:t>
            </a:r>
            <a:endParaRPr lang="es-PA" sz="96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1362456"/>
          </a:xfrm>
        </p:spPr>
        <p:txBody>
          <a:bodyPr/>
          <a:lstStyle/>
          <a:p>
            <a:r>
              <a:rPr lang="es-PA" dirty="0" smtClean="0"/>
              <a:t>MOTORES DE BÚSQUEDA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477125" cy="479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HERRAMIENTAS DE COMUNICACIÓN</a:t>
            </a:r>
            <a:endParaRPr lang="es-PA" dirty="0"/>
          </a:p>
        </p:txBody>
      </p:sp>
      <p:sp>
        <p:nvSpPr>
          <p:cNvPr id="4" name="3 Estrella de 5 puntas">
            <a:hlinkClick r:id="rId2" action="ppaction://hlinkfile"/>
          </p:cNvPr>
          <p:cNvSpPr/>
          <p:nvPr/>
        </p:nvSpPr>
        <p:spPr>
          <a:xfrm>
            <a:off x="3000364" y="3143248"/>
            <a:ext cx="2857520" cy="2286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/>
              <a:t>ACTIVIDAD DE APRENDIZAJE</a:t>
            </a:r>
          </a:p>
          <a:p>
            <a:endParaRPr lang="es-PA" dirty="0" smtClean="0"/>
          </a:p>
          <a:p>
            <a:r>
              <a:rPr lang="es-PA" dirty="0" smtClean="0"/>
              <a:t>CREAR UNA CUENTA DE FACEBOOK</a:t>
            </a:r>
            <a:endParaRPr lang="es-PA" dirty="0"/>
          </a:p>
        </p:txBody>
      </p:sp>
      <p:sp>
        <p:nvSpPr>
          <p:cNvPr id="6" name="2 Sub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A" sz="5400" dirty="0" smtClean="0"/>
              <a:t>REDES SOCIALES</a:t>
            </a:r>
            <a:endParaRPr lang="es-P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YOUTUBE</a:t>
            </a:r>
            <a:endParaRPr lang="es-PA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PA" sz="5400" dirty="0" smtClean="0"/>
              <a:t>PERMIYE COMPARTIR VIDEOS Y FOTOS.</a:t>
            </a:r>
          </a:p>
          <a:p>
            <a:endParaRPr lang="es-PA" sz="5400" dirty="0"/>
          </a:p>
        </p:txBody>
      </p:sp>
      <p:sp>
        <p:nvSpPr>
          <p:cNvPr id="6" name="5 Rectángulo"/>
          <p:cNvSpPr/>
          <p:nvPr/>
        </p:nvSpPr>
        <p:spPr>
          <a:xfrm>
            <a:off x="571472" y="450057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3600" dirty="0" smtClean="0"/>
              <a:t>Este tipo de sitios permiten que la gente suba archivos de imágenes, audio o video para que los pueda ver cualquiera.</a:t>
            </a:r>
            <a:endParaRPr lang="es-P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La Red (World Wide Web)</a:t>
            </a:r>
            <a:endParaRPr lang="es-PA" sz="7200" dirty="0"/>
          </a:p>
        </p:txBody>
      </p:sp>
      <p:pic>
        <p:nvPicPr>
          <p:cNvPr id="16386" name="Picture 2" descr="http://www.lavozdelmigrante.com/imagenes/2008/04/97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72"/>
            <a:ext cx="606849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362456"/>
          </a:xfrm>
        </p:spPr>
        <p:txBody>
          <a:bodyPr/>
          <a:lstStyle/>
          <a:p>
            <a:r>
              <a:rPr lang="es-PA" dirty="0" smtClean="0"/>
              <a:t>BLOG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772400" cy="1509712"/>
          </a:xfrm>
        </p:spPr>
        <p:txBody>
          <a:bodyPr>
            <a:normAutofit/>
          </a:bodyPr>
          <a:lstStyle/>
          <a:p>
            <a:r>
              <a:rPr lang="es-PA" sz="4400" dirty="0" smtClean="0"/>
              <a:t>BITÁCORA DIGITAL</a:t>
            </a:r>
            <a:endParaRPr lang="es-PA" sz="4400" dirty="0"/>
          </a:p>
        </p:txBody>
      </p:sp>
      <p:pic>
        <p:nvPicPr>
          <p:cNvPr id="4" name="Untitl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4678" y="2952746"/>
            <a:ext cx="5214926" cy="347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59293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PA" sz="3200" dirty="0" smtClean="0"/>
              <a:t>Una o más personas pueden “compartir” información, opiniones e ideas sobre</a:t>
            </a:r>
          </a:p>
          <a:p>
            <a:pPr algn="just"/>
            <a:r>
              <a:rPr lang="es-PA" sz="3200" dirty="0" smtClean="0"/>
              <a:t>un tema en particular. </a:t>
            </a:r>
          </a:p>
          <a:p>
            <a:pPr algn="just">
              <a:buFont typeface="Wingdings" pitchFamily="2" charset="2"/>
              <a:buChar char="v"/>
            </a:pPr>
            <a:r>
              <a:rPr lang="es-PA" sz="3200" dirty="0" smtClean="0"/>
              <a:t>Pueden tener texto únicamente o pueden incluir gráficas, videos o vínculos a otros sitios. </a:t>
            </a:r>
          </a:p>
          <a:p>
            <a:pPr algn="just">
              <a:buFont typeface="Wingdings" pitchFamily="2" charset="2"/>
              <a:buChar char="v"/>
            </a:pPr>
            <a:r>
              <a:rPr lang="es-PA" sz="3200" dirty="0" smtClean="0"/>
              <a:t>Un blog también puede contener un vínculo a un área en la que se pueden</a:t>
            </a:r>
          </a:p>
          <a:p>
            <a:pPr algn="just"/>
            <a:r>
              <a:rPr lang="es-PA" sz="3200" dirty="0" smtClean="0"/>
              <a:t>introducir comentarios.</a:t>
            </a:r>
            <a:endParaRPr lang="es-P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ACTIVIDAD 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sz="4000" dirty="0" smtClean="0"/>
              <a:t>CREA UN BLOG PARA TU GRUPO.</a:t>
            </a:r>
            <a:endParaRPr lang="es-P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i="1" dirty="0" smtClean="0"/>
              <a:t>WIKI</a:t>
            </a:r>
            <a:endParaRPr lang="es-PA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Picture 2" descr="http://img.vinagreasesino.com/wp-content/uploads/2009/03/wiki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5572134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WIKI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34" y="857232"/>
            <a:ext cx="85995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7772400" cy="1362456"/>
          </a:xfrm>
        </p:spPr>
        <p:txBody>
          <a:bodyPr/>
          <a:lstStyle/>
          <a:p>
            <a:r>
              <a:rPr lang="es-PA" sz="7200" dirty="0" smtClean="0"/>
              <a:t>Portales Web</a:t>
            </a:r>
            <a:endParaRPr lang="es-PA" sz="7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COMUNIDADES DE APRENDIZAJES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714620"/>
            <a:ext cx="7772400" cy="3653294"/>
          </a:xfrm>
        </p:spPr>
        <p:txBody>
          <a:bodyPr>
            <a:normAutofit fontScale="70000" lnSpcReduction="20000"/>
          </a:bodyPr>
          <a:lstStyle/>
          <a:p>
            <a:r>
              <a:rPr lang="es-PA" sz="3200" dirty="0" smtClean="0"/>
              <a:t>ACTIVIDAD DE APRENDIZAJE:</a:t>
            </a:r>
          </a:p>
          <a:p>
            <a:endParaRPr lang="es-PA" sz="3200" dirty="0" smtClean="0"/>
          </a:p>
          <a:p>
            <a:r>
              <a:rPr lang="es-PA" sz="3200" dirty="0" smtClean="0"/>
              <a:t>CREA UNA COMUNIDAD DE APRENDIZAJE USANDO LA SIGUIENTE </a:t>
            </a:r>
            <a:br>
              <a:rPr lang="es-PA" sz="3200" dirty="0" smtClean="0"/>
            </a:br>
            <a:endParaRPr lang="es-PA" sz="3200" dirty="0" smtClean="0"/>
          </a:p>
          <a:p>
            <a:r>
              <a:rPr lang="es-PA" sz="3200" dirty="0" smtClean="0">
                <a:hlinkClick r:id="rId2"/>
              </a:rPr>
              <a:t>http://groups.google.com/groups/create?hl=esamp;lnk=gcf/a</a:t>
            </a:r>
            <a:r>
              <a:rPr lang="es-PA" sz="3200" dirty="0" smtClean="0"/>
              <a:t> </a:t>
            </a:r>
            <a:br>
              <a:rPr lang="es-PA" sz="3200" dirty="0" smtClean="0"/>
            </a:br>
            <a:r>
              <a:rPr lang="es-PA" sz="3200" dirty="0" smtClean="0"/>
              <a:t/>
            </a:r>
            <a:br>
              <a:rPr lang="es-PA" sz="3200" dirty="0" smtClean="0"/>
            </a:br>
            <a:r>
              <a:rPr lang="es-PA" sz="3200" dirty="0" smtClean="0"/>
              <a:t/>
            </a:r>
            <a:br>
              <a:rPr lang="es-PA" sz="3200" dirty="0" smtClean="0"/>
            </a:br>
            <a:r>
              <a:rPr lang="es-PA" sz="3200" dirty="0" smtClean="0"/>
              <a:t/>
            </a:r>
            <a:br>
              <a:rPr lang="es-PA" sz="3200" dirty="0" smtClean="0"/>
            </a:br>
            <a:endParaRPr lang="es-P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492922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dirty="0" smtClean="0"/>
              <a:t>"</a:t>
            </a:r>
            <a:r>
              <a:rPr lang="es-ES_tradnl" sz="3200" dirty="0" smtClean="0"/>
              <a:t>Las comunidades son redes de relaciones personales que proporcionan sociabilidad, apoyo, información y un sentido de pertenencia e identidad social" (</a:t>
            </a:r>
            <a:r>
              <a:rPr lang="es-ES_tradnl" sz="3200" dirty="0" err="1" smtClean="0"/>
              <a:t>Wellman</a:t>
            </a:r>
            <a:r>
              <a:rPr lang="es-ES_tradnl" sz="3200" dirty="0" smtClean="0"/>
              <a:t>, 2001). En ellas debe haber una organización: roles, liderazgo, tareas, reglas de funcionamiento entre los integrantes del grupo para generar alternativas, discutirlas, evaluarlas, en su caso tomar decisiones, y un código de conducta.</a:t>
            </a:r>
            <a:endParaRPr lang="es-PA" sz="3200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6" y="857232"/>
            <a:ext cx="7772400" cy="7786742"/>
          </a:xfrm>
        </p:spPr>
        <p:txBody>
          <a:bodyPr>
            <a:normAutofit/>
          </a:bodyPr>
          <a:lstStyle/>
          <a:p>
            <a:pPr lvl="0"/>
            <a:r>
              <a:rPr lang="es-ES_tradnl" sz="3200" dirty="0" smtClean="0"/>
              <a:t>Las comunidades de aprendizaje pretenden la construcción personal y/o colectiva de determinados conocimientos mediante las interacciones entre sus integrantes. Hay un objetivo común y compromiso relacionado con el aprendizaje y construcción de nuevos conocimientos y habilidades. Los aprendices son conscientes de que se necesitan para realizar sus aprendizajes y están dispuestos a cumplir con los demás asumiendo el rol que les corresponda.</a:t>
            </a:r>
            <a:endParaRPr lang="es-PA" sz="3200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lvl="0" algn="just"/>
            <a:r>
              <a:rPr lang="es-ES_tradnl" sz="2800" dirty="0" smtClean="0"/>
              <a:t>El aprendizaje cooperativo es un proceso basado en la argumentación y el conocimiento compartido, en el que los alumnos aprenden unos de otros mientras proponen y comparten ideas para resolver una tarea (elaborar un producto, obtener un resultado), dialogando y reflexionando sobre sus ideas y las de los compañeros. El trabajo colaborativo consiste en la realización de actividades intencionales por parte de un grupo de personas con el fin de alcanzar unos objetivos específicos.</a:t>
            </a:r>
            <a:endParaRPr lang="es-PA" sz="2800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perforada">
            <a:hlinkClick r:id="rId2" action="ppaction://hlinkfile"/>
          </p:cNvPr>
          <p:cNvSpPr/>
          <p:nvPr/>
        </p:nvSpPr>
        <p:spPr>
          <a:xfrm>
            <a:off x="2857488" y="928670"/>
            <a:ext cx="2928958" cy="1285884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 smtClean="0"/>
              <a:t>CONTENIDOS</a:t>
            </a:r>
            <a:endParaRPr lang="es-PA" sz="3200" dirty="0"/>
          </a:p>
        </p:txBody>
      </p:sp>
      <p:sp>
        <p:nvSpPr>
          <p:cNvPr id="5" name="4 Cinta perforada">
            <a:hlinkClick r:id="rId3" action="ppaction://hlinksldjump"/>
          </p:cNvPr>
          <p:cNvSpPr/>
          <p:nvPr/>
        </p:nvSpPr>
        <p:spPr>
          <a:xfrm>
            <a:off x="6357950" y="2571744"/>
            <a:ext cx="2571768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smtClean="0"/>
              <a:t>WORLD WIDE </a:t>
            </a:r>
            <a:r>
              <a:rPr lang="es-PA" sz="3600" dirty="0" smtClean="0"/>
              <a:t>WEB</a:t>
            </a:r>
            <a:endParaRPr lang="es-PA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00430" y="307181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>
                <a:solidFill>
                  <a:srgbClr val="FFFF00"/>
                </a:solidFill>
              </a:rPr>
              <a:t>WWW</a:t>
            </a:r>
            <a:endParaRPr lang="es-PA" sz="4000" dirty="0">
              <a:solidFill>
                <a:srgbClr val="FFFF00"/>
              </a:solidFill>
            </a:endParaRPr>
          </a:p>
        </p:txBody>
      </p:sp>
      <p:sp>
        <p:nvSpPr>
          <p:cNvPr id="9" name="8 Botón de acción: Película">
            <a:hlinkClick r:id="" action="ppaction://hlinkshowjump?jump=nextslide" highlightClick="1"/>
          </p:cNvPr>
          <p:cNvSpPr/>
          <p:nvPr/>
        </p:nvSpPr>
        <p:spPr>
          <a:xfrm>
            <a:off x="428596" y="3143248"/>
            <a:ext cx="1428760" cy="114300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026" name="Picture 2" descr="C:\Users\USUARIO\Desktop\IMAGENES DE INFORMATICA\computadora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10031"/>
            <a:ext cx="3673988" cy="2847969"/>
          </a:xfrm>
          <a:prstGeom prst="rect">
            <a:avLst/>
          </a:prstGeom>
          <a:noFill/>
        </p:spPr>
      </p:pic>
      <p:sp>
        <p:nvSpPr>
          <p:cNvPr id="7" name="6 Elipse">
            <a:hlinkClick r:id="rId5" action="ppaction://hlinkpres?slideindex=1&amp;slidetitle="/>
          </p:cNvPr>
          <p:cNvSpPr/>
          <p:nvPr/>
        </p:nvSpPr>
        <p:spPr>
          <a:xfrm>
            <a:off x="7000892" y="5072074"/>
            <a:ext cx="157163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PPT DE ENTRE PARES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 smtClean="0"/>
              <a:t>El papel del profesor consiste en 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389120"/>
          </a:xfrm>
        </p:spPr>
        <p:txBody>
          <a:bodyPr/>
          <a:lstStyle/>
          <a:p>
            <a:r>
              <a:rPr lang="es-PA" dirty="0" smtClean="0"/>
              <a:t>MOTIVAR</a:t>
            </a:r>
          </a:p>
          <a:p>
            <a:r>
              <a:rPr lang="es-PA" dirty="0" smtClean="0"/>
              <a:t>ORIENTAR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lvl="0"/>
            <a:r>
              <a:rPr lang="es-ES_tradnl" sz="3200" dirty="0" smtClean="0"/>
              <a:t>Las claves del éxito son: actitud positiva, confianza y apertura (sentimiento de libertad), participación, tolerancia, respeto. Pero también hay puntos débiles: su límite es el conocimiento combinado de sus miembros, pueden generar conocimientos erróneos, se requieren habilidades sociales. En general la evaluación final se realiza "al grupo", no individualmente.</a:t>
            </a:r>
            <a:endParaRPr lang="es-PA" sz="3200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En todo aprendizaje, el contexto y el lenguaje son muy importantes, y en este marco aprender significa "aprender con otros" (iguales o expertos), recoger también sus puntos de vista, aunque cada uno construye (reconstruye) su conocimiento según sus esquemas, su experiencia y su contexto. Sus integrantes tienen diversos perfiles y por lo tanto pueden hacer diversas contribuciones a los demás, que habrá de reunir e integrar. </a:t>
            </a:r>
            <a:endParaRPr lang="es-PA" dirty="0" smtClean="0"/>
          </a:p>
          <a:p>
            <a:pPr algn="just"/>
            <a:r>
              <a:rPr lang="es-ES_tradnl" dirty="0" smtClean="0"/>
              <a:t> </a:t>
            </a:r>
            <a:endParaRPr lang="es-PA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Existen canales para compartir los aprendizajes, facilitando interacciones entre sus miembros donde se refuerzan los procesos individuales, en ellos la comunicación se realiza tanto a nivel formal como informal. </a:t>
            </a:r>
            <a:endParaRPr lang="es-PA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sz="3800" dirty="0" smtClean="0"/>
              <a:t>Las comunidades virtuales utilizan canales de comunicación telemáticos (e-</a:t>
            </a:r>
            <a:r>
              <a:rPr lang="es-ES_tradnl" sz="3800" dirty="0" err="1" smtClean="0"/>
              <a:t>learning</a:t>
            </a:r>
            <a:r>
              <a:rPr lang="es-ES_tradnl" sz="3800" dirty="0" smtClean="0"/>
              <a:t>), Internet proporciona espacios compartidos que permiten intercambiar información de manera eficaz, facilitando así la realización de actividades formativas colaborativas entre alumnos separados geográficamente, que de esta manera pueden comunicarse y compartir información durante el desarrollo de determinadas actividades de aprendizaje.</a:t>
            </a:r>
            <a:endParaRPr lang="es-PA" sz="3800" dirty="0" smtClean="0"/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ALGO MAS SOBRE COMUNIDADES VIRTUALES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DESDE LA LABOR DOCENTE</a:t>
            </a:r>
            <a:endParaRPr lang="es-PA" dirty="0"/>
          </a:p>
        </p:txBody>
      </p:sp>
      <p:sp>
        <p:nvSpPr>
          <p:cNvPr id="4" name="3 Flecha derecha">
            <a:hlinkClick r:id="rId2" action="ppaction://hlinkfile"/>
          </p:cNvPr>
          <p:cNvSpPr/>
          <p:nvPr/>
        </p:nvSpPr>
        <p:spPr>
          <a:xfrm>
            <a:off x="3714744" y="3071810"/>
            <a:ext cx="1714512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Canales de comunicación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Canales síncronos</a:t>
            </a:r>
            <a:endParaRPr lang="es-PA" dirty="0" smtClean="0"/>
          </a:p>
          <a:p>
            <a:r>
              <a:rPr lang="es-ES_tradnl" dirty="0" smtClean="0"/>
              <a:t>Los participantes están conectados mutuamente de manera presencial. Como podría ser a través de: </a:t>
            </a:r>
            <a:r>
              <a:rPr lang="es-ES_tradnl" dirty="0" err="1" smtClean="0"/>
              <a:t>chat´s</a:t>
            </a:r>
            <a:r>
              <a:rPr lang="es-ES_tradnl" dirty="0" smtClean="0"/>
              <a:t>, </a:t>
            </a:r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Life</a:t>
            </a:r>
            <a:r>
              <a:rPr lang="es-ES_tradnl" dirty="0" smtClean="0"/>
              <a:t>, </a:t>
            </a:r>
            <a:r>
              <a:rPr lang="es-ES_tradnl" dirty="0" err="1" smtClean="0"/>
              <a:t>Skipe</a:t>
            </a:r>
            <a:r>
              <a:rPr lang="es-ES_tradnl" dirty="0" smtClean="0"/>
              <a:t>, videoconferencia o </a:t>
            </a:r>
            <a:r>
              <a:rPr lang="es-ES_tradnl" dirty="0" err="1" smtClean="0"/>
              <a:t>audioconferencia</a:t>
            </a:r>
            <a:r>
              <a:rPr lang="es-ES_tradnl" dirty="0" smtClean="0"/>
              <a:t>.</a:t>
            </a:r>
            <a:endParaRPr lang="es-PA" dirty="0" smtClean="0"/>
          </a:p>
          <a:p>
            <a:r>
              <a:rPr lang="es-ES_tradnl" dirty="0" smtClean="0"/>
              <a:t>Canales asíncronos</a:t>
            </a:r>
            <a:endParaRPr lang="es-PA" dirty="0" smtClean="0"/>
          </a:p>
          <a:p>
            <a:r>
              <a:rPr lang="es-ES_tradnl" dirty="0" smtClean="0"/>
              <a:t>no es necesario que los participantes estén conectados simultáneamente. Como podría ser a través de: Web, </a:t>
            </a:r>
            <a:r>
              <a:rPr lang="es-ES_tradnl" dirty="0" err="1" smtClean="0"/>
              <a:t>cooreo</a:t>
            </a:r>
            <a:r>
              <a:rPr lang="es-ES_tradnl" dirty="0" smtClean="0"/>
              <a:t> electrónico, foros de discusión, wiki, </a:t>
            </a:r>
            <a:r>
              <a:rPr lang="es-ES_tradnl" dirty="0" err="1" smtClean="0"/>
              <a:t>Facebook</a:t>
            </a:r>
            <a:r>
              <a:rPr lang="es-ES_tradnl" dirty="0" smtClean="0"/>
              <a:t>, </a:t>
            </a:r>
            <a:r>
              <a:rPr lang="es-ES_tradnl" dirty="0" err="1" smtClean="0"/>
              <a:t>Moodle</a:t>
            </a:r>
            <a:r>
              <a:rPr lang="es-ES_tradnl" dirty="0" smtClean="0"/>
              <a:t>, blogs, </a:t>
            </a:r>
            <a:r>
              <a:rPr lang="es-ES_tradnl" dirty="0" err="1" smtClean="0"/>
              <a:t>YouTube</a:t>
            </a:r>
            <a:r>
              <a:rPr lang="es-ES_tradnl" dirty="0" smtClean="0"/>
              <a:t>, </a:t>
            </a:r>
            <a:r>
              <a:rPr lang="es-ES_tradnl" dirty="0" err="1" smtClean="0"/>
              <a:t>Flickr</a:t>
            </a:r>
            <a:r>
              <a:rPr lang="es-ES_tradnl" dirty="0" smtClean="0"/>
              <a:t>, </a:t>
            </a:r>
            <a:r>
              <a:rPr lang="es-ES_tradnl" dirty="0" err="1" smtClean="0"/>
              <a:t>SlideShare</a:t>
            </a:r>
            <a:r>
              <a:rPr lang="es-ES_tradnl" dirty="0" smtClean="0"/>
              <a:t> o </a:t>
            </a:r>
            <a:r>
              <a:rPr lang="es-ES_tradnl" dirty="0" err="1" smtClean="0"/>
              <a:t>Twitter</a:t>
            </a:r>
            <a:r>
              <a:rPr lang="es-ES_tradnl" dirty="0" smtClean="0"/>
              <a:t>.</a:t>
            </a:r>
            <a:endParaRPr lang="es-PA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OTROS ELEMENTOS DE LA PAGINA WEB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PLUGGINS</a:t>
            </a:r>
          </a:p>
          <a:p>
            <a:r>
              <a:rPr lang="es-PA" dirty="0" smtClean="0"/>
              <a:t>ACTIVE X</a:t>
            </a:r>
          </a:p>
          <a:p>
            <a:r>
              <a:rPr lang="es-PA" dirty="0" smtClean="0"/>
              <a:t>COOKIES 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PLUG-IN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Un </a:t>
            </a:r>
            <a:r>
              <a:rPr lang="es-PA" i="1" dirty="0" err="1" smtClean="0"/>
              <a:t>plug</a:t>
            </a:r>
            <a:r>
              <a:rPr lang="es-PA" i="1" dirty="0" smtClean="0"/>
              <a:t>-in es un programa que se puede descargar a su sistema para poder ver o ejecutar un </a:t>
            </a:r>
            <a:r>
              <a:rPr lang="es-PA" dirty="0" smtClean="0"/>
              <a:t>    archivo creado en ese programa sin necesidad de tener que comprarlo.</a:t>
            </a:r>
          </a:p>
          <a:p>
            <a:endParaRPr lang="es-PA" dirty="0" smtClean="0"/>
          </a:p>
          <a:p>
            <a:r>
              <a:rPr lang="es-PA" dirty="0" smtClean="0"/>
              <a:t>Por ejemplo Adobe </a:t>
            </a:r>
            <a:r>
              <a:rPr lang="es-PA" dirty="0" err="1" smtClean="0"/>
              <a:t>reader</a:t>
            </a:r>
            <a:endParaRPr lang="es-PA" dirty="0" smtClean="0"/>
          </a:p>
          <a:p>
            <a:r>
              <a:rPr lang="es-PA" dirty="0" smtClean="0"/>
              <a:t>Adobe </a:t>
            </a:r>
            <a:r>
              <a:rPr lang="es-PA" dirty="0" err="1" smtClean="0"/>
              <a:t>player</a:t>
            </a:r>
            <a:endParaRPr lang="es-PA" dirty="0" smtClean="0"/>
          </a:p>
          <a:p>
            <a:r>
              <a:rPr lang="es-PA" dirty="0" smtClean="0"/>
              <a:t>Active X para ver o descargar sitios específicos.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COOKIES CONTIENEN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 Un identificador, como un “nombre de usuario” o un valor genérico de identificación asignado por el sitio Web</a:t>
            </a:r>
          </a:p>
          <a:p>
            <a:pPr algn="just"/>
            <a:r>
              <a:rPr lang="es-PA" dirty="0" smtClean="0"/>
              <a:t> La dirección del sitio Web</a:t>
            </a:r>
          </a:p>
          <a:p>
            <a:r>
              <a:rPr lang="es-PA" dirty="0" smtClean="0"/>
              <a:t>Las cookies son un componente importante para que las páginas Web se visualicen de manera correcta. Sin ellas, un sitio Web queda “sin estado” – el servidor web no tiene memoria de cuáles acciones usted ha estado ejecutando en ese sitio Web.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La Historia de la Internet   Poder Popular parte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8072462" cy="6572272"/>
          </a:xfrm>
          <a:prstGeom prst="rect">
            <a:avLst/>
          </a:prstGeom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143900" y="5429264"/>
            <a:ext cx="1000100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A" sz="6000" b="1" dirty="0" smtClean="0"/>
              <a:t/>
            </a:r>
            <a:br>
              <a:rPr lang="es-PA" sz="6000" b="1" dirty="0" smtClean="0"/>
            </a:br>
            <a:r>
              <a:rPr lang="es-PA" sz="6000" b="1" dirty="0" smtClean="0"/>
              <a:t/>
            </a:r>
            <a:br>
              <a:rPr lang="es-PA" sz="6000" b="1" dirty="0" smtClean="0"/>
            </a:br>
            <a:r>
              <a:rPr lang="es-PA" sz="6000" b="1" dirty="0" smtClean="0"/>
              <a:t/>
            </a:r>
            <a:br>
              <a:rPr lang="es-PA" sz="6000" b="1" dirty="0" smtClean="0"/>
            </a:br>
            <a:r>
              <a:rPr lang="es-PA" sz="6000" b="1" dirty="0" smtClean="0"/>
              <a:t>Codificación</a:t>
            </a:r>
            <a:br>
              <a:rPr lang="es-PA" sz="6000" b="1" dirty="0" smtClean="0"/>
            </a:br>
            <a:endParaRPr lang="es-PA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Todos los sitios Web en donde se puedan comprar productos cuentan con un software de codificación integrado para protegerles a usted y a la base de datos de la compañía una vez que haya colocado su pedido. </a:t>
            </a:r>
          </a:p>
          <a:p>
            <a:r>
              <a:rPr lang="es-PA" dirty="0" smtClean="0"/>
              <a:t>Esta medida de seguridad evita que personas no autorizadas puedan obtener la información personal o financiera que envíe junto con su pedido.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FTP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PA" dirty="0" smtClean="0"/>
              <a:t>En algunas ocasiones podría necesitar enviar un archivo grande a otra persona, como una fotografía de alta calidad. Si es demasiado grande para enviar como adjunto, puede utilizar un</a:t>
            </a:r>
          </a:p>
          <a:p>
            <a:r>
              <a:rPr lang="es-PA" i="1" dirty="0" smtClean="0"/>
              <a:t>Protocolo de Transferencia de Archivo (FTP). Este tipo de sitios le permite subir (copiar de su </a:t>
            </a:r>
            <a:r>
              <a:rPr lang="es-PA" dirty="0" smtClean="0"/>
              <a:t>computadora al servidor FTP) los archivos grandes o un gran número de archivos al sitio FTP.</a:t>
            </a:r>
          </a:p>
          <a:p>
            <a:r>
              <a:rPr lang="es-PA" dirty="0" smtClean="0"/>
              <a:t> Los archivos se almacenan temporalmente ahí, hasta que la persona a la que se los está enviando los     descargue (los copie del servidor FTP a su computadora).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err="1" smtClean="0"/>
              <a:t>Really</a:t>
            </a:r>
            <a:r>
              <a:rPr lang="es-PA" b="1" dirty="0" smtClean="0"/>
              <a:t> Simple </a:t>
            </a:r>
            <a:r>
              <a:rPr lang="es-PA" b="1" dirty="0" err="1" smtClean="0"/>
              <a:t>Syndication</a:t>
            </a:r>
            <a:r>
              <a:rPr lang="es-PA" b="1" dirty="0" smtClean="0"/>
              <a:t> (RSS)</a:t>
            </a:r>
            <a:br>
              <a:rPr lang="es-PA" b="1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RSS se utiliza para crear archivos que contienen información de una página web con las últimas</a:t>
            </a:r>
          </a:p>
          <a:p>
            <a:pPr>
              <a:buNone/>
            </a:pPr>
            <a:r>
              <a:rPr lang="es-PA" dirty="0" smtClean="0"/>
              <a:t>   actualizaciones que se han hecho en ella. Este tipo de archivos es muy útil para cualquier sitio de</a:t>
            </a:r>
          </a:p>
          <a:p>
            <a:pPr>
              <a:buNone/>
            </a:pPr>
            <a:r>
              <a:rPr lang="es-PA" dirty="0" smtClean="0"/>
              <a:t>    noticias, foros, </a:t>
            </a:r>
            <a:r>
              <a:rPr lang="es-PA" dirty="0" err="1" smtClean="0"/>
              <a:t>weblogs</a:t>
            </a:r>
            <a:r>
              <a:rPr lang="es-PA" dirty="0" smtClean="0"/>
              <a:t> o página que emita contenido de forma continuada.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err="1" smtClean="0"/>
              <a:t>Secure</a:t>
            </a:r>
            <a:r>
              <a:rPr lang="es-PA" b="1" dirty="0" smtClean="0"/>
              <a:t> Socket </a:t>
            </a:r>
            <a:r>
              <a:rPr lang="es-PA" b="1" dirty="0" err="1" smtClean="0"/>
              <a:t>Layer</a:t>
            </a:r>
            <a:r>
              <a:rPr lang="es-PA" b="1" dirty="0" smtClean="0"/>
              <a:t> (SSL) </a:t>
            </a:r>
            <a:r>
              <a:rPr lang="es-PA" b="1" i="1" dirty="0" smtClean="0"/>
              <a:t>(conexión segura)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Cuando envía su información personal a un sitio de</a:t>
            </a:r>
          </a:p>
          <a:p>
            <a:pPr>
              <a:buNone/>
            </a:pPr>
            <a:r>
              <a:rPr lang="es-PA" dirty="0" smtClean="0"/>
              <a:t>comercio electrónico, usted se conecta a través de una</a:t>
            </a:r>
          </a:p>
          <a:p>
            <a:pPr>
              <a:buNone/>
            </a:pPr>
            <a:r>
              <a:rPr lang="es-PA" dirty="0" smtClean="0"/>
              <a:t>conexión segura. Esto generalmente se indica en el URL</a:t>
            </a:r>
          </a:p>
          <a:p>
            <a:pPr>
              <a:buNone/>
            </a:pPr>
            <a:r>
              <a:rPr lang="es-PA" dirty="0" smtClean="0"/>
              <a:t>agregando una “s” (</a:t>
            </a:r>
            <a:r>
              <a:rPr lang="es-PA" dirty="0" err="1" smtClean="0"/>
              <a:t>https</a:t>
            </a:r>
            <a:r>
              <a:rPr lang="es-PA" dirty="0" smtClean="0"/>
              <a:t>) así como un 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PA" dirty="0" smtClean="0"/>
              <a:t>Un sitio Web que no tenga </a:t>
            </a:r>
            <a:r>
              <a:rPr lang="es-PA" b="1" dirty="0" err="1" smtClean="0"/>
              <a:t>https</a:t>
            </a:r>
            <a:r>
              <a:rPr lang="es-PA" b="1" dirty="0" smtClean="0"/>
              <a:t> como parte del URL y el no aparezca en la barra de </a:t>
            </a:r>
            <a:r>
              <a:rPr lang="es-PA" dirty="0" smtClean="0"/>
              <a:t>estado de su navegador es una conexión no segura. Si siente que está enviando  Información personal a un sitio Web que no es seguro, salga de ese sitio Web inmediatamente. Por ejemplo, si</a:t>
            </a:r>
          </a:p>
          <a:p>
            <a:r>
              <a:rPr lang="es-PA" dirty="0" smtClean="0"/>
              <a:t>está tratando de hacer transacciones bancarias por Internet con el sitio Web de su banco y la conexión no es segura, es muy probable que se trate de un caso de suplantación de identidad (</a:t>
            </a:r>
            <a:r>
              <a:rPr lang="es-PA" dirty="0" err="1" smtClean="0"/>
              <a:t>spoofing</a:t>
            </a:r>
            <a:r>
              <a:rPr lang="es-PA" dirty="0" smtClean="0"/>
              <a:t>), un sitio Web falso que está tratando de engañarle para que capture su identificación </a:t>
            </a:r>
            <a:r>
              <a:rPr lang="es-PA" smtClean="0"/>
              <a:t>personal.</a:t>
            </a:r>
            <a:endParaRPr lang="es-P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El campo de dirección</a:t>
            </a:r>
            <a:endParaRPr lang="es-P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71612"/>
            <a:ext cx="1661828" cy="130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8596" y="1928802"/>
            <a:ext cx="60722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/>
              <a:t>ACTUALIZAR</a:t>
            </a:r>
          </a:p>
          <a:p>
            <a:endParaRPr lang="es-PA" sz="4000" dirty="0" smtClean="0"/>
          </a:p>
          <a:p>
            <a:r>
              <a:rPr lang="es-PA" sz="4000" dirty="0" smtClean="0"/>
              <a:t>DETENER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86124"/>
            <a:ext cx="1636032" cy="144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EXPLORADOR WEB</a:t>
            </a:r>
            <a:endParaRPr lang="es-PA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571612"/>
            <a:ext cx="1143008" cy="12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1785926"/>
            <a:ext cx="585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/>
              <a:t>IR HACIA ATRÁS</a:t>
            </a:r>
          </a:p>
          <a:p>
            <a:endParaRPr lang="es-PA" sz="3200" dirty="0" smtClean="0"/>
          </a:p>
          <a:p>
            <a:endParaRPr lang="es-PA" sz="3200" dirty="0" smtClean="0"/>
          </a:p>
          <a:p>
            <a:endParaRPr lang="es-PA" sz="3200" dirty="0" smtClean="0"/>
          </a:p>
          <a:p>
            <a:r>
              <a:rPr lang="es-PA" sz="3200" dirty="0" smtClean="0"/>
              <a:t>IR HACIA ADELANTE</a:t>
            </a:r>
          </a:p>
          <a:p>
            <a:endParaRPr lang="es-PA" sz="3200" dirty="0" smtClean="0"/>
          </a:p>
          <a:p>
            <a:r>
              <a:rPr lang="es-PA" sz="3200" dirty="0" smtClean="0"/>
              <a:t>PAGINAS RECIENTES</a:t>
            </a:r>
            <a:endParaRPr lang="es-PA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214686"/>
            <a:ext cx="1140086" cy="12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5" y="4786322"/>
            <a:ext cx="10264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257544" cy="438912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IMPRIMIR</a:t>
            </a:r>
            <a:endParaRPr lang="es-P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000240"/>
            <a:ext cx="8534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FAVORITOS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28988"/>
            <a:ext cx="1524010" cy="16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Si desea visitar frecuentemente algunos sitios, pero no quiere recordar o buscar el URL cada vez, agréguelos a su Centro de favoritos. Los favoritos también son conocidos como marcadores. </a:t>
            </a:r>
          </a:p>
          <a:p>
            <a:pPr algn="just"/>
            <a:r>
              <a:rPr lang="es-PA" dirty="0" smtClean="0"/>
              <a:t> Para visualizar el Centro de favoritos, haga clic en </a:t>
            </a:r>
            <a:r>
              <a:rPr lang="es-PA" b="1" dirty="0" smtClean="0"/>
              <a:t>(Centro de favoritos),</a:t>
            </a:r>
          </a:p>
          <a:p>
            <a:pPr algn="just"/>
            <a:endParaRPr lang="es-PA" b="1" dirty="0" smtClean="0"/>
          </a:p>
          <a:p>
            <a:pPr algn="just"/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72008"/>
            <a:ext cx="1524010" cy="16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INTERNET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¿QUÉ ES INTERNET?</a:t>
            </a:r>
          </a:p>
          <a:p>
            <a:r>
              <a:rPr lang="es-PA" dirty="0" smtClean="0"/>
              <a:t>¿PARA QUÉ SIRVE INTERNET?</a:t>
            </a:r>
          </a:p>
          <a:p>
            <a:r>
              <a:rPr lang="es-PA" dirty="0" smtClean="0"/>
              <a:t>¿QUÉ ES UN CORREO ELECTRÓNICO?</a:t>
            </a:r>
          </a:p>
          <a:p>
            <a:r>
              <a:rPr lang="es-PA" dirty="0" smtClean="0"/>
              <a:t>¿QUÉ CARCTERÍSTICAS TIENE INTERNET?</a:t>
            </a:r>
          </a:p>
          <a:p>
            <a:r>
              <a:rPr lang="es-PA" dirty="0" smtClean="0"/>
              <a:t>¿POR QUÉ INTERNET ES TAN POPULAR?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ERRORES COMUNES- </a:t>
            </a:r>
            <a:br>
              <a:rPr lang="es-PA" b="1" dirty="0" smtClean="0"/>
            </a:br>
            <a:r>
              <a:rPr lang="es-PA" b="1" dirty="0" smtClean="0"/>
              <a:t>LA DIRECCIÓN ES INCORRECTA</a:t>
            </a:r>
            <a:endParaRPr lang="es-PA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2264879"/>
            <a:ext cx="7315226" cy="36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dirty="0" smtClean="0"/>
              <a:t> ADEMÁS, VERIFIQUE LA CONEXIÓN A INTERNET.</a:t>
            </a:r>
          </a:p>
          <a:p>
            <a:pPr algn="just"/>
            <a:r>
              <a:rPr lang="es-PA" dirty="0" smtClean="0"/>
              <a:t>Una página Web si la página tarda en descargarse o si se interrumpió     durante la descarga, o podría ver en la pantalla diferentes elementos que indiquen que parte del     contenido no estaba disponible para descargarse</a:t>
            </a:r>
          </a:p>
          <a:p>
            <a:pPr algn="just"/>
            <a:r>
              <a:rPr lang="es-PA" dirty="0" smtClean="0"/>
              <a:t>El video no está disponible para la ubicación actual. Esto no es en realidad un error sino que se    trata de una limitación establecida por el propietario del sitio Web.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PROBLEMAS RELACIONADOS CON LA SEGURIDAD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TENGA CUIDADO AL COMPRAR EN LÍNEA.</a:t>
            </a:r>
          </a:p>
          <a:p>
            <a:r>
              <a:rPr lang="es-PA" dirty="0" smtClean="0"/>
              <a:t>PAGAR CUENTAS COMERCIALES CON SU TARJETA DE BANCOMATICO.</a:t>
            </a:r>
          </a:p>
          <a:p>
            <a:r>
              <a:rPr lang="es-PA" dirty="0" smtClean="0"/>
              <a:t>CUIDADO CON LOS FISHINGS.</a:t>
            </a:r>
          </a:p>
          <a:p>
            <a:r>
              <a:rPr lang="es-PA" dirty="0" smtClean="0"/>
              <a:t>COMPARISSIONS SHOPING.</a:t>
            </a:r>
          </a:p>
          <a:p>
            <a:r>
              <a:rPr lang="es-PA" dirty="0" smtClean="0"/>
              <a:t>EVALUA LA INFORMACIÓN DE UN SITIO WEB.</a:t>
            </a:r>
          </a:p>
          <a:p>
            <a:r>
              <a:rPr lang="es-PA" dirty="0" smtClean="0"/>
              <a:t>LEY DE DERECHO DE AUTOR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Google </a:t>
            </a:r>
            <a:r>
              <a:rPr lang="es-PA" b="1" dirty="0" err="1" smtClean="0"/>
              <a:t>Earth</a:t>
            </a:r>
            <a:r>
              <a:rPr lang="es-PA" b="1" dirty="0" smtClean="0"/>
              <a:t> o </a:t>
            </a:r>
            <a:r>
              <a:rPr lang="es-PA" b="1" dirty="0" err="1" smtClean="0"/>
              <a:t>ResMap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Otro tipo de aplicaciones de software en línea incluyen aquellas que ofrecen imágenes de mapas o</a:t>
            </a:r>
          </a:p>
          <a:p>
            <a:r>
              <a:rPr lang="es-PA" dirty="0" smtClean="0"/>
              <a:t>geográficas, como Google </a:t>
            </a:r>
            <a:r>
              <a:rPr lang="es-PA" dirty="0" err="1" smtClean="0"/>
              <a:t>Earth</a:t>
            </a:r>
            <a:r>
              <a:rPr lang="es-PA" dirty="0" smtClean="0"/>
              <a:t> o </a:t>
            </a:r>
            <a:r>
              <a:rPr lang="es-PA" dirty="0" err="1" smtClean="0"/>
              <a:t>ResMap</a:t>
            </a:r>
            <a:r>
              <a:rPr lang="es-PA" dirty="0" smtClean="0"/>
              <a:t> de </a:t>
            </a:r>
            <a:r>
              <a:rPr lang="es-PA" dirty="0" err="1" smtClean="0"/>
              <a:t>Spatial</a:t>
            </a:r>
            <a:r>
              <a:rPr lang="es-PA" dirty="0" smtClean="0"/>
              <a:t> </a:t>
            </a:r>
            <a:r>
              <a:rPr lang="es-PA" dirty="0" err="1" smtClean="0"/>
              <a:t>Mapping</a:t>
            </a:r>
            <a:r>
              <a:rPr lang="es-PA" dirty="0" smtClean="0"/>
              <a:t> </a:t>
            </a:r>
            <a:r>
              <a:rPr lang="es-PA" dirty="0" err="1" smtClean="0"/>
              <a:t>Company</a:t>
            </a:r>
            <a:r>
              <a:rPr lang="es-PA" dirty="0" smtClean="0"/>
              <a:t>. Estos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8434" name="Picture 2" descr="http://www.escuelapnud.org/2009/presentacion/images/analisis_accesibil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0289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CARACTERÍSTICAS DE INTERNET</a:t>
            </a:r>
            <a:endParaRPr lang="es-PA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2428868"/>
            <a:ext cx="8305800" cy="38576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 INTERACTIVA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COMBINA IMÁGENES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VIDEOS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GRÁFICAS</a:t>
            </a:r>
            <a:endParaRPr kumimoji="0" lang="es-PA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UARIO\Desktop\IMAGENES DE INFORMATICA\imagesCAT272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2861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INTERNET ES: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RED GLOBAL</a:t>
            </a:r>
          </a:p>
          <a:p>
            <a:r>
              <a:rPr lang="es-PA" dirty="0" smtClean="0"/>
              <a:t>COMPUESTA POR: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Cables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err="1" smtClean="0"/>
              <a:t>Ruteadores</a:t>
            </a:r>
            <a:endParaRPr lang="es-PA" dirty="0" smtClean="0"/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Interruptores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Enlaces de microondas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Servidores y otro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Hardware y </a:t>
            </a:r>
          </a:p>
          <a:p>
            <a:pPr lvl="1">
              <a:buFont typeface="Wingdings" pitchFamily="2" charset="2"/>
              <a:buChar char="v"/>
            </a:pPr>
            <a:r>
              <a:rPr lang="es-PA" dirty="0" smtClean="0"/>
              <a:t>Software operativo</a:t>
            </a:r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840</TotalTime>
  <Words>1902</Words>
  <Application>Microsoft Office PowerPoint</Application>
  <PresentationFormat>Presentación en pantalla (4:3)</PresentationFormat>
  <Paragraphs>209</Paragraphs>
  <Slides>74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5" baseType="lpstr">
      <vt:lpstr>Flujo</vt:lpstr>
      <vt:lpstr>INVOCACIÓN RELIGIOSA</vt:lpstr>
      <vt:lpstr>Diapositiva 2</vt:lpstr>
      <vt:lpstr>VIDEO DE MOTIVACÍÓN PERSONAL</vt:lpstr>
      <vt:lpstr>La Red (World Wide Web)</vt:lpstr>
      <vt:lpstr>Diapositiva 5</vt:lpstr>
      <vt:lpstr>Diapositiva 6</vt:lpstr>
      <vt:lpstr>INTERNET</vt:lpstr>
      <vt:lpstr>CARACTERÍSTICAS DE INTERNET</vt:lpstr>
      <vt:lpstr>INTERNET ES:</vt:lpstr>
      <vt:lpstr>RUTEADOR</vt:lpstr>
      <vt:lpstr>Diapositiva 11</vt:lpstr>
      <vt:lpstr>Diapositiva 12</vt:lpstr>
      <vt:lpstr>Diapositiva 13</vt:lpstr>
      <vt:lpstr>Diapositiva 14</vt:lpstr>
      <vt:lpstr>   UN SERVIDOR WEB  </vt:lpstr>
      <vt:lpstr>SITIOS WEB</vt:lpstr>
      <vt:lpstr>NAVEGADORES WEB</vt:lpstr>
      <vt:lpstr>Diapositiva 18</vt:lpstr>
      <vt:lpstr>LOS NAVEGADORES WEB UTILIZAN</vt:lpstr>
      <vt:lpstr>PAGINA DE INICIO-HOME PAGE</vt:lpstr>
      <vt:lpstr>IR AL PANEL DE CONTROL</vt:lpstr>
      <vt:lpstr>HACER CLIC EN REDES E INTERNET</vt:lpstr>
      <vt:lpstr>Diapositiva 23</vt:lpstr>
      <vt:lpstr>ELEMENTOS DE UNA PAGINA WEB</vt:lpstr>
      <vt:lpstr>URL</vt:lpstr>
      <vt:lpstr>ABRA INTERNET PARA</vt:lpstr>
      <vt:lpstr>BARRA DE NAVEGACIÓN</vt:lpstr>
      <vt:lpstr>HIPERVINCULOS</vt:lpstr>
      <vt:lpstr>BARRA DE ESTADO</vt:lpstr>
      <vt:lpstr>IP (PROTOCOLO DE INTERNET)</vt:lpstr>
      <vt:lpstr>TIPOS DE SITIOS WEB</vt:lpstr>
      <vt:lpstr>UN SITIO WEB PUEDE:</vt:lpstr>
      <vt:lpstr>CATEGORÍAS DE DOMINIOS</vt:lpstr>
      <vt:lpstr>Diapositiva 34</vt:lpstr>
      <vt:lpstr>SITIOS WEB</vt:lpstr>
      <vt:lpstr>MOTORES DE BÚSQUEDA</vt:lpstr>
      <vt:lpstr>HERRAMIENTAS DE COMUNICACIÓN</vt:lpstr>
      <vt:lpstr>REDES SOCIALES</vt:lpstr>
      <vt:lpstr>YOUTUBE</vt:lpstr>
      <vt:lpstr>BLOG</vt:lpstr>
      <vt:lpstr>Diapositiva 41</vt:lpstr>
      <vt:lpstr>ACTIVIDAD </vt:lpstr>
      <vt:lpstr>WIKI</vt:lpstr>
      <vt:lpstr>WIKI</vt:lpstr>
      <vt:lpstr>Portales Web</vt:lpstr>
      <vt:lpstr>COMUNIDADES DE APRENDIZAJES</vt:lpstr>
      <vt:lpstr>Diapositiva 47</vt:lpstr>
      <vt:lpstr>Diapositiva 48</vt:lpstr>
      <vt:lpstr>Diapositiva 49</vt:lpstr>
      <vt:lpstr>El papel del profesor consiste en  </vt:lpstr>
      <vt:lpstr>Diapositiva 51</vt:lpstr>
      <vt:lpstr>Diapositiva 52</vt:lpstr>
      <vt:lpstr>Diapositiva 53</vt:lpstr>
      <vt:lpstr>Diapositiva 54</vt:lpstr>
      <vt:lpstr>ALGO MAS SOBRE COMUNIDADES VIRTUALES</vt:lpstr>
      <vt:lpstr>Canales de comunicación </vt:lpstr>
      <vt:lpstr>OTROS ELEMENTOS DE LA PAGINA WEB</vt:lpstr>
      <vt:lpstr>PLUG-IN</vt:lpstr>
      <vt:lpstr>COOKIES CONTIENEN</vt:lpstr>
      <vt:lpstr>   Codificación </vt:lpstr>
      <vt:lpstr>FTP</vt:lpstr>
      <vt:lpstr>    Really Simple Syndication (RSS) </vt:lpstr>
      <vt:lpstr>Secure Socket Layer (SSL) (conexión segura)</vt:lpstr>
      <vt:lpstr>Diapositiva 64</vt:lpstr>
      <vt:lpstr>El campo de dirección</vt:lpstr>
      <vt:lpstr>EXPLORADOR WEB</vt:lpstr>
      <vt:lpstr>Diapositiva 67</vt:lpstr>
      <vt:lpstr>FAVORITOS</vt:lpstr>
      <vt:lpstr>Diapositiva 69</vt:lpstr>
      <vt:lpstr>ERRORES COMUNES-  LA DIRECCIÓN ES INCORRECTA</vt:lpstr>
      <vt:lpstr>Diapositiva 71</vt:lpstr>
      <vt:lpstr>PROBLEMAS RELACIONADOS CON LA SEGURIDAD</vt:lpstr>
      <vt:lpstr>Google Earth o ResMap</vt:lpstr>
      <vt:lpstr>Diapositiva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170</cp:revision>
  <dcterms:created xsi:type="dcterms:W3CDTF">2010-11-19T00:51:56Z</dcterms:created>
  <dcterms:modified xsi:type="dcterms:W3CDTF">2010-11-23T11:57:45Z</dcterms:modified>
</cp:coreProperties>
</file>