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95" r:id="rId3"/>
    <p:sldId id="257" r:id="rId4"/>
    <p:sldId id="258" r:id="rId5"/>
    <p:sldId id="259" r:id="rId6"/>
    <p:sldId id="260" r:id="rId7"/>
    <p:sldId id="261" r:id="rId8"/>
    <p:sldId id="262" r:id="rId9"/>
    <p:sldId id="263" r:id="rId10"/>
    <p:sldId id="264" r:id="rId11"/>
    <p:sldId id="269" r:id="rId12"/>
    <p:sldId id="286" r:id="rId13"/>
    <p:sldId id="265" r:id="rId14"/>
    <p:sldId id="287" r:id="rId15"/>
    <p:sldId id="270" r:id="rId16"/>
    <p:sldId id="288" r:id="rId17"/>
    <p:sldId id="271" r:id="rId18"/>
    <p:sldId id="289" r:id="rId19"/>
    <p:sldId id="272" r:id="rId20"/>
    <p:sldId id="276" r:id="rId21"/>
    <p:sldId id="275" r:id="rId22"/>
    <p:sldId id="274" r:id="rId23"/>
    <p:sldId id="278" r:id="rId24"/>
    <p:sldId id="279" r:id="rId25"/>
    <p:sldId id="277" r:id="rId26"/>
    <p:sldId id="281" r:id="rId27"/>
    <p:sldId id="280" r:id="rId28"/>
    <p:sldId id="283" r:id="rId29"/>
    <p:sldId id="290" r:id="rId30"/>
    <p:sldId id="285" r:id="rId31"/>
    <p:sldId id="291" r:id="rId32"/>
    <p:sldId id="292" r:id="rId33"/>
    <p:sldId id="266" r:id="rId34"/>
    <p:sldId id="293" r:id="rId35"/>
    <p:sldId id="284" r:id="rId36"/>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15620"/>
    <p:restoredTop sz="94660"/>
  </p:normalViewPr>
  <p:slideViewPr>
    <p:cSldViewPr>
      <p:cViewPr varScale="1">
        <p:scale>
          <a:sx n="74" d="100"/>
          <a:sy n="74" d="100"/>
        </p:scale>
        <p:origin x="-77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BC9C03DB-4C3B-445F-9A67-11F01E94AF3F}" type="datetimeFigureOut">
              <a:rPr lang="es-ES" smtClean="0"/>
              <a:pPr/>
              <a:t>09/12/2010</a:t>
            </a:fld>
            <a:endParaRPr lang="es-ES"/>
          </a:p>
        </p:txBody>
      </p:sp>
      <p:sp>
        <p:nvSpPr>
          <p:cNvPr id="19" name="18 Marcador de pie de página"/>
          <p:cNvSpPr>
            <a:spLocks noGrp="1"/>
          </p:cNvSpPr>
          <p:nvPr>
            <p:ph type="ftr" sz="quarter" idx="11"/>
          </p:nvPr>
        </p:nvSpPr>
        <p:spPr/>
        <p:txBody>
          <a:bodyPr/>
          <a:lstStyle/>
          <a:p>
            <a:endParaRPr lang="es-ES"/>
          </a:p>
        </p:txBody>
      </p:sp>
      <p:sp>
        <p:nvSpPr>
          <p:cNvPr id="27" name="26 Marcador de número de diapositiva"/>
          <p:cNvSpPr>
            <a:spLocks noGrp="1"/>
          </p:cNvSpPr>
          <p:nvPr>
            <p:ph type="sldNum" sz="quarter" idx="12"/>
          </p:nvPr>
        </p:nvSpPr>
        <p:spPr/>
        <p:txBody>
          <a:bodyPr/>
          <a:lstStyle/>
          <a:p>
            <a:fld id="{BD962255-2F69-44AE-86C3-1C5E8BBFB687}"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BC9C03DB-4C3B-445F-9A67-11F01E94AF3F}" type="datetimeFigureOut">
              <a:rPr lang="es-ES" smtClean="0"/>
              <a:pPr/>
              <a:t>09/12/2010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D962255-2F69-44AE-86C3-1C5E8BBFB687}"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BC9C03DB-4C3B-445F-9A67-11F01E94AF3F}" type="datetimeFigureOut">
              <a:rPr lang="es-ES" smtClean="0"/>
              <a:pPr/>
              <a:t>09/12/2010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D962255-2F69-44AE-86C3-1C5E8BBFB687}"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BC9C03DB-4C3B-445F-9A67-11F01E94AF3F}" type="datetimeFigureOut">
              <a:rPr lang="es-ES" smtClean="0"/>
              <a:pPr/>
              <a:t>09/12/2010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D962255-2F69-44AE-86C3-1C5E8BBFB687}"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BC9C03DB-4C3B-445F-9A67-11F01E94AF3F}" type="datetimeFigureOut">
              <a:rPr lang="es-ES" smtClean="0"/>
              <a:pPr/>
              <a:t>09/12/2010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D962255-2F69-44AE-86C3-1C5E8BBFB687}"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BC9C03DB-4C3B-445F-9A67-11F01E94AF3F}" type="datetimeFigureOut">
              <a:rPr lang="es-ES" smtClean="0"/>
              <a:pPr/>
              <a:t>09/12/2010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D962255-2F69-44AE-86C3-1C5E8BBFB687}"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BC9C03DB-4C3B-445F-9A67-11F01E94AF3F}" type="datetimeFigureOut">
              <a:rPr lang="es-ES" smtClean="0"/>
              <a:pPr/>
              <a:t>09/12/2010</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BD962255-2F69-44AE-86C3-1C5E8BBFB687}"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BC9C03DB-4C3B-445F-9A67-11F01E94AF3F}" type="datetimeFigureOut">
              <a:rPr lang="es-ES" smtClean="0"/>
              <a:pPr/>
              <a:t>09/12/2010</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BD962255-2F69-44AE-86C3-1C5E8BBFB687}"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C9C03DB-4C3B-445F-9A67-11F01E94AF3F}" type="datetimeFigureOut">
              <a:rPr lang="es-ES" smtClean="0"/>
              <a:pPr/>
              <a:t>09/12/2010</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BD962255-2F69-44AE-86C3-1C5E8BBFB687}"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BC9C03DB-4C3B-445F-9A67-11F01E94AF3F}" type="datetimeFigureOut">
              <a:rPr lang="es-ES" smtClean="0"/>
              <a:pPr/>
              <a:t>09/12/2010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D962255-2F69-44AE-86C3-1C5E8BBFB687}"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BC9C03DB-4C3B-445F-9A67-11F01E94AF3F}" type="datetimeFigureOut">
              <a:rPr lang="es-ES" smtClean="0"/>
              <a:pPr/>
              <a:t>09/12/2010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a:xfrm>
            <a:off x="8077200" y="6356350"/>
            <a:ext cx="609600" cy="365125"/>
          </a:xfrm>
        </p:spPr>
        <p:txBody>
          <a:bodyPr/>
          <a:lstStyle/>
          <a:p>
            <a:fld id="{BD962255-2F69-44AE-86C3-1C5E8BBFB687}" type="slidenum">
              <a:rPr lang="es-ES" smtClean="0"/>
              <a:pPr/>
              <a:t>‹Nº›</a:t>
            </a:fld>
            <a:endParaRPr lang="es-ES"/>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C9C03DB-4C3B-445F-9A67-11F01E94AF3F}" type="datetimeFigureOut">
              <a:rPr lang="es-ES" smtClean="0"/>
              <a:pPr/>
              <a:t>09/12/2010</a:t>
            </a:fld>
            <a:endParaRPr lang="es-ES"/>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D962255-2F69-44AE-86C3-1C5E8BBFB687}" type="slidenum">
              <a:rPr lang="es-ES" smtClean="0"/>
              <a:pPr/>
              <a:t>‹Nº›</a:t>
            </a:fld>
            <a:endParaRPr lang="es-ES"/>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virtual.oteima.ac.pa/course/view.php?id=1112"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0" y="571480"/>
            <a:ext cx="9144000" cy="6494085"/>
          </a:xfrm>
          <a:prstGeom prst="rect">
            <a:avLst/>
          </a:prstGeom>
        </p:spPr>
        <p:txBody>
          <a:bodyPr wrap="square">
            <a:spAutoFit/>
          </a:bodyPr>
          <a:lstStyle/>
          <a:p>
            <a:pPr algn="ctr"/>
            <a:r>
              <a:rPr lang="es-MX" dirty="0">
                <a:latin typeface="Arial"/>
              </a:rPr>
              <a:t>Universidad Tecnol</a:t>
            </a:r>
            <a:r>
              <a:rPr lang="es-MX" dirty="0"/>
              <a:t>ó</a:t>
            </a:r>
            <a:r>
              <a:rPr lang="es-MX" dirty="0">
                <a:latin typeface="Arial"/>
              </a:rPr>
              <a:t>gica </a:t>
            </a:r>
            <a:r>
              <a:rPr lang="es-MX" dirty="0" err="1">
                <a:latin typeface="Arial"/>
              </a:rPr>
              <a:t>Oteima</a:t>
            </a:r>
            <a:endParaRPr lang="es-ES" sz="800" dirty="0">
              <a:latin typeface="Arial"/>
            </a:endParaRPr>
          </a:p>
          <a:p>
            <a:pPr algn="ctr"/>
            <a:r>
              <a:rPr lang="es-ES" dirty="0">
                <a:latin typeface="Arial"/>
              </a:rPr>
              <a:t>Facultad de Ingenier</a:t>
            </a:r>
            <a:r>
              <a:rPr lang="es-ES" dirty="0"/>
              <a:t>í</a:t>
            </a:r>
            <a:r>
              <a:rPr lang="es-ES" dirty="0">
                <a:latin typeface="Arial"/>
              </a:rPr>
              <a:t>a de Sistemas Computacionales</a:t>
            </a:r>
            <a:endParaRPr lang="es-ES" sz="800" dirty="0">
              <a:latin typeface="Arial"/>
            </a:endParaRPr>
          </a:p>
          <a:p>
            <a:pPr algn="ctr"/>
            <a:r>
              <a:rPr lang="es-MX" dirty="0">
                <a:latin typeface="Arial"/>
              </a:rPr>
              <a:t>Sede David </a:t>
            </a:r>
            <a:r>
              <a:rPr lang="es-MX" dirty="0" smtClean="0">
                <a:latin typeface="Arial"/>
              </a:rPr>
              <a:t>–Chiriqu</a:t>
            </a:r>
            <a:r>
              <a:rPr lang="es-MX" dirty="0" smtClean="0"/>
              <a:t>í</a:t>
            </a:r>
          </a:p>
          <a:p>
            <a:pPr algn="ctr"/>
            <a:endParaRPr lang="es-MX" sz="800" dirty="0">
              <a:latin typeface="Arial"/>
            </a:endParaRPr>
          </a:p>
          <a:p>
            <a:pPr algn="ctr"/>
            <a:endParaRPr lang="es-ES" sz="800" dirty="0">
              <a:latin typeface="Arial"/>
            </a:endParaRPr>
          </a:p>
          <a:p>
            <a:pPr algn="ctr"/>
            <a:r>
              <a:rPr lang="es-MX" dirty="0" smtClean="0">
                <a:latin typeface="Arial"/>
              </a:rPr>
              <a:t>Materia</a:t>
            </a:r>
          </a:p>
          <a:p>
            <a:pPr algn="ctr"/>
            <a:endParaRPr lang="es-ES" sz="800" dirty="0">
              <a:latin typeface="Arial"/>
            </a:endParaRPr>
          </a:p>
          <a:p>
            <a:pPr algn="ctr"/>
            <a:r>
              <a:rPr lang="es-ES" dirty="0" smtClean="0">
                <a:hlinkClick r:id="rId2" tooltip="Haga clic aquí para entrar al curso"/>
              </a:rPr>
              <a:t> </a:t>
            </a:r>
            <a:endParaRPr lang="es-MX" dirty="0" smtClean="0">
              <a:latin typeface="Arial"/>
            </a:endParaRPr>
          </a:p>
          <a:p>
            <a:pPr algn="ctr"/>
            <a:endParaRPr lang="es-MX" dirty="0" smtClean="0">
              <a:latin typeface="Arial"/>
            </a:endParaRPr>
          </a:p>
          <a:p>
            <a:pPr algn="ctr"/>
            <a:r>
              <a:rPr lang="es-MX" dirty="0" smtClean="0">
                <a:latin typeface="Arial"/>
              </a:rPr>
              <a:t>Tema</a:t>
            </a:r>
          </a:p>
          <a:p>
            <a:pPr algn="ctr"/>
            <a:endParaRPr lang="es-ES" sz="800" dirty="0">
              <a:latin typeface="Arial"/>
            </a:endParaRPr>
          </a:p>
          <a:p>
            <a:pPr algn="ctr"/>
            <a:r>
              <a:rPr lang="es-ES" sz="1600" dirty="0" smtClean="0"/>
              <a:t>PPT  MÁS ALLÁ DEL SALÓN DE CLASES</a:t>
            </a:r>
            <a:endParaRPr lang="es-MX" sz="800" b="1" dirty="0" smtClean="0">
              <a:latin typeface="Arial"/>
            </a:endParaRPr>
          </a:p>
          <a:p>
            <a:pPr algn="ctr"/>
            <a:endParaRPr lang="es-MX" sz="800" dirty="0">
              <a:latin typeface="Arial"/>
            </a:endParaRPr>
          </a:p>
          <a:p>
            <a:pPr algn="ctr"/>
            <a:endParaRPr lang="es-MX" sz="800" dirty="0" smtClean="0">
              <a:latin typeface="Arial"/>
            </a:endParaRPr>
          </a:p>
          <a:p>
            <a:pPr algn="ctr"/>
            <a:endParaRPr lang="es-MX" sz="800" dirty="0">
              <a:latin typeface="Arial"/>
            </a:endParaRPr>
          </a:p>
          <a:p>
            <a:pPr algn="ctr"/>
            <a:endParaRPr lang="es-MX" sz="800" dirty="0">
              <a:latin typeface="Arial"/>
            </a:endParaRPr>
          </a:p>
          <a:p>
            <a:pPr algn="ctr"/>
            <a:endParaRPr lang="es-ES" sz="800" dirty="0">
              <a:latin typeface="Arial"/>
            </a:endParaRPr>
          </a:p>
          <a:p>
            <a:pPr algn="ctr"/>
            <a:r>
              <a:rPr lang="es-MX" dirty="0">
                <a:latin typeface="Arial"/>
              </a:rPr>
              <a:t>Facilitador</a:t>
            </a:r>
            <a:r>
              <a:rPr lang="es-MX" dirty="0" smtClean="0">
                <a:latin typeface="Arial"/>
              </a:rPr>
              <a:t>:</a:t>
            </a:r>
            <a:endParaRPr lang="es-MX" i="1" dirty="0">
              <a:latin typeface="Arial"/>
            </a:endParaRPr>
          </a:p>
          <a:p>
            <a:pPr algn="ctr"/>
            <a:endParaRPr lang="es-MX" i="1" dirty="0">
              <a:latin typeface="Arial"/>
            </a:endParaRPr>
          </a:p>
          <a:p>
            <a:pPr algn="ctr"/>
            <a:endParaRPr lang="es-MX" i="1" dirty="0">
              <a:latin typeface="Arial"/>
            </a:endParaRPr>
          </a:p>
          <a:p>
            <a:pPr algn="ctr"/>
            <a:endParaRPr lang="es-ES" sz="800" dirty="0">
              <a:latin typeface="Arial"/>
            </a:endParaRPr>
          </a:p>
          <a:p>
            <a:pPr algn="ctr"/>
            <a:r>
              <a:rPr lang="es-MX" dirty="0">
                <a:latin typeface="Arial"/>
              </a:rPr>
              <a:t>Estudiantes:   </a:t>
            </a:r>
            <a:endParaRPr lang="es-ES" sz="800" dirty="0">
              <a:latin typeface="Arial"/>
            </a:endParaRPr>
          </a:p>
          <a:p>
            <a:pPr algn="ctr"/>
            <a:r>
              <a:rPr lang="es-ES" sz="1400" dirty="0" smtClean="0">
                <a:latin typeface="Arial"/>
              </a:rPr>
              <a:t> </a:t>
            </a:r>
            <a:endParaRPr lang="es-ES" sz="800" dirty="0">
              <a:latin typeface="Arial"/>
            </a:endParaRPr>
          </a:p>
          <a:p>
            <a:pPr algn="ctr"/>
            <a:r>
              <a:rPr lang="es-MX" sz="1400" dirty="0"/>
              <a:t>Á</a:t>
            </a:r>
            <a:r>
              <a:rPr lang="es-MX" sz="1400" dirty="0">
                <a:latin typeface="Arial"/>
              </a:rPr>
              <a:t>NGEL  ABEL CASTILLO 1-702-1130</a:t>
            </a:r>
            <a:endParaRPr lang="es-ES" sz="800" dirty="0">
              <a:latin typeface="Arial"/>
            </a:endParaRPr>
          </a:p>
          <a:p>
            <a:pPr algn="ctr"/>
            <a:r>
              <a:rPr lang="es-MX" sz="1400" dirty="0" smtClean="0">
                <a:latin typeface="Arial"/>
              </a:rPr>
              <a:t> </a:t>
            </a:r>
            <a:endParaRPr lang="es-MX" sz="1400" dirty="0">
              <a:latin typeface="Arial"/>
            </a:endParaRPr>
          </a:p>
          <a:p>
            <a:pPr algn="ctr"/>
            <a:endParaRPr lang="es-MX" sz="1400" dirty="0">
              <a:latin typeface="Arial"/>
            </a:endParaRPr>
          </a:p>
          <a:p>
            <a:pPr algn="ctr"/>
            <a:endParaRPr lang="es-MX" sz="1400" dirty="0">
              <a:latin typeface="Arial"/>
            </a:endParaRPr>
          </a:p>
          <a:p>
            <a:pPr algn="ctr"/>
            <a:endParaRPr lang="es-ES" sz="800" dirty="0">
              <a:latin typeface="Arial"/>
            </a:endParaRPr>
          </a:p>
          <a:p>
            <a:pPr algn="ctr"/>
            <a:r>
              <a:rPr lang="es-ES" dirty="0">
                <a:latin typeface="Arial"/>
              </a:rPr>
              <a:t>Fecha de entrega  </a:t>
            </a:r>
            <a:r>
              <a:rPr lang="es-ES" dirty="0" smtClean="0">
                <a:latin typeface="Arial"/>
              </a:rPr>
              <a:t>13 </a:t>
            </a:r>
            <a:r>
              <a:rPr lang="es-ES" dirty="0">
                <a:latin typeface="Arial"/>
              </a:rPr>
              <a:t>de diciembre de 2010 </a:t>
            </a:r>
          </a:p>
          <a:p>
            <a:pPr algn="ctr"/>
            <a:endParaRPr lang="es-ES" dirty="0">
              <a:solidFill>
                <a:srgbClr val="FFFFFF"/>
              </a:solidFill>
              <a:latin typeface="Arial"/>
            </a:endParaRPr>
          </a:p>
        </p:txBody>
      </p:sp>
      <p:sp>
        <p:nvSpPr>
          <p:cNvPr id="8" name="7 Rectángulo"/>
          <p:cNvSpPr/>
          <p:nvPr/>
        </p:nvSpPr>
        <p:spPr>
          <a:xfrm>
            <a:off x="642910" y="2071678"/>
            <a:ext cx="8358246" cy="461665"/>
          </a:xfrm>
          <a:prstGeom prst="rect">
            <a:avLst/>
          </a:prstGeom>
        </p:spPr>
        <p:txBody>
          <a:bodyPr wrap="square">
            <a:spAutoFit/>
          </a:bodyPr>
          <a:lstStyle/>
          <a:p>
            <a:r>
              <a:rPr lang="es-ES" sz="2400" dirty="0" smtClean="0"/>
              <a:t>DISEÑO DE MATERIALES Y MEDIOS MULTIMEDIA</a:t>
            </a:r>
            <a:endParaRPr lang="es-ES" sz="2400" dirty="0"/>
          </a:p>
        </p:txBody>
      </p:sp>
      <p:sp>
        <p:nvSpPr>
          <p:cNvPr id="10" name="9 Rectángulo"/>
          <p:cNvSpPr/>
          <p:nvPr/>
        </p:nvSpPr>
        <p:spPr>
          <a:xfrm>
            <a:off x="2714612" y="4357694"/>
            <a:ext cx="4020844" cy="523220"/>
          </a:xfrm>
          <a:prstGeom prst="rect">
            <a:avLst/>
          </a:prstGeom>
        </p:spPr>
        <p:txBody>
          <a:bodyPr wrap="none">
            <a:spAutoFit/>
          </a:bodyPr>
          <a:lstStyle/>
          <a:p>
            <a:r>
              <a:rPr lang="es-ES" sz="2800" dirty="0" err="1" smtClean="0"/>
              <a:t>Mgtr.</a:t>
            </a:r>
            <a:r>
              <a:rPr lang="es-ES" sz="2800" dirty="0" smtClean="0"/>
              <a:t>  Santiago Quintero</a:t>
            </a:r>
            <a:endParaRPr lang="es-ES"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type="subTitle" idx="1"/>
          </p:nvPr>
        </p:nvSpPr>
        <p:spPr>
          <a:xfrm>
            <a:off x="571472" y="2143116"/>
            <a:ext cx="7854696" cy="3500462"/>
          </a:xfrm>
        </p:spPr>
        <p:txBody>
          <a:bodyPr>
            <a:noAutofit/>
          </a:bodyPr>
          <a:lstStyle/>
          <a:p>
            <a:pPr algn="just"/>
            <a:r>
              <a:rPr lang="es-ES" sz="3200" dirty="0" smtClean="0"/>
              <a:t>Hay que emplear las TIC para hacer las cosas mejor y optimizar el proceso de aprendizaje enseñanza, de todos y cada uno de sus componentes (el maestro, como profesional de la educación, el alumno, la tecnología, entre otros).   </a:t>
            </a:r>
            <a:endParaRPr lang="es-ES" sz="3200" dirty="0"/>
          </a:p>
        </p:txBody>
      </p:sp>
      <p:sp>
        <p:nvSpPr>
          <p:cNvPr id="6" name="1 Título"/>
          <p:cNvSpPr txBox="1">
            <a:spLocks/>
          </p:cNvSpPr>
          <p:nvPr/>
        </p:nvSpPr>
        <p:spPr>
          <a:xfrm>
            <a:off x="214314" y="357166"/>
            <a:ext cx="8858280" cy="1214446"/>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r>
              <a:rPr lang="es-ES" sz="3600" b="1" dirty="0" smtClean="0">
                <a:effectLst>
                  <a:outerShdw blurRad="38100" dist="38100" dir="2700000" algn="tl">
                    <a:srgbClr val="000000">
                      <a:alpha val="43137"/>
                    </a:srgbClr>
                  </a:outerShdw>
                </a:effectLst>
                <a:latin typeface="+mj-lt"/>
              </a:rPr>
              <a:t>IMPLICACIONES EDUCATIVAS</a:t>
            </a:r>
            <a:r>
              <a:rPr kumimoji="0" lang="es-ES" sz="36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 DE LA </a:t>
            </a:r>
            <a:r>
              <a:rPr kumimoji="0" lang="es-ES" sz="3600" b="1"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mj-lt"/>
                <a:ea typeface="+mj-ea"/>
                <a:cs typeface="+mj-cs"/>
              </a:rPr>
              <a:t>GENERACIÓN NET</a:t>
            </a:r>
            <a:endParaRPr kumimoji="0" lang="es-ES" sz="3600" b="1" i="0" u="none" strike="noStrike" kern="1200" cap="none" spc="0" normalizeH="0" baseline="0" noProof="0" dirty="0">
              <a:ln>
                <a:noFill/>
              </a:ln>
              <a:solidFill>
                <a:schemeClr val="tx1"/>
              </a:solidFill>
              <a:effectLst>
                <a:outerShdw blurRad="38100" dist="25400" dir="5400000" algn="tl" rotWithShape="0">
                  <a:srgbClr val="000000">
                    <a:alpha val="43000"/>
                  </a:srgbClr>
                </a:outerShdw>
              </a:effectLst>
              <a:uLnTx/>
              <a:uFillTx/>
              <a:latin typeface="+mj-lt"/>
              <a:ea typeface="+mj-ea"/>
              <a:cs typeface="+mj-cs"/>
            </a:endParaRPr>
          </a:p>
        </p:txBody>
      </p:sp>
      <p:sp>
        <p:nvSpPr>
          <p:cNvPr id="7" name="4 Subtítulo"/>
          <p:cNvSpPr txBox="1">
            <a:spLocks/>
          </p:cNvSpPr>
          <p:nvPr/>
        </p:nvSpPr>
        <p:spPr>
          <a:xfrm>
            <a:off x="428596" y="6143644"/>
            <a:ext cx="8358246" cy="500090"/>
          </a:xfrm>
          <a:prstGeom prst="rect">
            <a:avLst/>
          </a:prstGeom>
        </p:spPr>
        <p:txBody>
          <a:bodyPr vert="horz" lIns="0" rIns="18288">
            <a:noAutofit/>
          </a:bodyPr>
          <a:lstStyle/>
          <a:p>
            <a:pPr marL="0" marR="45720" lvl="0" indent="0" algn="just"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lang="es-ES" sz="1400" dirty="0" smtClean="0"/>
              <a:t>Cita Bibliográfica: </a:t>
            </a:r>
            <a:r>
              <a:rPr kumimoji="0" lang="es-ES" sz="1400" b="0" i="0" u="none" strike="noStrike" kern="1200" cap="none" spc="0" normalizeH="0" baseline="0" noProof="0" dirty="0" smtClean="0">
                <a:ln>
                  <a:noFill/>
                </a:ln>
                <a:solidFill>
                  <a:schemeClr val="tx1"/>
                </a:solidFill>
                <a:effectLst/>
                <a:uLnTx/>
                <a:uFillTx/>
                <a:latin typeface="+mn-lt"/>
                <a:ea typeface="+mn-ea"/>
                <a:cs typeface="+mn-cs"/>
              </a:rPr>
              <a:t>(Moreno, M 1998; </a:t>
            </a:r>
            <a:r>
              <a:rPr kumimoji="0" lang="pt-BR" sz="1400" b="0" i="0" u="none" strike="noStrike" kern="1200" cap="none" spc="0" normalizeH="0" baseline="0" noProof="0" dirty="0" err="1" smtClean="0">
                <a:ln>
                  <a:noFill/>
                </a:ln>
                <a:solidFill>
                  <a:schemeClr val="tx1"/>
                </a:solidFill>
                <a:effectLst/>
                <a:uLnTx/>
                <a:uFillTx/>
                <a:latin typeface="+mn-lt"/>
                <a:ea typeface="+mn-ea"/>
                <a:cs typeface="+mn-cs"/>
              </a:rPr>
              <a:t>Osin</a:t>
            </a:r>
            <a:r>
              <a:rPr kumimoji="0" lang="pt-BR" sz="1400" b="0" i="0" u="none" strike="noStrike" kern="1200" cap="none" spc="0" normalizeH="0" baseline="0" noProof="0" dirty="0" smtClean="0">
                <a:ln>
                  <a:noFill/>
                </a:ln>
                <a:solidFill>
                  <a:schemeClr val="tx1"/>
                </a:solidFill>
                <a:effectLst/>
                <a:uLnTx/>
                <a:uFillTx/>
                <a:latin typeface="+mn-lt"/>
                <a:ea typeface="+mn-ea"/>
                <a:cs typeface="+mn-cs"/>
              </a:rPr>
              <a:t>, L. 1998; </a:t>
            </a:r>
            <a:r>
              <a:rPr kumimoji="0" lang="pt-BR" sz="1400" b="0" i="0" u="none" strike="noStrike" kern="1200" cap="none" spc="0" normalizeH="0" baseline="0" noProof="0" dirty="0" err="1" smtClean="0">
                <a:ln>
                  <a:noFill/>
                </a:ln>
                <a:solidFill>
                  <a:schemeClr val="tx1"/>
                </a:solidFill>
                <a:effectLst/>
                <a:uLnTx/>
                <a:uFillTx/>
                <a:latin typeface="+mn-lt"/>
                <a:ea typeface="+mn-ea"/>
                <a:cs typeface="+mn-cs"/>
              </a:rPr>
              <a:t>Segovia</a:t>
            </a:r>
            <a:r>
              <a:rPr kumimoji="0" lang="pt-BR" sz="1400" b="0" i="0" u="none" strike="noStrike" kern="1200" cap="none" spc="0" normalizeH="0" baseline="0" noProof="0" dirty="0" smtClean="0">
                <a:ln>
                  <a:noFill/>
                </a:ln>
                <a:solidFill>
                  <a:schemeClr val="tx1"/>
                </a:solidFill>
                <a:effectLst/>
                <a:uLnTx/>
                <a:uFillTx/>
                <a:latin typeface="+mn-lt"/>
                <a:ea typeface="+mn-ea"/>
                <a:cs typeface="+mn-cs"/>
              </a:rPr>
              <a:t>, F. 2003; Tirado, </a:t>
            </a:r>
            <a:r>
              <a:rPr kumimoji="0" lang="pt-BR" sz="1400" b="0" i="0" u="none" strike="noStrike" kern="1200" cap="none" spc="0" normalizeH="0" baseline="0" noProof="0" dirty="0" err="1" smtClean="0">
                <a:ln>
                  <a:noFill/>
                </a:ln>
                <a:solidFill>
                  <a:schemeClr val="tx1"/>
                </a:solidFill>
                <a:effectLst/>
                <a:uLnTx/>
                <a:uFillTx/>
                <a:latin typeface="+mn-lt"/>
                <a:ea typeface="+mn-ea"/>
                <a:cs typeface="+mn-cs"/>
              </a:rPr>
              <a:t>M.R.</a:t>
            </a:r>
            <a:r>
              <a:rPr kumimoji="0" lang="pt-BR" sz="1400" b="0" i="0" u="none" strike="noStrike" kern="1200" cap="none" spc="0" normalizeH="0" baseline="0" noProof="0" dirty="0" smtClean="0">
                <a:ln>
                  <a:noFill/>
                </a:ln>
                <a:solidFill>
                  <a:schemeClr val="tx1"/>
                </a:solidFill>
                <a:effectLst/>
                <a:uLnTx/>
                <a:uFillTx/>
                <a:latin typeface="+mn-lt"/>
                <a:ea typeface="+mn-ea"/>
                <a:cs typeface="+mn-cs"/>
              </a:rPr>
              <a:t> 2004; Ferreiro, R. 2005)</a:t>
            </a:r>
            <a:endParaRPr kumimoji="0" lang="es-ES" sz="14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type="subTitle" idx="1"/>
          </p:nvPr>
        </p:nvSpPr>
        <p:spPr>
          <a:xfrm>
            <a:off x="500034" y="1643050"/>
            <a:ext cx="7854696" cy="4357718"/>
          </a:xfrm>
        </p:spPr>
        <p:txBody>
          <a:bodyPr>
            <a:noAutofit/>
          </a:bodyPr>
          <a:lstStyle/>
          <a:p>
            <a:pPr algn="just"/>
            <a:endParaRPr lang="es-ES" sz="2800" dirty="0" smtClean="0">
              <a:solidFill>
                <a:schemeClr val="bg1"/>
              </a:solidFill>
            </a:endParaRPr>
          </a:p>
          <a:p>
            <a:pPr algn="just">
              <a:lnSpc>
                <a:spcPct val="150000"/>
              </a:lnSpc>
            </a:pPr>
            <a:r>
              <a:rPr lang="es-ES" sz="2800" dirty="0" smtClean="0"/>
              <a:t>Las TIC propician nuevas formas de aprender, no sustituyendo a las tradicionales, lo que hacen es ampliar y enriquecer las posibilidades de educación.    </a:t>
            </a:r>
            <a:endParaRPr lang="es-ES" sz="2800" dirty="0"/>
          </a:p>
        </p:txBody>
      </p:sp>
      <p:sp>
        <p:nvSpPr>
          <p:cNvPr id="6" name="1 Título"/>
          <p:cNvSpPr txBox="1">
            <a:spLocks/>
          </p:cNvSpPr>
          <p:nvPr/>
        </p:nvSpPr>
        <p:spPr>
          <a:xfrm>
            <a:off x="214314" y="357166"/>
            <a:ext cx="8858280" cy="1214446"/>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r>
              <a:rPr lang="es-ES" sz="3600" b="1" dirty="0" smtClean="0">
                <a:effectLst>
                  <a:outerShdw blurRad="38100" dist="38100" dir="2700000" algn="tl">
                    <a:srgbClr val="000000">
                      <a:alpha val="43137"/>
                    </a:srgbClr>
                  </a:outerShdw>
                </a:effectLst>
                <a:latin typeface="+mj-lt"/>
              </a:rPr>
              <a:t>IMPLICACIONES EDUCATIVAS</a:t>
            </a:r>
            <a:r>
              <a:rPr kumimoji="0" lang="es-ES" sz="36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 DE LA </a:t>
            </a:r>
            <a:r>
              <a:rPr kumimoji="0" lang="es-ES" sz="3600" b="1"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mj-lt"/>
                <a:ea typeface="+mj-ea"/>
                <a:cs typeface="+mj-cs"/>
              </a:rPr>
              <a:t>GENERACIÓN NET</a:t>
            </a:r>
            <a:endParaRPr kumimoji="0" lang="es-ES" sz="3600" b="1" i="0" u="none" strike="noStrike" kern="1200" cap="none" spc="0" normalizeH="0" baseline="0" noProof="0" dirty="0">
              <a:ln>
                <a:noFill/>
              </a:ln>
              <a:solidFill>
                <a:schemeClr val="tx1"/>
              </a:solidFill>
              <a:effectLst>
                <a:outerShdw blurRad="38100" dist="25400" dir="5400000" algn="tl" rotWithShape="0">
                  <a:srgbClr val="000000">
                    <a:alpha val="43000"/>
                  </a:srgbClr>
                </a:outerShdw>
              </a:effectLst>
              <a:uLnTx/>
              <a:uFillTx/>
              <a:latin typeface="+mj-lt"/>
              <a:ea typeface="+mj-ea"/>
              <a:cs typeface="+mj-cs"/>
            </a:endParaRPr>
          </a:p>
        </p:txBody>
      </p:sp>
      <p:sp>
        <p:nvSpPr>
          <p:cNvPr id="7" name="4 Subtítulo"/>
          <p:cNvSpPr txBox="1">
            <a:spLocks/>
          </p:cNvSpPr>
          <p:nvPr/>
        </p:nvSpPr>
        <p:spPr>
          <a:xfrm>
            <a:off x="428596" y="6143644"/>
            <a:ext cx="8358246" cy="500090"/>
          </a:xfrm>
          <a:prstGeom prst="rect">
            <a:avLst/>
          </a:prstGeom>
        </p:spPr>
        <p:txBody>
          <a:bodyPr vert="horz" lIns="0" rIns="18288">
            <a:noAutofit/>
          </a:bodyPr>
          <a:lstStyle/>
          <a:p>
            <a:pPr marL="0" marR="45720" lvl="0" indent="0" algn="just"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lang="es-ES" sz="1400" dirty="0" smtClean="0"/>
              <a:t>Cita Bibliográfica: </a:t>
            </a:r>
            <a:r>
              <a:rPr kumimoji="0" lang="es-ES" sz="1400" b="0" i="0" u="none" strike="noStrike" kern="1200" cap="none" spc="0" normalizeH="0" baseline="0" noProof="0" dirty="0" smtClean="0">
                <a:ln>
                  <a:noFill/>
                </a:ln>
                <a:solidFill>
                  <a:schemeClr val="tx1"/>
                </a:solidFill>
                <a:effectLst/>
                <a:uLnTx/>
                <a:uFillTx/>
                <a:latin typeface="+mn-lt"/>
                <a:ea typeface="+mn-ea"/>
                <a:cs typeface="+mn-cs"/>
              </a:rPr>
              <a:t>(Moreno, M 1998; </a:t>
            </a:r>
            <a:r>
              <a:rPr kumimoji="0" lang="pt-BR" sz="1400" b="0" i="0" u="none" strike="noStrike" kern="1200" cap="none" spc="0" normalizeH="0" baseline="0" noProof="0" dirty="0" err="1" smtClean="0">
                <a:ln>
                  <a:noFill/>
                </a:ln>
                <a:solidFill>
                  <a:schemeClr val="tx1"/>
                </a:solidFill>
                <a:effectLst/>
                <a:uLnTx/>
                <a:uFillTx/>
                <a:latin typeface="+mn-lt"/>
                <a:ea typeface="+mn-ea"/>
                <a:cs typeface="+mn-cs"/>
              </a:rPr>
              <a:t>Osin</a:t>
            </a:r>
            <a:r>
              <a:rPr kumimoji="0" lang="pt-BR" sz="1400" b="0" i="0" u="none" strike="noStrike" kern="1200" cap="none" spc="0" normalizeH="0" baseline="0" noProof="0" dirty="0" smtClean="0">
                <a:ln>
                  <a:noFill/>
                </a:ln>
                <a:solidFill>
                  <a:schemeClr val="tx1"/>
                </a:solidFill>
                <a:effectLst/>
                <a:uLnTx/>
                <a:uFillTx/>
                <a:latin typeface="+mn-lt"/>
                <a:ea typeface="+mn-ea"/>
                <a:cs typeface="+mn-cs"/>
              </a:rPr>
              <a:t>, L. 1998; </a:t>
            </a:r>
            <a:r>
              <a:rPr kumimoji="0" lang="pt-BR" sz="1400" b="0" i="0" u="none" strike="noStrike" kern="1200" cap="none" spc="0" normalizeH="0" baseline="0" noProof="0" dirty="0" err="1" smtClean="0">
                <a:ln>
                  <a:noFill/>
                </a:ln>
                <a:solidFill>
                  <a:schemeClr val="tx1"/>
                </a:solidFill>
                <a:effectLst/>
                <a:uLnTx/>
                <a:uFillTx/>
                <a:latin typeface="+mn-lt"/>
                <a:ea typeface="+mn-ea"/>
                <a:cs typeface="+mn-cs"/>
              </a:rPr>
              <a:t>Segovia</a:t>
            </a:r>
            <a:r>
              <a:rPr kumimoji="0" lang="pt-BR" sz="1400" b="0" i="0" u="none" strike="noStrike" kern="1200" cap="none" spc="0" normalizeH="0" baseline="0" noProof="0" dirty="0" smtClean="0">
                <a:ln>
                  <a:noFill/>
                </a:ln>
                <a:solidFill>
                  <a:schemeClr val="tx1"/>
                </a:solidFill>
                <a:effectLst/>
                <a:uLnTx/>
                <a:uFillTx/>
                <a:latin typeface="+mn-lt"/>
                <a:ea typeface="+mn-ea"/>
                <a:cs typeface="+mn-cs"/>
              </a:rPr>
              <a:t>, F. 2003; Tirado, </a:t>
            </a:r>
            <a:r>
              <a:rPr kumimoji="0" lang="pt-BR" sz="1400" b="0" i="0" u="none" strike="noStrike" kern="1200" cap="none" spc="0" normalizeH="0" baseline="0" noProof="0" dirty="0" err="1" smtClean="0">
                <a:ln>
                  <a:noFill/>
                </a:ln>
                <a:solidFill>
                  <a:schemeClr val="tx1"/>
                </a:solidFill>
                <a:effectLst/>
                <a:uLnTx/>
                <a:uFillTx/>
                <a:latin typeface="+mn-lt"/>
                <a:ea typeface="+mn-ea"/>
                <a:cs typeface="+mn-cs"/>
              </a:rPr>
              <a:t>M.R.</a:t>
            </a:r>
            <a:r>
              <a:rPr kumimoji="0" lang="pt-BR" sz="1400" b="0" i="0" u="none" strike="noStrike" kern="1200" cap="none" spc="0" normalizeH="0" baseline="0" noProof="0" dirty="0" smtClean="0">
                <a:ln>
                  <a:noFill/>
                </a:ln>
                <a:solidFill>
                  <a:schemeClr val="tx1"/>
                </a:solidFill>
                <a:effectLst/>
                <a:uLnTx/>
                <a:uFillTx/>
                <a:latin typeface="+mn-lt"/>
                <a:ea typeface="+mn-ea"/>
                <a:cs typeface="+mn-cs"/>
              </a:rPr>
              <a:t> 2004; Ferreiro, R. 2005)</a:t>
            </a:r>
            <a:endParaRPr kumimoji="0" lang="es-ES" sz="14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type="subTitle" idx="1"/>
          </p:nvPr>
        </p:nvSpPr>
        <p:spPr>
          <a:xfrm>
            <a:off x="500034" y="1857364"/>
            <a:ext cx="7854696" cy="4357718"/>
          </a:xfrm>
        </p:spPr>
        <p:txBody>
          <a:bodyPr>
            <a:noAutofit/>
          </a:bodyPr>
          <a:lstStyle/>
          <a:p>
            <a:pPr algn="just">
              <a:lnSpc>
                <a:spcPct val="150000"/>
              </a:lnSpc>
            </a:pPr>
            <a:r>
              <a:rPr lang="es-ES" sz="2800" dirty="0" smtClean="0">
                <a:solidFill>
                  <a:schemeClr val="bg1"/>
                </a:solidFill>
              </a:rPr>
              <a:t> </a:t>
            </a:r>
            <a:r>
              <a:rPr lang="es-ES" sz="2800" dirty="0" smtClean="0"/>
              <a:t>Lo nuevo está en la forma en que usamos los recursos, tanto los recientes como los antiguos, en su combinación e integración, en el respeto a su código propio de comunicación y sobre todo en el empleo pedagógico, didáctico, que hacemos de cada uno y de todos, integrados como un sistema</a:t>
            </a:r>
            <a:r>
              <a:rPr lang="es-ES" sz="2800" dirty="0" smtClean="0">
                <a:solidFill>
                  <a:schemeClr val="bg1"/>
                </a:solidFill>
              </a:rPr>
              <a:t>. </a:t>
            </a:r>
            <a:endParaRPr lang="es-ES" sz="2800" dirty="0">
              <a:solidFill>
                <a:schemeClr val="bg1"/>
              </a:solidFill>
            </a:endParaRPr>
          </a:p>
        </p:txBody>
      </p:sp>
      <p:sp>
        <p:nvSpPr>
          <p:cNvPr id="6" name="1 Título"/>
          <p:cNvSpPr txBox="1">
            <a:spLocks/>
          </p:cNvSpPr>
          <p:nvPr/>
        </p:nvSpPr>
        <p:spPr>
          <a:xfrm>
            <a:off x="214314" y="357166"/>
            <a:ext cx="8858280" cy="1214446"/>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r>
              <a:rPr lang="es-ES" sz="3600" b="1" dirty="0" smtClean="0">
                <a:effectLst>
                  <a:outerShdw blurRad="38100" dist="38100" dir="2700000" algn="tl">
                    <a:srgbClr val="000000">
                      <a:alpha val="43137"/>
                    </a:srgbClr>
                  </a:outerShdw>
                </a:effectLst>
                <a:latin typeface="+mj-lt"/>
              </a:rPr>
              <a:t>IMPLICACIONES EDUCATIVAS</a:t>
            </a:r>
            <a:r>
              <a:rPr kumimoji="0" lang="es-ES" sz="36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 DE LA </a:t>
            </a:r>
            <a:r>
              <a:rPr kumimoji="0" lang="es-ES" sz="3600" b="1"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mj-lt"/>
                <a:ea typeface="+mj-ea"/>
                <a:cs typeface="+mj-cs"/>
              </a:rPr>
              <a:t>GENERACIÓN NET</a:t>
            </a:r>
            <a:endParaRPr kumimoji="0" lang="es-ES" sz="3600" b="1" i="0" u="none" strike="noStrike" kern="1200" cap="none" spc="0" normalizeH="0" baseline="0" noProof="0" dirty="0">
              <a:ln>
                <a:noFill/>
              </a:ln>
              <a:solidFill>
                <a:schemeClr val="tx1"/>
              </a:solidFill>
              <a:effectLst>
                <a:outerShdw blurRad="38100" dist="25400" dir="5400000" algn="tl" rotWithShape="0">
                  <a:srgbClr val="000000">
                    <a:alpha val="43000"/>
                  </a:srgbClr>
                </a:outerShdw>
              </a:effectLst>
              <a:uLnTx/>
              <a:uFillTx/>
              <a:latin typeface="+mj-lt"/>
              <a:ea typeface="+mj-ea"/>
              <a:cs typeface="+mj-cs"/>
            </a:endParaRPr>
          </a:p>
        </p:txBody>
      </p:sp>
      <p:sp>
        <p:nvSpPr>
          <p:cNvPr id="7" name="4 Subtítulo"/>
          <p:cNvSpPr txBox="1">
            <a:spLocks/>
          </p:cNvSpPr>
          <p:nvPr/>
        </p:nvSpPr>
        <p:spPr>
          <a:xfrm>
            <a:off x="428596" y="6143644"/>
            <a:ext cx="8358246" cy="500090"/>
          </a:xfrm>
          <a:prstGeom prst="rect">
            <a:avLst/>
          </a:prstGeom>
        </p:spPr>
        <p:txBody>
          <a:bodyPr vert="horz" lIns="0" rIns="18288">
            <a:noAutofit/>
          </a:bodyPr>
          <a:lstStyle/>
          <a:p>
            <a:pPr marL="0" marR="45720" lvl="0" indent="0" algn="just"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lang="es-ES" sz="1400" dirty="0" smtClean="0"/>
              <a:t>Cita Bibliográfica: </a:t>
            </a:r>
            <a:r>
              <a:rPr kumimoji="0" lang="es-ES" sz="1400" b="0" i="0" u="none" strike="noStrike" kern="1200" cap="none" spc="0" normalizeH="0" baseline="0" noProof="0" dirty="0" smtClean="0">
                <a:ln>
                  <a:noFill/>
                </a:ln>
                <a:solidFill>
                  <a:schemeClr val="tx1"/>
                </a:solidFill>
                <a:effectLst/>
                <a:uLnTx/>
                <a:uFillTx/>
                <a:latin typeface="+mn-lt"/>
                <a:ea typeface="+mn-ea"/>
                <a:cs typeface="+mn-cs"/>
              </a:rPr>
              <a:t>(Moreno, M 1998; </a:t>
            </a:r>
            <a:r>
              <a:rPr kumimoji="0" lang="pt-BR" sz="1400" b="0" i="0" u="none" strike="noStrike" kern="1200" cap="none" spc="0" normalizeH="0" baseline="0" noProof="0" dirty="0" err="1" smtClean="0">
                <a:ln>
                  <a:noFill/>
                </a:ln>
                <a:solidFill>
                  <a:schemeClr val="tx1"/>
                </a:solidFill>
                <a:effectLst/>
                <a:uLnTx/>
                <a:uFillTx/>
                <a:latin typeface="+mn-lt"/>
                <a:ea typeface="+mn-ea"/>
                <a:cs typeface="+mn-cs"/>
              </a:rPr>
              <a:t>Osin</a:t>
            </a:r>
            <a:r>
              <a:rPr kumimoji="0" lang="pt-BR" sz="1400" b="0" i="0" u="none" strike="noStrike" kern="1200" cap="none" spc="0" normalizeH="0" baseline="0" noProof="0" dirty="0" smtClean="0">
                <a:ln>
                  <a:noFill/>
                </a:ln>
                <a:solidFill>
                  <a:schemeClr val="tx1"/>
                </a:solidFill>
                <a:effectLst/>
                <a:uLnTx/>
                <a:uFillTx/>
                <a:latin typeface="+mn-lt"/>
                <a:ea typeface="+mn-ea"/>
                <a:cs typeface="+mn-cs"/>
              </a:rPr>
              <a:t>, L. 1998; </a:t>
            </a:r>
            <a:r>
              <a:rPr kumimoji="0" lang="pt-BR" sz="1400" b="0" i="0" u="none" strike="noStrike" kern="1200" cap="none" spc="0" normalizeH="0" baseline="0" noProof="0" dirty="0" err="1" smtClean="0">
                <a:ln>
                  <a:noFill/>
                </a:ln>
                <a:solidFill>
                  <a:schemeClr val="tx1"/>
                </a:solidFill>
                <a:effectLst/>
                <a:uLnTx/>
                <a:uFillTx/>
                <a:latin typeface="+mn-lt"/>
                <a:ea typeface="+mn-ea"/>
                <a:cs typeface="+mn-cs"/>
              </a:rPr>
              <a:t>Segovia</a:t>
            </a:r>
            <a:r>
              <a:rPr kumimoji="0" lang="pt-BR" sz="1400" b="0" i="0" u="none" strike="noStrike" kern="1200" cap="none" spc="0" normalizeH="0" baseline="0" noProof="0" dirty="0" smtClean="0">
                <a:ln>
                  <a:noFill/>
                </a:ln>
                <a:solidFill>
                  <a:schemeClr val="tx1"/>
                </a:solidFill>
                <a:effectLst/>
                <a:uLnTx/>
                <a:uFillTx/>
                <a:latin typeface="+mn-lt"/>
                <a:ea typeface="+mn-ea"/>
                <a:cs typeface="+mn-cs"/>
              </a:rPr>
              <a:t>, F. 2003; Tirado, </a:t>
            </a:r>
            <a:r>
              <a:rPr kumimoji="0" lang="pt-BR" sz="1400" b="0" i="0" u="none" strike="noStrike" kern="1200" cap="none" spc="0" normalizeH="0" baseline="0" noProof="0" dirty="0" err="1" smtClean="0">
                <a:ln>
                  <a:noFill/>
                </a:ln>
                <a:solidFill>
                  <a:schemeClr val="tx1"/>
                </a:solidFill>
                <a:effectLst/>
                <a:uLnTx/>
                <a:uFillTx/>
                <a:latin typeface="+mn-lt"/>
                <a:ea typeface="+mn-ea"/>
                <a:cs typeface="+mn-cs"/>
              </a:rPr>
              <a:t>M.R.</a:t>
            </a:r>
            <a:r>
              <a:rPr kumimoji="0" lang="pt-BR" sz="1400" b="0" i="0" u="none" strike="noStrike" kern="1200" cap="none" spc="0" normalizeH="0" baseline="0" noProof="0" dirty="0" smtClean="0">
                <a:ln>
                  <a:noFill/>
                </a:ln>
                <a:solidFill>
                  <a:schemeClr val="tx1"/>
                </a:solidFill>
                <a:effectLst/>
                <a:uLnTx/>
                <a:uFillTx/>
                <a:latin typeface="+mn-lt"/>
                <a:ea typeface="+mn-ea"/>
                <a:cs typeface="+mn-cs"/>
              </a:rPr>
              <a:t> 2004; Ferreiro, R. 2005)</a:t>
            </a:r>
            <a:endParaRPr kumimoji="0" lang="es-ES" sz="14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type="subTitle" idx="1"/>
          </p:nvPr>
        </p:nvSpPr>
        <p:spPr>
          <a:xfrm>
            <a:off x="500034" y="2643182"/>
            <a:ext cx="7854696" cy="3500462"/>
          </a:xfrm>
        </p:spPr>
        <p:txBody>
          <a:bodyPr>
            <a:noAutofit/>
          </a:bodyPr>
          <a:lstStyle/>
          <a:p>
            <a:pPr algn="just">
              <a:lnSpc>
                <a:spcPct val="150000"/>
              </a:lnSpc>
            </a:pPr>
            <a:r>
              <a:rPr lang="es-ES" dirty="0" smtClean="0"/>
              <a:t>Son una forma de organizar el proceso de enseñanza presencial y a distancia que implica el empleo de tecnología </a:t>
            </a:r>
            <a:endParaRPr lang="es-ES" dirty="0"/>
          </a:p>
        </p:txBody>
      </p:sp>
      <p:sp>
        <p:nvSpPr>
          <p:cNvPr id="6" name="1 Título"/>
          <p:cNvSpPr txBox="1">
            <a:spLocks/>
          </p:cNvSpPr>
          <p:nvPr/>
        </p:nvSpPr>
        <p:spPr>
          <a:xfrm>
            <a:off x="214314" y="357166"/>
            <a:ext cx="8858280" cy="1214446"/>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r>
              <a:rPr lang="es-ES" sz="3600" b="1" dirty="0" smtClean="0">
                <a:effectLst>
                  <a:outerShdw blurRad="38100" dist="38100" dir="2700000" algn="tl">
                    <a:srgbClr val="000000">
                      <a:alpha val="43137"/>
                    </a:srgbClr>
                  </a:outerShdw>
                </a:effectLst>
                <a:latin typeface="+mj-lt"/>
              </a:rPr>
              <a:t>LOS NUEVOS AMBIENTES DE APRENDIZAJES </a:t>
            </a:r>
            <a:r>
              <a:rPr kumimoji="0" lang="es-ES" sz="36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DE LA </a:t>
            </a:r>
            <a:r>
              <a:rPr kumimoji="0" lang="es-ES" sz="3600" b="1"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mj-lt"/>
                <a:ea typeface="+mj-ea"/>
                <a:cs typeface="+mj-cs"/>
              </a:rPr>
              <a:t>GENERACIÓN NET</a:t>
            </a:r>
            <a:endParaRPr kumimoji="0" lang="es-ES" sz="3600" b="1" i="0" u="none" strike="noStrike" kern="1200" cap="none" spc="0" normalizeH="0" baseline="0" noProof="0" dirty="0">
              <a:ln>
                <a:noFill/>
              </a:ln>
              <a:solidFill>
                <a:schemeClr val="tx1"/>
              </a:solidFill>
              <a:effectLst>
                <a:outerShdw blurRad="38100" dist="25400" dir="5400000" algn="tl" rotWithShape="0">
                  <a:srgbClr val="000000">
                    <a:alpha val="43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type="subTitle" idx="1"/>
          </p:nvPr>
        </p:nvSpPr>
        <p:spPr>
          <a:xfrm>
            <a:off x="357158" y="1857364"/>
            <a:ext cx="8429684" cy="3500462"/>
          </a:xfrm>
        </p:spPr>
        <p:txBody>
          <a:bodyPr>
            <a:noAutofit/>
          </a:bodyPr>
          <a:lstStyle/>
          <a:p>
            <a:pPr algn="just">
              <a:lnSpc>
                <a:spcPct val="150000"/>
              </a:lnSpc>
            </a:pPr>
            <a:r>
              <a:rPr lang="es-ES" dirty="0" smtClean="0">
                <a:solidFill>
                  <a:schemeClr val="bg1"/>
                </a:solidFill>
              </a:rPr>
              <a:t> </a:t>
            </a:r>
            <a:r>
              <a:rPr lang="es-ES" dirty="0" smtClean="0"/>
              <a:t>Forma de organización centrada en el alumno que fomenta su auto aprendizaje, la construcción social de su conocimiento, y como parte de este proceso, el desarrollo de su pensamiento crítico y creativo mediante el trabajo en equipo y con las TIC seleccionadas como idóneas por la naturaleza del contenido y los objetivo en pos de su formación como ciudadano.</a:t>
            </a:r>
            <a:endParaRPr lang="es-ES" dirty="0"/>
          </a:p>
        </p:txBody>
      </p:sp>
      <p:sp>
        <p:nvSpPr>
          <p:cNvPr id="6" name="1 Título"/>
          <p:cNvSpPr txBox="1">
            <a:spLocks/>
          </p:cNvSpPr>
          <p:nvPr/>
        </p:nvSpPr>
        <p:spPr>
          <a:xfrm>
            <a:off x="214314" y="357166"/>
            <a:ext cx="8858280" cy="1214446"/>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r>
              <a:rPr lang="es-ES" sz="3600" b="1" dirty="0" smtClean="0">
                <a:effectLst>
                  <a:outerShdw blurRad="38100" dist="38100" dir="2700000" algn="tl">
                    <a:srgbClr val="000000">
                      <a:alpha val="43137"/>
                    </a:srgbClr>
                  </a:outerShdw>
                </a:effectLst>
                <a:latin typeface="+mj-lt"/>
              </a:rPr>
              <a:t>LOS NUEVOS AMBIENTES DE APRENDIZAJES </a:t>
            </a:r>
            <a:r>
              <a:rPr kumimoji="0" lang="es-ES" sz="36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DE LA </a:t>
            </a:r>
            <a:r>
              <a:rPr kumimoji="0" lang="es-ES" sz="3600" b="1"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mj-lt"/>
                <a:ea typeface="+mj-ea"/>
                <a:cs typeface="+mj-cs"/>
              </a:rPr>
              <a:t>GENERACIÓN NET</a:t>
            </a:r>
            <a:endParaRPr kumimoji="0" lang="es-ES" sz="3600" b="1" i="0" u="none" strike="noStrike" kern="1200" cap="none" spc="0" normalizeH="0" baseline="0" noProof="0" dirty="0">
              <a:ln>
                <a:noFill/>
              </a:ln>
              <a:solidFill>
                <a:schemeClr val="tx1"/>
              </a:solidFill>
              <a:effectLst>
                <a:outerShdw blurRad="38100" dist="25400" dir="5400000" algn="tl" rotWithShape="0">
                  <a:srgbClr val="000000">
                    <a:alpha val="43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type="subTitle" idx="1"/>
          </p:nvPr>
        </p:nvSpPr>
        <p:spPr>
          <a:xfrm>
            <a:off x="571472" y="2000240"/>
            <a:ext cx="7854696" cy="4357718"/>
          </a:xfrm>
        </p:spPr>
        <p:txBody>
          <a:bodyPr>
            <a:noAutofit/>
          </a:bodyPr>
          <a:lstStyle/>
          <a:p>
            <a:pPr algn="just">
              <a:lnSpc>
                <a:spcPct val="150000"/>
              </a:lnSpc>
            </a:pPr>
            <a:r>
              <a:rPr lang="es-ES" sz="2000" b="1" dirty="0" smtClean="0"/>
              <a:t>El empleo de las TIC constituye un reto a superar más en el plano pedagógico que el tecnológico. Con su introducción en las escuelas se prevé que cambie el ambiente escolar, la organización y los horarios, el papel del maestro y el de los propios estudiantes  Los retos que se confrontan en las escuelas con las TIC pueden sintetizarse en tres, el del acceso, el empleo y la integración y pueden ilustrarse con las tres primeras vocales, la AEI.    </a:t>
            </a:r>
          </a:p>
        </p:txBody>
      </p:sp>
      <p:sp>
        <p:nvSpPr>
          <p:cNvPr id="6" name="1 Título"/>
          <p:cNvSpPr txBox="1">
            <a:spLocks/>
          </p:cNvSpPr>
          <p:nvPr/>
        </p:nvSpPr>
        <p:spPr>
          <a:xfrm>
            <a:off x="214314" y="357166"/>
            <a:ext cx="8858280" cy="857256"/>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r>
              <a:rPr lang="es-ES" sz="3600" b="1" dirty="0" smtClean="0">
                <a:effectLst>
                  <a:outerShdw blurRad="38100" dist="38100" dir="2700000" algn="tl">
                    <a:srgbClr val="000000">
                      <a:alpha val="43137"/>
                    </a:srgbClr>
                  </a:outerShdw>
                </a:effectLst>
                <a:latin typeface="+mj-lt"/>
              </a:rPr>
              <a:t>EL ENFOQUE "AEI" </a:t>
            </a:r>
            <a:r>
              <a:rPr kumimoji="0" lang="es-ES" sz="36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DE LA </a:t>
            </a:r>
            <a:r>
              <a:rPr kumimoji="0" lang="es-ES" sz="3600" b="1"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mj-lt"/>
                <a:ea typeface="+mj-ea"/>
                <a:cs typeface="+mj-cs"/>
              </a:rPr>
              <a:t>GENERACIÓN NET</a:t>
            </a:r>
            <a:endParaRPr kumimoji="0" lang="es-ES" sz="3600" b="1" i="0" u="none" strike="noStrike" kern="1200" cap="none" spc="0" normalizeH="0" baseline="0" noProof="0" dirty="0">
              <a:ln>
                <a:noFill/>
              </a:ln>
              <a:solidFill>
                <a:schemeClr val="tx1"/>
              </a:solidFill>
              <a:effectLst>
                <a:outerShdw blurRad="38100" dist="25400" dir="5400000" algn="tl" rotWithShape="0">
                  <a:srgbClr val="000000">
                    <a:alpha val="43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type="subTitle" idx="1"/>
          </p:nvPr>
        </p:nvSpPr>
        <p:spPr>
          <a:xfrm>
            <a:off x="357158" y="1857364"/>
            <a:ext cx="8429684" cy="4357718"/>
          </a:xfrm>
        </p:spPr>
        <p:txBody>
          <a:bodyPr>
            <a:noAutofit/>
          </a:bodyPr>
          <a:lstStyle/>
          <a:p>
            <a:pPr algn="just">
              <a:lnSpc>
                <a:spcPct val="150000"/>
              </a:lnSpc>
            </a:pPr>
            <a:r>
              <a:rPr lang="es-ES" sz="2000" b="1" dirty="0" smtClean="0"/>
              <a:t>  La </a:t>
            </a:r>
            <a:r>
              <a:rPr lang="es-ES" sz="3600" b="1" dirty="0" smtClean="0">
                <a:solidFill>
                  <a:srgbClr val="FFFF00"/>
                </a:solidFill>
              </a:rPr>
              <a:t>A</a:t>
            </a:r>
            <a:r>
              <a:rPr lang="es-ES" sz="2000" b="1" dirty="0" smtClean="0"/>
              <a:t>, referida a la necesidad de tener acceso a la tecnología, y la </a:t>
            </a:r>
            <a:r>
              <a:rPr lang="es-ES" sz="3600" b="1" dirty="0" smtClean="0">
                <a:solidFill>
                  <a:srgbClr val="FFFF00"/>
                </a:solidFill>
              </a:rPr>
              <a:t>E</a:t>
            </a:r>
            <a:r>
              <a:rPr lang="es-ES" sz="2000" b="1" dirty="0" smtClean="0"/>
              <a:t>, del empleo, la disposición y capacitación que tengamos para el correcto uso de las tecnologías de la información y comunicación al proceso de aprendizaje-enseñanza. Mientras que la </a:t>
            </a:r>
            <a:r>
              <a:rPr lang="es-ES" sz="4000" b="1" dirty="0" smtClean="0">
                <a:solidFill>
                  <a:srgbClr val="FFFF00"/>
                </a:solidFill>
              </a:rPr>
              <a:t>I </a:t>
            </a:r>
            <a:r>
              <a:rPr lang="es-ES" sz="2000" b="1" dirty="0" smtClean="0"/>
              <a:t>alude a la integración de las tecnologías al desarrollo de los contenidos curriculares. Probablemente sea el de integrar tecnología- contenido el reto pedagógico más importante.</a:t>
            </a:r>
          </a:p>
        </p:txBody>
      </p:sp>
      <p:sp>
        <p:nvSpPr>
          <p:cNvPr id="6" name="1 Título"/>
          <p:cNvSpPr txBox="1">
            <a:spLocks/>
          </p:cNvSpPr>
          <p:nvPr/>
        </p:nvSpPr>
        <p:spPr>
          <a:xfrm>
            <a:off x="214314" y="357166"/>
            <a:ext cx="8858280" cy="857256"/>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r>
              <a:rPr lang="es-ES" sz="3600" b="1" dirty="0" smtClean="0">
                <a:effectLst>
                  <a:outerShdw blurRad="38100" dist="38100" dir="2700000" algn="tl">
                    <a:srgbClr val="000000">
                      <a:alpha val="43137"/>
                    </a:srgbClr>
                  </a:outerShdw>
                </a:effectLst>
                <a:latin typeface="+mj-lt"/>
              </a:rPr>
              <a:t>EL ENFOQUE "AEI" </a:t>
            </a:r>
            <a:r>
              <a:rPr kumimoji="0" lang="es-ES" sz="36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DE LA </a:t>
            </a:r>
            <a:r>
              <a:rPr kumimoji="0" lang="es-ES" sz="3600" b="1"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mj-lt"/>
                <a:ea typeface="+mj-ea"/>
                <a:cs typeface="+mj-cs"/>
              </a:rPr>
              <a:t>GENERACIÓN NET</a:t>
            </a:r>
            <a:endParaRPr kumimoji="0" lang="es-ES" sz="3600" b="1" i="0" u="none" strike="noStrike" kern="1200" cap="none" spc="0" normalizeH="0" baseline="0" noProof="0" dirty="0">
              <a:ln>
                <a:noFill/>
              </a:ln>
              <a:solidFill>
                <a:schemeClr val="tx1"/>
              </a:solidFill>
              <a:effectLst>
                <a:outerShdw blurRad="38100" dist="25400" dir="5400000" algn="tl" rotWithShape="0">
                  <a:srgbClr val="000000">
                    <a:alpha val="43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type="subTitle" idx="1"/>
          </p:nvPr>
        </p:nvSpPr>
        <p:spPr>
          <a:xfrm>
            <a:off x="571472" y="1928802"/>
            <a:ext cx="7854696" cy="4357718"/>
          </a:xfrm>
        </p:spPr>
        <p:txBody>
          <a:bodyPr>
            <a:noAutofit/>
          </a:bodyPr>
          <a:lstStyle/>
          <a:p>
            <a:pPr algn="just">
              <a:lnSpc>
                <a:spcPct val="150000"/>
              </a:lnSpc>
            </a:pPr>
            <a:r>
              <a:rPr lang="es-ES" sz="2800" dirty="0" smtClean="0"/>
              <a:t>Es necesario tener en la escuela la tecnología apropiada, que se haga la inversión en la infraestructura que demanda el proceso de enseñanza, la necesaria y suficiente, incluyendo la conectividad de voz y dato, en función de múltiples variables, entre ellas el nivel escolar, los objetivos a lograr, los contenidos a desarrollar   </a:t>
            </a:r>
            <a:r>
              <a:rPr lang="es-ES" sz="2800" dirty="0" err="1" smtClean="0"/>
              <a:t>etc</a:t>
            </a:r>
            <a:r>
              <a:rPr lang="es-ES" sz="2800" dirty="0" smtClean="0"/>
              <a:t> .</a:t>
            </a:r>
            <a:endParaRPr lang="es-ES" sz="2800" dirty="0"/>
          </a:p>
        </p:txBody>
      </p:sp>
      <p:sp>
        <p:nvSpPr>
          <p:cNvPr id="6" name="1 Título"/>
          <p:cNvSpPr txBox="1">
            <a:spLocks/>
          </p:cNvSpPr>
          <p:nvPr/>
        </p:nvSpPr>
        <p:spPr>
          <a:xfrm>
            <a:off x="214314" y="357166"/>
            <a:ext cx="8858280" cy="857256"/>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r>
              <a:rPr lang="es-ES" sz="3600" b="1" dirty="0" smtClean="0">
                <a:effectLst>
                  <a:outerShdw blurRad="38100" dist="38100" dir="2700000" algn="tl">
                    <a:srgbClr val="000000">
                      <a:alpha val="43137"/>
                    </a:srgbClr>
                  </a:outerShdw>
                </a:effectLst>
                <a:latin typeface="+mj-lt"/>
              </a:rPr>
              <a:t>EL ENFOQUE "AEI" </a:t>
            </a:r>
            <a:r>
              <a:rPr kumimoji="0" lang="es-ES" sz="36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DE LA </a:t>
            </a:r>
            <a:r>
              <a:rPr kumimoji="0" lang="es-ES" sz="3600" b="1"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mj-lt"/>
                <a:ea typeface="+mj-ea"/>
                <a:cs typeface="+mj-cs"/>
              </a:rPr>
              <a:t>GENERACIÓN NET</a:t>
            </a:r>
            <a:endParaRPr kumimoji="0" lang="es-ES" sz="3600" b="1" i="0" u="none" strike="noStrike" kern="1200" cap="none" spc="0" normalizeH="0" baseline="0" noProof="0" dirty="0">
              <a:ln>
                <a:noFill/>
              </a:ln>
              <a:solidFill>
                <a:schemeClr val="tx1"/>
              </a:solidFill>
              <a:effectLst>
                <a:outerShdw blurRad="38100" dist="25400" dir="5400000" algn="tl" rotWithShape="0">
                  <a:srgbClr val="000000">
                    <a:alpha val="43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type="subTitle" idx="1"/>
          </p:nvPr>
        </p:nvSpPr>
        <p:spPr>
          <a:xfrm>
            <a:off x="571472" y="2285992"/>
            <a:ext cx="7854696" cy="4357718"/>
          </a:xfrm>
        </p:spPr>
        <p:txBody>
          <a:bodyPr>
            <a:noAutofit/>
          </a:bodyPr>
          <a:lstStyle/>
          <a:p>
            <a:pPr algn="just">
              <a:lnSpc>
                <a:spcPct val="150000"/>
              </a:lnSpc>
            </a:pPr>
            <a:r>
              <a:rPr lang="es-ES" sz="2400" dirty="0" smtClean="0"/>
              <a:t> También que el maestro esté capacitado para emplearla en función de lo que se debe aprender dadas las exigencias de las </a:t>
            </a:r>
            <a:r>
              <a:rPr lang="es-ES" sz="2400" dirty="0" err="1" smtClean="0"/>
              <a:t>currícula</a:t>
            </a:r>
            <a:r>
              <a:rPr lang="es-ES" sz="2400" dirty="0" smtClean="0"/>
              <a:t>  y de la sociedad contemporánea.</a:t>
            </a:r>
            <a:endParaRPr lang="es-ES" sz="2400" dirty="0"/>
          </a:p>
        </p:txBody>
      </p:sp>
      <p:sp>
        <p:nvSpPr>
          <p:cNvPr id="6" name="1 Título"/>
          <p:cNvSpPr txBox="1">
            <a:spLocks/>
          </p:cNvSpPr>
          <p:nvPr/>
        </p:nvSpPr>
        <p:spPr>
          <a:xfrm>
            <a:off x="214314" y="357166"/>
            <a:ext cx="8858280" cy="857256"/>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r>
              <a:rPr lang="es-ES" sz="3600" b="1" dirty="0" smtClean="0">
                <a:effectLst>
                  <a:outerShdw blurRad="38100" dist="38100" dir="2700000" algn="tl">
                    <a:srgbClr val="000000">
                      <a:alpha val="43137"/>
                    </a:srgbClr>
                  </a:outerShdw>
                </a:effectLst>
                <a:latin typeface="+mj-lt"/>
              </a:rPr>
              <a:t>EL ENFOQUE "AEI" </a:t>
            </a:r>
            <a:r>
              <a:rPr kumimoji="0" lang="es-ES" sz="36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DE LA </a:t>
            </a:r>
            <a:r>
              <a:rPr kumimoji="0" lang="es-ES" sz="3600" b="1"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mj-lt"/>
                <a:ea typeface="+mj-ea"/>
                <a:cs typeface="+mj-cs"/>
              </a:rPr>
              <a:t>GENERACIÓN NET</a:t>
            </a:r>
            <a:endParaRPr kumimoji="0" lang="es-ES" sz="3600" b="1" i="0" u="none" strike="noStrike" kern="1200" cap="none" spc="0" normalizeH="0" baseline="0" noProof="0" dirty="0">
              <a:ln>
                <a:noFill/>
              </a:ln>
              <a:solidFill>
                <a:schemeClr val="tx1"/>
              </a:solidFill>
              <a:effectLst>
                <a:outerShdw blurRad="38100" dist="25400" dir="5400000" algn="tl" rotWithShape="0">
                  <a:srgbClr val="000000">
                    <a:alpha val="43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type="subTitle" idx="1"/>
          </p:nvPr>
        </p:nvSpPr>
        <p:spPr>
          <a:xfrm>
            <a:off x="571472" y="1571612"/>
            <a:ext cx="7854696" cy="4357718"/>
          </a:xfrm>
        </p:spPr>
        <p:txBody>
          <a:bodyPr>
            <a:noAutofit/>
          </a:bodyPr>
          <a:lstStyle/>
          <a:p>
            <a:pPr algn="just">
              <a:buClr>
                <a:schemeClr val="tx1"/>
              </a:buClr>
              <a:buFont typeface="Wingdings" pitchFamily="2" charset="2"/>
              <a:buChar char="Ø"/>
            </a:pPr>
            <a:r>
              <a:rPr lang="es-ES" sz="2000" dirty="0" smtClean="0"/>
              <a:t> Sensibilización de los maestros sobre el papel de las TIC en la sociedad en que se desenvolverán profesionalmente sus alumnos mediante por ejemplo, charlas con expertos de reconocida credibilidad, entregándoseles material impreso.</a:t>
            </a:r>
          </a:p>
          <a:p>
            <a:pPr algn="just">
              <a:buClr>
                <a:schemeClr val="bg1"/>
              </a:buClr>
            </a:pPr>
            <a:endParaRPr lang="es-ES" sz="2000" dirty="0" smtClean="0"/>
          </a:p>
          <a:p>
            <a:pPr algn="just">
              <a:buClr>
                <a:schemeClr val="tx1"/>
              </a:buClr>
              <a:buFont typeface="Wingdings" pitchFamily="2" charset="2"/>
              <a:buChar char="Ø"/>
            </a:pPr>
            <a:r>
              <a:rPr lang="es-ES" sz="2000" dirty="0" smtClean="0"/>
              <a:t> Capacitación en el empleo de las TIC con énfasis en sus posibilidades como herramienta de aprendizaje- enseñanza, mediante la participación en talleres cortos y en horarios adecuados, con énfasis en la apropiación de la habilidad de empleo en asuntos prácticos cotidianos.</a:t>
            </a:r>
          </a:p>
          <a:p>
            <a:pPr algn="just">
              <a:buClr>
                <a:schemeClr val="tx1"/>
              </a:buClr>
            </a:pPr>
            <a:endParaRPr lang="es-ES" sz="2000" dirty="0" smtClean="0"/>
          </a:p>
          <a:p>
            <a:pPr algn="just">
              <a:buClr>
                <a:schemeClr val="tx1"/>
              </a:buClr>
              <a:buFont typeface="Wingdings" pitchFamily="2" charset="2"/>
              <a:buChar char="Ø"/>
            </a:pPr>
            <a:r>
              <a:rPr lang="es-ES" sz="2000" dirty="0" smtClean="0"/>
              <a:t> Acceso de los maestros a las nuevas tecnologías. A más diversos tipos de TIC, mejor. Pero siempre de modo paulatino y con una intención de servicio y crecimiento profesional.</a:t>
            </a:r>
          </a:p>
          <a:p>
            <a:pPr algn="just">
              <a:buClr>
                <a:schemeClr val="bg1"/>
              </a:buClr>
              <a:buFont typeface="Wingdings" pitchFamily="2" charset="2"/>
              <a:buChar char="Ø"/>
            </a:pPr>
            <a:endParaRPr lang="es-ES" sz="2000" dirty="0">
              <a:solidFill>
                <a:schemeClr val="bg1"/>
              </a:solidFill>
            </a:endParaRPr>
          </a:p>
        </p:txBody>
      </p:sp>
      <p:sp>
        <p:nvSpPr>
          <p:cNvPr id="6" name="1 Título"/>
          <p:cNvSpPr txBox="1">
            <a:spLocks/>
          </p:cNvSpPr>
          <p:nvPr/>
        </p:nvSpPr>
        <p:spPr>
          <a:xfrm>
            <a:off x="214314" y="357166"/>
            <a:ext cx="8858280" cy="857256"/>
          </a:xfrm>
          <a:prstGeom prst="rect">
            <a:avLst/>
          </a:prstGeom>
          <a:ln>
            <a:noFill/>
          </a:ln>
        </p:spPr>
        <p:txBody>
          <a:bodyPr vert="horz" lIns="0" tIns="0" rIns="18288" bIns="0" anchor="b">
            <a:normAutofit fontScale="92500" lnSpcReduction="20000"/>
            <a:scene3d>
              <a:camera prst="orthographicFront"/>
              <a:lightRig rig="freezing" dir="t">
                <a:rot lat="0" lon="0" rev="5640000"/>
              </a:lightRig>
            </a:scene3d>
            <a:sp3d prstMaterial="flat">
              <a:bevelT w="38100" h="38100"/>
              <a:contourClr>
                <a:schemeClr val="tx2"/>
              </a:contourClr>
            </a:sp3d>
          </a:bodyPr>
          <a:lstStyle/>
          <a:p>
            <a:pPr lvl="0" algn="ctr">
              <a:spcBef>
                <a:spcPct val="0"/>
              </a:spcBef>
            </a:pPr>
            <a:r>
              <a:rPr lang="es-ES" sz="3600" b="1" dirty="0" smtClean="0">
                <a:effectLst>
                  <a:outerShdw blurRad="38100" dist="38100" dir="2700000" algn="tl">
                    <a:srgbClr val="000000">
                      <a:alpha val="43137"/>
                    </a:srgbClr>
                  </a:outerShdw>
                </a:effectLst>
                <a:latin typeface="+mj-lt"/>
              </a:rPr>
              <a:t>ESTRATEGIA DEL ENFOQUE "AEI" </a:t>
            </a:r>
            <a:r>
              <a:rPr kumimoji="0" lang="es-ES" sz="36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DE LA </a:t>
            </a:r>
            <a:r>
              <a:rPr kumimoji="0" lang="es-ES" sz="3600" b="1"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mj-lt"/>
                <a:ea typeface="+mj-ea"/>
                <a:cs typeface="+mj-cs"/>
              </a:rPr>
              <a:t>GENERACIÓN NET</a:t>
            </a:r>
            <a:endParaRPr kumimoji="0" lang="es-ES" sz="3600" b="1" i="0" u="none" strike="noStrike" kern="1200" cap="none" spc="0" normalizeH="0" baseline="0" noProof="0" dirty="0">
              <a:ln>
                <a:noFill/>
              </a:ln>
              <a:solidFill>
                <a:schemeClr val="tx1"/>
              </a:solidFill>
              <a:effectLst>
                <a:outerShdw blurRad="38100" dist="25400" dir="5400000" algn="tl" rotWithShape="0">
                  <a:srgbClr val="000000">
                    <a:alpha val="43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42844" y="428604"/>
            <a:ext cx="9144000" cy="1470025"/>
          </a:xfrm>
        </p:spPr>
        <p:txBody>
          <a:bodyPr>
            <a:normAutofit fontScale="90000"/>
          </a:bodyPr>
          <a:lstStyle/>
          <a:p>
            <a:pPr algn="l"/>
            <a:r>
              <a:rPr lang="es-ES" dirty="0" smtClean="0"/>
              <a:t>MÁS ALLÁ DEL SALÓN DE CLASES</a:t>
            </a:r>
            <a:endParaRPr lang="es-ES" dirty="0"/>
          </a:p>
        </p:txBody>
      </p:sp>
      <p:sp>
        <p:nvSpPr>
          <p:cNvPr id="3" name="2 Rectángulo"/>
          <p:cNvSpPr/>
          <p:nvPr/>
        </p:nvSpPr>
        <p:spPr>
          <a:xfrm>
            <a:off x="357158" y="4714884"/>
            <a:ext cx="8215370" cy="1384995"/>
          </a:xfrm>
          <a:prstGeom prst="rect">
            <a:avLst/>
          </a:prstGeom>
        </p:spPr>
        <p:txBody>
          <a:bodyPr wrap="square">
            <a:spAutoFit/>
          </a:bodyPr>
          <a:lstStyle/>
          <a:p>
            <a:pPr algn="ctr"/>
            <a:r>
              <a:rPr lang="es-ES" sz="2800" dirty="0" smtClean="0"/>
              <a:t> Ramón F. FERREIRO</a:t>
            </a:r>
          </a:p>
          <a:p>
            <a:pPr algn="ctr"/>
            <a:r>
              <a:rPr lang="es-ES" sz="2800" dirty="0" smtClean="0"/>
              <a:t>Anthony DE NAPOLI</a:t>
            </a:r>
          </a:p>
          <a:p>
            <a:pPr algn="ctr"/>
            <a:r>
              <a:rPr lang="es-ES" sz="2800" dirty="0" smtClean="0"/>
              <a:t>Nova </a:t>
            </a:r>
            <a:r>
              <a:rPr lang="es-ES" sz="2800" dirty="0" err="1" smtClean="0"/>
              <a:t>Southeastern</a:t>
            </a:r>
            <a:r>
              <a:rPr lang="es-ES" sz="2800" dirty="0" smtClean="0"/>
              <a:t> </a:t>
            </a:r>
            <a:r>
              <a:rPr lang="es-ES" sz="2800" dirty="0" err="1" smtClean="0"/>
              <a:t>University</a:t>
            </a:r>
            <a:r>
              <a:rPr lang="es-ES" sz="2800" dirty="0" smtClean="0"/>
              <a:t>, EEUU.</a:t>
            </a:r>
            <a:endParaRPr lang="es-ES" sz="2800" dirty="0"/>
          </a:p>
        </p:txBody>
      </p:sp>
      <p:sp>
        <p:nvSpPr>
          <p:cNvPr id="4" name="3 Rectángulo"/>
          <p:cNvSpPr/>
          <p:nvPr/>
        </p:nvSpPr>
        <p:spPr>
          <a:xfrm>
            <a:off x="1785918" y="2285992"/>
            <a:ext cx="5648149" cy="1446550"/>
          </a:xfrm>
          <a:prstGeom prst="rect">
            <a:avLst/>
          </a:prstGeom>
        </p:spPr>
        <p:txBody>
          <a:bodyPr wrap="none">
            <a:spAutoFit/>
          </a:bodyPr>
          <a:lstStyle/>
          <a:p>
            <a:r>
              <a:rPr lang="es-ES" sz="4400" dirty="0" smtClean="0"/>
              <a:t>Los nuevos ambientes </a:t>
            </a:r>
          </a:p>
          <a:p>
            <a:pPr algn="ctr"/>
            <a:r>
              <a:rPr lang="es-ES" sz="4400" dirty="0" smtClean="0"/>
              <a:t>de aprendizajes </a:t>
            </a:r>
            <a:endParaRPr lang="es-ES" sz="4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type="subTitle" idx="1"/>
          </p:nvPr>
        </p:nvSpPr>
        <p:spPr>
          <a:xfrm>
            <a:off x="571472" y="1571612"/>
            <a:ext cx="7854696" cy="4572032"/>
          </a:xfrm>
        </p:spPr>
        <p:txBody>
          <a:bodyPr>
            <a:noAutofit/>
          </a:bodyPr>
          <a:lstStyle/>
          <a:p>
            <a:pPr algn="just">
              <a:buClrTx/>
              <a:buFont typeface="Wingdings" pitchFamily="2" charset="2"/>
              <a:buChar char="Ø"/>
            </a:pPr>
            <a:r>
              <a:rPr lang="es-ES" sz="2000" dirty="0" smtClean="0"/>
              <a:t> Énfasis en el empleo de la computadora y al internet en las distintas actividades propias de la profesión, en su relación con la administración, los directivos, entre maestros, entre maestros y alumnos.</a:t>
            </a:r>
          </a:p>
          <a:p>
            <a:pPr algn="just">
              <a:buClrTx/>
            </a:pPr>
            <a:endParaRPr lang="es-ES" sz="2000" dirty="0" smtClean="0"/>
          </a:p>
          <a:p>
            <a:pPr algn="just">
              <a:buClrTx/>
              <a:buFont typeface="Wingdings" pitchFamily="2" charset="2"/>
              <a:buChar char="Ø"/>
            </a:pPr>
            <a:r>
              <a:rPr lang="es-ES" sz="2000" dirty="0" smtClean="0"/>
              <a:t> Reflexión en comunidades de maestros de las posibilidades de empleo de las tecnologías en su materia desde distintas perspectivas, bien para desarrollar todo una unidad o parte de ella, bien para cumplir con determinadas funciones didácticas, por ejemplo la ejercitación, el procesamiento de la información, la recapitulación, la tarea escolar, la evaluación, entre otras.</a:t>
            </a:r>
          </a:p>
          <a:p>
            <a:pPr algn="just">
              <a:buClrTx/>
            </a:pPr>
            <a:endParaRPr lang="es-ES" sz="2000" dirty="0" smtClean="0"/>
          </a:p>
          <a:p>
            <a:pPr algn="just">
              <a:buClrTx/>
              <a:buFont typeface="Wingdings" pitchFamily="2" charset="2"/>
              <a:buChar char="Ø"/>
            </a:pPr>
            <a:r>
              <a:rPr lang="es-ES" sz="2000" dirty="0" smtClean="0"/>
              <a:t> Elaboración de un plan por plazos que incluya la inversión necesaria en tecnología y capacitación de los docentes, y los pasos a seguir, y supuesto el cumplimiento y evaluación.</a:t>
            </a:r>
          </a:p>
          <a:p>
            <a:pPr algn="just">
              <a:buClrTx/>
              <a:buFont typeface="Wingdings" pitchFamily="2" charset="2"/>
              <a:buChar char="Ø"/>
            </a:pPr>
            <a:endParaRPr lang="es-ES" sz="2000" dirty="0">
              <a:solidFill>
                <a:schemeClr val="bg1"/>
              </a:solidFill>
            </a:endParaRPr>
          </a:p>
        </p:txBody>
      </p:sp>
      <p:sp>
        <p:nvSpPr>
          <p:cNvPr id="6" name="1 Título"/>
          <p:cNvSpPr txBox="1">
            <a:spLocks/>
          </p:cNvSpPr>
          <p:nvPr/>
        </p:nvSpPr>
        <p:spPr>
          <a:xfrm>
            <a:off x="214314" y="357166"/>
            <a:ext cx="8858280" cy="857256"/>
          </a:xfrm>
          <a:prstGeom prst="rect">
            <a:avLst/>
          </a:prstGeom>
          <a:ln>
            <a:noFill/>
          </a:ln>
        </p:spPr>
        <p:txBody>
          <a:bodyPr vert="horz" lIns="0" tIns="0" rIns="18288" bIns="0" anchor="b">
            <a:normAutofit fontScale="92500" lnSpcReduction="20000"/>
            <a:scene3d>
              <a:camera prst="orthographicFront"/>
              <a:lightRig rig="freezing" dir="t">
                <a:rot lat="0" lon="0" rev="5640000"/>
              </a:lightRig>
            </a:scene3d>
            <a:sp3d prstMaterial="flat">
              <a:bevelT w="38100" h="38100"/>
              <a:contourClr>
                <a:schemeClr val="tx2"/>
              </a:contourClr>
            </a:sp3d>
          </a:bodyPr>
          <a:lstStyle/>
          <a:p>
            <a:pPr lvl="0" algn="ctr">
              <a:spcBef>
                <a:spcPct val="0"/>
              </a:spcBef>
            </a:pPr>
            <a:r>
              <a:rPr lang="es-ES" sz="3600" b="1" dirty="0" smtClean="0">
                <a:effectLst>
                  <a:outerShdw blurRad="38100" dist="38100" dir="2700000" algn="tl">
                    <a:srgbClr val="000000">
                      <a:alpha val="43137"/>
                    </a:srgbClr>
                  </a:outerShdw>
                </a:effectLst>
                <a:latin typeface="+mj-lt"/>
              </a:rPr>
              <a:t>ESTRATEGIA DEL ENFOQUE "AEI" </a:t>
            </a:r>
            <a:r>
              <a:rPr kumimoji="0" lang="es-ES" sz="36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DE LA </a:t>
            </a:r>
            <a:r>
              <a:rPr kumimoji="0" lang="es-ES" sz="3600" b="1"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mj-lt"/>
                <a:ea typeface="+mj-ea"/>
                <a:cs typeface="+mj-cs"/>
              </a:rPr>
              <a:t>GENERACIÓN NET</a:t>
            </a:r>
            <a:endParaRPr kumimoji="0" lang="es-ES" sz="3600" b="1" i="0" u="none" strike="noStrike" kern="1200" cap="none" spc="0" normalizeH="0" baseline="0" noProof="0" dirty="0">
              <a:ln>
                <a:noFill/>
              </a:ln>
              <a:solidFill>
                <a:schemeClr val="tx1"/>
              </a:solidFill>
              <a:effectLst>
                <a:outerShdw blurRad="38100" dist="25400" dir="5400000" algn="tl" rotWithShape="0">
                  <a:srgbClr val="000000">
                    <a:alpha val="43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type="subTitle" idx="1"/>
          </p:nvPr>
        </p:nvSpPr>
        <p:spPr>
          <a:xfrm>
            <a:off x="571472" y="1571612"/>
            <a:ext cx="7854696" cy="4357718"/>
          </a:xfrm>
        </p:spPr>
        <p:txBody>
          <a:bodyPr>
            <a:noAutofit/>
          </a:bodyPr>
          <a:lstStyle/>
          <a:p>
            <a:pPr algn="just">
              <a:buClrTx/>
              <a:buFont typeface="Wingdings" pitchFamily="2" charset="2"/>
              <a:buChar char="Ø"/>
            </a:pPr>
            <a:r>
              <a:rPr lang="es-ES" sz="2000" dirty="0" smtClean="0"/>
              <a:t> Puesta en práctica de proyectos pilotos que justifiquen las innovaciones a nivel de institución o bien a nivel de salón que se están introduciendo empleando no tan solo criterio de evaluación tecnológica y económica, sino también pedagógica.</a:t>
            </a:r>
          </a:p>
          <a:p>
            <a:pPr algn="just">
              <a:buClrTx/>
            </a:pPr>
            <a:endParaRPr lang="es-ES" sz="2000" dirty="0" smtClean="0"/>
          </a:p>
          <a:p>
            <a:pPr algn="just">
              <a:buClrTx/>
            </a:pPr>
            <a:endParaRPr lang="es-ES" sz="800" dirty="0" smtClean="0"/>
          </a:p>
          <a:p>
            <a:pPr algn="just">
              <a:buClrTx/>
              <a:buFont typeface="Wingdings" pitchFamily="2" charset="2"/>
              <a:buChar char="Ø"/>
            </a:pPr>
            <a:r>
              <a:rPr lang="es-ES" sz="2000" dirty="0" smtClean="0"/>
              <a:t> Creación a nivel de un grupo de trabajo de compañeros más preparados y entusiastas que los restantes que cumplan funciones de asesoramiento, tanto tecnológico como didáctico.</a:t>
            </a:r>
          </a:p>
          <a:p>
            <a:pPr algn="just">
              <a:buClrTx/>
              <a:buFont typeface="Wingdings" pitchFamily="2" charset="2"/>
              <a:buChar char="Ø"/>
            </a:pPr>
            <a:endParaRPr lang="es-ES" sz="2000" dirty="0" smtClean="0"/>
          </a:p>
          <a:p>
            <a:pPr algn="just">
              <a:buClrTx/>
            </a:pPr>
            <a:endParaRPr lang="es-ES" sz="800" dirty="0" smtClean="0"/>
          </a:p>
          <a:p>
            <a:pPr algn="just">
              <a:buClrTx/>
              <a:buFont typeface="Wingdings" pitchFamily="2" charset="2"/>
              <a:buChar char="Ø"/>
            </a:pPr>
            <a:r>
              <a:rPr lang="es-ES" sz="2000" dirty="0" smtClean="0"/>
              <a:t> Retroalimentación a la comunidad educativa sobre lo que se está haciendo, cómo y con qué resultados. Lo anterior permite generalizar la experiencia, la búsqueda de soluciones en común y lo que es más importante la "contaminación positiva" de toda la comunidad hacia el empleo de las tecnologías.</a:t>
            </a:r>
          </a:p>
        </p:txBody>
      </p:sp>
      <p:sp>
        <p:nvSpPr>
          <p:cNvPr id="6" name="1 Título"/>
          <p:cNvSpPr txBox="1">
            <a:spLocks/>
          </p:cNvSpPr>
          <p:nvPr/>
        </p:nvSpPr>
        <p:spPr>
          <a:xfrm>
            <a:off x="214314" y="357166"/>
            <a:ext cx="8858280" cy="857256"/>
          </a:xfrm>
          <a:prstGeom prst="rect">
            <a:avLst/>
          </a:prstGeom>
          <a:ln>
            <a:noFill/>
          </a:ln>
        </p:spPr>
        <p:txBody>
          <a:bodyPr vert="horz" lIns="0" tIns="0" rIns="18288" bIns="0" anchor="b">
            <a:normAutofit fontScale="92500" lnSpcReduction="20000"/>
            <a:scene3d>
              <a:camera prst="orthographicFront"/>
              <a:lightRig rig="freezing" dir="t">
                <a:rot lat="0" lon="0" rev="5640000"/>
              </a:lightRig>
            </a:scene3d>
            <a:sp3d prstMaterial="flat">
              <a:bevelT w="38100" h="38100"/>
              <a:contourClr>
                <a:schemeClr val="tx2"/>
              </a:contourClr>
            </a:sp3d>
          </a:bodyPr>
          <a:lstStyle/>
          <a:p>
            <a:pPr lvl="0" algn="ctr">
              <a:spcBef>
                <a:spcPct val="0"/>
              </a:spcBef>
            </a:pPr>
            <a:r>
              <a:rPr lang="es-ES" sz="3600" b="1" dirty="0" smtClean="0">
                <a:effectLst>
                  <a:outerShdw blurRad="38100" dist="38100" dir="2700000" algn="tl">
                    <a:srgbClr val="000000">
                      <a:alpha val="43137"/>
                    </a:srgbClr>
                  </a:outerShdw>
                </a:effectLst>
                <a:latin typeface="+mj-lt"/>
              </a:rPr>
              <a:t>ESTRATEGIA DEL ENFOQUE "AEI" </a:t>
            </a:r>
            <a:r>
              <a:rPr kumimoji="0" lang="es-ES" sz="36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DE LA </a:t>
            </a:r>
            <a:r>
              <a:rPr kumimoji="0" lang="es-ES" sz="3600" b="1"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mj-lt"/>
                <a:ea typeface="+mj-ea"/>
                <a:cs typeface="+mj-cs"/>
              </a:rPr>
              <a:t>GENERACIÓN NET</a:t>
            </a:r>
            <a:endParaRPr kumimoji="0" lang="es-ES" sz="3600" b="1" i="0" u="none" strike="noStrike" kern="1200" cap="none" spc="0" normalizeH="0" baseline="0" noProof="0" dirty="0">
              <a:ln>
                <a:noFill/>
              </a:ln>
              <a:solidFill>
                <a:schemeClr val="tx1"/>
              </a:solidFill>
              <a:effectLst>
                <a:outerShdw blurRad="38100" dist="25400" dir="5400000" algn="tl" rotWithShape="0">
                  <a:srgbClr val="000000">
                    <a:alpha val="43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type="subTitle" idx="1"/>
          </p:nvPr>
        </p:nvSpPr>
        <p:spPr>
          <a:xfrm>
            <a:off x="571472" y="2000240"/>
            <a:ext cx="7854696" cy="3357586"/>
          </a:xfrm>
        </p:spPr>
        <p:txBody>
          <a:bodyPr>
            <a:noAutofit/>
          </a:bodyPr>
          <a:lstStyle/>
          <a:p>
            <a:pPr algn="just">
              <a:buClrTx/>
              <a:buFont typeface="Wingdings" pitchFamily="2" charset="2"/>
              <a:buChar char="Ø"/>
            </a:pPr>
            <a:r>
              <a:rPr lang="es-ES" sz="2000" dirty="0" smtClean="0">
                <a:solidFill>
                  <a:schemeClr val="bg1"/>
                </a:solidFill>
              </a:rPr>
              <a:t> </a:t>
            </a:r>
            <a:r>
              <a:rPr lang="es-ES" sz="2400" dirty="0" smtClean="0"/>
              <a:t>Invertir en una plataforma electrónica comercial o bien optar por la construcción de una a la medida de las necesidades y nivel de desarrollo de la comunidad educativa institucional.</a:t>
            </a:r>
          </a:p>
          <a:p>
            <a:pPr algn="just">
              <a:buClrTx/>
            </a:pPr>
            <a:endParaRPr lang="es-ES" sz="2400" dirty="0" smtClean="0"/>
          </a:p>
          <a:p>
            <a:pPr algn="just">
              <a:buClrTx/>
              <a:buFont typeface="Wingdings" pitchFamily="2" charset="2"/>
              <a:buChar char="Ø"/>
            </a:pPr>
            <a:r>
              <a:rPr lang="es-ES" sz="2400" dirty="0" smtClean="0"/>
              <a:t> Construir y/o reconstruir el Modelo Educativo de la institución contemplando como parte del mismo el empleo de las TIC para la formación de las nuevas generaciones</a:t>
            </a:r>
            <a:endParaRPr lang="es-ES" sz="2400" dirty="0"/>
          </a:p>
        </p:txBody>
      </p:sp>
      <p:sp>
        <p:nvSpPr>
          <p:cNvPr id="6" name="1 Título"/>
          <p:cNvSpPr txBox="1">
            <a:spLocks/>
          </p:cNvSpPr>
          <p:nvPr/>
        </p:nvSpPr>
        <p:spPr>
          <a:xfrm>
            <a:off x="214314" y="357166"/>
            <a:ext cx="8858280" cy="857256"/>
          </a:xfrm>
          <a:prstGeom prst="rect">
            <a:avLst/>
          </a:prstGeom>
          <a:ln>
            <a:noFill/>
          </a:ln>
        </p:spPr>
        <p:txBody>
          <a:bodyPr vert="horz" lIns="0" tIns="0" rIns="18288" bIns="0" anchor="b">
            <a:normAutofit fontScale="92500" lnSpcReduction="20000"/>
            <a:scene3d>
              <a:camera prst="orthographicFront"/>
              <a:lightRig rig="freezing" dir="t">
                <a:rot lat="0" lon="0" rev="5640000"/>
              </a:lightRig>
            </a:scene3d>
            <a:sp3d prstMaterial="flat">
              <a:bevelT w="38100" h="38100"/>
              <a:contourClr>
                <a:schemeClr val="tx2"/>
              </a:contourClr>
            </a:sp3d>
          </a:bodyPr>
          <a:lstStyle/>
          <a:p>
            <a:pPr lvl="0" algn="ctr">
              <a:spcBef>
                <a:spcPct val="0"/>
              </a:spcBef>
            </a:pPr>
            <a:r>
              <a:rPr lang="es-ES" sz="3600" b="1" dirty="0" smtClean="0">
                <a:effectLst>
                  <a:outerShdw blurRad="38100" dist="38100" dir="2700000" algn="tl">
                    <a:srgbClr val="000000">
                      <a:alpha val="43137"/>
                    </a:srgbClr>
                  </a:outerShdw>
                </a:effectLst>
                <a:latin typeface="+mj-lt"/>
              </a:rPr>
              <a:t>ESTRATEGIA DEL ENFOQUE "AEI" </a:t>
            </a:r>
            <a:r>
              <a:rPr kumimoji="0" lang="es-ES" sz="36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DE LA </a:t>
            </a:r>
            <a:r>
              <a:rPr kumimoji="0" lang="es-ES" sz="3600" b="1"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mj-lt"/>
                <a:ea typeface="+mj-ea"/>
                <a:cs typeface="+mj-cs"/>
              </a:rPr>
              <a:t>GENERACIÓN NET</a:t>
            </a:r>
            <a:endParaRPr kumimoji="0" lang="es-ES" sz="3600" b="1" i="0" u="none" strike="noStrike" kern="1200" cap="none" spc="0" normalizeH="0" baseline="0" noProof="0" dirty="0">
              <a:ln>
                <a:noFill/>
              </a:ln>
              <a:solidFill>
                <a:schemeClr val="tx1"/>
              </a:solidFill>
              <a:effectLst>
                <a:outerShdw blurRad="38100" dist="25400" dir="5400000" algn="tl" rotWithShape="0">
                  <a:srgbClr val="000000">
                    <a:alpha val="43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1 Título"/>
          <p:cNvSpPr txBox="1">
            <a:spLocks/>
          </p:cNvSpPr>
          <p:nvPr/>
        </p:nvSpPr>
        <p:spPr>
          <a:xfrm>
            <a:off x="214314" y="357166"/>
            <a:ext cx="8858280" cy="857256"/>
          </a:xfrm>
          <a:prstGeom prst="rect">
            <a:avLst/>
          </a:prstGeom>
          <a:ln>
            <a:noFill/>
          </a:ln>
        </p:spPr>
        <p:txBody>
          <a:bodyPr vert="horz" lIns="0" tIns="0" rIns="18288" bIns="0" anchor="b">
            <a:normAutofit fontScale="92500"/>
            <a:scene3d>
              <a:camera prst="orthographicFront"/>
              <a:lightRig rig="freezing" dir="t">
                <a:rot lat="0" lon="0" rev="5640000"/>
              </a:lightRig>
            </a:scene3d>
            <a:sp3d prstMaterial="flat">
              <a:bevelT w="38100" h="38100"/>
              <a:contourClr>
                <a:schemeClr val="tx2"/>
              </a:contourClr>
            </a:sp3d>
          </a:bodyPr>
          <a:lstStyle/>
          <a:p>
            <a:pPr lvl="0" algn="ctr">
              <a:spcBef>
                <a:spcPct val="0"/>
              </a:spcBef>
            </a:pPr>
            <a:r>
              <a:rPr lang="es-ES" sz="3600" b="1" dirty="0" smtClean="0">
                <a:effectLst>
                  <a:outerShdw blurRad="38100" dist="38100" dir="2700000" algn="tl">
                    <a:srgbClr val="000000">
                      <a:alpha val="43137"/>
                    </a:srgbClr>
                  </a:outerShdw>
                </a:effectLst>
                <a:latin typeface="+mj-lt"/>
              </a:rPr>
              <a:t>EL DISEÑO DIDÁCTICO </a:t>
            </a:r>
            <a:r>
              <a:rPr kumimoji="0" lang="es-ES" sz="36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DE LA </a:t>
            </a:r>
            <a:r>
              <a:rPr kumimoji="0" lang="es-ES" sz="3600" b="1"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mj-lt"/>
                <a:ea typeface="+mj-ea"/>
                <a:cs typeface="+mj-cs"/>
              </a:rPr>
              <a:t>GENERACIÓN NET</a:t>
            </a:r>
            <a:endParaRPr kumimoji="0" lang="es-ES" sz="3600" b="1" i="0" u="none" strike="noStrike" kern="1200" cap="none" spc="0" normalizeH="0" baseline="0" noProof="0" dirty="0">
              <a:ln>
                <a:noFill/>
              </a:ln>
              <a:solidFill>
                <a:schemeClr val="tx1"/>
              </a:solidFill>
              <a:effectLst>
                <a:outerShdw blurRad="38100" dist="25400" dir="5400000" algn="tl" rotWithShape="0">
                  <a:srgbClr val="000000">
                    <a:alpha val="43000"/>
                  </a:srgbClr>
                </a:outerShdw>
              </a:effectLst>
              <a:uLnTx/>
              <a:uFillTx/>
              <a:latin typeface="+mj-lt"/>
              <a:ea typeface="+mj-ea"/>
              <a:cs typeface="+mj-cs"/>
            </a:endParaRPr>
          </a:p>
        </p:txBody>
      </p:sp>
      <p:sp>
        <p:nvSpPr>
          <p:cNvPr id="4" name="3 Subtítulo"/>
          <p:cNvSpPr>
            <a:spLocks noGrp="1"/>
          </p:cNvSpPr>
          <p:nvPr>
            <p:ph type="subTitle" idx="1"/>
          </p:nvPr>
        </p:nvSpPr>
        <p:spPr>
          <a:xfrm>
            <a:off x="500034" y="1785926"/>
            <a:ext cx="7854696" cy="4643470"/>
          </a:xfrm>
        </p:spPr>
        <p:txBody>
          <a:bodyPr>
            <a:noAutofit/>
          </a:bodyPr>
          <a:lstStyle/>
          <a:p>
            <a:pPr algn="just"/>
            <a:r>
              <a:rPr lang="es-ES" sz="2000" dirty="0" smtClean="0"/>
              <a:t>El diseño de nuevos ambientes de aprendizaje debe contemplar el empleo de las TIC acorde de las potencialidades de estos recursos para lograr mayor participación, interactividad alumno-contenido de enseñanza e interacción alumno-alumno y alumno-maestro, relaciones de colaboración y una función del maestro como mediador (Ferreiro, R.2003).</a:t>
            </a:r>
          </a:p>
          <a:p>
            <a:pPr algn="just"/>
            <a:endParaRPr lang="es-ES" sz="2000" dirty="0" smtClean="0"/>
          </a:p>
          <a:p>
            <a:pPr algn="just"/>
            <a:r>
              <a:rPr lang="es-ES" sz="2000" dirty="0" smtClean="0"/>
              <a:t>Uno de los aspectos mas importantes en el diseño  es la presentación didáctica que se hace de los contenidos y cómo estos generan en los estudiantes los procesos psicológicos superiores entre ellos los de sentido y significado, </a:t>
            </a:r>
            <a:r>
              <a:rPr lang="es-ES" sz="2000" dirty="0" err="1" smtClean="0"/>
              <a:t>metacognición</a:t>
            </a:r>
            <a:r>
              <a:rPr lang="es-ES" sz="2000" dirty="0" smtClean="0"/>
              <a:t> y transferencia que permitan que el procesamiento de la información contribuya a su formación  como persona.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1 Título"/>
          <p:cNvSpPr txBox="1">
            <a:spLocks/>
          </p:cNvSpPr>
          <p:nvPr/>
        </p:nvSpPr>
        <p:spPr>
          <a:xfrm>
            <a:off x="214314" y="357166"/>
            <a:ext cx="8858280" cy="857256"/>
          </a:xfrm>
          <a:prstGeom prst="rect">
            <a:avLst/>
          </a:prstGeom>
          <a:ln>
            <a:noFill/>
          </a:ln>
        </p:spPr>
        <p:txBody>
          <a:bodyPr vert="horz" lIns="0" tIns="0" rIns="18288" bIns="0" anchor="b">
            <a:normAutofit fontScale="92500"/>
            <a:scene3d>
              <a:camera prst="orthographicFront"/>
              <a:lightRig rig="freezing" dir="t">
                <a:rot lat="0" lon="0" rev="5640000"/>
              </a:lightRig>
            </a:scene3d>
            <a:sp3d prstMaterial="flat">
              <a:bevelT w="38100" h="38100"/>
              <a:contourClr>
                <a:schemeClr val="tx2"/>
              </a:contourClr>
            </a:sp3d>
          </a:bodyPr>
          <a:lstStyle/>
          <a:p>
            <a:pPr lvl="0" algn="ctr">
              <a:spcBef>
                <a:spcPct val="0"/>
              </a:spcBef>
            </a:pPr>
            <a:r>
              <a:rPr lang="es-ES" sz="3600" b="1" dirty="0" smtClean="0">
                <a:effectLst>
                  <a:outerShdw blurRad="38100" dist="38100" dir="2700000" algn="tl">
                    <a:srgbClr val="000000">
                      <a:alpha val="43137"/>
                    </a:srgbClr>
                  </a:outerShdw>
                </a:effectLst>
                <a:latin typeface="+mj-lt"/>
              </a:rPr>
              <a:t>EL DISEÑO DIDÁCTICO </a:t>
            </a:r>
            <a:r>
              <a:rPr kumimoji="0" lang="es-ES" sz="36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DE LA </a:t>
            </a:r>
            <a:r>
              <a:rPr kumimoji="0" lang="es-ES" sz="3600" b="1"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mj-lt"/>
                <a:ea typeface="+mj-ea"/>
                <a:cs typeface="+mj-cs"/>
              </a:rPr>
              <a:t>GENERACIÓN NET</a:t>
            </a:r>
            <a:endParaRPr kumimoji="0" lang="es-ES" sz="3600" b="1" i="0" u="none" strike="noStrike" kern="1200" cap="none" spc="0" normalizeH="0" baseline="0" noProof="0" dirty="0">
              <a:ln>
                <a:noFill/>
              </a:ln>
              <a:solidFill>
                <a:schemeClr val="tx1"/>
              </a:solidFill>
              <a:effectLst>
                <a:outerShdw blurRad="38100" dist="25400" dir="5400000" algn="tl" rotWithShape="0">
                  <a:srgbClr val="000000">
                    <a:alpha val="43000"/>
                  </a:srgbClr>
                </a:outerShdw>
              </a:effectLst>
              <a:uLnTx/>
              <a:uFillTx/>
              <a:latin typeface="+mj-lt"/>
              <a:ea typeface="+mj-ea"/>
              <a:cs typeface="+mj-cs"/>
            </a:endParaRPr>
          </a:p>
        </p:txBody>
      </p:sp>
      <p:sp>
        <p:nvSpPr>
          <p:cNvPr id="4" name="3 Subtítulo"/>
          <p:cNvSpPr>
            <a:spLocks noGrp="1"/>
          </p:cNvSpPr>
          <p:nvPr>
            <p:ph type="subTitle" idx="1"/>
          </p:nvPr>
        </p:nvSpPr>
        <p:spPr>
          <a:xfrm>
            <a:off x="500034" y="1643050"/>
            <a:ext cx="7854696" cy="4143404"/>
          </a:xfrm>
        </p:spPr>
        <p:txBody>
          <a:bodyPr>
            <a:noAutofit/>
          </a:bodyPr>
          <a:lstStyle/>
          <a:p>
            <a:pPr algn="just">
              <a:lnSpc>
                <a:spcPct val="150000"/>
              </a:lnSpc>
            </a:pPr>
            <a:r>
              <a:rPr lang="es-ES" sz="2400" dirty="0" smtClean="0"/>
              <a:t>El software educativo cuando está diseñado didácticamente se convierte no tan sólo en un recurso para obtener información, sino también para la formación de aquellos que hacen uso de ellos por la mediación que se logra entre el contenido y el alumno previsto por el o los especialistas que lo diseñaron. Para que un software educativo, cumpla su cometido, su diseño debe estar regido, por los principios psicopedagógicos que garanticen de antemano altas posibilidades de eficacia en el aprendizaje.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1 Título"/>
          <p:cNvSpPr txBox="1">
            <a:spLocks/>
          </p:cNvSpPr>
          <p:nvPr/>
        </p:nvSpPr>
        <p:spPr>
          <a:xfrm>
            <a:off x="142876" y="357166"/>
            <a:ext cx="8858280" cy="857256"/>
          </a:xfrm>
          <a:prstGeom prst="rect">
            <a:avLst/>
          </a:prstGeom>
          <a:ln>
            <a:noFill/>
          </a:ln>
        </p:spPr>
        <p:txBody>
          <a:bodyPr vert="horz" lIns="0" tIns="0" rIns="18288" bIns="0" anchor="b">
            <a:normAutofit fontScale="92500"/>
            <a:scene3d>
              <a:camera prst="orthographicFront"/>
              <a:lightRig rig="freezing" dir="t">
                <a:rot lat="0" lon="0" rev="5640000"/>
              </a:lightRig>
            </a:scene3d>
            <a:sp3d prstMaterial="flat">
              <a:bevelT w="38100" h="38100"/>
              <a:contourClr>
                <a:schemeClr val="tx2"/>
              </a:contourClr>
            </a:sp3d>
          </a:bodyPr>
          <a:lstStyle/>
          <a:p>
            <a:pPr lvl="0" algn="ctr">
              <a:spcBef>
                <a:spcPct val="0"/>
              </a:spcBef>
            </a:pPr>
            <a:r>
              <a:rPr lang="es-ES" sz="3600" b="1" dirty="0" smtClean="0">
                <a:effectLst>
                  <a:outerShdw blurRad="38100" dist="38100" dir="2700000" algn="tl">
                    <a:srgbClr val="000000">
                      <a:alpha val="43137"/>
                    </a:srgbClr>
                  </a:outerShdw>
                </a:effectLst>
                <a:latin typeface="+mj-lt"/>
              </a:rPr>
              <a:t>EL DISEÑO DIDÁCTICO </a:t>
            </a:r>
            <a:r>
              <a:rPr kumimoji="0" lang="es-ES" sz="36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DE LA </a:t>
            </a:r>
            <a:r>
              <a:rPr kumimoji="0" lang="es-ES" sz="3600" b="1"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mj-lt"/>
                <a:ea typeface="+mj-ea"/>
                <a:cs typeface="+mj-cs"/>
              </a:rPr>
              <a:t>GENERACIÓN NET</a:t>
            </a:r>
            <a:endParaRPr kumimoji="0" lang="es-ES" sz="3600" b="1" i="0" u="none" strike="noStrike" kern="1200" cap="none" spc="0" normalizeH="0" baseline="0" noProof="0" dirty="0">
              <a:ln>
                <a:noFill/>
              </a:ln>
              <a:solidFill>
                <a:schemeClr val="tx1"/>
              </a:solidFill>
              <a:effectLst>
                <a:outerShdw blurRad="38100" dist="25400" dir="5400000" algn="tl" rotWithShape="0">
                  <a:srgbClr val="000000">
                    <a:alpha val="43000"/>
                  </a:srgbClr>
                </a:outerShdw>
              </a:effectLst>
              <a:uLnTx/>
              <a:uFillTx/>
              <a:latin typeface="+mj-lt"/>
              <a:ea typeface="+mj-ea"/>
              <a:cs typeface="+mj-cs"/>
            </a:endParaRPr>
          </a:p>
        </p:txBody>
      </p:sp>
      <p:sp>
        <p:nvSpPr>
          <p:cNvPr id="4" name="3 Subtítulo"/>
          <p:cNvSpPr>
            <a:spLocks noGrp="1"/>
          </p:cNvSpPr>
          <p:nvPr>
            <p:ph type="subTitle" idx="1"/>
          </p:nvPr>
        </p:nvSpPr>
        <p:spPr>
          <a:xfrm>
            <a:off x="571472" y="2285992"/>
            <a:ext cx="7854696" cy="4000528"/>
          </a:xfrm>
        </p:spPr>
        <p:txBody>
          <a:bodyPr>
            <a:noAutofit/>
          </a:bodyPr>
          <a:lstStyle/>
          <a:p>
            <a:pPr algn="just">
              <a:buClrTx/>
              <a:buFont typeface="Wingdings" pitchFamily="2" charset="2"/>
              <a:buChar char="Ø"/>
            </a:pPr>
            <a:r>
              <a:rPr lang="es-ES" sz="1400" dirty="0" smtClean="0"/>
              <a:t> </a:t>
            </a:r>
            <a:r>
              <a:rPr lang="es-ES" sz="2000" b="1" dirty="0" smtClean="0"/>
              <a:t>Los simuladores </a:t>
            </a:r>
            <a:r>
              <a:rPr lang="es-ES" sz="2000" dirty="0" smtClean="0"/>
              <a:t>permiten presentar y explicar visualmente teorías, dan información y facilita la interactividad entre el sujeto que aprende y el contenido de enseñanza. </a:t>
            </a:r>
          </a:p>
          <a:p>
            <a:pPr algn="just">
              <a:buClrTx/>
            </a:pPr>
            <a:endParaRPr lang="es-ES" sz="2000" dirty="0" smtClean="0"/>
          </a:p>
          <a:p>
            <a:pPr algn="just">
              <a:buClrTx/>
              <a:buFont typeface="Wingdings" pitchFamily="2" charset="2"/>
              <a:buChar char="Ø"/>
            </a:pPr>
            <a:r>
              <a:rPr lang="es-ES" sz="2000" dirty="0" smtClean="0"/>
              <a:t> </a:t>
            </a:r>
            <a:r>
              <a:rPr lang="es-ES" sz="2000" b="1" dirty="0" smtClean="0"/>
              <a:t>Los  hipertextos e hipermedia </a:t>
            </a:r>
            <a:r>
              <a:rPr lang="es-ES" sz="2000" dirty="0" smtClean="0"/>
              <a:t>es  un texto electrónico que presenta el contenido organizado en unidades de información que se relacionan unas con otras, esta forma estimula la navegación, según las necesidades e intereses, niveles y estilos de aprendizaje del alumno que se mueve de una unidad de información a otra; de un bloque a otro interactuando de manera constante con el contenido de enseñanza.  (posee imagen y sonido integrados, se le nombra hipermedia)</a:t>
            </a:r>
          </a:p>
          <a:p>
            <a:pPr algn="just">
              <a:buClrTx/>
            </a:pPr>
            <a:endParaRPr lang="es-ES" sz="2000" dirty="0" smtClean="0">
              <a:solidFill>
                <a:schemeClr val="bg1"/>
              </a:solidFill>
            </a:endParaRPr>
          </a:p>
          <a:p>
            <a:pPr algn="just">
              <a:buClrTx/>
              <a:buFont typeface="Wingdings" pitchFamily="2" charset="2"/>
              <a:buChar char="Ø"/>
            </a:pPr>
            <a:endParaRPr lang="es-ES" sz="1400" dirty="0" smtClean="0">
              <a:solidFill>
                <a:schemeClr val="bg1"/>
              </a:solidFill>
            </a:endParaRPr>
          </a:p>
          <a:p>
            <a:pPr algn="just">
              <a:buClrTx/>
              <a:buFont typeface="Wingdings" pitchFamily="2" charset="2"/>
              <a:buChar char="Ø"/>
            </a:pPr>
            <a:endParaRPr lang="es-ES" sz="1400" dirty="0" smtClean="0">
              <a:solidFill>
                <a:schemeClr val="bg1"/>
              </a:solidFill>
            </a:endParaRPr>
          </a:p>
        </p:txBody>
      </p:sp>
      <p:sp>
        <p:nvSpPr>
          <p:cNvPr id="5" name="1 Título"/>
          <p:cNvSpPr txBox="1">
            <a:spLocks/>
          </p:cNvSpPr>
          <p:nvPr/>
        </p:nvSpPr>
        <p:spPr>
          <a:xfrm>
            <a:off x="500034" y="1357298"/>
            <a:ext cx="4714908" cy="571504"/>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p>
            <a:pPr lvl="0">
              <a:spcBef>
                <a:spcPct val="0"/>
              </a:spcBef>
            </a:pPr>
            <a:r>
              <a:rPr lang="es-ES" sz="3600" b="1" dirty="0" smtClean="0">
                <a:effectLst>
                  <a:outerShdw blurRad="38100" dist="38100" dir="2700000" algn="tl">
                    <a:srgbClr val="000000">
                      <a:alpha val="43137"/>
                    </a:srgbClr>
                  </a:outerShdw>
                </a:effectLst>
                <a:latin typeface="+mj-lt"/>
              </a:rPr>
              <a:t>Algunas Tecnologías:</a:t>
            </a:r>
            <a:endParaRPr kumimoji="0" lang="es-ES" sz="3600" b="1" i="0" u="none" strike="noStrike" kern="1200" cap="none" spc="0" normalizeH="0" baseline="0" noProof="0" dirty="0">
              <a:ln>
                <a:noFill/>
              </a:ln>
              <a:solidFill>
                <a:schemeClr val="tx1"/>
              </a:solidFill>
              <a:effectLst>
                <a:outerShdw blurRad="38100" dist="25400" dir="5400000" algn="tl" rotWithShape="0">
                  <a:srgbClr val="000000">
                    <a:alpha val="43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1 Título"/>
          <p:cNvSpPr txBox="1">
            <a:spLocks/>
          </p:cNvSpPr>
          <p:nvPr/>
        </p:nvSpPr>
        <p:spPr>
          <a:xfrm>
            <a:off x="142876" y="357166"/>
            <a:ext cx="8858280" cy="857256"/>
          </a:xfrm>
          <a:prstGeom prst="rect">
            <a:avLst/>
          </a:prstGeom>
          <a:ln>
            <a:noFill/>
          </a:ln>
        </p:spPr>
        <p:txBody>
          <a:bodyPr vert="horz" lIns="0" tIns="0" rIns="18288" bIns="0" anchor="b">
            <a:normAutofit fontScale="92500"/>
            <a:scene3d>
              <a:camera prst="orthographicFront"/>
              <a:lightRig rig="freezing" dir="t">
                <a:rot lat="0" lon="0" rev="5640000"/>
              </a:lightRig>
            </a:scene3d>
            <a:sp3d prstMaterial="flat">
              <a:bevelT w="38100" h="38100"/>
              <a:contourClr>
                <a:schemeClr val="tx2"/>
              </a:contourClr>
            </a:sp3d>
          </a:bodyPr>
          <a:lstStyle/>
          <a:p>
            <a:pPr lvl="0" algn="ctr">
              <a:spcBef>
                <a:spcPct val="0"/>
              </a:spcBef>
            </a:pPr>
            <a:r>
              <a:rPr lang="es-ES" sz="3600" b="1" dirty="0" smtClean="0">
                <a:effectLst>
                  <a:outerShdw blurRad="38100" dist="38100" dir="2700000" algn="tl">
                    <a:srgbClr val="000000">
                      <a:alpha val="43137"/>
                    </a:srgbClr>
                  </a:outerShdw>
                </a:effectLst>
                <a:latin typeface="+mj-lt"/>
              </a:rPr>
              <a:t>EL DISEÑO DIDÁCTICO </a:t>
            </a:r>
            <a:r>
              <a:rPr kumimoji="0" lang="es-ES" sz="36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DE LA </a:t>
            </a:r>
            <a:r>
              <a:rPr kumimoji="0" lang="es-ES" sz="3600" b="1"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mj-lt"/>
                <a:ea typeface="+mj-ea"/>
                <a:cs typeface="+mj-cs"/>
              </a:rPr>
              <a:t>GENERACIÓN NET</a:t>
            </a:r>
            <a:endParaRPr kumimoji="0" lang="es-ES" sz="3600" b="1" i="0" u="none" strike="noStrike" kern="1200" cap="none" spc="0" normalizeH="0" baseline="0" noProof="0" dirty="0">
              <a:ln>
                <a:noFill/>
              </a:ln>
              <a:solidFill>
                <a:schemeClr val="tx1"/>
              </a:solidFill>
              <a:effectLst>
                <a:outerShdw blurRad="38100" dist="25400" dir="5400000" algn="tl" rotWithShape="0">
                  <a:srgbClr val="000000">
                    <a:alpha val="43000"/>
                  </a:srgbClr>
                </a:outerShdw>
              </a:effectLst>
              <a:uLnTx/>
              <a:uFillTx/>
              <a:latin typeface="+mj-lt"/>
              <a:ea typeface="+mj-ea"/>
              <a:cs typeface="+mj-cs"/>
            </a:endParaRPr>
          </a:p>
        </p:txBody>
      </p:sp>
      <p:sp>
        <p:nvSpPr>
          <p:cNvPr id="4" name="3 Subtítulo"/>
          <p:cNvSpPr>
            <a:spLocks noGrp="1"/>
          </p:cNvSpPr>
          <p:nvPr>
            <p:ph type="subTitle" idx="1"/>
          </p:nvPr>
        </p:nvSpPr>
        <p:spPr>
          <a:xfrm>
            <a:off x="571472" y="2285992"/>
            <a:ext cx="7854696" cy="3214710"/>
          </a:xfrm>
        </p:spPr>
        <p:txBody>
          <a:bodyPr>
            <a:noAutofit/>
          </a:bodyPr>
          <a:lstStyle/>
          <a:p>
            <a:pPr algn="just">
              <a:buClrTx/>
            </a:pPr>
            <a:r>
              <a:rPr lang="es-ES" sz="2400" dirty="0" smtClean="0">
                <a:solidFill>
                  <a:schemeClr val="bg1"/>
                </a:solidFill>
              </a:rPr>
              <a:t> </a:t>
            </a:r>
          </a:p>
          <a:p>
            <a:pPr algn="just">
              <a:lnSpc>
                <a:spcPct val="150000"/>
              </a:lnSpc>
              <a:buClrTx/>
              <a:buFont typeface="Wingdings" pitchFamily="2" charset="2"/>
              <a:buChar char="Ø"/>
            </a:pPr>
            <a:r>
              <a:rPr lang="es-ES" sz="2400" b="1" dirty="0" smtClean="0"/>
              <a:t>El internet y el correo electrónico </a:t>
            </a:r>
            <a:r>
              <a:rPr lang="es-ES" sz="2400" dirty="0" smtClean="0"/>
              <a:t>es en sí mismo un entorno de aprendizaje y permite la comunicación de todos los comprometidos en el proceso de enseñanza. Presenta información y permite la interactividad y las interacciones entre los sujetos que aprenden, tanto asincrónica como sincrónicamente.</a:t>
            </a:r>
          </a:p>
          <a:p>
            <a:pPr algn="just">
              <a:buClrTx/>
              <a:buFont typeface="Wingdings" pitchFamily="2" charset="2"/>
              <a:buChar char="Ø"/>
            </a:pPr>
            <a:endParaRPr lang="es-ES" sz="2400" dirty="0" smtClean="0">
              <a:solidFill>
                <a:schemeClr val="bg1"/>
              </a:solidFill>
            </a:endParaRPr>
          </a:p>
          <a:p>
            <a:pPr algn="just">
              <a:buClrTx/>
              <a:buFont typeface="Wingdings" pitchFamily="2" charset="2"/>
              <a:buChar char="Ø"/>
            </a:pPr>
            <a:endParaRPr lang="es-ES" sz="2400" dirty="0" smtClean="0">
              <a:solidFill>
                <a:schemeClr val="bg1"/>
              </a:solidFill>
            </a:endParaRPr>
          </a:p>
        </p:txBody>
      </p:sp>
      <p:sp>
        <p:nvSpPr>
          <p:cNvPr id="5" name="1 Título"/>
          <p:cNvSpPr txBox="1">
            <a:spLocks/>
          </p:cNvSpPr>
          <p:nvPr/>
        </p:nvSpPr>
        <p:spPr>
          <a:xfrm>
            <a:off x="500034" y="1357298"/>
            <a:ext cx="4714908" cy="571504"/>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p>
            <a:pPr lvl="0">
              <a:spcBef>
                <a:spcPct val="0"/>
              </a:spcBef>
            </a:pPr>
            <a:r>
              <a:rPr lang="es-ES" sz="3600" b="1" dirty="0" smtClean="0">
                <a:effectLst>
                  <a:outerShdw blurRad="38100" dist="38100" dir="2700000" algn="tl">
                    <a:srgbClr val="000000">
                      <a:alpha val="43137"/>
                    </a:srgbClr>
                  </a:outerShdw>
                </a:effectLst>
                <a:latin typeface="+mj-lt"/>
              </a:rPr>
              <a:t>Algunas Tecnologías:</a:t>
            </a:r>
            <a:endParaRPr kumimoji="0" lang="es-ES" sz="3600" b="1" i="0" u="none" strike="noStrike" kern="1200" cap="none" spc="0" normalizeH="0" baseline="0" noProof="0" dirty="0">
              <a:ln>
                <a:noFill/>
              </a:ln>
              <a:solidFill>
                <a:schemeClr val="tx1"/>
              </a:solidFill>
              <a:effectLst>
                <a:outerShdw blurRad="38100" dist="25400" dir="5400000" algn="tl" rotWithShape="0">
                  <a:srgbClr val="000000">
                    <a:alpha val="43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1 Título"/>
          <p:cNvSpPr txBox="1">
            <a:spLocks/>
          </p:cNvSpPr>
          <p:nvPr/>
        </p:nvSpPr>
        <p:spPr>
          <a:xfrm>
            <a:off x="142876" y="357166"/>
            <a:ext cx="8858280" cy="857256"/>
          </a:xfrm>
          <a:prstGeom prst="rect">
            <a:avLst/>
          </a:prstGeom>
          <a:ln>
            <a:noFill/>
          </a:ln>
        </p:spPr>
        <p:txBody>
          <a:bodyPr vert="horz" lIns="0" tIns="0" rIns="18288" bIns="0" anchor="b">
            <a:normAutofit fontScale="92500"/>
            <a:scene3d>
              <a:camera prst="orthographicFront"/>
              <a:lightRig rig="freezing" dir="t">
                <a:rot lat="0" lon="0" rev="5640000"/>
              </a:lightRig>
            </a:scene3d>
            <a:sp3d prstMaterial="flat">
              <a:bevelT w="38100" h="38100"/>
              <a:contourClr>
                <a:schemeClr val="tx2"/>
              </a:contourClr>
            </a:sp3d>
          </a:bodyPr>
          <a:lstStyle/>
          <a:p>
            <a:pPr lvl="0" algn="ctr">
              <a:spcBef>
                <a:spcPct val="0"/>
              </a:spcBef>
            </a:pPr>
            <a:r>
              <a:rPr lang="es-ES" sz="3600" b="1" dirty="0" smtClean="0">
                <a:effectLst>
                  <a:outerShdw blurRad="38100" dist="38100" dir="2700000" algn="tl">
                    <a:srgbClr val="000000">
                      <a:alpha val="43137"/>
                    </a:srgbClr>
                  </a:outerShdw>
                </a:effectLst>
                <a:latin typeface="+mj-lt"/>
              </a:rPr>
              <a:t>EL DISEÑO DIDÁCTICO </a:t>
            </a:r>
            <a:r>
              <a:rPr kumimoji="0" lang="es-ES" sz="36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DE LA </a:t>
            </a:r>
            <a:r>
              <a:rPr kumimoji="0" lang="es-ES" sz="3600" b="1"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mj-lt"/>
                <a:ea typeface="+mj-ea"/>
                <a:cs typeface="+mj-cs"/>
              </a:rPr>
              <a:t>GENERACIÓN NET</a:t>
            </a:r>
            <a:endParaRPr kumimoji="0" lang="es-ES" sz="3600" b="1" i="0" u="none" strike="noStrike" kern="1200" cap="none" spc="0" normalizeH="0" baseline="0" noProof="0" dirty="0">
              <a:ln>
                <a:noFill/>
              </a:ln>
              <a:solidFill>
                <a:schemeClr val="tx1"/>
              </a:solidFill>
              <a:effectLst>
                <a:outerShdw blurRad="38100" dist="25400" dir="5400000" algn="tl" rotWithShape="0">
                  <a:srgbClr val="000000">
                    <a:alpha val="43000"/>
                  </a:srgbClr>
                </a:outerShdw>
              </a:effectLst>
              <a:uLnTx/>
              <a:uFillTx/>
              <a:latin typeface="+mj-lt"/>
              <a:ea typeface="+mj-ea"/>
              <a:cs typeface="+mj-cs"/>
            </a:endParaRPr>
          </a:p>
        </p:txBody>
      </p:sp>
      <p:sp>
        <p:nvSpPr>
          <p:cNvPr id="4" name="3 Subtítulo"/>
          <p:cNvSpPr>
            <a:spLocks noGrp="1"/>
          </p:cNvSpPr>
          <p:nvPr>
            <p:ph type="subTitle" idx="1"/>
          </p:nvPr>
        </p:nvSpPr>
        <p:spPr>
          <a:xfrm>
            <a:off x="571472" y="2214554"/>
            <a:ext cx="7854696" cy="4071966"/>
          </a:xfrm>
        </p:spPr>
        <p:txBody>
          <a:bodyPr>
            <a:noAutofit/>
          </a:bodyPr>
          <a:lstStyle/>
          <a:p>
            <a:pPr algn="just">
              <a:buClrTx/>
            </a:pPr>
            <a:r>
              <a:rPr lang="es-ES" sz="1400" dirty="0" smtClean="0"/>
              <a:t> </a:t>
            </a:r>
          </a:p>
          <a:p>
            <a:pPr algn="just">
              <a:buClrTx/>
              <a:buFont typeface="Wingdings" pitchFamily="2" charset="2"/>
              <a:buChar char="Ø"/>
            </a:pPr>
            <a:r>
              <a:rPr lang="es-ES" sz="2400" dirty="0" smtClean="0"/>
              <a:t>De los Simuladores es la estructura que brinda para representar o visualizar procesos. </a:t>
            </a:r>
          </a:p>
          <a:p>
            <a:pPr algn="just">
              <a:buClrTx/>
            </a:pPr>
            <a:endParaRPr lang="es-ES" sz="2400" dirty="0" smtClean="0"/>
          </a:p>
          <a:p>
            <a:pPr algn="just">
              <a:buClrTx/>
              <a:buFont typeface="Wingdings" pitchFamily="2" charset="2"/>
              <a:buChar char="Ø"/>
            </a:pPr>
            <a:r>
              <a:rPr lang="es-ES" sz="2400" dirty="0" smtClean="0"/>
              <a:t>De los hipertextos o hipermedia facilitan el procesamiento de la información </a:t>
            </a:r>
          </a:p>
          <a:p>
            <a:pPr algn="just">
              <a:buClrTx/>
            </a:pPr>
            <a:endParaRPr lang="es-ES" sz="2400" dirty="0" smtClean="0"/>
          </a:p>
          <a:p>
            <a:pPr algn="just">
              <a:buClrTx/>
              <a:buFont typeface="Wingdings" pitchFamily="2" charset="2"/>
              <a:buChar char="Ø"/>
            </a:pPr>
            <a:r>
              <a:rPr lang="es-ES" sz="2400" dirty="0" smtClean="0"/>
              <a:t>Del Internet y el correo electrónico propicia la comunicación entre el que enseña y el que aprende y entre estos últimos. </a:t>
            </a:r>
          </a:p>
        </p:txBody>
      </p:sp>
      <p:sp>
        <p:nvSpPr>
          <p:cNvPr id="5" name="1 Título"/>
          <p:cNvSpPr txBox="1">
            <a:spLocks/>
          </p:cNvSpPr>
          <p:nvPr/>
        </p:nvSpPr>
        <p:spPr>
          <a:xfrm>
            <a:off x="500034" y="1357298"/>
            <a:ext cx="6143668" cy="642942"/>
          </a:xfrm>
          <a:prstGeom prst="rect">
            <a:avLst/>
          </a:prstGeom>
          <a:ln>
            <a:noFill/>
          </a:ln>
        </p:spPr>
        <p:txBody>
          <a:bodyPr vert="horz" lIns="0" tIns="0" rIns="18288" bIns="0" anchor="b">
            <a:normAutofit fontScale="77500" lnSpcReduction="20000"/>
            <a:scene3d>
              <a:camera prst="orthographicFront"/>
              <a:lightRig rig="freezing" dir="t">
                <a:rot lat="0" lon="0" rev="5640000"/>
              </a:lightRig>
            </a:scene3d>
            <a:sp3d prstMaterial="flat">
              <a:bevelT w="38100" h="38100"/>
              <a:contourClr>
                <a:schemeClr val="tx2"/>
              </a:contourClr>
            </a:sp3d>
          </a:bodyPr>
          <a:lstStyle/>
          <a:p>
            <a:pPr lvl="0">
              <a:spcBef>
                <a:spcPct val="0"/>
              </a:spcBef>
            </a:pPr>
            <a:r>
              <a:rPr lang="es-ES" sz="3600" b="1" dirty="0" smtClean="0">
                <a:effectLst>
                  <a:outerShdw blurRad="38100" dist="38100" dir="2700000" algn="tl">
                    <a:srgbClr val="000000">
                      <a:alpha val="43137"/>
                    </a:srgbClr>
                  </a:outerShdw>
                </a:effectLst>
                <a:latin typeface="+mj-lt"/>
              </a:rPr>
              <a:t>Ventajas competitivas de las Tecnologías:</a:t>
            </a:r>
            <a:endParaRPr kumimoji="0" lang="es-ES" sz="3600" b="1" i="0" u="none" strike="noStrike" kern="1200" cap="none" spc="0" normalizeH="0" baseline="0" noProof="0" dirty="0">
              <a:ln>
                <a:noFill/>
              </a:ln>
              <a:solidFill>
                <a:schemeClr val="tx1"/>
              </a:solidFill>
              <a:effectLst>
                <a:outerShdw blurRad="38100" dist="25400" dir="5400000" algn="tl" rotWithShape="0">
                  <a:srgbClr val="000000">
                    <a:alpha val="43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1 Título"/>
          <p:cNvSpPr txBox="1">
            <a:spLocks/>
          </p:cNvSpPr>
          <p:nvPr/>
        </p:nvSpPr>
        <p:spPr>
          <a:xfrm>
            <a:off x="142876" y="357166"/>
            <a:ext cx="8858280" cy="857256"/>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p>
            <a:pPr algn="ctr">
              <a:spcBef>
                <a:spcPct val="0"/>
              </a:spcBef>
            </a:pPr>
            <a:r>
              <a:rPr lang="es-ES" sz="3600" b="1" dirty="0" smtClean="0">
                <a:effectLst>
                  <a:outerShdw blurRad="38100" dist="38100" dir="2700000" algn="tl">
                    <a:srgbClr val="000000">
                      <a:alpha val="43137"/>
                    </a:srgbClr>
                  </a:outerShdw>
                </a:effectLst>
                <a:latin typeface="+mj-lt"/>
              </a:rPr>
              <a:t> LA PRUEBA “AEI” </a:t>
            </a:r>
            <a:r>
              <a:rPr kumimoji="0" lang="es-ES" sz="3600" b="1" i="0"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DE LA </a:t>
            </a:r>
            <a:r>
              <a:rPr kumimoji="0" lang="es-ES" sz="3600" b="1" i="0" strike="noStrike" kern="1200" cap="none" spc="0" normalizeH="0" baseline="0" noProof="0" dirty="0" smtClean="0">
                <a:ln>
                  <a:noFill/>
                </a:ln>
                <a:solidFill>
                  <a:schemeClr val="tx1"/>
                </a:solidFill>
                <a:effectLst>
                  <a:outerShdw blurRad="38100" dist="38100" dir="2700000" algn="tl" rotWithShape="0">
                    <a:srgbClr val="000000">
                      <a:alpha val="43137"/>
                    </a:srgbClr>
                  </a:outerShdw>
                </a:effectLst>
                <a:uLnTx/>
                <a:uFillTx/>
                <a:latin typeface="+mj-lt"/>
                <a:ea typeface="+mj-ea"/>
                <a:cs typeface="+mj-cs"/>
              </a:rPr>
              <a:t>GENERACIÓN NET</a:t>
            </a:r>
            <a:endParaRPr kumimoji="0" lang="es-ES" sz="3600" b="1" i="0" strike="noStrike" kern="1200" cap="none" spc="0" normalizeH="0" baseline="0" noProof="0" dirty="0">
              <a:ln>
                <a:noFill/>
              </a:ln>
              <a:solidFill>
                <a:schemeClr val="tx1"/>
              </a:solidFill>
              <a:effectLst>
                <a:outerShdw blurRad="38100" dist="38100" dir="2700000" algn="tl" rotWithShape="0">
                  <a:srgbClr val="000000">
                    <a:alpha val="43137"/>
                  </a:srgbClr>
                </a:outerShdw>
              </a:effectLst>
              <a:uLnTx/>
              <a:uFillTx/>
              <a:latin typeface="+mj-lt"/>
              <a:ea typeface="+mj-ea"/>
              <a:cs typeface="+mj-cs"/>
            </a:endParaRPr>
          </a:p>
        </p:txBody>
      </p:sp>
      <p:sp>
        <p:nvSpPr>
          <p:cNvPr id="4" name="3 Subtítulo"/>
          <p:cNvSpPr>
            <a:spLocks noGrp="1"/>
          </p:cNvSpPr>
          <p:nvPr>
            <p:ph type="subTitle" idx="1"/>
          </p:nvPr>
        </p:nvSpPr>
        <p:spPr>
          <a:xfrm>
            <a:off x="428596" y="2285992"/>
            <a:ext cx="7854696" cy="4857784"/>
          </a:xfrm>
        </p:spPr>
        <p:txBody>
          <a:bodyPr>
            <a:noAutofit/>
          </a:bodyPr>
          <a:lstStyle/>
          <a:p>
            <a:pPr algn="just"/>
            <a:r>
              <a:rPr lang="es-ES" sz="1400" dirty="0" smtClean="0"/>
              <a:t>¿</a:t>
            </a:r>
            <a:r>
              <a:rPr lang="es-ES" sz="2400" dirty="0" smtClean="0"/>
              <a:t>Con qué tecnología se cuenta? ¿Cuál pudiera emplear</a:t>
            </a:r>
            <a:r>
              <a:rPr lang="es-ES" sz="2400" smtClean="0"/>
              <a:t>? </a:t>
            </a:r>
          </a:p>
          <a:p>
            <a:pPr algn="just"/>
            <a:endParaRPr lang="es-ES" sz="2400" dirty="0" smtClean="0"/>
          </a:p>
          <a:p>
            <a:pPr algn="just"/>
            <a:endParaRPr lang="es-ES" sz="800" dirty="0" smtClean="0"/>
          </a:p>
          <a:p>
            <a:pPr algn="just"/>
            <a:r>
              <a:rPr lang="es-ES" sz="2400" dirty="0" smtClean="0"/>
              <a:t>¿Cuál es la más apropiada dado el currículo, el tipo de institución, tipo de alumnos, contenidos y objetivo de aprendizaje?</a:t>
            </a:r>
          </a:p>
          <a:p>
            <a:pPr algn="just"/>
            <a:endParaRPr lang="es-ES" sz="2400" dirty="0" smtClean="0"/>
          </a:p>
          <a:p>
            <a:pPr algn="just"/>
            <a:endParaRPr lang="es-ES" sz="800" dirty="0" smtClean="0"/>
          </a:p>
          <a:p>
            <a:pPr algn="just"/>
            <a:r>
              <a:rPr lang="es-ES" sz="2400" dirty="0" smtClean="0"/>
              <a:t>¿Se cuenta con la conectividad necesaria de voz y dato, si la tecnología lo requiere?</a:t>
            </a:r>
          </a:p>
          <a:p>
            <a:pPr algn="just"/>
            <a:endParaRPr lang="es-ES" sz="24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1 Título"/>
          <p:cNvSpPr txBox="1">
            <a:spLocks/>
          </p:cNvSpPr>
          <p:nvPr/>
        </p:nvSpPr>
        <p:spPr>
          <a:xfrm>
            <a:off x="142876" y="357166"/>
            <a:ext cx="8858280" cy="857256"/>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p>
            <a:pPr algn="ctr">
              <a:spcBef>
                <a:spcPct val="0"/>
              </a:spcBef>
            </a:pPr>
            <a:r>
              <a:rPr lang="es-ES" sz="3600" b="1" dirty="0" smtClean="0">
                <a:effectLst>
                  <a:outerShdw blurRad="38100" dist="38100" dir="2700000" algn="tl">
                    <a:srgbClr val="000000">
                      <a:alpha val="43137"/>
                    </a:srgbClr>
                  </a:outerShdw>
                </a:effectLst>
                <a:latin typeface="+mj-lt"/>
              </a:rPr>
              <a:t> LA PRUEBA “AEI” </a:t>
            </a:r>
            <a:r>
              <a:rPr kumimoji="0" lang="es-ES" sz="3600" b="1" i="0"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DE LA </a:t>
            </a:r>
            <a:r>
              <a:rPr kumimoji="0" lang="es-ES" sz="3600" b="1" i="0" strike="noStrike" kern="1200" cap="none" spc="0" normalizeH="0" baseline="0" noProof="0" dirty="0" smtClean="0">
                <a:ln>
                  <a:noFill/>
                </a:ln>
                <a:solidFill>
                  <a:schemeClr val="tx1"/>
                </a:solidFill>
                <a:effectLst>
                  <a:outerShdw blurRad="38100" dist="38100" dir="2700000" algn="tl" rotWithShape="0">
                    <a:srgbClr val="000000">
                      <a:alpha val="43137"/>
                    </a:srgbClr>
                  </a:outerShdw>
                </a:effectLst>
                <a:uLnTx/>
                <a:uFillTx/>
                <a:latin typeface="+mj-lt"/>
                <a:ea typeface="+mj-ea"/>
                <a:cs typeface="+mj-cs"/>
              </a:rPr>
              <a:t>GENERACIÓN NET</a:t>
            </a:r>
            <a:endParaRPr kumimoji="0" lang="es-ES" sz="3600" b="1" i="0" strike="noStrike" kern="1200" cap="none" spc="0" normalizeH="0" baseline="0" noProof="0" dirty="0">
              <a:ln>
                <a:noFill/>
              </a:ln>
              <a:solidFill>
                <a:schemeClr val="tx1"/>
              </a:solidFill>
              <a:effectLst>
                <a:outerShdw blurRad="38100" dist="38100" dir="2700000" algn="tl" rotWithShape="0">
                  <a:srgbClr val="000000">
                    <a:alpha val="43137"/>
                  </a:srgbClr>
                </a:outerShdw>
              </a:effectLst>
              <a:uLnTx/>
              <a:uFillTx/>
              <a:latin typeface="+mj-lt"/>
              <a:ea typeface="+mj-ea"/>
              <a:cs typeface="+mj-cs"/>
            </a:endParaRPr>
          </a:p>
        </p:txBody>
      </p:sp>
      <p:sp>
        <p:nvSpPr>
          <p:cNvPr id="4" name="3 Subtítulo"/>
          <p:cNvSpPr>
            <a:spLocks noGrp="1"/>
          </p:cNvSpPr>
          <p:nvPr>
            <p:ph type="subTitle" idx="1"/>
          </p:nvPr>
        </p:nvSpPr>
        <p:spPr>
          <a:xfrm>
            <a:off x="571472" y="1428736"/>
            <a:ext cx="7854696" cy="4857784"/>
          </a:xfrm>
        </p:spPr>
        <p:txBody>
          <a:bodyPr>
            <a:noAutofit/>
          </a:bodyPr>
          <a:lstStyle/>
          <a:p>
            <a:pPr algn="just"/>
            <a:r>
              <a:rPr lang="es-ES" sz="1400" dirty="0" smtClean="0"/>
              <a:t> </a:t>
            </a:r>
            <a:endParaRPr lang="es-ES" sz="2400" dirty="0" smtClean="0"/>
          </a:p>
          <a:p>
            <a:pPr algn="just"/>
            <a:endParaRPr lang="es-ES" sz="2400" dirty="0" smtClean="0"/>
          </a:p>
          <a:p>
            <a:pPr algn="just"/>
            <a:endParaRPr lang="es-ES" sz="2400" dirty="0" smtClean="0"/>
          </a:p>
          <a:p>
            <a:pPr algn="just"/>
            <a:r>
              <a:rPr lang="es-ES" sz="2400" dirty="0" smtClean="0"/>
              <a:t>¿Sabemos emplear la tecnología seleccionada? </a:t>
            </a:r>
          </a:p>
          <a:p>
            <a:pPr algn="just"/>
            <a:endParaRPr lang="es-ES" sz="2400" dirty="0" smtClean="0"/>
          </a:p>
          <a:p>
            <a:pPr algn="just"/>
            <a:endParaRPr lang="es-ES" sz="2400" dirty="0" smtClean="0"/>
          </a:p>
          <a:p>
            <a:pPr algn="just"/>
            <a:r>
              <a:rPr lang="es-ES" sz="2400" dirty="0" smtClean="0"/>
              <a:t>¿Saben emplear los alumnos y los maestros implicados en la implementación del diseño y desarrollo de la lección, la tecnología seleccionada?</a:t>
            </a:r>
          </a:p>
          <a:p>
            <a:pPr algn="just"/>
            <a:endParaRPr lang="es-ES" sz="2400" dirty="0" smtClean="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214546" y="1500174"/>
            <a:ext cx="6143636" cy="1323439"/>
          </a:xfrm>
          <a:prstGeom prst="rect">
            <a:avLst/>
          </a:prstGeom>
        </p:spPr>
        <p:txBody>
          <a:bodyPr wrap="square">
            <a:spAutoFit/>
          </a:bodyPr>
          <a:lstStyle/>
          <a:p>
            <a:r>
              <a:rPr lang="es-ES" sz="4000" b="1" dirty="0" smtClean="0"/>
              <a:t>PALABRAS CLAVE</a:t>
            </a:r>
            <a:br>
              <a:rPr lang="es-ES" sz="4000" b="1" dirty="0" smtClean="0"/>
            </a:br>
            <a:endParaRPr lang="es-ES" sz="4000" b="1" dirty="0"/>
          </a:p>
        </p:txBody>
      </p:sp>
      <p:sp>
        <p:nvSpPr>
          <p:cNvPr id="5" name="4 Rectángulo"/>
          <p:cNvSpPr/>
          <p:nvPr/>
        </p:nvSpPr>
        <p:spPr>
          <a:xfrm>
            <a:off x="214282" y="2786058"/>
            <a:ext cx="8286808" cy="1694695"/>
          </a:xfrm>
          <a:prstGeom prst="rect">
            <a:avLst/>
          </a:prstGeom>
        </p:spPr>
        <p:txBody>
          <a:bodyPr wrap="square">
            <a:spAutoFit/>
          </a:bodyPr>
          <a:lstStyle/>
          <a:p>
            <a:pPr algn="just">
              <a:lnSpc>
                <a:spcPct val="150000"/>
              </a:lnSpc>
            </a:pPr>
            <a:r>
              <a:rPr lang="es-ES" sz="2400" b="1" dirty="0" smtClean="0">
                <a:solidFill>
                  <a:srgbClr val="FFFFFF"/>
                </a:solidFill>
                <a:latin typeface="Arial"/>
              </a:rPr>
              <a:t>Generación net, nuevos ambientes de aprendizajes, TIC, internet, software educativo, hipermedia, hipertexto, simuladores.</a:t>
            </a:r>
            <a:endParaRPr lang="es-ES" sz="24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1 Título"/>
          <p:cNvSpPr txBox="1">
            <a:spLocks/>
          </p:cNvSpPr>
          <p:nvPr/>
        </p:nvSpPr>
        <p:spPr>
          <a:xfrm>
            <a:off x="142876" y="357166"/>
            <a:ext cx="8858280" cy="857256"/>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p>
            <a:pPr algn="ctr">
              <a:spcBef>
                <a:spcPct val="0"/>
              </a:spcBef>
            </a:pPr>
            <a:r>
              <a:rPr lang="es-ES" sz="3600" b="1" dirty="0" smtClean="0">
                <a:effectLst>
                  <a:outerShdw blurRad="38100" dist="38100" dir="2700000" algn="tl">
                    <a:srgbClr val="000000">
                      <a:alpha val="43137"/>
                    </a:srgbClr>
                  </a:outerShdw>
                </a:effectLst>
                <a:latin typeface="+mj-lt"/>
              </a:rPr>
              <a:t> LA PRUEBA “AEI” </a:t>
            </a:r>
            <a:r>
              <a:rPr kumimoji="0" lang="es-ES" sz="3600" b="1" i="0"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DE LA </a:t>
            </a:r>
            <a:r>
              <a:rPr kumimoji="0" lang="es-ES" sz="3600" b="1" i="0" strike="noStrike" kern="1200" cap="none" spc="0" normalizeH="0" baseline="0" noProof="0" dirty="0" smtClean="0">
                <a:ln>
                  <a:noFill/>
                </a:ln>
                <a:solidFill>
                  <a:schemeClr val="tx1"/>
                </a:solidFill>
                <a:effectLst>
                  <a:outerShdw blurRad="38100" dist="38100" dir="2700000" algn="tl" rotWithShape="0">
                    <a:srgbClr val="000000">
                      <a:alpha val="43137"/>
                    </a:srgbClr>
                  </a:outerShdw>
                </a:effectLst>
                <a:uLnTx/>
                <a:uFillTx/>
                <a:latin typeface="+mj-lt"/>
                <a:ea typeface="+mj-ea"/>
                <a:cs typeface="+mj-cs"/>
              </a:rPr>
              <a:t>GENERACIÓN NET</a:t>
            </a:r>
            <a:endParaRPr kumimoji="0" lang="es-ES" sz="3600" b="1" i="0" strike="noStrike" kern="1200" cap="none" spc="0" normalizeH="0" baseline="0" noProof="0" dirty="0">
              <a:ln>
                <a:noFill/>
              </a:ln>
              <a:solidFill>
                <a:schemeClr val="tx1"/>
              </a:solidFill>
              <a:effectLst>
                <a:outerShdw blurRad="38100" dist="38100" dir="2700000" algn="tl" rotWithShape="0">
                  <a:srgbClr val="000000">
                    <a:alpha val="43137"/>
                  </a:srgbClr>
                </a:outerShdw>
              </a:effectLst>
              <a:uLnTx/>
              <a:uFillTx/>
              <a:latin typeface="+mj-lt"/>
              <a:ea typeface="+mj-ea"/>
              <a:cs typeface="+mj-cs"/>
            </a:endParaRPr>
          </a:p>
        </p:txBody>
      </p:sp>
      <p:sp>
        <p:nvSpPr>
          <p:cNvPr id="4" name="3 Subtítulo"/>
          <p:cNvSpPr>
            <a:spLocks noGrp="1"/>
          </p:cNvSpPr>
          <p:nvPr>
            <p:ph type="subTitle" idx="1"/>
          </p:nvPr>
        </p:nvSpPr>
        <p:spPr>
          <a:xfrm>
            <a:off x="571472" y="1428736"/>
            <a:ext cx="7854696" cy="4857784"/>
          </a:xfrm>
        </p:spPr>
        <p:txBody>
          <a:bodyPr>
            <a:noAutofit/>
          </a:bodyPr>
          <a:lstStyle/>
          <a:p>
            <a:pPr algn="just">
              <a:lnSpc>
                <a:spcPct val="150000"/>
              </a:lnSpc>
            </a:pPr>
            <a:r>
              <a:rPr lang="es-ES" sz="1800" dirty="0" smtClean="0"/>
              <a:t> </a:t>
            </a:r>
            <a:endParaRPr lang="es-ES" sz="2400" dirty="0" smtClean="0"/>
          </a:p>
          <a:p>
            <a:pPr algn="just">
              <a:lnSpc>
                <a:spcPct val="150000"/>
              </a:lnSpc>
            </a:pPr>
            <a:endParaRPr lang="es-ES" sz="800" dirty="0" smtClean="0"/>
          </a:p>
          <a:p>
            <a:pPr algn="just">
              <a:lnSpc>
                <a:spcPct val="150000"/>
              </a:lnSpc>
            </a:pPr>
            <a:r>
              <a:rPr lang="es-ES" sz="2400" dirty="0" smtClean="0"/>
              <a:t>¿Se percibe que la tecnología seleccionada es necesaria e imprescindible para lograr el objetivo de aprendizaje?</a:t>
            </a:r>
          </a:p>
          <a:p>
            <a:pPr algn="just">
              <a:lnSpc>
                <a:spcPct val="150000"/>
              </a:lnSpc>
            </a:pPr>
            <a:endParaRPr lang="es-ES" sz="800" dirty="0" smtClean="0"/>
          </a:p>
          <a:p>
            <a:pPr algn="just">
              <a:lnSpc>
                <a:spcPct val="150000"/>
              </a:lnSpc>
            </a:pPr>
            <a:endParaRPr lang="es-ES" sz="800" dirty="0" smtClean="0"/>
          </a:p>
          <a:p>
            <a:pPr algn="just">
              <a:lnSpc>
                <a:spcPct val="150000"/>
              </a:lnSpc>
            </a:pPr>
            <a:endParaRPr lang="es-ES" sz="800" dirty="0" smtClean="0"/>
          </a:p>
          <a:p>
            <a:pPr algn="just">
              <a:lnSpc>
                <a:spcPct val="150000"/>
              </a:lnSpc>
            </a:pPr>
            <a:r>
              <a:rPr lang="es-ES" sz="2400" dirty="0" smtClean="0"/>
              <a:t>¿Sin el empleo de la tecnología(s) seleccionada(s), está "en juego" la calidad de la enseñanza? ¿Se cumple en el desarrollo de los contenidos con los principios y funciones didácticos?</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1 Título"/>
          <p:cNvSpPr txBox="1">
            <a:spLocks/>
          </p:cNvSpPr>
          <p:nvPr/>
        </p:nvSpPr>
        <p:spPr>
          <a:xfrm>
            <a:off x="142876" y="357166"/>
            <a:ext cx="8858280" cy="857256"/>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p>
            <a:pPr algn="ctr">
              <a:spcBef>
                <a:spcPct val="0"/>
              </a:spcBef>
            </a:pPr>
            <a:r>
              <a:rPr lang="es-ES" sz="3600" b="1" dirty="0" smtClean="0">
                <a:effectLst>
                  <a:outerShdw blurRad="38100" dist="38100" dir="2700000" algn="tl">
                    <a:srgbClr val="000000">
                      <a:alpha val="43137"/>
                    </a:srgbClr>
                  </a:outerShdw>
                </a:effectLst>
                <a:latin typeface="+mj-lt"/>
              </a:rPr>
              <a:t> LA PRUEBA “AEI” </a:t>
            </a:r>
            <a:r>
              <a:rPr kumimoji="0" lang="es-ES" sz="3600" b="1" i="0"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DE LA </a:t>
            </a:r>
            <a:r>
              <a:rPr kumimoji="0" lang="es-ES" sz="3600" b="1" i="0" strike="noStrike" kern="1200" cap="none" spc="0" normalizeH="0" baseline="0" noProof="0" dirty="0" smtClean="0">
                <a:ln>
                  <a:noFill/>
                </a:ln>
                <a:solidFill>
                  <a:schemeClr val="tx1"/>
                </a:solidFill>
                <a:effectLst>
                  <a:outerShdw blurRad="38100" dist="38100" dir="2700000" algn="tl" rotWithShape="0">
                    <a:srgbClr val="000000">
                      <a:alpha val="43137"/>
                    </a:srgbClr>
                  </a:outerShdw>
                </a:effectLst>
                <a:uLnTx/>
                <a:uFillTx/>
                <a:latin typeface="+mj-lt"/>
                <a:ea typeface="+mj-ea"/>
                <a:cs typeface="+mj-cs"/>
              </a:rPr>
              <a:t>GENERACIÓN NET</a:t>
            </a:r>
            <a:endParaRPr kumimoji="0" lang="es-ES" sz="3600" b="1" i="0" strike="noStrike" kern="1200" cap="none" spc="0" normalizeH="0" baseline="0" noProof="0" dirty="0">
              <a:ln>
                <a:noFill/>
              </a:ln>
              <a:solidFill>
                <a:schemeClr val="tx1"/>
              </a:solidFill>
              <a:effectLst>
                <a:outerShdw blurRad="38100" dist="38100" dir="2700000" algn="tl" rotWithShape="0">
                  <a:srgbClr val="000000">
                    <a:alpha val="43137"/>
                  </a:srgbClr>
                </a:outerShdw>
              </a:effectLst>
              <a:uLnTx/>
              <a:uFillTx/>
              <a:latin typeface="+mj-lt"/>
              <a:ea typeface="+mj-ea"/>
              <a:cs typeface="+mj-cs"/>
            </a:endParaRPr>
          </a:p>
        </p:txBody>
      </p:sp>
      <p:sp>
        <p:nvSpPr>
          <p:cNvPr id="4" name="3 Subtítulo"/>
          <p:cNvSpPr>
            <a:spLocks noGrp="1"/>
          </p:cNvSpPr>
          <p:nvPr>
            <p:ph type="subTitle" idx="1"/>
          </p:nvPr>
        </p:nvSpPr>
        <p:spPr>
          <a:xfrm>
            <a:off x="571472" y="1428736"/>
            <a:ext cx="7854696" cy="4857784"/>
          </a:xfrm>
        </p:spPr>
        <p:txBody>
          <a:bodyPr>
            <a:noAutofit/>
          </a:bodyPr>
          <a:lstStyle/>
          <a:p>
            <a:pPr algn="just"/>
            <a:r>
              <a:rPr lang="es-ES" sz="1800" dirty="0" smtClean="0"/>
              <a:t> </a:t>
            </a:r>
            <a:endParaRPr lang="es-ES" sz="2400" dirty="0" smtClean="0"/>
          </a:p>
          <a:p>
            <a:pPr algn="just"/>
            <a:endParaRPr lang="es-ES" sz="800" dirty="0" smtClean="0"/>
          </a:p>
          <a:p>
            <a:pPr algn="just"/>
            <a:r>
              <a:rPr lang="es-ES" sz="2400" dirty="0" smtClean="0"/>
              <a:t>¿Se percibe que la tecnología seleccionada es necesaria e imprescindible para lograr el objetivo de aprendizaje?</a:t>
            </a:r>
          </a:p>
          <a:p>
            <a:pPr algn="just"/>
            <a:endParaRPr lang="es-ES" sz="2400" dirty="0" smtClean="0"/>
          </a:p>
          <a:p>
            <a:pPr algn="just"/>
            <a:endParaRPr lang="es-ES" sz="800" dirty="0" smtClean="0"/>
          </a:p>
          <a:p>
            <a:pPr algn="just"/>
            <a:r>
              <a:rPr lang="es-ES" sz="2400" dirty="0" smtClean="0"/>
              <a:t>¿Sin el empleo de la tecnología(s) seleccionada(s), está "en juego" la calidad de la enseñanza? ¿Se cumple en el desarrollo de los contenidos con los principios y funciones didácticos?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1 Título"/>
          <p:cNvSpPr txBox="1">
            <a:spLocks/>
          </p:cNvSpPr>
          <p:nvPr/>
        </p:nvSpPr>
        <p:spPr>
          <a:xfrm>
            <a:off x="142876" y="357166"/>
            <a:ext cx="8858280" cy="857256"/>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p>
            <a:pPr algn="ctr">
              <a:spcBef>
                <a:spcPct val="0"/>
              </a:spcBef>
            </a:pPr>
            <a:r>
              <a:rPr lang="es-ES" sz="3600" b="1" dirty="0" smtClean="0">
                <a:effectLst>
                  <a:outerShdw blurRad="38100" dist="38100" dir="2700000" algn="tl">
                    <a:srgbClr val="000000">
                      <a:alpha val="43137"/>
                    </a:srgbClr>
                  </a:outerShdw>
                </a:effectLst>
                <a:latin typeface="+mj-lt"/>
              </a:rPr>
              <a:t> LA PRUEBA “AEI” </a:t>
            </a:r>
            <a:r>
              <a:rPr kumimoji="0" lang="es-ES" sz="3600" b="1" i="0"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DE LA </a:t>
            </a:r>
            <a:r>
              <a:rPr kumimoji="0" lang="es-ES" sz="3600" b="1" i="0" strike="noStrike" kern="1200" cap="none" spc="0" normalizeH="0" baseline="0" noProof="0" dirty="0" smtClean="0">
                <a:ln>
                  <a:noFill/>
                </a:ln>
                <a:solidFill>
                  <a:schemeClr val="tx1"/>
                </a:solidFill>
                <a:effectLst>
                  <a:outerShdw blurRad="38100" dist="38100" dir="2700000" algn="tl" rotWithShape="0">
                    <a:srgbClr val="000000">
                      <a:alpha val="43137"/>
                    </a:srgbClr>
                  </a:outerShdw>
                </a:effectLst>
                <a:uLnTx/>
                <a:uFillTx/>
                <a:latin typeface="+mj-lt"/>
                <a:ea typeface="+mj-ea"/>
                <a:cs typeface="+mj-cs"/>
              </a:rPr>
              <a:t>GENERACIÓN NET</a:t>
            </a:r>
            <a:endParaRPr kumimoji="0" lang="es-ES" sz="3600" b="1" i="0" strike="noStrike" kern="1200" cap="none" spc="0" normalizeH="0" baseline="0" noProof="0" dirty="0">
              <a:ln>
                <a:noFill/>
              </a:ln>
              <a:solidFill>
                <a:schemeClr val="tx1"/>
              </a:solidFill>
              <a:effectLst>
                <a:outerShdw blurRad="38100" dist="38100" dir="2700000" algn="tl" rotWithShape="0">
                  <a:srgbClr val="000000">
                    <a:alpha val="43137"/>
                  </a:srgbClr>
                </a:outerShdw>
              </a:effectLst>
              <a:uLnTx/>
              <a:uFillTx/>
              <a:latin typeface="+mj-lt"/>
              <a:ea typeface="+mj-ea"/>
              <a:cs typeface="+mj-cs"/>
            </a:endParaRPr>
          </a:p>
        </p:txBody>
      </p:sp>
      <p:sp>
        <p:nvSpPr>
          <p:cNvPr id="4" name="3 Subtítulo"/>
          <p:cNvSpPr>
            <a:spLocks noGrp="1"/>
          </p:cNvSpPr>
          <p:nvPr>
            <p:ph type="subTitle" idx="1"/>
          </p:nvPr>
        </p:nvSpPr>
        <p:spPr>
          <a:xfrm>
            <a:off x="571472" y="1428736"/>
            <a:ext cx="7854696" cy="4857784"/>
          </a:xfrm>
        </p:spPr>
        <p:txBody>
          <a:bodyPr>
            <a:noAutofit/>
          </a:bodyPr>
          <a:lstStyle/>
          <a:p>
            <a:pPr algn="just"/>
            <a:endParaRPr lang="es-ES" sz="2400" dirty="0" smtClean="0"/>
          </a:p>
          <a:p>
            <a:pPr algn="just"/>
            <a:endParaRPr lang="es-ES" sz="800" dirty="0" smtClean="0"/>
          </a:p>
          <a:p>
            <a:pPr algn="just"/>
            <a:r>
              <a:rPr lang="es-ES" sz="2400" dirty="0" smtClean="0"/>
              <a:t>¿Se percibe que la tecnología seleccionada es necesaria e imprescindible para lograr el objetivo de aprendizaje?</a:t>
            </a:r>
          </a:p>
          <a:p>
            <a:pPr algn="just"/>
            <a:endParaRPr lang="es-ES" sz="2400" dirty="0" smtClean="0"/>
          </a:p>
          <a:p>
            <a:pPr algn="just"/>
            <a:endParaRPr lang="es-ES" sz="2400" dirty="0" smtClean="0"/>
          </a:p>
          <a:p>
            <a:pPr algn="just"/>
            <a:endParaRPr lang="es-ES" sz="800" dirty="0" smtClean="0"/>
          </a:p>
          <a:p>
            <a:pPr algn="just"/>
            <a:r>
              <a:rPr lang="es-ES" sz="2400" dirty="0" smtClean="0"/>
              <a:t>¿Sin el empleo de la tecnología(s) seleccionada(s), está "en juego" la calidad de la enseñanza? ¿Se cumple en el desarrollo de los contenidos con los principios y funciones didácticos?</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type="subTitle" idx="1"/>
          </p:nvPr>
        </p:nvSpPr>
        <p:spPr>
          <a:xfrm>
            <a:off x="571472" y="1214422"/>
            <a:ext cx="7854696" cy="3857652"/>
          </a:xfrm>
        </p:spPr>
        <p:txBody>
          <a:bodyPr>
            <a:noAutofit/>
          </a:bodyPr>
          <a:lstStyle/>
          <a:p>
            <a:pPr algn="just">
              <a:lnSpc>
                <a:spcPct val="150000"/>
              </a:lnSpc>
            </a:pPr>
            <a:r>
              <a:rPr lang="es-ES" sz="1400" dirty="0" smtClean="0"/>
              <a:t> </a:t>
            </a:r>
            <a:r>
              <a:rPr lang="es-ES" sz="2000" dirty="0" smtClean="0"/>
              <a:t>La integración de las TIC permite visualizar una escuela distinta en la que el ambiente, la organización y el horario, el maestro y los alumnos" funcionan" por decirlo de alguna manera, de un modo en que se satisfagan las necesidades de aprendizajes tanto de unos como de los otros en función del crecimiento integral del alumno. </a:t>
            </a:r>
          </a:p>
          <a:p>
            <a:pPr algn="just">
              <a:lnSpc>
                <a:spcPct val="150000"/>
              </a:lnSpc>
            </a:pPr>
            <a:endParaRPr lang="es-ES" sz="2000" dirty="0" smtClean="0"/>
          </a:p>
          <a:p>
            <a:pPr algn="just">
              <a:lnSpc>
                <a:spcPct val="150000"/>
              </a:lnSpc>
            </a:pPr>
            <a:r>
              <a:rPr lang="es-ES" sz="2000" dirty="0" smtClean="0"/>
              <a:t>Es relativamente fácil adquirir las tecnologías lo difícil, pero no imposible, es hacer que éstas hagan posible la formación personal y profesional de los miembros de una generación como la net ampliamente influida por la presencia de las TIC en las actuales condiciones sociales de vida.    </a:t>
            </a:r>
            <a:endParaRPr lang="es-ES" sz="2000" dirty="0"/>
          </a:p>
        </p:txBody>
      </p:sp>
      <p:sp>
        <p:nvSpPr>
          <p:cNvPr id="7" name="1 Título"/>
          <p:cNvSpPr txBox="1">
            <a:spLocks/>
          </p:cNvSpPr>
          <p:nvPr/>
        </p:nvSpPr>
        <p:spPr>
          <a:xfrm>
            <a:off x="214314" y="357166"/>
            <a:ext cx="8858280" cy="642942"/>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r>
              <a:rPr lang="es-ES" sz="3600" b="1" dirty="0" smtClean="0">
                <a:effectLst>
                  <a:outerShdw blurRad="38100" dist="38100" dir="2700000" algn="tl">
                    <a:srgbClr val="000000">
                      <a:alpha val="43137"/>
                    </a:srgbClr>
                  </a:outerShdw>
                </a:effectLst>
                <a:latin typeface="+mj-lt"/>
              </a:rPr>
              <a:t>CONCLUSIÓN </a:t>
            </a:r>
            <a:endParaRPr kumimoji="0" lang="es-ES" sz="3600" b="1" i="0" u="none" strike="noStrike" kern="1200" cap="none" spc="0" normalizeH="0" baseline="0" noProof="0" dirty="0">
              <a:ln>
                <a:noFill/>
              </a:ln>
              <a:solidFill>
                <a:schemeClr val="tx1"/>
              </a:solidFill>
              <a:effectLst>
                <a:outerShdw blurRad="38100" dist="25400" dir="5400000" algn="tl" rotWithShape="0">
                  <a:srgbClr val="000000">
                    <a:alpha val="43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type="subTitle" idx="1"/>
          </p:nvPr>
        </p:nvSpPr>
        <p:spPr>
          <a:xfrm>
            <a:off x="571472" y="1142984"/>
            <a:ext cx="7854696" cy="3857652"/>
          </a:xfrm>
        </p:spPr>
        <p:txBody>
          <a:bodyPr>
            <a:noAutofit/>
          </a:bodyPr>
          <a:lstStyle/>
          <a:p>
            <a:pPr algn="just"/>
            <a:r>
              <a:rPr lang="es-ES" sz="1400" dirty="0" smtClean="0"/>
              <a:t> </a:t>
            </a:r>
            <a:endParaRPr lang="es-ES" sz="1800" dirty="0" smtClean="0"/>
          </a:p>
          <a:p>
            <a:pPr algn="just"/>
            <a:r>
              <a:rPr lang="es-ES" sz="2400" dirty="0" smtClean="0"/>
              <a:t>La sociedad contemporánea, cuyo problema central más que de conocimientos es de valores requiere que si bien se haga empleo de las TIC en las instituciones educativas éstas contribuyan a la formación moral y ética del ciudadano del futuro. </a:t>
            </a:r>
          </a:p>
          <a:p>
            <a:pPr algn="just"/>
            <a:endParaRPr lang="es-ES" sz="2400" dirty="0" smtClean="0"/>
          </a:p>
          <a:p>
            <a:pPr algn="just"/>
            <a:endParaRPr lang="es-ES" sz="2400" dirty="0" smtClean="0"/>
          </a:p>
          <a:p>
            <a:pPr algn="just"/>
            <a:r>
              <a:rPr lang="es-ES" sz="2400" dirty="0" smtClean="0"/>
              <a:t>Los retos son varios, más de índole pedagógico que tecnológico.   El reto mayor es hacer posible el despliegue de sus potencialidades primordiales: la de pensar y sentir, crear e innovar, descubrir  y transformar.   Y de esa forma ser parte activa de los cambios sociales que exige el momento histórico que nos corresponde vivir.</a:t>
            </a:r>
            <a:endParaRPr lang="es-ES" sz="2400" dirty="0"/>
          </a:p>
        </p:txBody>
      </p:sp>
      <p:sp>
        <p:nvSpPr>
          <p:cNvPr id="7" name="1 Título"/>
          <p:cNvSpPr txBox="1">
            <a:spLocks/>
          </p:cNvSpPr>
          <p:nvPr/>
        </p:nvSpPr>
        <p:spPr>
          <a:xfrm>
            <a:off x="214314" y="357166"/>
            <a:ext cx="8858280" cy="642942"/>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r>
              <a:rPr lang="es-ES" sz="3600" b="1" dirty="0" smtClean="0">
                <a:effectLst>
                  <a:outerShdw blurRad="38100" dist="38100" dir="2700000" algn="tl">
                    <a:srgbClr val="000000">
                      <a:alpha val="43137"/>
                    </a:srgbClr>
                  </a:outerShdw>
                </a:effectLst>
                <a:latin typeface="+mj-lt"/>
              </a:rPr>
              <a:t>CONCLUSIÓN </a:t>
            </a:r>
            <a:endParaRPr kumimoji="0" lang="es-ES" sz="3600" b="1" i="0" u="none" strike="noStrike" kern="1200" cap="none" spc="0" normalizeH="0" baseline="0" noProof="0" dirty="0">
              <a:ln>
                <a:noFill/>
              </a:ln>
              <a:solidFill>
                <a:schemeClr val="tx1"/>
              </a:solidFill>
              <a:effectLst>
                <a:outerShdw blurRad="38100" dist="25400" dir="5400000" algn="tl" rotWithShape="0">
                  <a:srgbClr val="000000">
                    <a:alpha val="43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type="subTitle" idx="1"/>
          </p:nvPr>
        </p:nvSpPr>
        <p:spPr>
          <a:xfrm>
            <a:off x="571472" y="1142984"/>
            <a:ext cx="7854696" cy="5072098"/>
          </a:xfrm>
        </p:spPr>
        <p:txBody>
          <a:bodyPr>
            <a:noAutofit/>
          </a:bodyPr>
          <a:lstStyle/>
          <a:p>
            <a:pPr algn="just">
              <a:buClr>
                <a:schemeClr val="tx1"/>
              </a:buClr>
              <a:buFont typeface="Wingdings" pitchFamily="2" charset="2"/>
              <a:buChar char="v"/>
            </a:pPr>
            <a:r>
              <a:rPr lang="es-ES" sz="1400" dirty="0" smtClean="0"/>
              <a:t>  </a:t>
            </a:r>
            <a:r>
              <a:rPr lang="en-US" sz="1600" dirty="0" smtClean="0"/>
              <a:t>AMERICAN EDUCATION. (2004). N</a:t>
            </a:r>
            <a:r>
              <a:rPr lang="en-US" sz="1600" i="1" dirty="0" smtClean="0"/>
              <a:t>ewspaper of Record. Education Week Global. </a:t>
            </a:r>
            <a:r>
              <a:rPr lang="en-US" sz="1600" dirty="0" smtClean="0"/>
              <a:t>DE FERRARI, P., et al. (2003). </a:t>
            </a:r>
            <a:r>
              <a:rPr lang="en-US" sz="1600" i="1" dirty="0" smtClean="0"/>
              <a:t>Closing the gap in education and technology. Washington., </a:t>
            </a:r>
            <a:r>
              <a:rPr lang="en-US" sz="1600" dirty="0" smtClean="0"/>
              <a:t>World Bank. Latin American and </a:t>
            </a:r>
            <a:r>
              <a:rPr lang="en-US" sz="1600" dirty="0" err="1" smtClean="0"/>
              <a:t>Caribean</a:t>
            </a:r>
            <a:r>
              <a:rPr lang="en-US" sz="1600" dirty="0" smtClean="0"/>
              <a:t> Studies.</a:t>
            </a:r>
          </a:p>
          <a:p>
            <a:pPr algn="just">
              <a:buClr>
                <a:schemeClr val="tx1"/>
              </a:buClr>
            </a:pPr>
            <a:endParaRPr lang="en-US" sz="800" dirty="0" smtClean="0"/>
          </a:p>
          <a:p>
            <a:pPr algn="just">
              <a:buClr>
                <a:schemeClr val="tx1"/>
              </a:buClr>
              <a:buFont typeface="Wingdings" pitchFamily="2" charset="2"/>
              <a:buChar char="v"/>
            </a:pPr>
            <a:r>
              <a:rPr lang="es-ES" sz="1600" dirty="0" smtClean="0"/>
              <a:t>DENAPOLI, A. (2003). </a:t>
            </a:r>
            <a:r>
              <a:rPr lang="es-ES" sz="1600" i="1" dirty="0" smtClean="0"/>
              <a:t>Tendencias de la tecnología en la educación. México: Memorias VI </a:t>
            </a:r>
            <a:r>
              <a:rPr lang="es-ES" sz="1600" dirty="0" smtClean="0"/>
              <a:t>Congreso Internacional Educación para el Talento.</a:t>
            </a:r>
            <a:r>
              <a:rPr lang="en-US" sz="1600" dirty="0" smtClean="0"/>
              <a:t> ICDE. (1997). </a:t>
            </a:r>
            <a:r>
              <a:rPr lang="en-US" sz="1600" i="1" dirty="0" smtClean="0"/>
              <a:t>The new learning environment. Conference abstracts. The 18th ICDE World </a:t>
            </a:r>
            <a:r>
              <a:rPr lang="en-US" sz="1600" dirty="0" smtClean="0"/>
              <a:t>Conference. Philadelphia, Penn State University.</a:t>
            </a:r>
          </a:p>
          <a:p>
            <a:pPr algn="just">
              <a:buClr>
                <a:schemeClr val="tx1"/>
              </a:buClr>
            </a:pPr>
            <a:endParaRPr lang="es-ES" sz="800" dirty="0" smtClean="0"/>
          </a:p>
          <a:p>
            <a:pPr algn="just">
              <a:buClr>
                <a:schemeClr val="tx1"/>
              </a:buClr>
              <a:buFont typeface="Wingdings" pitchFamily="2" charset="2"/>
              <a:buChar char="v"/>
            </a:pPr>
            <a:r>
              <a:rPr lang="es-ES" sz="1600" dirty="0" smtClean="0"/>
              <a:t>MORENO, M. (1998). </a:t>
            </a:r>
            <a:r>
              <a:rPr lang="es-ES" sz="1600" i="1" dirty="0" smtClean="0"/>
              <a:t>Innovación y diversidad. Ponencia: Nuevos Ambientes de </a:t>
            </a:r>
            <a:r>
              <a:rPr lang="es-ES" sz="1600" dirty="0" smtClean="0"/>
              <a:t>Aprendizaje., II Foro Institucional Lasallista de Educación a Distancia., México: Memorias del Segundo Foro ULSA.</a:t>
            </a:r>
          </a:p>
          <a:p>
            <a:pPr algn="just">
              <a:buClr>
                <a:schemeClr val="tx1"/>
              </a:buClr>
            </a:pPr>
            <a:endParaRPr lang="es-ES" sz="800" dirty="0" smtClean="0"/>
          </a:p>
          <a:p>
            <a:pPr algn="just">
              <a:buClr>
                <a:schemeClr val="tx1"/>
              </a:buClr>
              <a:buFont typeface="Wingdings" pitchFamily="2" charset="2"/>
              <a:buChar char="v"/>
            </a:pPr>
            <a:r>
              <a:rPr lang="es-ES" sz="1600" dirty="0" smtClean="0"/>
              <a:t>FERREIRO, R. (2000). Un componente clave de los nuevos ambientes de aprendizaje: el software educativo. México: </a:t>
            </a:r>
            <a:r>
              <a:rPr lang="es-ES" sz="1600" i="1" dirty="0" smtClean="0"/>
              <a:t>Revista Explorador Visual Año 2 </a:t>
            </a:r>
            <a:r>
              <a:rPr lang="es-ES" sz="1600" i="1" dirty="0" err="1" smtClean="0"/>
              <a:t>Num.</a:t>
            </a:r>
            <a:r>
              <a:rPr lang="es-ES" sz="1600" i="1" dirty="0" smtClean="0"/>
              <a:t> 3. pp25-27. </a:t>
            </a:r>
            <a:r>
              <a:rPr lang="es-ES" sz="1600" dirty="0" smtClean="0"/>
              <a:t>FERREIRO, R. (2001).Los componentes esenciales en el contenido de enseñanza: Las capacidades, habilidades y hábitos. México: </a:t>
            </a:r>
            <a:r>
              <a:rPr lang="es-ES" sz="1600" i="1" dirty="0" smtClean="0"/>
              <a:t>Revista Educación 2001. No. 93. pp. 62 - 65.</a:t>
            </a:r>
          </a:p>
          <a:p>
            <a:pPr algn="just">
              <a:buClr>
                <a:schemeClr val="tx1"/>
              </a:buClr>
            </a:pPr>
            <a:endParaRPr lang="es-ES" sz="800" i="1" dirty="0" smtClean="0"/>
          </a:p>
          <a:p>
            <a:pPr algn="just"/>
            <a:r>
              <a:rPr lang="es-ES" sz="1600" dirty="0" smtClean="0"/>
              <a:t>FERREIRO, R. . (2002).Una redefinición didáctica imprescindible: El contenido de enseñanza. México., </a:t>
            </a:r>
            <a:r>
              <a:rPr lang="es-ES" sz="1600" i="1" dirty="0" smtClean="0"/>
              <a:t>Revista Educación 2001 No. 91. pp. 65 – 68.</a:t>
            </a:r>
          </a:p>
        </p:txBody>
      </p:sp>
      <p:sp>
        <p:nvSpPr>
          <p:cNvPr id="7" name="1 Título"/>
          <p:cNvSpPr txBox="1">
            <a:spLocks/>
          </p:cNvSpPr>
          <p:nvPr/>
        </p:nvSpPr>
        <p:spPr>
          <a:xfrm>
            <a:off x="214314" y="357166"/>
            <a:ext cx="8858280" cy="642942"/>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p>
            <a:pPr lvl="0" algn="ctr">
              <a:spcBef>
                <a:spcPct val="0"/>
              </a:spcBef>
            </a:pPr>
            <a:r>
              <a:rPr lang="es-ES" sz="3600" b="1" dirty="0" smtClean="0">
                <a:effectLst>
                  <a:outerShdw blurRad="38100" dist="38100" dir="2700000" algn="tl">
                    <a:srgbClr val="000000">
                      <a:alpha val="43137"/>
                    </a:srgbClr>
                  </a:outerShdw>
                </a:effectLst>
                <a:latin typeface="+mj-lt"/>
              </a:rPr>
              <a:t>BIBLIOGRAFÍA</a:t>
            </a:r>
            <a:endParaRPr kumimoji="0" lang="es-ES" sz="3600" b="1" i="0" u="none" strike="noStrike" kern="1200" cap="none" spc="0" normalizeH="0" baseline="0" noProof="0" dirty="0">
              <a:ln>
                <a:noFill/>
              </a:ln>
              <a:solidFill>
                <a:schemeClr val="tx1"/>
              </a:solidFill>
              <a:effectLst>
                <a:outerShdw blurRad="38100" dist="25400" dir="5400000" algn="tl" rotWithShape="0">
                  <a:srgbClr val="000000">
                    <a:alpha val="43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0"/>
            <a:ext cx="9144000" cy="1828800"/>
          </a:xfrm>
        </p:spPr>
        <p:txBody>
          <a:bodyPr>
            <a:normAutofit/>
          </a:bodyPr>
          <a:lstStyle/>
          <a:p>
            <a:pPr algn="ctr"/>
            <a:r>
              <a:rPr lang="es-ES" sz="4400" dirty="0" smtClean="0">
                <a:solidFill>
                  <a:schemeClr val="tx1"/>
                </a:solidFill>
              </a:rPr>
              <a:t>LA SOCIEDAD DE INICIO DEL SIGLO XXI</a:t>
            </a:r>
            <a:endParaRPr lang="es-ES" sz="4400" dirty="0">
              <a:solidFill>
                <a:schemeClr val="tx1"/>
              </a:solidFill>
            </a:endParaRPr>
          </a:p>
        </p:txBody>
      </p:sp>
      <p:sp>
        <p:nvSpPr>
          <p:cNvPr id="4" name="3 Rectángulo"/>
          <p:cNvSpPr/>
          <p:nvPr/>
        </p:nvSpPr>
        <p:spPr>
          <a:xfrm>
            <a:off x="26119" y="2214554"/>
            <a:ext cx="9117881" cy="369332"/>
          </a:xfrm>
          <a:prstGeom prst="rect">
            <a:avLst/>
          </a:prstGeom>
        </p:spPr>
        <p:txBody>
          <a:bodyPr wrap="none">
            <a:spAutoFit/>
          </a:bodyPr>
          <a:lstStyle/>
          <a:p>
            <a:r>
              <a:rPr lang="es-ES" dirty="0" smtClean="0"/>
              <a:t>se caracteriza además por la tecnología tanto en lo social como en lo personal y profesional</a:t>
            </a:r>
            <a:endParaRPr lang="es-ES" dirty="0"/>
          </a:p>
        </p:txBody>
      </p:sp>
      <p:sp>
        <p:nvSpPr>
          <p:cNvPr id="5" name="4 Rectángulo"/>
          <p:cNvSpPr/>
          <p:nvPr/>
        </p:nvSpPr>
        <p:spPr>
          <a:xfrm>
            <a:off x="428596" y="3143248"/>
            <a:ext cx="1418978" cy="1015663"/>
          </a:xfrm>
          <a:prstGeom prst="rect">
            <a:avLst/>
          </a:prstGeom>
        </p:spPr>
        <p:txBody>
          <a:bodyPr wrap="none">
            <a:spAutoFit/>
          </a:bodyPr>
          <a:lstStyle/>
          <a:p>
            <a:r>
              <a:rPr lang="es-ES" sz="6000" dirty="0" smtClean="0"/>
              <a:t>TIC</a:t>
            </a:r>
            <a:endParaRPr lang="es-ES" sz="6000" dirty="0"/>
          </a:p>
        </p:txBody>
      </p:sp>
      <p:sp>
        <p:nvSpPr>
          <p:cNvPr id="6" name="5 Rectángulo"/>
          <p:cNvSpPr/>
          <p:nvPr/>
        </p:nvSpPr>
        <p:spPr>
          <a:xfrm>
            <a:off x="2214546" y="3429000"/>
            <a:ext cx="6643718" cy="369332"/>
          </a:xfrm>
          <a:prstGeom prst="rect">
            <a:avLst/>
          </a:prstGeom>
          <a:ln w="101600" cmpd="thinThick">
            <a:solidFill>
              <a:schemeClr val="bg1"/>
            </a:solidFill>
          </a:ln>
        </p:spPr>
        <p:txBody>
          <a:bodyPr wrap="square">
            <a:spAutoFit/>
          </a:bodyPr>
          <a:lstStyle/>
          <a:p>
            <a:r>
              <a:rPr lang="es-ES" b="1" dirty="0" smtClean="0"/>
              <a:t>Las tecnologías de la información y de las comunicaciones</a:t>
            </a:r>
            <a:endParaRPr lang="es-ES"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85720" y="0"/>
            <a:ext cx="9144000" cy="1828800"/>
          </a:xfrm>
        </p:spPr>
        <p:txBody>
          <a:bodyPr>
            <a:normAutofit/>
          </a:bodyPr>
          <a:lstStyle/>
          <a:p>
            <a:pPr algn="l"/>
            <a:r>
              <a:rPr lang="es-ES" sz="4000" dirty="0" smtClean="0">
                <a:solidFill>
                  <a:schemeClr val="tx1"/>
                </a:solidFill>
              </a:rPr>
              <a:t>PECULIARIDADES DE LA GENERACIÓN NET</a:t>
            </a:r>
            <a:endParaRPr lang="es-ES" sz="4000" dirty="0">
              <a:solidFill>
                <a:schemeClr val="tx1"/>
              </a:solidFill>
            </a:endParaRPr>
          </a:p>
        </p:txBody>
      </p:sp>
      <p:sp>
        <p:nvSpPr>
          <p:cNvPr id="3" name="2 Subtítulo"/>
          <p:cNvSpPr>
            <a:spLocks noGrp="1"/>
          </p:cNvSpPr>
          <p:nvPr>
            <p:ph type="subTitle" idx="1"/>
          </p:nvPr>
        </p:nvSpPr>
        <p:spPr>
          <a:xfrm>
            <a:off x="214282" y="2357430"/>
            <a:ext cx="7854696" cy="1752600"/>
          </a:xfrm>
        </p:spPr>
        <p:txBody>
          <a:bodyPr>
            <a:normAutofit/>
          </a:bodyPr>
          <a:lstStyle/>
          <a:p>
            <a:pPr algn="l">
              <a:buClr>
                <a:schemeClr val="tx1"/>
              </a:buClr>
              <a:buFont typeface="Arial" pitchFamily="34" charset="0"/>
              <a:buChar char="•"/>
            </a:pPr>
            <a:r>
              <a:rPr lang="es-ES" sz="3200" b="1" dirty="0" smtClean="0"/>
              <a:t>SON  TECNOFÍLICOS</a:t>
            </a:r>
            <a:endParaRPr lang="es-ES" sz="3200" b="1" dirty="0"/>
          </a:p>
        </p:txBody>
      </p:sp>
      <p:sp>
        <p:nvSpPr>
          <p:cNvPr id="4" name="3 Rectángulo"/>
          <p:cNvSpPr/>
          <p:nvPr/>
        </p:nvSpPr>
        <p:spPr>
          <a:xfrm>
            <a:off x="0" y="3357562"/>
            <a:ext cx="8858264" cy="2232021"/>
          </a:xfrm>
          <a:prstGeom prst="rect">
            <a:avLst/>
          </a:prstGeom>
        </p:spPr>
        <p:txBody>
          <a:bodyPr wrap="square">
            <a:spAutoFit/>
          </a:bodyPr>
          <a:lstStyle/>
          <a:p>
            <a:pPr algn="just">
              <a:lnSpc>
                <a:spcPct val="150000"/>
              </a:lnSpc>
            </a:pPr>
            <a:r>
              <a:rPr lang="es-ES" sz="3200" dirty="0" smtClean="0"/>
              <a:t>Siente una atracción a veces sin medida por todo lo relacionado con las nuevas tecnologías, por conocerlas, emplearlas y poseerlas .</a:t>
            </a:r>
            <a:endParaRPr lang="es-ES" sz="3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533400" y="3228536"/>
            <a:ext cx="8110566" cy="2272166"/>
          </a:xfrm>
        </p:spPr>
        <p:txBody>
          <a:bodyPr>
            <a:noAutofit/>
          </a:bodyPr>
          <a:lstStyle/>
          <a:p>
            <a:pPr algn="just"/>
            <a:r>
              <a:rPr lang="es-ES" sz="3200" dirty="0" smtClean="0"/>
              <a:t>Percibiendo que con las TIC es posible la satisfacción de sus necesidades de entretenimiento y diversión, comunicación, información</a:t>
            </a:r>
            <a:endParaRPr lang="es-ES" sz="3200" dirty="0"/>
          </a:p>
        </p:txBody>
      </p:sp>
      <p:sp>
        <p:nvSpPr>
          <p:cNvPr id="4" name="1 Título"/>
          <p:cNvSpPr>
            <a:spLocks noGrp="1"/>
          </p:cNvSpPr>
          <p:nvPr>
            <p:ph type="ctrTitle"/>
          </p:nvPr>
        </p:nvSpPr>
        <p:spPr>
          <a:xfrm>
            <a:off x="214314" y="357166"/>
            <a:ext cx="8858280" cy="914408"/>
          </a:xfrm>
        </p:spPr>
        <p:txBody>
          <a:bodyPr>
            <a:normAutofit/>
          </a:bodyPr>
          <a:lstStyle/>
          <a:p>
            <a:pPr algn="l"/>
            <a:r>
              <a:rPr lang="es-ES" sz="4000" dirty="0" smtClean="0">
                <a:solidFill>
                  <a:schemeClr val="tx1"/>
                </a:solidFill>
              </a:rPr>
              <a:t>PECULIARIDADES DE LA GENERACIÓN NET</a:t>
            </a:r>
            <a:endParaRPr lang="es-ES" sz="4000" dirty="0">
              <a:solidFill>
                <a:schemeClr val="tx1"/>
              </a:solidFill>
            </a:endParaRPr>
          </a:p>
        </p:txBody>
      </p:sp>
      <p:sp>
        <p:nvSpPr>
          <p:cNvPr id="5" name="2 Subtítulo"/>
          <p:cNvSpPr txBox="1">
            <a:spLocks/>
          </p:cNvSpPr>
          <p:nvPr/>
        </p:nvSpPr>
        <p:spPr>
          <a:xfrm>
            <a:off x="214282" y="2357430"/>
            <a:ext cx="7854696" cy="928694"/>
          </a:xfrm>
          <a:prstGeom prst="rect">
            <a:avLst/>
          </a:prstGeom>
        </p:spPr>
        <p:txBody>
          <a:bodyPr vert="horz" lIns="0" rIns="18288">
            <a:normAutofit/>
          </a:bodyPr>
          <a:lstStyle/>
          <a:p>
            <a:pPr marL="0" marR="45720" lvl="0" indent="0" algn="l" defTabSz="914400" rtl="0" eaLnBrk="1" fontAlgn="auto" latinLnBrk="0" hangingPunct="1">
              <a:lnSpc>
                <a:spcPct val="100000"/>
              </a:lnSpc>
              <a:spcBef>
                <a:spcPct val="20000"/>
              </a:spcBef>
              <a:spcAft>
                <a:spcPts val="0"/>
              </a:spcAft>
              <a:buClr>
                <a:schemeClr val="tx1"/>
              </a:buClr>
              <a:buSzPct val="95000"/>
              <a:buFont typeface="Arial" pitchFamily="34" charset="0"/>
              <a:buChar char="•"/>
              <a:tabLst/>
              <a:defRPr/>
            </a:pPr>
            <a:r>
              <a:rPr kumimoji="0" lang="es-ES" sz="3200" b="1" i="0" u="none" strike="noStrike" kern="1200" cap="none" spc="0" normalizeH="0" baseline="0" noProof="0" dirty="0" smtClean="0">
                <a:ln>
                  <a:noFill/>
                </a:ln>
                <a:solidFill>
                  <a:schemeClr val="tx1"/>
                </a:solidFill>
                <a:effectLst/>
                <a:uLnTx/>
                <a:uFillTx/>
                <a:latin typeface="+mn-lt"/>
                <a:ea typeface="+mn-ea"/>
                <a:cs typeface="+mn-cs"/>
              </a:rPr>
              <a:t>SON  PERCEPTIBLES</a:t>
            </a:r>
            <a:endParaRPr kumimoji="0" lang="es-ES" sz="32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type="subTitle" idx="1"/>
          </p:nvPr>
        </p:nvSpPr>
        <p:spPr>
          <a:xfrm>
            <a:off x="571472" y="3643314"/>
            <a:ext cx="7854696" cy="2272166"/>
          </a:xfrm>
        </p:spPr>
        <p:txBody>
          <a:bodyPr>
            <a:noAutofit/>
          </a:bodyPr>
          <a:lstStyle/>
          <a:p>
            <a:pPr algn="just"/>
            <a:r>
              <a:rPr lang="es-ES" sz="2800" dirty="0" smtClean="0"/>
              <a:t>En toda actividad que implica el empleo de las TIC, en particular la computadora y el internet.    También muy relacionado con ello la capacidad para enfrentar problemas y resolverlos a partir de una habilidad que llama la atención de todos para la comunicación interactiva y simbólica</a:t>
            </a:r>
            <a:endParaRPr lang="es-ES" sz="2800" dirty="0"/>
          </a:p>
        </p:txBody>
      </p:sp>
      <p:sp>
        <p:nvSpPr>
          <p:cNvPr id="6" name="1 Título"/>
          <p:cNvSpPr txBox="1">
            <a:spLocks/>
          </p:cNvSpPr>
          <p:nvPr/>
        </p:nvSpPr>
        <p:spPr>
          <a:xfrm>
            <a:off x="214314" y="357166"/>
            <a:ext cx="8858280" cy="914408"/>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s-ES" sz="4000" b="1"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mj-lt"/>
                <a:ea typeface="+mj-ea"/>
                <a:cs typeface="+mj-cs"/>
              </a:rPr>
              <a:t>PECULIARIDADES DE LA GENERACIÓN NET</a:t>
            </a:r>
            <a:endParaRPr kumimoji="0" lang="es-ES" sz="4000" b="1" i="0" u="none" strike="noStrike" kern="1200" cap="none" spc="0" normalizeH="0" baseline="0" noProof="0" dirty="0">
              <a:ln>
                <a:noFill/>
              </a:ln>
              <a:solidFill>
                <a:schemeClr val="tx1"/>
              </a:solidFill>
              <a:effectLst>
                <a:outerShdw blurRad="38100" dist="25400" dir="5400000" algn="tl" rotWithShape="0">
                  <a:srgbClr val="000000">
                    <a:alpha val="43000"/>
                  </a:srgbClr>
                </a:outerShdw>
              </a:effectLst>
              <a:uLnTx/>
              <a:uFillTx/>
              <a:latin typeface="+mj-lt"/>
              <a:ea typeface="+mj-ea"/>
              <a:cs typeface="+mj-cs"/>
            </a:endParaRPr>
          </a:p>
        </p:txBody>
      </p:sp>
      <p:sp>
        <p:nvSpPr>
          <p:cNvPr id="7" name="2 Subtítulo"/>
          <p:cNvSpPr txBox="1">
            <a:spLocks/>
          </p:cNvSpPr>
          <p:nvPr/>
        </p:nvSpPr>
        <p:spPr>
          <a:xfrm>
            <a:off x="214282" y="2357430"/>
            <a:ext cx="7854696" cy="928694"/>
          </a:xfrm>
          <a:prstGeom prst="rect">
            <a:avLst/>
          </a:prstGeom>
        </p:spPr>
        <p:txBody>
          <a:bodyPr vert="horz" lIns="0" rIns="18288">
            <a:normAutofit/>
          </a:bodyPr>
          <a:lstStyle/>
          <a:p>
            <a:pPr marL="0" marR="45720" lvl="0" indent="0" algn="l" defTabSz="914400" rtl="0" eaLnBrk="1" fontAlgn="auto" latinLnBrk="0" hangingPunct="1">
              <a:lnSpc>
                <a:spcPct val="100000"/>
              </a:lnSpc>
              <a:spcBef>
                <a:spcPct val="20000"/>
              </a:spcBef>
              <a:spcAft>
                <a:spcPts val="0"/>
              </a:spcAft>
              <a:buClr>
                <a:schemeClr val="tx1"/>
              </a:buClr>
              <a:buSzPct val="95000"/>
              <a:buFont typeface="Arial" pitchFamily="34" charset="0"/>
              <a:buChar char="•"/>
              <a:tabLst/>
              <a:defRPr/>
            </a:pPr>
            <a:r>
              <a:rPr kumimoji="0" lang="es-ES" sz="3200" b="1" i="0" u="none" strike="noStrike" kern="1200" cap="none" spc="0" normalizeH="0" baseline="0" noProof="0" dirty="0" smtClean="0">
                <a:ln>
                  <a:noFill/>
                </a:ln>
                <a:solidFill>
                  <a:schemeClr val="tx1"/>
                </a:solidFill>
                <a:effectLst/>
                <a:uLnTx/>
                <a:uFillTx/>
                <a:latin typeface="+mn-lt"/>
                <a:ea typeface="+mn-ea"/>
                <a:cs typeface="+mn-cs"/>
              </a:rPr>
              <a:t>Poseen capacidad</a:t>
            </a:r>
            <a:r>
              <a:rPr kumimoji="0" lang="es-ES" sz="3200" b="1" i="0" u="none" strike="noStrike" kern="1200" cap="none" spc="0" normalizeH="0" noProof="0" dirty="0" smtClean="0">
                <a:ln>
                  <a:noFill/>
                </a:ln>
                <a:solidFill>
                  <a:schemeClr val="tx1"/>
                </a:solidFill>
                <a:effectLst/>
                <a:uLnTx/>
                <a:uFillTx/>
                <a:latin typeface="+mn-lt"/>
                <a:ea typeface="+mn-ea"/>
                <a:cs typeface="+mn-cs"/>
              </a:rPr>
              <a:t> de adaptación</a:t>
            </a:r>
            <a:endParaRPr kumimoji="0" lang="es-ES" sz="32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type="subTitle" idx="1"/>
          </p:nvPr>
        </p:nvSpPr>
        <p:spPr>
          <a:xfrm>
            <a:off x="571472" y="2000240"/>
            <a:ext cx="7854696" cy="3714776"/>
          </a:xfrm>
        </p:spPr>
        <p:txBody>
          <a:bodyPr>
            <a:noAutofit/>
          </a:bodyPr>
          <a:lstStyle/>
          <a:p>
            <a:pPr algn="just">
              <a:buClrTx/>
              <a:buFont typeface="Wingdings" pitchFamily="2" charset="2"/>
              <a:buChar char="Ø"/>
            </a:pPr>
            <a:r>
              <a:rPr lang="es-ES" sz="3200" dirty="0" smtClean="0"/>
              <a:t>Procesos de atención con márgenes muy amplios. Atienden de modo simultáneo a diversas tareas, poseen una capacidad de atención bien distinta a la de generaciones anteriores caracterizada más por la profundidad que por su abarque simultaneo a contenidos diversos.</a:t>
            </a:r>
          </a:p>
          <a:p>
            <a:pPr algn="just">
              <a:buClrTx/>
            </a:pPr>
            <a:endParaRPr lang="es-ES" sz="1100" dirty="0" smtClean="0">
              <a:solidFill>
                <a:schemeClr val="bg1"/>
              </a:solidFill>
            </a:endParaRPr>
          </a:p>
        </p:txBody>
      </p:sp>
      <p:sp>
        <p:nvSpPr>
          <p:cNvPr id="6" name="1 Título"/>
          <p:cNvSpPr txBox="1">
            <a:spLocks/>
          </p:cNvSpPr>
          <p:nvPr/>
        </p:nvSpPr>
        <p:spPr>
          <a:xfrm>
            <a:off x="214314" y="357166"/>
            <a:ext cx="8858280" cy="914408"/>
          </a:xfrm>
          <a:prstGeom prst="rect">
            <a:avLst/>
          </a:prstGeom>
          <a:ln>
            <a:noFill/>
          </a:ln>
        </p:spPr>
        <p:txBody>
          <a:bodyPr vert="horz" lIns="0" tIns="0" rIns="18288" bIns="0" anchor="b">
            <a:normAutofit fontScale="92500"/>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s-ES" sz="4000" b="1"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mj-lt"/>
                <a:ea typeface="+mj-ea"/>
                <a:cs typeface="+mj-cs"/>
              </a:rPr>
              <a:t>CARACTERÍSTICAS DE LA GENERACIÓN NET</a:t>
            </a:r>
            <a:endParaRPr kumimoji="0" lang="es-ES" sz="4000" b="1" i="0" u="none" strike="noStrike" kern="1200" cap="none" spc="0" normalizeH="0" baseline="0" noProof="0" dirty="0">
              <a:ln>
                <a:noFill/>
              </a:ln>
              <a:solidFill>
                <a:schemeClr val="tx1"/>
              </a:solidFill>
              <a:effectLst>
                <a:outerShdw blurRad="38100" dist="25400" dir="5400000" algn="tl" rotWithShape="0">
                  <a:srgbClr val="000000">
                    <a:alpha val="43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type="subTitle" idx="1"/>
          </p:nvPr>
        </p:nvSpPr>
        <p:spPr>
          <a:xfrm>
            <a:off x="500034" y="1571612"/>
            <a:ext cx="7854696" cy="3643338"/>
          </a:xfrm>
        </p:spPr>
        <p:txBody>
          <a:bodyPr>
            <a:noAutofit/>
          </a:bodyPr>
          <a:lstStyle/>
          <a:p>
            <a:pPr algn="just">
              <a:buClrTx/>
            </a:pPr>
            <a:endParaRPr lang="es-ES" sz="1100" dirty="0" smtClean="0">
              <a:solidFill>
                <a:schemeClr val="bg1"/>
              </a:solidFill>
            </a:endParaRPr>
          </a:p>
          <a:p>
            <a:pPr algn="just">
              <a:buClrTx/>
              <a:buFont typeface="Wingdings" pitchFamily="2" charset="2"/>
              <a:buChar char="Ø"/>
            </a:pPr>
            <a:r>
              <a:rPr lang="es-ES" sz="3200" dirty="0" smtClean="0"/>
              <a:t>Poseen implicaciones pedagógicas, entre ellas imposible mantenerlos atentos en un salón tradicional con un maestro sentado exponiendo un contenido que ellos bien pueden consultar en el internet, mientras que a su vez intercambian con otros, elaboran mapas, en otras palabras participan activamente en la construcción de su conocimiento.</a:t>
            </a:r>
            <a:endParaRPr lang="es-ES" sz="3200" dirty="0"/>
          </a:p>
        </p:txBody>
      </p:sp>
      <p:sp>
        <p:nvSpPr>
          <p:cNvPr id="6" name="1 Título"/>
          <p:cNvSpPr txBox="1">
            <a:spLocks/>
          </p:cNvSpPr>
          <p:nvPr/>
        </p:nvSpPr>
        <p:spPr>
          <a:xfrm>
            <a:off x="214314" y="357166"/>
            <a:ext cx="8858280" cy="914408"/>
          </a:xfrm>
          <a:prstGeom prst="rect">
            <a:avLst/>
          </a:prstGeom>
          <a:ln>
            <a:noFill/>
          </a:ln>
        </p:spPr>
        <p:txBody>
          <a:bodyPr vert="horz" lIns="0" tIns="0" rIns="18288" bIns="0" anchor="b">
            <a:normAutofit fontScale="92500"/>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s-ES" sz="4000" b="1"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mj-lt"/>
                <a:ea typeface="+mj-ea"/>
                <a:cs typeface="+mj-cs"/>
              </a:rPr>
              <a:t>CARACTERÍSTICAS DE LA GENERACIÓN NET</a:t>
            </a:r>
            <a:endParaRPr kumimoji="0" lang="es-ES" sz="4000" b="1" i="0" u="none" strike="noStrike" kern="1200" cap="none" spc="0" normalizeH="0" baseline="0" noProof="0" dirty="0">
              <a:ln>
                <a:noFill/>
              </a:ln>
              <a:solidFill>
                <a:schemeClr val="tx1"/>
              </a:solidFill>
              <a:effectLst>
                <a:outerShdw blurRad="38100" dist="25400" dir="5400000" algn="tl" rotWithShape="0">
                  <a:srgbClr val="000000">
                    <a:alpha val="43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408</TotalTime>
  <Words>2661</Words>
  <Application>Microsoft Office PowerPoint</Application>
  <PresentationFormat>Presentación en pantalla (4:3)</PresentationFormat>
  <Paragraphs>186</Paragraphs>
  <Slides>35</Slides>
  <Notes>0</Notes>
  <HiddenSlides>0</HiddenSlides>
  <MMClips>0</MMClips>
  <ScaleCrop>false</ScaleCrop>
  <HeadingPairs>
    <vt:vector size="4" baseType="variant">
      <vt:variant>
        <vt:lpstr>Tema</vt:lpstr>
      </vt:variant>
      <vt:variant>
        <vt:i4>1</vt:i4>
      </vt:variant>
      <vt:variant>
        <vt:lpstr>Títulos de diapositiva</vt:lpstr>
      </vt:variant>
      <vt:variant>
        <vt:i4>35</vt:i4>
      </vt:variant>
    </vt:vector>
  </HeadingPairs>
  <TitlesOfParts>
    <vt:vector size="36" baseType="lpstr">
      <vt:lpstr>Flujo</vt:lpstr>
      <vt:lpstr>Diapositiva 1</vt:lpstr>
      <vt:lpstr>MÁS ALLÁ DEL SALÓN DE CLASES</vt:lpstr>
      <vt:lpstr>Diapositiva 3</vt:lpstr>
      <vt:lpstr>LA SOCIEDAD DE INICIO DEL SIGLO XXI</vt:lpstr>
      <vt:lpstr>PECULIARIDADES DE LA GENERACIÓN NET</vt:lpstr>
      <vt:lpstr>PECULIARIDADES DE LA GENERACIÓN NET</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Diapositiva 32</vt:lpstr>
      <vt:lpstr>Diapositiva 33</vt:lpstr>
      <vt:lpstr>Diapositiva 34</vt:lpstr>
      <vt:lpstr>Diapositiva 35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dc:creator>
  <cp:lastModifiedBy>s</cp:lastModifiedBy>
  <cp:revision>55</cp:revision>
  <dcterms:created xsi:type="dcterms:W3CDTF">2010-12-04T07:04:08Z</dcterms:created>
  <dcterms:modified xsi:type="dcterms:W3CDTF">2010-12-09T20:25:19Z</dcterms:modified>
</cp:coreProperties>
</file>