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457FA5-C4C3-48C0-871F-B4BE05F77935}" type="datetimeFigureOut">
              <a:rPr lang="es-ES" smtClean="0"/>
              <a:pPr/>
              <a:t>02/12/2010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53B928-B2FD-4213-8B92-8CA97275FD96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virtual.oteima.ac.pa/user/view.php?id=43&amp;course=1" TargetMode="External"/><Relationship Id="rId2" Type="http://schemas.openxmlformats.org/officeDocument/2006/relationships/hyperlink" Target="http://virtual.oteima.ac.pa/course/view.php?id=111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digital.htm" TargetMode="External"/><Relationship Id="rId2" Type="http://schemas.openxmlformats.org/officeDocument/2006/relationships/hyperlink" Target="http://www.uoc.edu/_desarrollo/Mosaic/Web_2007_02/tfc/tfc0406/glosario/terminos/analogico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animacion.htm" TargetMode="External"/><Relationship Id="rId2" Type="http://schemas.openxmlformats.org/officeDocument/2006/relationships/hyperlink" Target="http://www.uoc.edu/_desarrollo/Mosaic/Web_2007_02/tfc/tfc0406/glosario/terminos/gif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3D.htm" TargetMode="External"/><Relationship Id="rId2" Type="http://schemas.openxmlformats.org/officeDocument/2006/relationships/hyperlink" Target="http://www.uoc.edu/_desarrollo/Mosaic/Web_2007_02/tfc/tfc0406/glosario/terminos/animacion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interpolacion.htm" TargetMode="External"/><Relationship Id="rId2" Type="http://schemas.openxmlformats.org/officeDocument/2006/relationships/hyperlink" Target="http://www.uoc.edu/_desarrollo/Mosaic/Web_2007_02/tfc/tfc0406/glosario/terminos/imagen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hyperlink" Target="http://www.uoc.edu/_desarrollo/Mosaic/Web_2007_02/tfc/tfc0406/glosario/terminos/animacion.ht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mpeg.htm" TargetMode="External"/><Relationship Id="rId2" Type="http://schemas.openxmlformats.org/officeDocument/2006/relationships/hyperlink" Target="http://www.uoc.edu/_desarrollo/Mosaic/Web_2007_02/tfc/tfc0406/glosario/terminos/video_digital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hyperlink" Target="http://www.uoc.edu/_desarrollo/Mosaic/Web_2007_02/tfc/tfc0406/glosario/terminos/GPL.ht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video_digital.htm" TargetMode="External"/><Relationship Id="rId2" Type="http://schemas.openxmlformats.org/officeDocument/2006/relationships/hyperlink" Target="http://www.uoc.edu/_desarrollo/Mosaic/Web_2007_02/tfc/tfc0406/glosario/terminos/codec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hyperlink" Target="http://www.uoc.edu/_desarrollo/Mosaic/Web_2007_02/tfc/tfc0406/glosario/terminos/mpeg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www.uoc.edu/_desarrollo/Mosaic/Web_2007_02/tfc/tfc0406/glosario/terminos/animacion.htm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oc.edu/_desarrollo/Mosaic/Web_2007_02/tfc/tfc0406/glosario/glosario.ht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video_digital.htm" TargetMode="External"/><Relationship Id="rId2" Type="http://schemas.openxmlformats.org/officeDocument/2006/relationships/hyperlink" Target="http://www.uoc.edu/_desarrollo/Mosaic/Web_2007_02/tfc/tfc0406/glosario/terminos/analogico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oc.edu/_desarrollo/Mosaic/Web_2007_02/tfc/tfc0406/glosario/terminos/XViD.htm" TargetMode="External"/><Relationship Id="rId3" Type="http://schemas.openxmlformats.org/officeDocument/2006/relationships/hyperlink" Target="http://www.uoc.edu/_desarrollo/Mosaic/Web_2007_02/tfc/tfc0406/glosario/terminos/MPEG.htm" TargetMode="External"/><Relationship Id="rId7" Type="http://schemas.openxmlformats.org/officeDocument/2006/relationships/hyperlink" Target="http://www.uoc.edu/_desarrollo/Mosaic/Web_2007_02/tfc/tfc0406/glosario/terminos/DivX.htm" TargetMode="External"/><Relationship Id="rId2" Type="http://schemas.openxmlformats.org/officeDocument/2006/relationships/hyperlink" Target="http://www.uoc.edu/_desarrollo/Mosaic/Web_2007_02/tfc/tfc0406/glosario/terminos/digitalizacio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oc.edu/_desarrollo/Mosaic/Web_2007_02/tfc/tfc0406/glosario/terminos/mov.htm" TargetMode="External"/><Relationship Id="rId5" Type="http://schemas.openxmlformats.org/officeDocument/2006/relationships/hyperlink" Target="http://www.uoc.edu/_desarrollo/Mosaic/Web_2007_02/tfc/tfc0406/glosario/terminos/wmv.htm" TargetMode="External"/><Relationship Id="rId10" Type="http://schemas.openxmlformats.org/officeDocument/2006/relationships/image" Target="../media/image6.jpeg"/><Relationship Id="rId4" Type="http://schemas.openxmlformats.org/officeDocument/2006/relationships/hyperlink" Target="http://www.uoc.edu/_desarrollo/Mosaic/Web_2007_02/tfc/tfc0406/glosario/terminos/AVI.htm" TargetMode="External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uoc.edu/_desarrollo/Mosaic/Web_2007_02/tfc/tfc0406/glosario/terminos/plug-in.htm" TargetMode="External"/><Relationship Id="rId7" Type="http://schemas.openxmlformats.org/officeDocument/2006/relationships/hyperlink" Target="http://www.uoc.edu/_desarrollo/Mosaic/Web_2007_02/tfc/tfc0406/glosario/terminos/ActionScript.htm" TargetMode="External"/><Relationship Id="rId2" Type="http://schemas.openxmlformats.org/officeDocument/2006/relationships/hyperlink" Target="http://www.uoc.edu/_desarrollo/Mosaic/Web_2007_02/tfc/tfc0406/glosario/terminos/navegador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oc.edu/_desarrollo/Mosaic/Web_2007_02/tfc/tfc0406/glosario/terminos/swf.htm" TargetMode="External"/><Relationship Id="rId5" Type="http://schemas.openxmlformats.org/officeDocument/2006/relationships/hyperlink" Target="http://www.uoc.edu/_desarrollo/Mosaic/Web_2007_02/tfc/tfc0406/glosario/terminos/animacion.htm" TargetMode="External"/><Relationship Id="rId4" Type="http://schemas.openxmlformats.org/officeDocument/2006/relationships/hyperlink" Target="http://www.uoc.edu/_desarrollo/Mosaic/Web_2007_02/tfc/tfc0406/glosario/terminos/streaming.htm" TargetMode="Externa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flash.htm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://www.uoc.edu/_desarrollo/Mosaic/Web_2007_02/tfc/tfc0406/glosario/terminos/navegador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oc.edu/_desarrollo/Mosaic/Web_2007_02/tfc/tfc0406/glosario/terminos/TeX.htm" TargetMode="External"/><Relationship Id="rId5" Type="http://schemas.openxmlformats.org/officeDocument/2006/relationships/hyperlink" Target="http://www.uoc.edu/_desarrollo/Mosaic/Web_2007_02/tfc/tfc0406/glosario/terminos/VRML.htm" TargetMode="External"/><Relationship Id="rId4" Type="http://schemas.openxmlformats.org/officeDocument/2006/relationships/hyperlink" Target="http://www.uoc.edu/_desarrollo/Mosaic/Web_2007_02/tfc/tfc0406/glosario/terminos/java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://www.uoc.edu/_desarrollo/Mosaic/Web_2007_02/tfc/tfc0406/glosario/terminos/lenguaje_de_programacio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oc.edu/_desarrollo/Mosaic/Web_2007_02/tfc/tfc0406/glosario/terminos/orientado_a_objetos.htm" TargetMode="External"/><Relationship Id="rId5" Type="http://schemas.openxmlformats.org/officeDocument/2006/relationships/hyperlink" Target="http://www.uoc.edu/_desarrollo/Mosaic/Web_2007_02/tfc/tfc0406/glosario/terminos/JVM.htm" TargetMode="External"/><Relationship Id="rId4" Type="http://schemas.openxmlformats.org/officeDocument/2006/relationships/hyperlink" Target="http://www.uoc.edu/_desarrollo/Mosaic/Web_2007_02/tfc/tfc0406/glosario/terminos/applet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uoc.edu/_desarrollo/Mosaic/Web_2007_02/tfc/tfc0406/glosario/terminos/RV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oc.edu/_desarrollo/Mosaic/Web_2007_02/tfc/tfc0406/glosario/terminos/3D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oc.edu/_desarrollo/Mosaic/Web_2007_02/tfc/tfc0406/glosario/terminos/imagen_digital.htm" TargetMode="External"/><Relationship Id="rId2" Type="http://schemas.openxmlformats.org/officeDocument/2006/relationships/hyperlink" Target="http://www.uoc.edu/_desarrollo/Mosaic/Web_2007_02/tfc/tfc0406/glosario/terminos/analogico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://www.uoc.edu/_desarrollo/Mosaic/Web_2007_02/tfc/tfc0406/glosario/terminos/textura.htm" TargetMode="External"/><Relationship Id="rId4" Type="http://schemas.openxmlformats.org/officeDocument/2006/relationships/hyperlink" Target="http://www.uoc.edu/_desarrollo/Mosaic/Web_2007_02/tfc/tfc0406/glosario/terminos/color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57148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solidFill>
                  <a:srgbClr val="FFFFFF"/>
                </a:solidFill>
                <a:latin typeface="Arial"/>
              </a:rPr>
              <a:t>Universidad Tecnol</a:t>
            </a:r>
            <a:r>
              <a:rPr lang="es-MX" dirty="0">
                <a:solidFill>
                  <a:srgbClr val="FFFFFF"/>
                </a:solidFill>
              </a:rPr>
              <a:t>ó</a:t>
            </a:r>
            <a:r>
              <a:rPr lang="es-MX" dirty="0">
                <a:solidFill>
                  <a:srgbClr val="FFFFFF"/>
                </a:solidFill>
                <a:latin typeface="Arial"/>
              </a:rPr>
              <a:t>gica </a:t>
            </a:r>
            <a:r>
              <a:rPr lang="es-MX" dirty="0" err="1">
                <a:solidFill>
                  <a:srgbClr val="FFFFFF"/>
                </a:solidFill>
                <a:latin typeface="Arial"/>
              </a:rPr>
              <a:t>Oteima</a:t>
            </a:r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ES" dirty="0">
                <a:solidFill>
                  <a:srgbClr val="FFFFFF"/>
                </a:solidFill>
                <a:latin typeface="Arial"/>
              </a:rPr>
              <a:t>Facultad de Ingenier</a:t>
            </a:r>
            <a:r>
              <a:rPr lang="es-ES" dirty="0">
                <a:solidFill>
                  <a:srgbClr val="FFFFFF"/>
                </a:solidFill>
              </a:rPr>
              <a:t>í</a:t>
            </a:r>
            <a:r>
              <a:rPr lang="es-ES" dirty="0">
                <a:solidFill>
                  <a:srgbClr val="FFFFFF"/>
                </a:solidFill>
                <a:latin typeface="Arial"/>
              </a:rPr>
              <a:t>a de Sistemas Computacionales</a:t>
            </a:r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dirty="0">
                <a:solidFill>
                  <a:srgbClr val="FFFFFF"/>
                </a:solidFill>
                <a:latin typeface="Arial"/>
              </a:rPr>
              <a:t>Sede David </a:t>
            </a:r>
            <a:r>
              <a:rPr lang="es-MX" dirty="0" smtClean="0">
                <a:solidFill>
                  <a:srgbClr val="FFFFFF"/>
                </a:solidFill>
                <a:latin typeface="Arial"/>
              </a:rPr>
              <a:t>–Chiriqu</a:t>
            </a:r>
            <a:r>
              <a:rPr lang="es-MX" dirty="0" smtClean="0">
                <a:solidFill>
                  <a:srgbClr val="FFFFFF"/>
                </a:solidFill>
              </a:rPr>
              <a:t>í</a:t>
            </a:r>
          </a:p>
          <a:p>
            <a:pPr algn="ctr"/>
            <a:endParaRPr lang="es-MX" sz="8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dirty="0" smtClean="0">
                <a:solidFill>
                  <a:srgbClr val="FFFFFF"/>
                </a:solidFill>
                <a:latin typeface="Arial"/>
              </a:rPr>
              <a:t>Materia</a:t>
            </a:r>
          </a:p>
          <a:p>
            <a:pPr algn="ctr"/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ES" dirty="0" smtClean="0">
                <a:hlinkClick r:id="rId2" tooltip="Haga clic aquí para entrar al curso"/>
              </a:rPr>
              <a:t>DISEÑO DE MATERIALES Y MEDIOS MULTIMEDIA </a:t>
            </a:r>
            <a:endParaRPr lang="es-MX" dirty="0" smtClean="0">
              <a:solidFill>
                <a:srgbClr val="FFFFFF"/>
              </a:solidFill>
              <a:latin typeface="Arial"/>
            </a:endParaRPr>
          </a:p>
          <a:p>
            <a:pPr algn="ctr"/>
            <a:endParaRPr lang="es-MX" dirty="0" smtClean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dirty="0" smtClean="0">
                <a:solidFill>
                  <a:srgbClr val="FFFFFF"/>
                </a:solidFill>
                <a:latin typeface="Arial"/>
              </a:rPr>
              <a:t>Tema</a:t>
            </a:r>
          </a:p>
          <a:p>
            <a:pPr algn="ctr"/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sz="1600" dirty="0" smtClean="0">
                <a:solidFill>
                  <a:srgbClr val="FFFFFF"/>
                </a:solidFill>
                <a:latin typeface="Arial"/>
              </a:rPr>
              <a:t>TÉRMINOS DE TECNOLOGÍA</a:t>
            </a:r>
          </a:p>
          <a:p>
            <a:pPr algn="ctr"/>
            <a:endParaRPr lang="es-MX" sz="800" dirty="0" smtClean="0">
              <a:solidFill>
                <a:srgbClr val="FFFFFF"/>
              </a:solidFill>
              <a:latin typeface="Arial"/>
            </a:endParaRPr>
          </a:p>
          <a:p>
            <a:pPr algn="ctr"/>
            <a:endParaRPr lang="es-MX" sz="8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MX" sz="800" dirty="0" smtClean="0">
              <a:solidFill>
                <a:srgbClr val="FFFFFF"/>
              </a:solidFill>
              <a:latin typeface="Arial"/>
            </a:endParaRPr>
          </a:p>
          <a:p>
            <a:pPr algn="ctr"/>
            <a:endParaRPr lang="es-MX" sz="8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MX" sz="8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dirty="0">
                <a:solidFill>
                  <a:srgbClr val="FFFFFF"/>
                </a:solidFill>
                <a:latin typeface="Arial"/>
              </a:rPr>
              <a:t>Facilitador:      </a:t>
            </a:r>
            <a:r>
              <a:rPr lang="es-ES" dirty="0" err="1" smtClean="0">
                <a:hlinkClick r:id="rId3"/>
              </a:rPr>
              <a:t>Mgtr.</a:t>
            </a:r>
            <a:r>
              <a:rPr lang="es-ES" dirty="0" smtClean="0">
                <a:hlinkClick r:id="rId3"/>
              </a:rPr>
              <a:t> Santiago Quintero</a:t>
            </a:r>
            <a:endParaRPr lang="es-MX" i="1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MX" i="1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MX" i="1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dirty="0">
                <a:solidFill>
                  <a:srgbClr val="FFFFFF"/>
                </a:solidFill>
                <a:latin typeface="Arial"/>
              </a:rPr>
              <a:t>Estudiantes:   </a:t>
            </a:r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ES" sz="1400" dirty="0" smtClean="0">
                <a:solidFill>
                  <a:srgbClr val="FFFFFF"/>
                </a:solidFill>
                <a:latin typeface="Arial"/>
              </a:rPr>
              <a:t> </a:t>
            </a:r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sz="1400" dirty="0">
                <a:solidFill>
                  <a:srgbClr val="FFFFFF"/>
                </a:solidFill>
              </a:rPr>
              <a:t>Á</a:t>
            </a:r>
            <a:r>
              <a:rPr lang="es-MX" sz="1400" dirty="0">
                <a:solidFill>
                  <a:srgbClr val="FFFFFF"/>
                </a:solidFill>
                <a:latin typeface="Arial"/>
              </a:rPr>
              <a:t>NGEL  ABEL CASTILLO 1-702-1130</a:t>
            </a:r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MX" sz="1400" dirty="0" smtClean="0">
                <a:solidFill>
                  <a:srgbClr val="FFFFFF"/>
                </a:solidFill>
                <a:latin typeface="Arial"/>
              </a:rPr>
              <a:t> </a:t>
            </a:r>
            <a:endParaRPr lang="es-MX" sz="14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MX" sz="14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MX" sz="1400" dirty="0">
              <a:solidFill>
                <a:srgbClr val="FFFFFF"/>
              </a:solidFill>
              <a:latin typeface="Arial"/>
            </a:endParaRPr>
          </a:p>
          <a:p>
            <a:pPr algn="ctr"/>
            <a:endParaRPr lang="es-ES" sz="800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lang="es-ES" dirty="0">
                <a:solidFill>
                  <a:srgbClr val="FFFFFF"/>
                </a:solidFill>
                <a:latin typeface="Arial"/>
              </a:rPr>
              <a:t>Fecha de entrega  6 de diciembre de 2010 </a:t>
            </a:r>
          </a:p>
          <a:p>
            <a:pPr algn="ctr"/>
            <a:endParaRPr lang="es-ES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6" name="5 Imagen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34" y="714356"/>
            <a:ext cx="1214446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1500174"/>
            <a:ext cx="8643966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proceso de convertir una señal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analógica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en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digital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8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8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8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8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endParaRPr kumimoji="0" lang="es-ES" sz="15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506" name="Picture 2" descr="http://www.uoc.edu/_desarrollo/Mosaic/Web_2007_02/tfc/tfc0406/glosario/imagenes/USB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2928934"/>
            <a:ext cx="4154394" cy="3000396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4" name="3 Rectángulo"/>
          <p:cNvSpPr/>
          <p:nvPr/>
        </p:nvSpPr>
        <p:spPr>
          <a:xfrm>
            <a:off x="2643174" y="857232"/>
            <a:ext cx="3895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latin typeface="Arial" pitchFamily="34" charset="0"/>
              </a:rPr>
              <a:t>DIGITALIZACIÓN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1928802"/>
            <a:ext cx="857256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tipo de imagen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gif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compuesta por varias imágenes que se presentan secuencialmente dando la sensación de movimiento o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animación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2530" name="Picture 2" descr="http://www.uoc.edu/_desarrollo/Mosaic/Web_2007_02/tfc/tfc0406/glosario/imagenes/caracol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4071942"/>
            <a:ext cx="3048000" cy="2209800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3286116" y="1000108"/>
            <a:ext cx="2684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latin typeface="Arial" pitchFamily="34" charset="0"/>
              </a:rPr>
              <a:t>GIF ANIMADO</a:t>
            </a:r>
            <a:r>
              <a:rPr lang="es-ES" sz="2800" dirty="0" smtClean="0">
                <a:latin typeface="Arial" pitchFamily="34" charset="0"/>
              </a:rPr>
              <a:t> </a:t>
            </a:r>
            <a:endParaRPr lang="es-ES" sz="2800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4286256"/>
            <a:ext cx="3552825" cy="1590675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1502688"/>
            <a:ext cx="457203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 el proceso de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animación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en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3D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cuando existen varios objetos ligados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jarárquicamente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(cadena cinemática) y aplicamos movimiento al último de la cadena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jararquizada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y este movimiento se transfiere automáticamente al resto de los objetos, por ejemplo un pie ligado a una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pantorrila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y esta ligada a un muslo, al mover el pie el resto de los objetos se mueven si se han aplicado los ajustes de rotación correspondientes en los pivotes.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214546" y="785794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800" b="1" dirty="0" smtClean="0">
                <a:latin typeface="Arial" pitchFamily="34" charset="0"/>
              </a:rPr>
              <a:t>CINEMÁTICA INVERSA</a:t>
            </a:r>
            <a:r>
              <a:rPr lang="es-ES" sz="2800" dirty="0" smtClean="0">
                <a:latin typeface="Arial" pitchFamily="34" charset="0"/>
              </a:rPr>
              <a:t> IK (INVERSE KINEMATICHS) </a:t>
            </a:r>
            <a:endParaRPr lang="es-ES" sz="2800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2714620"/>
            <a:ext cx="3723994" cy="3120103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28596" y="1571612"/>
            <a:ext cx="835824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 una secuencia de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imágenes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 gráficos que cambian en el tiempo de forma o posición los fotogramas inicial o final de dicha secuencia y que son definidos para crear un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interpolación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automática de los fotogramas intermedios, generalmente en un proceso de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4"/>
              </a:rPr>
              <a:t>animación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Ejemplo de fotogramas clave en Flash</a:t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endParaRPr kumimoji="0" lang="es-ES" sz="5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4578" name="Picture 2" descr="http://www.uoc.edu/_desarrollo/Mosaic/Web_2007_02/tfc/tfc0406/glosario/imagenes/fotograma_clav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4786322"/>
            <a:ext cx="8286808" cy="1657362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4" name="3 Rectángulo"/>
          <p:cNvSpPr/>
          <p:nvPr/>
        </p:nvSpPr>
        <p:spPr>
          <a:xfrm>
            <a:off x="1500166" y="1071546"/>
            <a:ext cx="7083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</a:rPr>
              <a:t>FOTOGRAMA CLAVE</a:t>
            </a:r>
            <a:r>
              <a:rPr lang="es-ES" sz="3200" dirty="0" smtClean="0">
                <a:latin typeface="Arial" pitchFamily="34" charset="0"/>
              </a:rPr>
              <a:t> (KEYFRAME) 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5000636"/>
            <a:ext cx="9062096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formato de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vídeo digital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mpeg-4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pero con licencia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4"/>
              </a:rPr>
              <a:t>GPL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5602" name="Picture 2" descr="http://www.uoc.edu/_desarrollo/Mosaic/Web_2007_02/tfc/tfc0406/glosario/imagenes/video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2643182"/>
            <a:ext cx="3429000" cy="2362200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4" name="3 Rectángulo"/>
          <p:cNvSpPr/>
          <p:nvPr/>
        </p:nvSpPr>
        <p:spPr>
          <a:xfrm>
            <a:off x="4000496" y="1500174"/>
            <a:ext cx="13135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b="1" dirty="0" err="1">
                <a:latin typeface="Arial" pitchFamily="34" charset="0"/>
              </a:rPr>
              <a:t>XVid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5072074"/>
            <a:ext cx="78534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formato o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códec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de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vídeo digital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comprimido, basado en un formato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4"/>
              </a:rPr>
              <a:t>mpeg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endParaRPr kumimoji="0" lang="es-ES" sz="1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6626" name="Picture 2" descr="http://www.uoc.edu/_desarrollo/Mosaic/Web_2007_02/tfc/tfc0406/glosario/imagenes/video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214554"/>
            <a:ext cx="5369459" cy="2759305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4" name="3 Rectángulo"/>
          <p:cNvSpPr/>
          <p:nvPr/>
        </p:nvSpPr>
        <p:spPr>
          <a:xfrm>
            <a:off x="3786182" y="1142984"/>
            <a:ext cx="13244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b="1" dirty="0" err="1">
                <a:latin typeface="Arial" pitchFamily="34" charset="0"/>
              </a:rPr>
              <a:t>DivX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1357298"/>
            <a:ext cx="9001156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fenómeno visual relativo a la capacidad de retención en la memoria de una imagen durante un período de tiempo una vez visualizada, este fenómeno es el fundamento de la ilusión de movimiento en la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animación, cine y televisión.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dirty="0">
              <a:latin typeface="Arial" pitchFamily="34" charset="0"/>
              <a:hlinkClick r:id="rId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Fisiológicamente se debe a que los pigmentos de la retina tardan en restituirse un tiempo una vez han recibido el estímulo lumínico, este tiempo es de aproximadamente 1/15 segundos, por lo que si la frecuencia es de al menos 16 imágenes por segundo la sensación es de continuidad en el movimiento.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071670" y="857232"/>
            <a:ext cx="56661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</a:rPr>
              <a:t>PERSISTENCIA RETINIANA</a:t>
            </a:r>
            <a:r>
              <a:rPr lang="es-ES" sz="3200" dirty="0" smtClean="0">
                <a:latin typeface="Arial" pitchFamily="34" charset="0"/>
              </a:rPr>
              <a:t> </a:t>
            </a:r>
            <a:endParaRPr lang="es-ES" sz="32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714620"/>
            <a:ext cx="8817491" cy="2286016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4348" y="2967335"/>
            <a:ext cx="81439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2"/>
              </a:rPr>
              <a:t>http://</a:t>
            </a:r>
            <a:r>
              <a:rPr lang="es-ES" sz="2800" dirty="0" smtClean="0">
                <a:hlinkClick r:id="rId2"/>
              </a:rPr>
              <a:t>www.uoc.edu/_desarrollo/Mosaic/Web_2007_02/tfc/tfc0406/glosario/glosario.htm</a:t>
            </a:r>
            <a:endParaRPr lang="es-ES" sz="2800" dirty="0"/>
          </a:p>
        </p:txBody>
      </p:sp>
      <p:sp>
        <p:nvSpPr>
          <p:cNvPr id="3" name="2 Rectángulo"/>
          <p:cNvSpPr/>
          <p:nvPr/>
        </p:nvSpPr>
        <p:spPr>
          <a:xfrm>
            <a:off x="2714612" y="1571612"/>
            <a:ext cx="33575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</a:rPr>
              <a:t>FUENTE</a:t>
            </a:r>
            <a:endParaRPr lang="es-E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multimed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428736"/>
            <a:ext cx="4000528" cy="3000397"/>
          </a:xfrm>
          <a:prstGeom prst="rect">
            <a:avLst/>
          </a:prstGeom>
          <a:ln w="47625" cmpd="thickThin">
            <a:solidFill>
              <a:srgbClr val="FFFF00"/>
            </a:solidFill>
          </a:ln>
        </p:spPr>
      </p:pic>
      <p:sp>
        <p:nvSpPr>
          <p:cNvPr id="6" name="5 Rectángulo"/>
          <p:cNvSpPr/>
          <p:nvPr/>
        </p:nvSpPr>
        <p:spPr>
          <a:xfrm>
            <a:off x="1571604" y="642918"/>
            <a:ext cx="59833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4000" dirty="0">
                <a:solidFill>
                  <a:prstClr val="white"/>
                </a:solidFill>
              </a:rPr>
              <a:t>MULTIMEDIA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57158" y="4549676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Se denomina multimedia a la integración de diferentes medios audiovisuales. Pueden distinguirse dos tipos: Los que pueden desarrollarse en soportes múltiples, integrando la información de manera complementaria (video, audio </a:t>
            </a:r>
            <a:r>
              <a:rPr lang="es-ES" sz="24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cassette</a:t>
            </a:r>
            <a:r>
              <a:rPr lang="es-E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, libro, etc.) y los que lo hacen a través de la </a:t>
            </a:r>
            <a:r>
              <a:rPr lang="es-E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computadora-integradamente</a:t>
            </a:r>
            <a:r>
              <a:rPr lang="es-E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857620" y="785794"/>
            <a:ext cx="21106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800" dirty="0" smtClean="0"/>
              <a:t>VIDEO</a:t>
            </a:r>
            <a:endParaRPr lang="es-ES" sz="48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571612"/>
            <a:ext cx="857256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sistema de almacenamiento de secuencias de imágenes y sonidos, puede ser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analógico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digital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b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4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4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400" dirty="0"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conectores RCA para vídeo compuesto (amarillo) y audio mono (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blano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http://www.uoc.edu/_desarrollo/Mosaic/Web_2007_02/tfc/tfc0406/glosario/imagenes/vide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2857496"/>
            <a:ext cx="3857652" cy="2625347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00034" y="1714488"/>
            <a:ext cx="8286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sístema</a:t>
            </a:r>
            <a:r>
              <a:rPr lang="es-ES" dirty="0" smtClean="0"/>
              <a:t> de almacenamiento de secuencias de imágenes y sonidos mediante un proceso de </a:t>
            </a:r>
            <a:r>
              <a:rPr lang="es-ES" dirty="0" smtClean="0">
                <a:hlinkClick r:id="rId2" action="ppaction://hlinkfile"/>
              </a:rPr>
              <a:t>digitalización</a:t>
            </a:r>
            <a:r>
              <a:rPr lang="es-ES" dirty="0" smtClean="0"/>
              <a:t>.  formatos: </a:t>
            </a:r>
            <a:r>
              <a:rPr lang="es-ES" dirty="0" smtClean="0">
                <a:hlinkClick r:id="rId3" action="ppaction://hlinkfile"/>
              </a:rPr>
              <a:t>MPEG</a:t>
            </a:r>
            <a:r>
              <a:rPr lang="es-ES" dirty="0" smtClean="0"/>
              <a:t>, </a:t>
            </a:r>
            <a:r>
              <a:rPr lang="es-ES" dirty="0" smtClean="0">
                <a:hlinkClick r:id="rId4" action="ppaction://hlinkfile"/>
              </a:rPr>
              <a:t>AVI</a:t>
            </a:r>
            <a:r>
              <a:rPr lang="es-ES" dirty="0" smtClean="0"/>
              <a:t>, </a:t>
            </a:r>
            <a:r>
              <a:rPr lang="es-ES" dirty="0" err="1" smtClean="0">
                <a:hlinkClick r:id="rId5" action="ppaction://hlinkfile"/>
              </a:rPr>
              <a:t>wmv</a:t>
            </a:r>
            <a:r>
              <a:rPr lang="es-ES" dirty="0" smtClean="0"/>
              <a:t>, </a:t>
            </a:r>
            <a:r>
              <a:rPr lang="es-ES" dirty="0" err="1" smtClean="0">
                <a:hlinkClick r:id="rId6" action="ppaction://hlinkfile"/>
              </a:rPr>
              <a:t>mov</a:t>
            </a:r>
            <a:r>
              <a:rPr lang="es-ES" dirty="0" smtClean="0"/>
              <a:t>, </a:t>
            </a:r>
            <a:r>
              <a:rPr lang="es-ES" dirty="0" err="1" smtClean="0">
                <a:hlinkClick r:id="rId7" action="ppaction://hlinkfile"/>
              </a:rPr>
              <a:t>DivX</a:t>
            </a:r>
            <a:r>
              <a:rPr lang="es-ES" dirty="0" smtClean="0"/>
              <a:t>, </a:t>
            </a:r>
            <a:r>
              <a:rPr lang="es-ES" dirty="0" err="1" smtClean="0">
                <a:hlinkClick r:id="rId8" action="ppaction://hlinkfile"/>
              </a:rPr>
              <a:t>XVid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3357554" y="1071546"/>
            <a:ext cx="3413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/>
              <a:t>VÍDEO DIGITAL</a:t>
            </a:r>
            <a:r>
              <a:rPr lang="es-ES" sz="3200" dirty="0" smtClean="0"/>
              <a:t> </a:t>
            </a:r>
            <a:endParaRPr lang="es-ES" sz="3200" dirty="0"/>
          </a:p>
        </p:txBody>
      </p:sp>
      <p:sp>
        <p:nvSpPr>
          <p:cNvPr id="9" name="8 Rectángulo"/>
          <p:cNvSpPr/>
          <p:nvPr/>
        </p:nvSpPr>
        <p:spPr>
          <a:xfrm>
            <a:off x="4714876" y="593467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conector </a:t>
            </a:r>
            <a:r>
              <a:rPr lang="pt-BR" dirty="0" err="1" smtClean="0"/>
              <a:t>S-video</a:t>
            </a:r>
            <a:r>
              <a:rPr lang="pt-BR" dirty="0" smtClean="0"/>
              <a:t> de 4 </a:t>
            </a:r>
            <a:r>
              <a:rPr lang="pt-BR" dirty="0" err="1" smtClean="0"/>
              <a:t>pines</a:t>
            </a:r>
            <a:r>
              <a:rPr lang="pt-BR" dirty="0" smtClean="0"/>
              <a:t>, 4-</a:t>
            </a:r>
            <a:r>
              <a:rPr lang="pt-BR" dirty="0" err="1" smtClean="0"/>
              <a:t>crominancia</a:t>
            </a:r>
            <a:r>
              <a:rPr lang="pt-BR" dirty="0" smtClean="0"/>
              <a:t>, 3-</a:t>
            </a:r>
            <a:r>
              <a:rPr lang="pt-BR" dirty="0" err="1" smtClean="0"/>
              <a:t>luminancia</a:t>
            </a:r>
            <a:r>
              <a:rPr lang="pt-BR" dirty="0" smtClean="0"/>
              <a:t>, 2-</a:t>
            </a:r>
            <a:r>
              <a:rPr lang="pt-BR" dirty="0" err="1" smtClean="0"/>
              <a:t>masa</a:t>
            </a:r>
            <a:r>
              <a:rPr lang="pt-BR" dirty="0" smtClean="0"/>
              <a:t>, 1-</a:t>
            </a:r>
            <a:r>
              <a:rPr lang="pt-BR" dirty="0" err="1" smtClean="0"/>
              <a:t>masa</a:t>
            </a:r>
            <a:endParaRPr lang="es-ES" dirty="0"/>
          </a:p>
        </p:txBody>
      </p:sp>
      <p:pic>
        <p:nvPicPr>
          <p:cNvPr id="15365" name="Picture 5" descr="http://www.uoc.edu/_desarrollo/Mosaic/Web_2007_02/tfc/tfc0406/glosario/imagenes/video4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57884" y="2928934"/>
            <a:ext cx="2097073" cy="3171824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85720" y="5657671"/>
            <a:ext cx="40005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es-ES" sz="18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conector RCA, vídeo compuesto interno, masa externo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7" name="Picture 7" descr="http://www.uoc.edu/_desarrollo/Mosaic/Web_2007_02/tfc/tfc0406/glosario/imagenes/RCA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85786" y="3357562"/>
            <a:ext cx="2643206" cy="2239384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142984"/>
            <a:ext cx="89297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formato de archivo esencialmente vectorial creado por Macromedia para ser visualizado en un </a:t>
            </a:r>
            <a:r>
              <a:rPr lang="es-ES" dirty="0" smtClean="0">
                <a:hlinkClick r:id="rId2" action="ppaction://hlinkfile"/>
              </a:rPr>
              <a:t>navegador</a:t>
            </a:r>
            <a:r>
              <a:rPr lang="es-ES" dirty="0" smtClean="0"/>
              <a:t> mediante el </a:t>
            </a:r>
            <a:r>
              <a:rPr lang="es-ES" dirty="0" err="1" smtClean="0">
                <a:hlinkClick r:id="rId3" action="ppaction://hlinkfile"/>
              </a:rPr>
              <a:t>plug</a:t>
            </a:r>
            <a:r>
              <a:rPr lang="es-ES" dirty="0" smtClean="0">
                <a:hlinkClick r:id="rId3" action="ppaction://hlinkfile"/>
              </a:rPr>
              <a:t>-in</a:t>
            </a:r>
            <a:r>
              <a:rPr lang="es-ES" dirty="0" smtClean="0"/>
              <a:t> correspondiente, utiliza tecnología </a:t>
            </a:r>
            <a:r>
              <a:rPr lang="es-ES" dirty="0" err="1" smtClean="0">
                <a:hlinkClick r:id="rId4" action="ppaction://hlinkfile"/>
              </a:rPr>
              <a:t>streaming</a:t>
            </a:r>
            <a:r>
              <a:rPr lang="es-ES" dirty="0" smtClean="0"/>
              <a:t>, está diseñado para desarrollar </a:t>
            </a:r>
            <a:r>
              <a:rPr lang="es-ES" dirty="0" smtClean="0">
                <a:hlinkClick r:id="rId5" action="ppaction://hlinkfile"/>
              </a:rPr>
              <a:t>animaciones</a:t>
            </a:r>
            <a:r>
              <a:rPr lang="es-ES" dirty="0" smtClean="0"/>
              <a:t> vectoriales que pueden incluir otros media (audio, vídeo, imágenes, etc.) y permite el escalado. </a:t>
            </a:r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Los ficheros fuentes tienen extensión .</a:t>
            </a:r>
            <a:r>
              <a:rPr lang="es-ES" dirty="0" err="1" smtClean="0"/>
              <a:t>fla</a:t>
            </a:r>
            <a:r>
              <a:rPr lang="es-ES" dirty="0" smtClean="0"/>
              <a:t> y los ficheros comprimidos para verse con un navegador y el </a:t>
            </a:r>
            <a:r>
              <a:rPr lang="es-ES" dirty="0" err="1" smtClean="0"/>
              <a:t>plug</a:t>
            </a:r>
            <a:r>
              <a:rPr lang="es-ES" dirty="0" smtClean="0"/>
              <a:t>-in adecuado tienen la </a:t>
            </a:r>
            <a:r>
              <a:rPr lang="es-ES" dirty="0" err="1" smtClean="0"/>
              <a:t>extenión</a:t>
            </a:r>
            <a:r>
              <a:rPr lang="es-ES" dirty="0" smtClean="0"/>
              <a:t> .</a:t>
            </a:r>
            <a:r>
              <a:rPr lang="es-ES" dirty="0" err="1" smtClean="0">
                <a:hlinkClick r:id="rId6" action="ppaction://hlinkfile"/>
              </a:rPr>
              <a:t>swf</a:t>
            </a:r>
            <a:r>
              <a:rPr lang="es-ES" dirty="0" smtClean="0"/>
              <a:t>. Utiliza un el lenguaje de scripts </a:t>
            </a:r>
            <a:r>
              <a:rPr lang="es-ES" dirty="0" err="1" smtClean="0">
                <a:hlinkClick r:id="rId7" action="ppaction://hlinkfile"/>
              </a:rPr>
              <a:t>ActionScript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929058" y="785794"/>
            <a:ext cx="14179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/>
              <a:t>FLASH</a:t>
            </a:r>
            <a:r>
              <a:rPr lang="es-ES" sz="2800" dirty="0" smtClean="0"/>
              <a:t> </a:t>
            </a:r>
            <a:endParaRPr lang="es-ES" sz="28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57818" y="2857496"/>
            <a:ext cx="2281777" cy="2200285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5720" y="3357562"/>
            <a:ext cx="4442145" cy="1071570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720" y="1214422"/>
            <a:ext cx="85725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>programa que interactúa con otro programa para aportarle una función o proceso determinando, con frecuencia los </a:t>
            </a:r>
            <a:r>
              <a:rPr lang="es-ES" sz="2000" dirty="0" smtClean="0">
                <a:hlinkClick r:id="rId2" action="ppaction://hlinkfile"/>
              </a:rPr>
              <a:t>navegadores</a:t>
            </a:r>
            <a:r>
              <a:rPr lang="es-ES" sz="2000" dirty="0" smtClean="0"/>
              <a:t> necesitan de un </a:t>
            </a:r>
            <a:r>
              <a:rPr lang="es-ES" sz="2000" dirty="0" err="1" smtClean="0"/>
              <a:t>plugin</a:t>
            </a:r>
            <a:r>
              <a:rPr lang="es-ES" sz="2000" dirty="0" smtClean="0"/>
              <a:t> para poder reproducir determinados tipos de formato de archivos. </a:t>
            </a:r>
          </a:p>
          <a:p>
            <a:pPr algn="just"/>
            <a:endParaRPr lang="es-ES" sz="2000" dirty="0" smtClean="0"/>
          </a:p>
          <a:p>
            <a:pPr algn="just"/>
            <a:endParaRPr lang="es-ES" sz="2000" dirty="0" smtClean="0"/>
          </a:p>
          <a:p>
            <a:r>
              <a:rPr lang="es-ES" sz="2000" dirty="0" smtClean="0"/>
              <a:t>Ejemplos </a:t>
            </a:r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err="1" smtClean="0"/>
              <a:t>plugin</a:t>
            </a:r>
            <a:r>
              <a:rPr lang="es-ES" sz="2000" dirty="0" smtClean="0"/>
              <a:t> para </a:t>
            </a:r>
            <a:r>
              <a:rPr lang="es-ES" sz="2000" dirty="0" smtClean="0">
                <a:hlinkClick r:id="rId3" action="ppaction://hlinkfile"/>
              </a:rPr>
              <a:t>Flash</a:t>
            </a:r>
            <a:r>
              <a:rPr lang="es-ES" sz="2000" dirty="0" smtClean="0"/>
              <a:t> </a:t>
            </a:r>
            <a:br>
              <a:rPr lang="es-ES" sz="2000" dirty="0" smtClean="0"/>
            </a:br>
            <a:r>
              <a:rPr lang="es-ES" sz="2000" dirty="0" err="1" smtClean="0"/>
              <a:t>plugin</a:t>
            </a:r>
            <a:r>
              <a:rPr lang="es-ES" sz="2000" dirty="0" smtClean="0"/>
              <a:t> para </a:t>
            </a:r>
            <a:r>
              <a:rPr lang="es-ES" sz="2000" dirty="0" smtClean="0">
                <a:hlinkClick r:id="rId4" action="ppaction://hlinkfile"/>
              </a:rPr>
              <a:t>java</a:t>
            </a:r>
            <a:r>
              <a:rPr lang="es-ES" sz="2000" dirty="0" smtClean="0"/>
              <a:t> </a:t>
            </a:r>
            <a:br>
              <a:rPr lang="es-ES" sz="2000" dirty="0" smtClean="0"/>
            </a:br>
            <a:r>
              <a:rPr lang="es-ES" sz="2000" dirty="0" err="1" smtClean="0"/>
              <a:t>plugin</a:t>
            </a:r>
            <a:r>
              <a:rPr lang="es-ES" sz="2000" dirty="0" smtClean="0"/>
              <a:t> para </a:t>
            </a:r>
            <a:r>
              <a:rPr lang="es-ES" sz="2000" dirty="0" smtClean="0">
                <a:hlinkClick r:id="rId5" action="ppaction://hlinkfile"/>
              </a:rPr>
              <a:t>VRML</a:t>
            </a:r>
            <a:r>
              <a:rPr lang="es-ES" sz="2000" dirty="0" smtClean="0"/>
              <a:t> </a:t>
            </a:r>
            <a:br>
              <a:rPr lang="es-ES" sz="2000" dirty="0" smtClean="0"/>
            </a:br>
            <a:r>
              <a:rPr lang="es-ES" sz="2000" dirty="0" err="1" smtClean="0"/>
              <a:t>plugin</a:t>
            </a:r>
            <a:r>
              <a:rPr lang="es-ES" sz="2000" dirty="0" smtClean="0"/>
              <a:t> para </a:t>
            </a:r>
            <a:r>
              <a:rPr lang="es-ES" sz="2000" dirty="0" err="1" smtClean="0">
                <a:hlinkClick r:id="rId6" action="ppaction://hlinkfile"/>
              </a:rPr>
              <a:t>TeX</a:t>
            </a:r>
            <a:r>
              <a:rPr lang="es-ES" sz="2000" dirty="0" smtClean="0"/>
              <a:t> </a:t>
            </a:r>
            <a:endParaRPr lang="es-ES" sz="2000" dirty="0"/>
          </a:p>
        </p:txBody>
      </p:sp>
      <p:sp>
        <p:nvSpPr>
          <p:cNvPr id="5" name="4 Rectángulo"/>
          <p:cNvSpPr/>
          <p:nvPr/>
        </p:nvSpPr>
        <p:spPr>
          <a:xfrm>
            <a:off x="3286116" y="928670"/>
            <a:ext cx="2972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/>
              <a:t>PLUGIN</a:t>
            </a:r>
            <a:r>
              <a:rPr lang="es-ES" sz="2400" dirty="0" smtClean="0"/>
              <a:t> (PLUG-IN) </a:t>
            </a:r>
            <a:endParaRPr lang="es-ES" sz="24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43306" y="3571876"/>
            <a:ext cx="3781282" cy="1138243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214422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>
                <a:hlinkClick r:id="rId2" action="ppaction://hlinkfile"/>
              </a:rPr>
              <a:t>lenguaje de programación</a:t>
            </a:r>
            <a:r>
              <a:rPr lang="es-ES" dirty="0" smtClean="0"/>
              <a:t> independiente de la plataforma, creado originalmente por </a:t>
            </a:r>
            <a:r>
              <a:rPr lang="es-ES" dirty="0" err="1" smtClean="0"/>
              <a:t>Sun</a:t>
            </a:r>
            <a:r>
              <a:rPr lang="es-ES" dirty="0" smtClean="0"/>
              <a:t> (</a:t>
            </a:r>
            <a:r>
              <a:rPr lang="es-ES" dirty="0" smtClean="0">
                <a:hlinkClick r:id="rId3"/>
              </a:rPr>
              <a:t>java.sun.com</a:t>
            </a:r>
            <a:r>
              <a:rPr lang="es-ES" dirty="0" smtClean="0"/>
              <a:t>), los navegadores necesitan un soporte para poder </a:t>
            </a:r>
            <a:r>
              <a:rPr lang="es-ES" dirty="0" err="1" smtClean="0"/>
              <a:t>poder</a:t>
            </a:r>
            <a:r>
              <a:rPr lang="es-ES" dirty="0" smtClean="0"/>
              <a:t> ejecutar java. Los pequeños programas creados en java se denominan </a:t>
            </a:r>
            <a:r>
              <a:rPr lang="es-ES" dirty="0" err="1" smtClean="0">
                <a:hlinkClick r:id="rId4" action="ppaction://hlinkfile"/>
              </a:rPr>
              <a:t>applets</a:t>
            </a:r>
            <a:r>
              <a:rPr lang="es-ES" dirty="0" smtClean="0"/>
              <a:t>. Se utiliza en los servidores de aplicaciones web, sencillas (JSP) o arquitecturas complejas (J2EE). </a:t>
            </a:r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También hay aplicaciones para teléfonos móviles (J2ME). Es un lenguaje ni totalmente interpretado ni totalmente compilado, el compilador genera un código intermedio, el </a:t>
            </a:r>
            <a:r>
              <a:rPr lang="es-ES" dirty="0" err="1" smtClean="0"/>
              <a:t>bytecode</a:t>
            </a:r>
            <a:r>
              <a:rPr lang="es-ES" dirty="0" smtClean="0"/>
              <a:t>, que es independiente de la plataforma. Se necesita un intérprete para ejecutar el </a:t>
            </a:r>
            <a:r>
              <a:rPr lang="es-ES" dirty="0" err="1" smtClean="0"/>
              <a:t>bytecode</a:t>
            </a:r>
            <a:r>
              <a:rPr lang="es-ES" dirty="0" smtClean="0"/>
              <a:t>, también denominado </a:t>
            </a:r>
            <a:r>
              <a:rPr lang="es-ES" b="1" dirty="0" smtClean="0"/>
              <a:t>máquina virtual java</a:t>
            </a:r>
            <a:r>
              <a:rPr lang="es-ES" dirty="0" smtClean="0"/>
              <a:t> (</a:t>
            </a:r>
            <a:r>
              <a:rPr lang="es-ES" dirty="0" smtClean="0">
                <a:hlinkClick r:id="rId5" action="ppaction://hlinkfile"/>
              </a:rPr>
              <a:t>JVM</a:t>
            </a:r>
            <a:r>
              <a:rPr lang="es-ES" dirty="0" smtClean="0"/>
              <a:t>). Es un lenguaje de propósito general, no específico para ninguna aplicación, </a:t>
            </a:r>
            <a:r>
              <a:rPr lang="es-ES" dirty="0" smtClean="0">
                <a:hlinkClick r:id="rId6" action="ppaction://hlinkfile"/>
              </a:rPr>
              <a:t>orientado a objetos</a:t>
            </a:r>
            <a:r>
              <a:rPr lang="es-ES" dirty="0" smtClean="0"/>
              <a:t>, con un sofisticado sistema para capturar excepciones (errores).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857620" y="714356"/>
            <a:ext cx="11380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/>
              <a:t>JAVA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488" y="3286124"/>
            <a:ext cx="3781282" cy="1138243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1785926"/>
            <a:ext cx="878684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propiedad de poseer tres dimensiones (ancho, largo y profundo), reales o simuladas de forma virtual (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RV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endParaRPr kumimoji="0" lang="es-ES" sz="10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434" name="Picture 2" descr="http://www.uoc.edu/_desarrollo/Mosaic/Web_2007_02/tfc/tfc0406/glosario/imagenes/tridimensionalid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928934"/>
            <a:ext cx="4286262" cy="2857508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6" name="5 Rectángulo"/>
          <p:cNvSpPr/>
          <p:nvPr/>
        </p:nvSpPr>
        <p:spPr>
          <a:xfrm>
            <a:off x="2786050" y="928670"/>
            <a:ext cx="3313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Arial" pitchFamily="34" charset="0"/>
              </a:rPr>
              <a:t>TRIDIMENSIONALIDAD</a:t>
            </a:r>
            <a:r>
              <a:rPr lang="es-ES" dirty="0" smtClean="0">
                <a:latin typeface="Arial" pitchFamily="34" charset="0"/>
              </a:rPr>
              <a:t> (</a:t>
            </a:r>
            <a:r>
              <a:rPr lang="es-ES" dirty="0" smtClean="0">
                <a:latin typeface="Arial" pitchFamily="34" charset="0"/>
                <a:hlinkClick r:id="rId4"/>
              </a:rPr>
              <a:t>3D</a:t>
            </a:r>
            <a:r>
              <a:rPr lang="es-ES" dirty="0" smtClean="0">
                <a:latin typeface="Arial" pitchFamily="34" charset="0"/>
              </a:rPr>
              <a:t>)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44" y="1643050"/>
            <a:ext cx="864399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representación visual de un objeto, puede ser imagen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analógica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(impresa en papel, en celuloide,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etc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) o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imagen digital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Propiedades: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4"/>
              </a:rPr>
              <a:t>color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5"/>
              </a:rPr>
              <a:t>textura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endParaRPr kumimoji="0" lang="es-ES" sz="1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2" name="Picture 2" descr="http://www.uoc.edu/_desarrollo/Mosaic/Web_2007_02/tfc/tfc0406/glosario/imagenes/image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3143248"/>
            <a:ext cx="4095752" cy="3071814"/>
          </a:xfrm>
          <a:prstGeom prst="rect">
            <a:avLst/>
          </a:prstGeom>
          <a:ln w="47625" cmpd="thickThin">
            <a:solidFill>
              <a:srgbClr val="00B050"/>
            </a:solidFill>
          </a:ln>
        </p:spPr>
      </p:pic>
      <p:sp>
        <p:nvSpPr>
          <p:cNvPr id="4" name="3 Rectángulo"/>
          <p:cNvSpPr/>
          <p:nvPr/>
        </p:nvSpPr>
        <p:spPr>
          <a:xfrm>
            <a:off x="3214678" y="928670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</a:rPr>
              <a:t>IMAGEN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</TotalTime>
  <Words>138</Words>
  <Application>Microsoft Office PowerPoint</Application>
  <PresentationFormat>Presentación en pantalla (4:3)</PresentationFormat>
  <Paragraphs>130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*</dc:creator>
  <cp:lastModifiedBy>*</cp:lastModifiedBy>
  <cp:revision>29</cp:revision>
  <dcterms:created xsi:type="dcterms:W3CDTF">2010-12-02T07:25:35Z</dcterms:created>
  <dcterms:modified xsi:type="dcterms:W3CDTF">2010-12-02T09:30:04Z</dcterms:modified>
</cp:coreProperties>
</file>