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70" r:id="rId10"/>
    <p:sldId id="264" r:id="rId11"/>
    <p:sldId id="271" r:id="rId12"/>
    <p:sldId id="266" r:id="rId13"/>
    <p:sldId id="272" r:id="rId14"/>
    <p:sldId id="265" r:id="rId15"/>
    <p:sldId id="273" r:id="rId16"/>
    <p:sldId id="267" r:id="rId17"/>
    <p:sldId id="274" r:id="rId18"/>
    <p:sldId id="268" r:id="rId19"/>
    <p:sldId id="269" r:id="rId2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E4D1F"/>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284" y="-1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E:\Tarea\CargasdeTrabajo_realizado_a_la_Empresa_de_la_C.F.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Tarea\CargasdeTrabajo_realizado_a_la_Empresa_de_la_C.F.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E:\Tarea\CargasdeTrabajo_realizado_a_la_Empresa_de_la_C.F.E..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E:\Tarea\CargasdeTrabajo_realizado_a_la_Empresa_de_la_C.F.E..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E:\Tarea\CargasdeTrabajo_realizado_a_la_Empresa_de_la_C.F.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s-MX"/>
  <c:chart>
    <c:view3D>
      <c:rotX val="30"/>
      <c:perspective val="30"/>
    </c:view3D>
    <c:plotArea>
      <c:layout/>
      <c:pie3DChart>
        <c:varyColors val="1"/>
        <c:ser>
          <c:idx val="0"/>
          <c:order val="0"/>
          <c:cat>
            <c:strRef>
              <c:f>'PROFESIONISTA ALMACEN'!$L$10:$L$12</c:f>
              <c:strCache>
                <c:ptCount val="3"/>
                <c:pt idx="0">
                  <c:v>A</c:v>
                </c:pt>
                <c:pt idx="1">
                  <c:v>B</c:v>
                </c:pt>
                <c:pt idx="2">
                  <c:v>C</c:v>
                </c:pt>
              </c:strCache>
            </c:strRef>
          </c:cat>
          <c:val>
            <c:numRef>
              <c:f>'PROFESIONISTA ALMACEN'!$M$10:$M$12</c:f>
              <c:numCache>
                <c:formatCode>General</c:formatCode>
                <c:ptCount val="3"/>
                <c:pt idx="0">
                  <c:v>8</c:v>
                </c:pt>
                <c:pt idx="1">
                  <c:v>1</c:v>
                </c:pt>
                <c:pt idx="2">
                  <c:v>1</c:v>
                </c:pt>
              </c:numCache>
            </c:numRef>
          </c:val>
        </c:ser>
      </c:pie3DChart>
    </c:plotArea>
    <c:legend>
      <c:legendPos val="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s-MX"/>
  <c:chart>
    <c:view3D>
      <c:rotX val="30"/>
      <c:perspective val="30"/>
    </c:view3D>
    <c:plotArea>
      <c:layout/>
      <c:pie3DChart>
        <c:varyColors val="1"/>
        <c:ser>
          <c:idx val="0"/>
          <c:order val="0"/>
          <c:cat>
            <c:strRef>
              <c:f>'PROFESIONISTA ALMACEN'!$L$10:$L$12</c:f>
              <c:strCache>
                <c:ptCount val="3"/>
                <c:pt idx="0">
                  <c:v>A</c:v>
                </c:pt>
                <c:pt idx="1">
                  <c:v>B</c:v>
                </c:pt>
                <c:pt idx="2">
                  <c:v>C</c:v>
                </c:pt>
              </c:strCache>
            </c:strRef>
          </c:cat>
          <c:val>
            <c:numRef>
              <c:f>'PROFESIONISTA ALMACEN'!$M$10:$M$12</c:f>
              <c:numCache>
                <c:formatCode>General</c:formatCode>
                <c:ptCount val="3"/>
                <c:pt idx="0">
                  <c:v>8</c:v>
                </c:pt>
                <c:pt idx="1">
                  <c:v>1</c:v>
                </c:pt>
                <c:pt idx="2">
                  <c:v>1</c:v>
                </c:pt>
              </c:numCache>
            </c:numRef>
          </c:val>
        </c:ser>
      </c:pie3DChart>
    </c:plotArea>
    <c:legend>
      <c:legendPos val="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s-MX"/>
  <c:chart>
    <c:view3D>
      <c:rotX val="30"/>
      <c:perspective val="30"/>
    </c:view3D>
    <c:plotArea>
      <c:layout>
        <c:manualLayout>
          <c:layoutTarget val="inner"/>
          <c:xMode val="edge"/>
          <c:yMode val="edge"/>
          <c:x val="3.333333333333334E-2"/>
          <c:y val="4.1605832242226762E-2"/>
          <c:w val="0.85897353455818104"/>
          <c:h val="0.89829685451900165"/>
        </c:manualLayout>
      </c:layout>
      <c:pie3DChart>
        <c:varyColors val="1"/>
        <c:ser>
          <c:idx val="0"/>
          <c:order val="0"/>
          <c:cat>
            <c:strRef>
              <c:f>'ENCARGADO DE SECC. SERV.GLES.'!$L$10:$L$12</c:f>
              <c:strCache>
                <c:ptCount val="3"/>
                <c:pt idx="0">
                  <c:v>A</c:v>
                </c:pt>
                <c:pt idx="1">
                  <c:v>B</c:v>
                </c:pt>
                <c:pt idx="2">
                  <c:v>C</c:v>
                </c:pt>
              </c:strCache>
            </c:strRef>
          </c:cat>
          <c:val>
            <c:numRef>
              <c:f>'ENCARGADO DE SECC. SERV.GLES.'!$M$10:$M$12</c:f>
              <c:numCache>
                <c:formatCode>General</c:formatCode>
                <c:ptCount val="3"/>
                <c:pt idx="0">
                  <c:v>9</c:v>
                </c:pt>
                <c:pt idx="1">
                  <c:v>0</c:v>
                </c:pt>
                <c:pt idx="2">
                  <c:v>1</c:v>
                </c:pt>
              </c:numCache>
            </c:numRef>
          </c:val>
        </c:ser>
      </c:pie3DChart>
    </c:plotArea>
    <c:legend>
      <c:legendPos val="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s-MX"/>
  <c:chart>
    <c:view3D>
      <c:rotX val="30"/>
      <c:perspective val="30"/>
    </c:view3D>
    <c:plotArea>
      <c:layout>
        <c:manualLayout>
          <c:layoutTarget val="inner"/>
          <c:xMode val="edge"/>
          <c:yMode val="edge"/>
          <c:x val="3.333333333333334E-2"/>
          <c:y val="4.1605832242226762E-2"/>
          <c:w val="0.8589735345581816"/>
          <c:h val="0.89829685451900165"/>
        </c:manualLayout>
      </c:layout>
      <c:pie3DChart>
        <c:varyColors val="1"/>
        <c:ser>
          <c:idx val="0"/>
          <c:order val="0"/>
          <c:cat>
            <c:strRef>
              <c:f>'ENCARGADO DE SECC. SERV.GLES.'!$L$10:$L$12</c:f>
              <c:strCache>
                <c:ptCount val="3"/>
                <c:pt idx="0">
                  <c:v>A</c:v>
                </c:pt>
                <c:pt idx="1">
                  <c:v>B</c:v>
                </c:pt>
                <c:pt idx="2">
                  <c:v>C</c:v>
                </c:pt>
              </c:strCache>
            </c:strRef>
          </c:cat>
          <c:val>
            <c:numRef>
              <c:f>'ENCARGADO DE SECC. SERV.GLES.'!$M$10:$M$12</c:f>
              <c:numCache>
                <c:formatCode>General</c:formatCode>
                <c:ptCount val="3"/>
                <c:pt idx="0">
                  <c:v>9</c:v>
                </c:pt>
                <c:pt idx="1">
                  <c:v>0</c:v>
                </c:pt>
                <c:pt idx="2">
                  <c:v>1</c:v>
                </c:pt>
              </c:numCache>
            </c:numRef>
          </c:val>
        </c:ser>
      </c:pie3DChart>
    </c:plotArea>
    <c:legend>
      <c:legendPos val="r"/>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s-MX"/>
  <c:chart>
    <c:view3D>
      <c:rotX val="30"/>
      <c:perspective val="30"/>
    </c:view3D>
    <c:plotArea>
      <c:layout/>
      <c:pie3DChart>
        <c:varyColors val="1"/>
        <c:ser>
          <c:idx val="0"/>
          <c:order val="0"/>
          <c:cat>
            <c:strRef>
              <c:f>'ENCARGADO DE SECC. (CAPAC. SEG)'!$L$10:$L$12</c:f>
              <c:strCache>
                <c:ptCount val="3"/>
                <c:pt idx="0">
                  <c:v>A</c:v>
                </c:pt>
                <c:pt idx="1">
                  <c:v>B</c:v>
                </c:pt>
                <c:pt idx="2">
                  <c:v>C</c:v>
                </c:pt>
              </c:strCache>
            </c:strRef>
          </c:cat>
          <c:val>
            <c:numRef>
              <c:f>'ENCARGADO DE SECC. (CAPAC. SEG)'!$M$10:$M$12</c:f>
              <c:numCache>
                <c:formatCode>General</c:formatCode>
                <c:ptCount val="3"/>
                <c:pt idx="0">
                  <c:v>5</c:v>
                </c:pt>
                <c:pt idx="1">
                  <c:v>3</c:v>
                </c:pt>
                <c:pt idx="2">
                  <c:v>2</c:v>
                </c:pt>
              </c:numCache>
            </c:numRef>
          </c:val>
        </c:ser>
      </c:pie3DChart>
    </c:plotArea>
    <c:legend>
      <c:legendPos val="r"/>
    </c:legend>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81EEDF01-7F83-4F49-A0A3-E7A68C4801FA}" type="datetimeFigureOut">
              <a:rPr lang="es-MX" smtClean="0"/>
              <a:pPr/>
              <a:t>25/11/2010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F429476-8B79-44FC-AAE7-10ACD235F866}"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81EEDF01-7F83-4F49-A0A3-E7A68C4801FA}" type="datetimeFigureOut">
              <a:rPr lang="es-MX" smtClean="0"/>
              <a:pPr/>
              <a:t>25/11/2010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F429476-8B79-44FC-AAE7-10ACD235F866}"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81EEDF01-7F83-4F49-A0A3-E7A68C4801FA}" type="datetimeFigureOut">
              <a:rPr lang="es-MX" smtClean="0"/>
              <a:pPr/>
              <a:t>25/11/2010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F429476-8B79-44FC-AAE7-10ACD235F866}"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81EEDF01-7F83-4F49-A0A3-E7A68C4801FA}" type="datetimeFigureOut">
              <a:rPr lang="es-MX" smtClean="0"/>
              <a:pPr/>
              <a:t>25/11/2010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F429476-8B79-44FC-AAE7-10ACD235F866}"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1EEDF01-7F83-4F49-A0A3-E7A68C4801FA}" type="datetimeFigureOut">
              <a:rPr lang="es-MX" smtClean="0"/>
              <a:pPr/>
              <a:t>25/11/2010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F429476-8B79-44FC-AAE7-10ACD235F866}"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81EEDF01-7F83-4F49-A0A3-E7A68C4801FA}" type="datetimeFigureOut">
              <a:rPr lang="es-MX" smtClean="0"/>
              <a:pPr/>
              <a:t>25/11/2010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F429476-8B79-44FC-AAE7-10ACD235F866}"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81EEDF01-7F83-4F49-A0A3-E7A68C4801FA}" type="datetimeFigureOut">
              <a:rPr lang="es-MX" smtClean="0"/>
              <a:pPr/>
              <a:t>25/11/2010</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CF429476-8B79-44FC-AAE7-10ACD235F866}"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81EEDF01-7F83-4F49-A0A3-E7A68C4801FA}" type="datetimeFigureOut">
              <a:rPr lang="es-MX" smtClean="0"/>
              <a:pPr/>
              <a:t>25/11/2010</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CF429476-8B79-44FC-AAE7-10ACD235F866}"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1EEDF01-7F83-4F49-A0A3-E7A68C4801FA}" type="datetimeFigureOut">
              <a:rPr lang="es-MX" smtClean="0"/>
              <a:pPr/>
              <a:t>25/11/2010</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CF429476-8B79-44FC-AAE7-10ACD235F866}"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1EEDF01-7F83-4F49-A0A3-E7A68C4801FA}" type="datetimeFigureOut">
              <a:rPr lang="es-MX" smtClean="0"/>
              <a:pPr/>
              <a:t>25/11/2010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F429476-8B79-44FC-AAE7-10ACD235F866}"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1EEDF01-7F83-4F49-A0A3-E7A68C4801FA}" type="datetimeFigureOut">
              <a:rPr lang="es-MX" smtClean="0"/>
              <a:pPr/>
              <a:t>25/11/2010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F429476-8B79-44FC-AAE7-10ACD235F866}"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EEDF01-7F83-4F49-A0A3-E7A68C4801FA}" type="datetimeFigureOut">
              <a:rPr lang="es-MX" smtClean="0"/>
              <a:pPr/>
              <a:t>25/11/2010</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29476-8B79-44FC-AAE7-10ACD235F866}"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Oficial: CFE operará servicio de Luz y Fuerza"/>
          <p:cNvPicPr>
            <a:picLocks noChangeAspect="1" noChangeArrowheads="1"/>
          </p:cNvPicPr>
          <p:nvPr/>
        </p:nvPicPr>
        <p:blipFill>
          <a:blip r:embed="rId2" cstate="print"/>
          <a:srcRect/>
          <a:stretch>
            <a:fillRect/>
          </a:stretch>
        </p:blipFill>
        <p:spPr bwMode="auto">
          <a:xfrm>
            <a:off x="0" y="0"/>
            <a:ext cx="9143999" cy="6858000"/>
          </a:xfrm>
          <a:prstGeom prst="rect">
            <a:avLst/>
          </a:prstGeom>
          <a:noFill/>
        </p:spPr>
      </p:pic>
      <p:sp>
        <p:nvSpPr>
          <p:cNvPr id="7" name="6 Rectángulo"/>
          <p:cNvSpPr/>
          <p:nvPr/>
        </p:nvSpPr>
        <p:spPr>
          <a:xfrm>
            <a:off x="1071538" y="214290"/>
            <a:ext cx="6647333" cy="584775"/>
          </a:xfrm>
          <a:prstGeom prst="rect">
            <a:avLst/>
          </a:prstGeom>
          <a:noFill/>
        </p:spPr>
        <p:txBody>
          <a:bodyPr wrap="none" lIns="91440" tIns="45720" rIns="91440" bIns="45720">
            <a:spAutoFit/>
          </a:bodyPr>
          <a:lstStyle/>
          <a:p>
            <a:pPr algn="ctr"/>
            <a:r>
              <a:rPr lang="es-ES" sz="3200" b="1" cap="none" spc="0" dirty="0" smtClean="0">
                <a:ln w="19050">
                  <a:solidFill>
                    <a:schemeClr val="tx2">
                      <a:tint val="1000"/>
                    </a:schemeClr>
                  </a:solidFill>
                  <a:prstDash val="solid"/>
                </a:ln>
                <a:solidFill>
                  <a:srgbClr val="3E4D1F"/>
                </a:solidFill>
                <a:effectLst>
                  <a:outerShdw blurRad="50000" dist="50800" dir="7500000" algn="tl">
                    <a:srgbClr val="000000">
                      <a:shade val="5000"/>
                      <a:alpha val="35000"/>
                    </a:srgbClr>
                  </a:outerShdw>
                </a:effectLst>
              </a:rPr>
              <a:t>COMISION FEDERAL DE ELECTRICIDAD</a:t>
            </a:r>
            <a:endParaRPr lang="es-ES" sz="3200" b="1" cap="none" spc="0" dirty="0">
              <a:ln w="19050">
                <a:solidFill>
                  <a:schemeClr val="tx2">
                    <a:tint val="1000"/>
                  </a:schemeClr>
                </a:solidFill>
                <a:prstDash val="solid"/>
              </a:ln>
              <a:solidFill>
                <a:srgbClr val="3E4D1F"/>
              </a:solidFill>
              <a:effectLst>
                <a:outerShdw blurRad="50000" dist="50800" dir="7500000" algn="tl">
                  <a:srgbClr val="000000">
                    <a:shade val="5000"/>
                    <a:alpha val="35000"/>
                  </a:srgbClr>
                </a:outerShdw>
              </a:effectLst>
            </a:endParaRPr>
          </a:p>
        </p:txBody>
      </p:sp>
      <p:sp>
        <p:nvSpPr>
          <p:cNvPr id="9" name="8 Rectángulo"/>
          <p:cNvSpPr/>
          <p:nvPr/>
        </p:nvSpPr>
        <p:spPr>
          <a:xfrm>
            <a:off x="714349" y="1857364"/>
            <a:ext cx="8001056" cy="2062103"/>
          </a:xfrm>
          <a:prstGeom prst="rect">
            <a:avLst/>
          </a:prstGeom>
          <a:noFill/>
        </p:spPr>
        <p:txBody>
          <a:bodyPr wrap="square" lIns="91440" tIns="45720" rIns="91440" bIns="45720">
            <a:spAutoFit/>
          </a:bodyPr>
          <a:lstStyle/>
          <a:p>
            <a:pPr algn="ctr"/>
            <a:r>
              <a:rPr lang="es-ES" sz="3200" b="1" cap="none" spc="0" dirty="0" smtClean="0">
                <a:ln w="19050">
                  <a:solidFill>
                    <a:schemeClr val="tx2">
                      <a:tint val="1000"/>
                    </a:schemeClr>
                  </a:solidFill>
                  <a:prstDash val="solid"/>
                </a:ln>
                <a:effectLst>
                  <a:outerShdw blurRad="50000" dist="50800" dir="7500000" algn="tl">
                    <a:srgbClr val="000000">
                      <a:shade val="5000"/>
                      <a:alpha val="35000"/>
                    </a:srgbClr>
                  </a:outerShdw>
                </a:effectLst>
              </a:rPr>
              <a:t>Giro de la Empresa:</a:t>
            </a:r>
          </a:p>
          <a:p>
            <a:pPr algn="ctr"/>
            <a:endParaRPr lang="es-ES" sz="3200" b="1" dirty="0" smtClean="0">
              <a:ln w="19050">
                <a:solidFill>
                  <a:schemeClr val="tx2">
                    <a:tint val="1000"/>
                  </a:schemeClr>
                </a:solidFill>
                <a:prstDash val="solid"/>
              </a:ln>
              <a:solidFill>
                <a:schemeClr val="accent3">
                  <a:lumMod val="50000"/>
                </a:schemeClr>
              </a:solidFill>
              <a:effectLst>
                <a:outerShdw blurRad="50000" dist="50800" dir="7500000" algn="tl">
                  <a:srgbClr val="000000">
                    <a:shade val="5000"/>
                    <a:alpha val="35000"/>
                  </a:srgbClr>
                </a:outerShdw>
              </a:effectLst>
            </a:endParaRPr>
          </a:p>
          <a:p>
            <a:pPr algn="ctr"/>
            <a:r>
              <a:rPr lang="es-ES" sz="3200" b="1" dirty="0" smtClean="0">
                <a:ln w="19050">
                  <a:solidFill>
                    <a:schemeClr val="tx2">
                      <a:tint val="1000"/>
                    </a:schemeClr>
                  </a:solidFill>
                  <a:prstDash val="solid"/>
                </a:ln>
                <a:effectLst>
                  <a:outerShdw blurRad="50000" dist="50800" dir="7500000" algn="tl">
                    <a:srgbClr val="000000">
                      <a:shade val="5000"/>
                      <a:alpha val="35000"/>
                    </a:srgbClr>
                  </a:outerShdw>
                </a:effectLst>
              </a:rPr>
              <a:t>Transmisión de Energía Eléctrica en Líneas de 230 y 400 </a:t>
            </a:r>
            <a:r>
              <a:rPr lang="es-ES" sz="3200" b="1" dirty="0" err="1" smtClean="0">
                <a:ln w="19050">
                  <a:solidFill>
                    <a:schemeClr val="tx2">
                      <a:tint val="1000"/>
                    </a:schemeClr>
                  </a:solidFill>
                  <a:prstDash val="solid"/>
                </a:ln>
                <a:effectLst>
                  <a:outerShdw blurRad="50000" dist="50800" dir="7500000" algn="tl">
                    <a:srgbClr val="000000">
                      <a:shade val="5000"/>
                      <a:alpha val="35000"/>
                    </a:srgbClr>
                  </a:outerShdw>
                </a:effectLst>
              </a:rPr>
              <a:t>kv</a:t>
            </a:r>
            <a:r>
              <a:rPr lang="es-ES" sz="3200" b="1" dirty="0" smtClean="0">
                <a:ln w="19050">
                  <a:solidFill>
                    <a:schemeClr val="tx2">
                      <a:tint val="1000"/>
                    </a:schemeClr>
                  </a:solidFill>
                  <a:prstDash val="solid"/>
                </a:ln>
                <a:effectLst>
                  <a:outerShdw blurRad="50000" dist="50800" dir="7500000" algn="tl">
                    <a:srgbClr val="000000">
                      <a:shade val="5000"/>
                      <a:alpha val="35000"/>
                    </a:srgbClr>
                  </a:outerShdw>
                </a:effectLst>
              </a:rPr>
              <a:t>.</a:t>
            </a:r>
            <a:endParaRPr lang="es-ES" sz="3200" b="1" dirty="0">
              <a:ln w="19050">
                <a:solidFill>
                  <a:schemeClr val="tx2">
                    <a:tint val="1000"/>
                  </a:schemeClr>
                </a:solidFill>
                <a:prstDash val="solid"/>
              </a:ln>
              <a:effectLst>
                <a:outerShdw blurRad="50000" dist="50800" dir="7500000" algn="tl">
                  <a:srgbClr val="000000">
                    <a:shade val="5000"/>
                    <a:alpha val="35000"/>
                  </a:srgbClr>
                </a:outerShdw>
              </a:effectLst>
            </a:endParaRPr>
          </a:p>
        </p:txBody>
      </p:sp>
      <p:pic>
        <p:nvPicPr>
          <p:cNvPr id="1034" name="Picture 10" descr="http://sisinfo.itc.mx/ITC-APIRGG/Eventos/CFE_Diplomado-MM/Imagenes/CFE_Logo3D.gif"/>
          <p:cNvPicPr>
            <a:picLocks noChangeAspect="1" noChangeArrowheads="1" noCrop="1"/>
          </p:cNvPicPr>
          <p:nvPr/>
        </p:nvPicPr>
        <p:blipFill>
          <a:blip r:embed="rId3" cstate="print"/>
          <a:srcRect/>
          <a:stretch>
            <a:fillRect/>
          </a:stretch>
        </p:blipFill>
        <p:spPr bwMode="auto">
          <a:xfrm>
            <a:off x="0" y="500042"/>
            <a:ext cx="1200150" cy="904875"/>
          </a:xfrm>
          <a:prstGeom prst="rect">
            <a:avLst/>
          </a:prstGeom>
          <a:noFill/>
        </p:spPr>
      </p:pic>
      <p:pic>
        <p:nvPicPr>
          <p:cNvPr id="1036" name="Picture 12" descr="http://sisinfo.itc.mx/ITC-APIRGG/Eventos/CFE_Diplomado-MM/Imagenes/CFE_Logo3D.gif"/>
          <p:cNvPicPr>
            <a:picLocks noChangeAspect="1" noChangeArrowheads="1" noCrop="1"/>
          </p:cNvPicPr>
          <p:nvPr/>
        </p:nvPicPr>
        <p:blipFill>
          <a:blip r:embed="rId3" cstate="print"/>
          <a:srcRect/>
          <a:stretch>
            <a:fillRect/>
          </a:stretch>
        </p:blipFill>
        <p:spPr bwMode="auto">
          <a:xfrm>
            <a:off x="7943850" y="571480"/>
            <a:ext cx="1200150" cy="904875"/>
          </a:xfrm>
          <a:prstGeom prst="rect">
            <a:avLst/>
          </a:prstGeom>
          <a:noFill/>
        </p:spPr>
      </p:pic>
      <p:sp>
        <p:nvSpPr>
          <p:cNvPr id="8" name="7 CuadroTexto"/>
          <p:cNvSpPr txBox="1"/>
          <p:nvPr/>
        </p:nvSpPr>
        <p:spPr>
          <a:xfrm>
            <a:off x="0" y="5359802"/>
            <a:ext cx="9144000" cy="1569660"/>
          </a:xfrm>
          <a:prstGeom prst="rect">
            <a:avLst/>
          </a:prstGeom>
          <a:noFill/>
        </p:spPr>
        <p:txBody>
          <a:bodyPr wrap="square" rtlCol="0">
            <a:spAutoFit/>
          </a:bodyPr>
          <a:lstStyle/>
          <a:p>
            <a:pPr algn="ctr"/>
            <a:r>
              <a:rPr lang="es-MX" sz="2400" b="1" dirty="0" smtClean="0">
                <a:solidFill>
                  <a:schemeClr val="bg1"/>
                </a:solidFill>
              </a:rPr>
              <a:t>PRESENTAN</a:t>
            </a:r>
          </a:p>
          <a:p>
            <a:pPr algn="ctr"/>
            <a:r>
              <a:rPr lang="es-MX" sz="2400" b="1" dirty="0" smtClean="0">
                <a:solidFill>
                  <a:schemeClr val="bg1"/>
                </a:solidFill>
              </a:rPr>
              <a:t>WILLIAMS JUAREZ ALVAREZ</a:t>
            </a:r>
          </a:p>
          <a:p>
            <a:pPr algn="ctr"/>
            <a:r>
              <a:rPr lang="es-MX" sz="2400" b="1" dirty="0" smtClean="0">
                <a:solidFill>
                  <a:schemeClr val="bg1"/>
                </a:solidFill>
              </a:rPr>
              <a:t>DANIEL ANTONIO RIVERA GARCIA</a:t>
            </a:r>
          </a:p>
          <a:p>
            <a:pPr algn="ctr"/>
            <a:r>
              <a:rPr lang="es-MX" sz="2400" b="1" dirty="0" smtClean="0">
                <a:solidFill>
                  <a:schemeClr val="bg1"/>
                </a:solidFill>
              </a:rPr>
              <a:t>SERGIO GARIBAY</a:t>
            </a:r>
            <a:endParaRPr lang="es-MX" sz="24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http://www.correo-gto.com.mx/upload/foto/8/8/2/SAL_LS101-6.jpg"/>
          <p:cNvPicPr>
            <a:picLocks noChangeAspect="1" noChangeArrowheads="1"/>
          </p:cNvPicPr>
          <p:nvPr/>
        </p:nvPicPr>
        <p:blipFill>
          <a:blip r:embed="rId2" cstate="print"/>
          <a:srcRect/>
          <a:stretch>
            <a:fillRect/>
          </a:stretch>
        </p:blipFill>
        <p:spPr bwMode="auto">
          <a:xfrm>
            <a:off x="0" y="0"/>
            <a:ext cx="9144000" cy="6857999"/>
          </a:xfrm>
          <a:prstGeom prst="rect">
            <a:avLst/>
          </a:prstGeom>
          <a:noFill/>
        </p:spPr>
      </p:pic>
      <p:graphicFrame>
        <p:nvGraphicFramePr>
          <p:cNvPr id="3" name="2 Tabla"/>
          <p:cNvGraphicFramePr>
            <a:graphicFrameLocks noGrp="1"/>
          </p:cNvGraphicFramePr>
          <p:nvPr/>
        </p:nvGraphicFramePr>
        <p:xfrm>
          <a:off x="214282" y="357166"/>
          <a:ext cx="8715435" cy="6215106"/>
        </p:xfrm>
        <a:graphic>
          <a:graphicData uri="http://schemas.openxmlformats.org/drawingml/2006/table">
            <a:tbl>
              <a:tblPr/>
              <a:tblGrid>
                <a:gridCol w="212899"/>
                <a:gridCol w="4304013"/>
                <a:gridCol w="1120118"/>
                <a:gridCol w="339487"/>
                <a:gridCol w="523617"/>
                <a:gridCol w="529371"/>
                <a:gridCol w="385519"/>
                <a:gridCol w="397028"/>
                <a:gridCol w="460323"/>
                <a:gridCol w="443060"/>
              </a:tblGrid>
              <a:tr h="250062">
                <a:tc gridSpan="4">
                  <a:txBody>
                    <a:bodyPr/>
                    <a:lstStyle/>
                    <a:p>
                      <a:pPr algn="ctr" fontAlgn="ctr"/>
                      <a:r>
                        <a:rPr lang="es-MX" sz="800" b="1" i="0" u="none" strike="noStrike">
                          <a:latin typeface="Arial"/>
                        </a:rPr>
                        <a:t>REPORTE DE LISTA DE ACTIVIDADES POR FUNCIONES O PROCESOS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3CDDD"/>
                    </a:solidFill>
                  </a:tcPr>
                </a:tc>
                <a:tc hMerge="1">
                  <a:txBody>
                    <a:bodyPr/>
                    <a:lstStyle/>
                    <a:p>
                      <a:endParaRPr lang="es-MX"/>
                    </a:p>
                  </a:txBody>
                  <a:tcPr/>
                </a:tc>
                <a:tc hMerge="1">
                  <a:txBody>
                    <a:bodyPr/>
                    <a:lstStyle/>
                    <a:p>
                      <a:endParaRPr lang="es-MX"/>
                    </a:p>
                  </a:txBody>
                  <a:tcPr/>
                </a:tc>
                <a:tc hMerge="1">
                  <a:txBody>
                    <a:bodyPr/>
                    <a:lstStyle/>
                    <a:p>
                      <a:endParaRPr lang="es-MX"/>
                    </a:p>
                  </a:txBody>
                  <a:tcPr/>
                </a:tc>
                <a:tc gridSpan="2">
                  <a:txBody>
                    <a:bodyPr/>
                    <a:lstStyle/>
                    <a:p>
                      <a:pPr algn="ctr" fontAlgn="ctr"/>
                      <a:r>
                        <a:rPr lang="es-MX" sz="800" b="1" i="0" u="none" strike="noStrike">
                          <a:latin typeface="Arial"/>
                        </a:rPr>
                        <a:t>NOVIEMBRE DEL 2010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3CDDD"/>
                    </a:solidFill>
                  </a:tcPr>
                </a:tc>
                <a:tc hMerge="1">
                  <a:txBody>
                    <a:bodyPr/>
                    <a:lstStyle/>
                    <a:p>
                      <a:endParaRPr lang="es-MX"/>
                    </a:p>
                  </a:txBody>
                  <a:tcPr/>
                </a:tc>
                <a:tc rowSpan="3" gridSpan="4">
                  <a:txBody>
                    <a:bodyPr/>
                    <a:lstStyle/>
                    <a:p>
                      <a:pPr algn="ctr" fontAlgn="b"/>
                      <a:r>
                        <a:rPr lang="es-MX" sz="8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rowSpan="3" hMerge="1">
                  <a:txBody>
                    <a:bodyPr/>
                    <a:lstStyle/>
                    <a:p>
                      <a:endParaRPr lang="es-MX"/>
                    </a:p>
                  </a:txBody>
                  <a:tcPr/>
                </a:tc>
                <a:tc rowSpan="3" hMerge="1">
                  <a:txBody>
                    <a:bodyPr/>
                    <a:lstStyle/>
                    <a:p>
                      <a:endParaRPr lang="es-MX"/>
                    </a:p>
                  </a:txBody>
                  <a:tcPr/>
                </a:tc>
                <a:tc rowSpan="3" hMerge="1">
                  <a:txBody>
                    <a:bodyPr/>
                    <a:lstStyle/>
                    <a:p>
                      <a:endParaRPr lang="es-MX"/>
                    </a:p>
                  </a:txBody>
                  <a:tcPr/>
                </a:tc>
              </a:tr>
              <a:tr h="208385">
                <a:tc gridSpan="2">
                  <a:txBody>
                    <a:bodyPr/>
                    <a:lstStyle/>
                    <a:p>
                      <a:pPr algn="l" fontAlgn="b"/>
                      <a:r>
                        <a:rPr lang="es-MX" sz="800" b="1" i="0" u="none" strike="noStrike">
                          <a:latin typeface="Arial"/>
                        </a:rPr>
                        <a:t>Apellidos/Nombre: LIC. ROSARIO BELLO PINTO</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hMerge="1">
                  <a:txBody>
                    <a:bodyPr/>
                    <a:lstStyle/>
                    <a:p>
                      <a:endParaRPr lang="es-MX"/>
                    </a:p>
                  </a:txBody>
                  <a:tcPr/>
                </a:tc>
                <a:tc gridSpan="4">
                  <a:txBody>
                    <a:bodyPr/>
                    <a:lstStyle/>
                    <a:p>
                      <a:pPr algn="l" fontAlgn="b"/>
                      <a:r>
                        <a:rPr lang="es-MX" sz="800" b="1" i="0" u="none" strike="noStrike">
                          <a:latin typeface="Arial"/>
                        </a:rPr>
                        <a:t>Área :DEPARTAMENTO DE RECURSOS HUMANOS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hMerge="1">
                  <a:txBody>
                    <a:bodyPr/>
                    <a:lstStyle/>
                    <a:p>
                      <a:endParaRPr lang="es-MX"/>
                    </a:p>
                  </a:txBody>
                  <a:tcPr/>
                </a:tc>
                <a:tc hMerge="1">
                  <a:txBody>
                    <a:bodyPr/>
                    <a:lstStyle/>
                    <a:p>
                      <a:endParaRPr lang="es-MX"/>
                    </a:p>
                  </a:txBody>
                  <a:tcPr/>
                </a:tc>
                <a:tc hMerge="1">
                  <a:txBody>
                    <a:bodyPr/>
                    <a:lstStyle/>
                    <a:p>
                      <a:endParaRPr lang="es-MX"/>
                    </a:p>
                  </a:txBody>
                  <a:tcPr/>
                </a:tc>
                <a:tc gridSpan="4" vMerge="1">
                  <a:txBody>
                    <a:bodyPr/>
                    <a:lstStyle/>
                    <a:p>
                      <a:endParaRPr lang="es-MX"/>
                    </a:p>
                  </a:txBody>
                  <a:tcPr/>
                </a:tc>
                <a:tc hMerge="1" vMerge="1">
                  <a:txBody>
                    <a:bodyPr/>
                    <a:lstStyle/>
                    <a:p>
                      <a:endParaRPr lang="es-MX"/>
                    </a:p>
                  </a:txBody>
                  <a:tcPr/>
                </a:tc>
                <a:tc hMerge="1" vMerge="1">
                  <a:txBody>
                    <a:bodyPr/>
                    <a:lstStyle/>
                    <a:p>
                      <a:endParaRPr lang="es-MX"/>
                    </a:p>
                  </a:txBody>
                  <a:tcPr/>
                </a:tc>
                <a:tc hMerge="1" vMerge="1">
                  <a:txBody>
                    <a:bodyPr/>
                    <a:lstStyle/>
                    <a:p>
                      <a:endParaRPr lang="es-MX"/>
                    </a:p>
                  </a:txBody>
                  <a:tcPr/>
                </a:tc>
              </a:tr>
              <a:tr h="312580">
                <a:tc gridSpan="2">
                  <a:txBody>
                    <a:bodyPr/>
                    <a:lstStyle/>
                    <a:p>
                      <a:pPr algn="l" fontAlgn="b"/>
                      <a:r>
                        <a:rPr lang="es-MX" sz="800" b="1" i="0" u="none" strike="noStrike">
                          <a:latin typeface="Arial"/>
                        </a:rPr>
                        <a:t>Antigüedad: 8 AÑOS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hMerge="1">
                  <a:txBody>
                    <a:bodyPr/>
                    <a:lstStyle/>
                    <a:p>
                      <a:endParaRPr lang="es-MX"/>
                    </a:p>
                  </a:txBody>
                  <a:tcPr/>
                </a:tc>
                <a:tc gridSpan="4">
                  <a:txBody>
                    <a:bodyPr/>
                    <a:lstStyle/>
                    <a:p>
                      <a:pPr algn="l" fontAlgn="b"/>
                      <a:r>
                        <a:rPr lang="es-MX" sz="800" b="1" i="0" u="none" strike="noStrike">
                          <a:latin typeface="Arial"/>
                        </a:rPr>
                        <a:t>Puesto: ENCARGADO DE SECCION RECURSOS HUMANOS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hMerge="1">
                  <a:txBody>
                    <a:bodyPr/>
                    <a:lstStyle/>
                    <a:p>
                      <a:endParaRPr lang="es-MX"/>
                    </a:p>
                  </a:txBody>
                  <a:tcPr/>
                </a:tc>
                <a:tc hMerge="1">
                  <a:txBody>
                    <a:bodyPr/>
                    <a:lstStyle/>
                    <a:p>
                      <a:endParaRPr lang="es-MX"/>
                    </a:p>
                  </a:txBody>
                  <a:tcPr/>
                </a:tc>
                <a:tc hMerge="1">
                  <a:txBody>
                    <a:bodyPr/>
                    <a:lstStyle/>
                    <a:p>
                      <a:endParaRPr lang="es-MX"/>
                    </a:p>
                  </a:txBody>
                  <a:tcPr/>
                </a:tc>
                <a:tc gridSpan="4" vMerge="1">
                  <a:txBody>
                    <a:bodyPr/>
                    <a:lstStyle/>
                    <a:p>
                      <a:endParaRPr lang="es-MX"/>
                    </a:p>
                  </a:txBody>
                  <a:tcPr/>
                </a:tc>
                <a:tc hMerge="1" vMerge="1">
                  <a:txBody>
                    <a:bodyPr/>
                    <a:lstStyle/>
                    <a:p>
                      <a:endParaRPr lang="es-MX"/>
                    </a:p>
                  </a:txBody>
                  <a:tcPr/>
                </a:tc>
                <a:tc hMerge="1" vMerge="1">
                  <a:txBody>
                    <a:bodyPr/>
                    <a:lstStyle/>
                    <a:p>
                      <a:endParaRPr lang="es-MX"/>
                    </a:p>
                  </a:txBody>
                  <a:tcPr/>
                </a:tc>
                <a:tc hMerge="1" vMerge="1">
                  <a:txBody>
                    <a:bodyPr/>
                    <a:lstStyle/>
                    <a:p>
                      <a:endParaRPr lang="es-MX"/>
                    </a:p>
                  </a:txBody>
                  <a:tcPr/>
                </a:tc>
              </a:tr>
              <a:tr h="625157">
                <a:tc>
                  <a:txBody>
                    <a:bodyPr/>
                    <a:lstStyle/>
                    <a:p>
                      <a:pPr algn="ctr" fontAlgn="b"/>
                      <a:r>
                        <a:rPr lang="es-MX" sz="800" b="1" i="0" u="none" strike="noStrike">
                          <a:latin typeface="Arial"/>
                        </a:rPr>
                        <a:t>NP</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800" b="1" i="0" u="none" strike="noStrike">
                          <a:latin typeface="Arial"/>
                        </a:rPr>
                        <a:t>Actividad o Tarea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800" b="1" i="0" u="none" strike="noStrike" dirty="0">
                          <a:latin typeface="Arial"/>
                        </a:rPr>
                        <a:t>Unidad de medida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800" b="1" i="0" u="none" strike="noStrike" dirty="0" err="1">
                          <a:latin typeface="Arial"/>
                        </a:rPr>
                        <a:t>Cant</a:t>
                      </a:r>
                      <a:r>
                        <a:rPr lang="es-MX" sz="800" b="1" i="0" u="none" strike="noStrike" dirty="0">
                          <a:latin typeface="Arial"/>
                        </a:rPr>
                        <a: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800" b="1" i="0" u="none" strike="noStrike">
                          <a:latin typeface="Arial"/>
                        </a:rPr>
                        <a:t>Frecuencia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800" b="1" i="0" u="none" strike="noStrike">
                          <a:latin typeface="Arial"/>
                        </a:rPr>
                        <a:t>Tiempo estimado (minutos)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800" b="1" i="0" u="none" strike="noStrike">
                          <a:latin typeface="Arial"/>
                        </a:rPr>
                        <a:t>TTP</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800" b="1" i="0" u="none" strike="noStrike">
                          <a:latin typeface="Arial"/>
                        </a:rPr>
                        <a:t>TTA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800" b="1" i="0" u="none" strike="noStrike">
                          <a:latin typeface="Arial"/>
                        </a:rPr>
                        <a:t>Cálculo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800" b="1" i="0" u="none" strike="noStrike">
                          <a:latin typeface="Arial"/>
                        </a:rPr>
                        <a:t>Clas. ABC</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507939">
                <a:tc>
                  <a:txBody>
                    <a:bodyPr/>
                    <a:lstStyle/>
                    <a:p>
                      <a:pPr algn="ctr" fontAlgn="b"/>
                      <a:r>
                        <a:rPr lang="es-MX" sz="800" b="1" i="0" u="none" strike="noStrike">
                          <a:latin typeface="Arial"/>
                        </a:rPr>
                        <a:t>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Arial"/>
                        </a:rPr>
                        <a:t>Actualiza los organigramas conceptuales y a detalle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Actualizacion de Organigramas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dirty="0">
                          <a:latin typeface="Arial"/>
                        </a:rPr>
                        <a:t>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dirty="0">
                          <a:latin typeface="Arial"/>
                        </a:rPr>
                        <a:t>Semestral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120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0.03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s-MX" sz="800" b="0" i="0" u="none" strike="noStrike">
                          <a:latin typeface="Arial"/>
                        </a:rPr>
                        <a:t>0.03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s-MX" sz="800" b="0" i="0" u="none" strike="noStrike">
                          <a:latin typeface="Arial"/>
                        </a:rPr>
                        <a:t>0.42%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s-MX" sz="800" b="0" i="0" u="none" strike="noStrike">
                          <a:latin typeface="Arial"/>
                        </a:rPr>
                        <a:t>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468867">
                <a:tc>
                  <a:txBody>
                    <a:bodyPr/>
                    <a:lstStyle/>
                    <a:p>
                      <a:pPr algn="ctr" fontAlgn="b"/>
                      <a:r>
                        <a:rPr lang="es-MX" sz="800" b="1" i="0" u="none" strike="noStrike">
                          <a:latin typeface="Arial"/>
                        </a:rPr>
                        <a:t>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800" b="0" i="0" u="none" strike="noStrike">
                          <a:solidFill>
                            <a:srgbClr val="000000"/>
                          </a:solidFill>
                          <a:latin typeface="Arial"/>
                        </a:rPr>
                        <a:t>Clasifica y Elabora el informe de tiempo extra erogado por departamento y gastos de explotación y proyectos.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Informe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Semanal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dirty="0">
                          <a:latin typeface="Arial"/>
                        </a:rPr>
                        <a:t>180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0.54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0.57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8.58%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20965">
                <a:tc>
                  <a:txBody>
                    <a:bodyPr/>
                    <a:lstStyle/>
                    <a:p>
                      <a:pPr algn="ctr" fontAlgn="b"/>
                      <a:r>
                        <a:rPr lang="es-MX" sz="800" b="1" i="0" u="none" strike="noStrike">
                          <a:latin typeface="Arial"/>
                        </a:rPr>
                        <a:t>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Arial"/>
                        </a:rPr>
                        <a:t>Formula reconocimientos de antigüedad del personal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Reconocimiento de antigüedad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Anual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240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dirty="0">
                          <a:latin typeface="Arial"/>
                        </a:rPr>
                        <a:t>0.07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0.64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9.64%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47012">
                <a:tc>
                  <a:txBody>
                    <a:bodyPr/>
                    <a:lstStyle/>
                    <a:p>
                      <a:pPr algn="ctr" fontAlgn="b"/>
                      <a:r>
                        <a:rPr lang="es-MX" sz="800" b="1" i="0" u="none" strike="noStrike">
                          <a:latin typeface="Arial"/>
                        </a:rPr>
                        <a:t>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Arial"/>
                        </a:rPr>
                        <a:t>Apoya y vigila el cumplimiento de la Encuesta “CLIMA ORGANIZACIONAL”.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Cumplimiento de encuesta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Semestral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180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0.04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dirty="0">
                          <a:latin typeface="Arial"/>
                        </a:rPr>
                        <a:t>0.68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10.27%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55845">
                <a:tc>
                  <a:txBody>
                    <a:bodyPr/>
                    <a:lstStyle/>
                    <a:p>
                      <a:pPr algn="ctr" fontAlgn="b"/>
                      <a:r>
                        <a:rPr lang="es-MX" sz="800" b="1" i="0" u="none" strike="noStrike">
                          <a:latin typeface="Arial"/>
                        </a:rPr>
                        <a:t>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Arial"/>
                        </a:rPr>
                        <a:t>Actualiza los datos del personal sindicalizado y no sindicalizado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Datos del personal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Semanal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0.45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dirty="0">
                          <a:latin typeface="Arial"/>
                        </a:rPr>
                        <a:t>1.13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17.07%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42820">
                <a:tc>
                  <a:txBody>
                    <a:bodyPr/>
                    <a:lstStyle/>
                    <a:p>
                      <a:pPr algn="ctr" fontAlgn="b"/>
                      <a:r>
                        <a:rPr lang="es-MX" sz="800" b="1" i="0" u="none" strike="noStrike">
                          <a:latin typeface="Arial"/>
                        </a:rPr>
                        <a:t>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Arial"/>
                        </a:rPr>
                        <a:t>Formula  el reporte de asistencias e incidencias por departamento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Reporte de asistencia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80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Quincenal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20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2.20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dirty="0">
                          <a:latin typeface="Arial"/>
                        </a:rPr>
                        <a:t>3.33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dirty="0">
                          <a:latin typeface="Arial"/>
                        </a:rPr>
                        <a:t>50.33%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81892">
                <a:tc>
                  <a:txBody>
                    <a:bodyPr/>
                    <a:lstStyle/>
                    <a:p>
                      <a:pPr algn="ctr" fontAlgn="b"/>
                      <a:r>
                        <a:rPr lang="es-MX" sz="800" b="1" i="0" u="none" strike="noStrike">
                          <a:latin typeface="Arial"/>
                        </a:rPr>
                        <a:t>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Arial"/>
                        </a:rPr>
                        <a:t>Ejecuta las actividades del Sistema Integral de Concentración de Expedientes en Trámite. (SICET).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MX" sz="800" b="0" i="0" u="none" strike="noStrike">
                          <a:latin typeface="Arial"/>
                        </a:rPr>
                        <a:t>Sistema Integral de Expedientes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Semanal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60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0.18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3.51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dirty="0">
                          <a:latin typeface="Arial"/>
                        </a:rPr>
                        <a:t>53.05%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42820">
                <a:tc>
                  <a:txBody>
                    <a:bodyPr/>
                    <a:lstStyle/>
                    <a:p>
                      <a:pPr algn="ctr" fontAlgn="b"/>
                      <a:r>
                        <a:rPr lang="es-MX" sz="800" b="1" i="0" u="none" strike="noStrike">
                          <a:latin typeface="Arial"/>
                        </a:rPr>
                        <a:t>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es-MX" sz="800" b="0" i="0" u="none" strike="noStrike">
                          <a:latin typeface="Arial"/>
                        </a:rPr>
                        <a:t>Revisa y envia los expedientes del personal de nuevo ingreso, de acuerdo a la Metodología y Normatividad vigente.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Expedientes del personal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Semanal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120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1.44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4.95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dirty="0">
                          <a:latin typeface="Arial"/>
                        </a:rPr>
                        <a:t>74.80%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55845">
                <a:tc>
                  <a:txBody>
                    <a:bodyPr/>
                    <a:lstStyle/>
                    <a:p>
                      <a:pPr algn="ctr" fontAlgn="b"/>
                      <a:r>
                        <a:rPr lang="es-MX" sz="800" b="1" i="0" u="none" strike="noStrike">
                          <a:latin typeface="Arial"/>
                        </a:rPr>
                        <a:t>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Arial"/>
                        </a:rPr>
                        <a:t>Administra directorio, archivo y correspondencia de su puesto</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Administra directorio</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Diaria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60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5.95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dirty="0">
                          <a:latin typeface="Arial"/>
                        </a:rPr>
                        <a:t>89.92%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dirty="0">
                          <a:latin typeface="Arial"/>
                        </a:rPr>
                        <a:t>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94917">
                <a:tc>
                  <a:txBody>
                    <a:bodyPr/>
                    <a:lstStyle/>
                    <a:p>
                      <a:pPr algn="ctr" fontAlgn="b"/>
                      <a:r>
                        <a:rPr lang="es-MX" sz="800" b="1" i="0" u="none" strike="noStrike">
                          <a:latin typeface="Arial"/>
                        </a:rPr>
                        <a:t>10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Arial"/>
                        </a:rPr>
                        <a:t>Reporta al I.M.S.S. los movimientos afiliatorios (las altas, reingresos, bajas, modificaciones de salarios) de los trabajadores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s-MX" sz="800" b="0" i="0" u="none" strike="noStrike">
                          <a:latin typeface="Arial"/>
                        </a:rPr>
                        <a:t>Movimientos afiliatorios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Diaria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40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0.67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6.61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100.00%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dirty="0">
                          <a:latin typeface="Arial"/>
                        </a:rPr>
                        <a:t>C</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bl>
          </a:graphicData>
        </a:graphic>
      </p:graphicFrame>
      <p:sp>
        <p:nvSpPr>
          <p:cNvPr id="5" name="4 CuadroTexto"/>
          <p:cNvSpPr txBox="1"/>
          <p:nvPr/>
        </p:nvSpPr>
        <p:spPr>
          <a:xfrm>
            <a:off x="7215206" y="6572272"/>
            <a:ext cx="428628" cy="246221"/>
          </a:xfrm>
          <a:prstGeom prst="rect">
            <a:avLst/>
          </a:prstGeom>
          <a:noFill/>
        </p:spPr>
        <p:txBody>
          <a:bodyPr wrap="square" rtlCol="0">
            <a:spAutoFit/>
          </a:bodyPr>
          <a:lstStyle/>
          <a:p>
            <a:r>
              <a:rPr lang="es-ES" sz="1000" dirty="0" smtClean="0">
                <a:solidFill>
                  <a:srgbClr val="FF0000"/>
                </a:solidFill>
              </a:rPr>
              <a:t>6.61</a:t>
            </a:r>
            <a:endParaRPr lang="es-ES" sz="1000"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0" descr="http://mw2.google.com/mw-panoramio/photos/medium/4769783.jpg"/>
          <p:cNvPicPr>
            <a:picLocks noChangeAspect="1" noChangeArrowheads="1"/>
          </p:cNvPicPr>
          <p:nvPr/>
        </p:nvPicPr>
        <p:blipFill>
          <a:blip r:embed="rId2" cstate="print"/>
          <a:srcRect/>
          <a:stretch>
            <a:fillRect/>
          </a:stretch>
        </p:blipFill>
        <p:spPr bwMode="auto">
          <a:xfrm>
            <a:off x="0" y="0"/>
            <a:ext cx="9143999" cy="6858000"/>
          </a:xfrm>
          <a:prstGeom prst="rect">
            <a:avLst/>
          </a:prstGeom>
          <a:noFill/>
        </p:spPr>
      </p:pic>
      <p:graphicFrame>
        <p:nvGraphicFramePr>
          <p:cNvPr id="7" name="2 Gráfico"/>
          <p:cNvGraphicFramePr/>
          <p:nvPr/>
        </p:nvGraphicFramePr>
        <p:xfrm>
          <a:off x="2143108" y="1071546"/>
          <a:ext cx="4859958" cy="3159959"/>
        </p:xfrm>
        <a:graphic>
          <a:graphicData uri="http://schemas.openxmlformats.org/drawingml/2006/chart">
            <c:chart xmlns:c="http://schemas.openxmlformats.org/drawingml/2006/chart" xmlns:r="http://schemas.openxmlformats.org/officeDocument/2006/relationships" r:id="rId3"/>
          </a:graphicData>
        </a:graphic>
      </p:graphicFrame>
      <p:sp>
        <p:nvSpPr>
          <p:cNvPr id="8" name="7 CuadroTexto"/>
          <p:cNvSpPr txBox="1"/>
          <p:nvPr/>
        </p:nvSpPr>
        <p:spPr>
          <a:xfrm>
            <a:off x="4857752" y="2428868"/>
            <a:ext cx="857256" cy="369332"/>
          </a:xfrm>
          <a:prstGeom prst="rect">
            <a:avLst/>
          </a:prstGeom>
          <a:noFill/>
        </p:spPr>
        <p:txBody>
          <a:bodyPr wrap="square" rtlCol="0">
            <a:spAutoFit/>
          </a:bodyPr>
          <a:lstStyle/>
          <a:p>
            <a:r>
              <a:rPr lang="es-ES" dirty="0" smtClean="0"/>
              <a:t>80%</a:t>
            </a:r>
            <a:endParaRPr lang="es-ES" dirty="0"/>
          </a:p>
        </p:txBody>
      </p:sp>
      <p:sp>
        <p:nvSpPr>
          <p:cNvPr id="10" name="9 CuadroTexto"/>
          <p:cNvSpPr txBox="1"/>
          <p:nvPr/>
        </p:nvSpPr>
        <p:spPr>
          <a:xfrm>
            <a:off x="3214678" y="928670"/>
            <a:ext cx="857256" cy="369332"/>
          </a:xfrm>
          <a:prstGeom prst="rect">
            <a:avLst/>
          </a:prstGeom>
          <a:noFill/>
        </p:spPr>
        <p:txBody>
          <a:bodyPr wrap="square" rtlCol="0">
            <a:spAutoFit/>
          </a:bodyPr>
          <a:lstStyle/>
          <a:p>
            <a:r>
              <a:rPr lang="es-ES" dirty="0" smtClean="0"/>
              <a:t>10%</a:t>
            </a:r>
            <a:endParaRPr lang="es-ES" dirty="0"/>
          </a:p>
        </p:txBody>
      </p:sp>
      <p:sp>
        <p:nvSpPr>
          <p:cNvPr id="11" name="10 CuadroTexto"/>
          <p:cNvSpPr txBox="1"/>
          <p:nvPr/>
        </p:nvSpPr>
        <p:spPr>
          <a:xfrm>
            <a:off x="2143108" y="1285860"/>
            <a:ext cx="857256" cy="369332"/>
          </a:xfrm>
          <a:prstGeom prst="rect">
            <a:avLst/>
          </a:prstGeom>
          <a:noFill/>
        </p:spPr>
        <p:txBody>
          <a:bodyPr wrap="square" rtlCol="0">
            <a:spAutoFit/>
          </a:bodyPr>
          <a:lstStyle/>
          <a:p>
            <a:r>
              <a:rPr lang="es-ES" dirty="0" smtClean="0"/>
              <a:t>10%</a:t>
            </a:r>
            <a:endParaRPr lang="es-ES" dirty="0"/>
          </a:p>
        </p:txBody>
      </p:sp>
      <p:graphicFrame>
        <p:nvGraphicFramePr>
          <p:cNvPr id="12" name="11 Tabla"/>
          <p:cNvGraphicFramePr>
            <a:graphicFrameLocks noGrp="1"/>
          </p:cNvGraphicFramePr>
          <p:nvPr/>
        </p:nvGraphicFramePr>
        <p:xfrm>
          <a:off x="1357290" y="4929198"/>
          <a:ext cx="6096000" cy="148336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es-ES" dirty="0" smtClean="0"/>
                        <a:t>Porcentaje</a:t>
                      </a:r>
                      <a:endParaRPr lang="es-ES" dirty="0"/>
                    </a:p>
                  </a:txBody>
                  <a:tcPr/>
                </a:tc>
                <a:tc>
                  <a:txBody>
                    <a:bodyPr/>
                    <a:lstStyle/>
                    <a:p>
                      <a:pPr algn="ctr"/>
                      <a:r>
                        <a:rPr lang="es-ES" dirty="0" err="1" smtClean="0"/>
                        <a:t>Clas</a:t>
                      </a:r>
                      <a:r>
                        <a:rPr lang="es-ES" dirty="0" smtClean="0"/>
                        <a:t>. A, B, C</a:t>
                      </a:r>
                      <a:endParaRPr lang="es-ES" dirty="0"/>
                    </a:p>
                  </a:txBody>
                  <a:tcPr/>
                </a:tc>
              </a:tr>
              <a:tr h="370840">
                <a:tc>
                  <a:txBody>
                    <a:bodyPr/>
                    <a:lstStyle/>
                    <a:p>
                      <a:pPr algn="ctr"/>
                      <a:r>
                        <a:rPr lang="es-ES" dirty="0" smtClean="0"/>
                        <a:t>80</a:t>
                      </a:r>
                    </a:p>
                  </a:txBody>
                  <a:tcPr/>
                </a:tc>
                <a:tc>
                  <a:txBody>
                    <a:bodyPr/>
                    <a:lstStyle/>
                    <a:p>
                      <a:pPr algn="ctr"/>
                      <a:r>
                        <a:rPr lang="es-ES" dirty="0" smtClean="0"/>
                        <a:t>A</a:t>
                      </a:r>
                      <a:endParaRPr lang="es-ES" dirty="0"/>
                    </a:p>
                  </a:txBody>
                  <a:tcPr/>
                </a:tc>
              </a:tr>
              <a:tr h="370840">
                <a:tc>
                  <a:txBody>
                    <a:bodyPr/>
                    <a:lstStyle/>
                    <a:p>
                      <a:pPr algn="ctr"/>
                      <a:r>
                        <a:rPr lang="es-ES" dirty="0" smtClean="0"/>
                        <a:t>10</a:t>
                      </a:r>
                      <a:endParaRPr lang="es-ES" dirty="0"/>
                    </a:p>
                  </a:txBody>
                  <a:tcPr/>
                </a:tc>
                <a:tc>
                  <a:txBody>
                    <a:bodyPr/>
                    <a:lstStyle/>
                    <a:p>
                      <a:pPr algn="ctr"/>
                      <a:r>
                        <a:rPr lang="es-ES" dirty="0" smtClean="0"/>
                        <a:t>B</a:t>
                      </a:r>
                      <a:endParaRPr lang="es-ES" dirty="0"/>
                    </a:p>
                  </a:txBody>
                  <a:tcPr/>
                </a:tc>
              </a:tr>
              <a:tr h="370840">
                <a:tc>
                  <a:txBody>
                    <a:bodyPr/>
                    <a:lstStyle/>
                    <a:p>
                      <a:pPr algn="ctr"/>
                      <a:r>
                        <a:rPr lang="es-ES" dirty="0" smtClean="0"/>
                        <a:t>10</a:t>
                      </a:r>
                      <a:endParaRPr lang="es-ES" dirty="0"/>
                    </a:p>
                  </a:txBody>
                  <a:tcPr/>
                </a:tc>
                <a:tc>
                  <a:txBody>
                    <a:bodyPr/>
                    <a:lstStyle/>
                    <a:p>
                      <a:pPr algn="ctr"/>
                      <a:r>
                        <a:rPr lang="es-ES" dirty="0" smtClean="0"/>
                        <a:t>C</a:t>
                      </a:r>
                      <a:endParaRPr lang="es-ES"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http://www.correo-gto.com.mx/upload/foto/8/8/2/SAL_LS101-6.jpg"/>
          <p:cNvPicPr>
            <a:picLocks noChangeAspect="1" noChangeArrowheads="1"/>
          </p:cNvPicPr>
          <p:nvPr/>
        </p:nvPicPr>
        <p:blipFill>
          <a:blip r:embed="rId2" cstate="print"/>
          <a:srcRect/>
          <a:stretch>
            <a:fillRect/>
          </a:stretch>
        </p:blipFill>
        <p:spPr bwMode="auto">
          <a:xfrm>
            <a:off x="0" y="0"/>
            <a:ext cx="9144000" cy="6857999"/>
          </a:xfrm>
          <a:prstGeom prst="rect">
            <a:avLst/>
          </a:prstGeom>
          <a:noFill/>
        </p:spPr>
      </p:pic>
      <p:graphicFrame>
        <p:nvGraphicFramePr>
          <p:cNvPr id="3" name="2 Tabla"/>
          <p:cNvGraphicFramePr>
            <a:graphicFrameLocks noGrp="1"/>
          </p:cNvGraphicFramePr>
          <p:nvPr/>
        </p:nvGraphicFramePr>
        <p:xfrm>
          <a:off x="142844" y="500042"/>
          <a:ext cx="8786874" cy="5934630"/>
        </p:xfrm>
        <a:graphic>
          <a:graphicData uri="http://schemas.openxmlformats.org/drawingml/2006/table">
            <a:tbl>
              <a:tblPr/>
              <a:tblGrid>
                <a:gridCol w="214644"/>
                <a:gridCol w="4339292"/>
                <a:gridCol w="1129299"/>
                <a:gridCol w="342270"/>
                <a:gridCol w="527909"/>
                <a:gridCol w="533710"/>
                <a:gridCol w="388679"/>
                <a:gridCol w="400283"/>
                <a:gridCol w="464096"/>
                <a:gridCol w="446692"/>
              </a:tblGrid>
              <a:tr h="238565">
                <a:tc gridSpan="4">
                  <a:txBody>
                    <a:bodyPr/>
                    <a:lstStyle/>
                    <a:p>
                      <a:pPr algn="ctr" fontAlgn="ctr"/>
                      <a:r>
                        <a:rPr lang="es-MX" sz="800" b="1" i="0" u="none" strike="noStrike" dirty="0">
                          <a:latin typeface="Arial"/>
                        </a:rPr>
                        <a:t>REPORTE DE LISTA DE ACTIVIDADES POR FUNCIONES O PROCESOS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3CDDD"/>
                    </a:solidFill>
                  </a:tcPr>
                </a:tc>
                <a:tc hMerge="1">
                  <a:txBody>
                    <a:bodyPr/>
                    <a:lstStyle/>
                    <a:p>
                      <a:endParaRPr lang="es-MX"/>
                    </a:p>
                  </a:txBody>
                  <a:tcPr/>
                </a:tc>
                <a:tc hMerge="1">
                  <a:txBody>
                    <a:bodyPr/>
                    <a:lstStyle/>
                    <a:p>
                      <a:endParaRPr lang="es-MX"/>
                    </a:p>
                  </a:txBody>
                  <a:tcPr/>
                </a:tc>
                <a:tc hMerge="1">
                  <a:txBody>
                    <a:bodyPr/>
                    <a:lstStyle/>
                    <a:p>
                      <a:endParaRPr lang="es-MX"/>
                    </a:p>
                  </a:txBody>
                  <a:tcPr/>
                </a:tc>
                <a:tc gridSpan="2">
                  <a:txBody>
                    <a:bodyPr/>
                    <a:lstStyle/>
                    <a:p>
                      <a:pPr algn="ctr" fontAlgn="ctr"/>
                      <a:r>
                        <a:rPr lang="es-MX" sz="800" b="1" i="0" u="none" strike="noStrike">
                          <a:latin typeface="Arial"/>
                        </a:rPr>
                        <a:t>NOVIEMBRE DEL 2010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3CDDD"/>
                    </a:solidFill>
                  </a:tcPr>
                </a:tc>
                <a:tc hMerge="1">
                  <a:txBody>
                    <a:bodyPr/>
                    <a:lstStyle/>
                    <a:p>
                      <a:endParaRPr lang="es-MX"/>
                    </a:p>
                  </a:txBody>
                  <a:tcPr/>
                </a:tc>
                <a:tc rowSpan="3" gridSpan="4">
                  <a:txBody>
                    <a:bodyPr/>
                    <a:lstStyle/>
                    <a:p>
                      <a:pPr algn="ctr" fontAlgn="b"/>
                      <a:r>
                        <a:rPr lang="es-MX" sz="8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rowSpan="3" hMerge="1">
                  <a:txBody>
                    <a:bodyPr/>
                    <a:lstStyle/>
                    <a:p>
                      <a:endParaRPr lang="es-MX"/>
                    </a:p>
                  </a:txBody>
                  <a:tcPr/>
                </a:tc>
                <a:tc rowSpan="3" hMerge="1">
                  <a:txBody>
                    <a:bodyPr/>
                    <a:lstStyle/>
                    <a:p>
                      <a:endParaRPr lang="es-MX"/>
                    </a:p>
                  </a:txBody>
                  <a:tcPr/>
                </a:tc>
                <a:tc rowSpan="3" hMerge="1">
                  <a:txBody>
                    <a:bodyPr/>
                    <a:lstStyle/>
                    <a:p>
                      <a:endParaRPr lang="es-MX"/>
                    </a:p>
                  </a:txBody>
                  <a:tcPr/>
                </a:tc>
              </a:tr>
              <a:tr h="198804">
                <a:tc gridSpan="2">
                  <a:txBody>
                    <a:bodyPr/>
                    <a:lstStyle/>
                    <a:p>
                      <a:pPr algn="l" fontAlgn="b"/>
                      <a:r>
                        <a:rPr lang="es-MX" sz="800" b="1" i="0" u="none" strike="noStrike">
                          <a:latin typeface="Arial"/>
                        </a:rPr>
                        <a:t>Apellidos/Nombre: LIC. CAROLINA BEULO</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hMerge="1">
                  <a:txBody>
                    <a:bodyPr/>
                    <a:lstStyle/>
                    <a:p>
                      <a:endParaRPr lang="es-MX"/>
                    </a:p>
                  </a:txBody>
                  <a:tcPr/>
                </a:tc>
                <a:tc gridSpan="4">
                  <a:txBody>
                    <a:bodyPr/>
                    <a:lstStyle/>
                    <a:p>
                      <a:pPr algn="l" fontAlgn="b"/>
                      <a:r>
                        <a:rPr lang="es-MX" sz="800" b="1" i="0" u="none" strike="noStrike">
                          <a:latin typeface="Arial"/>
                        </a:rPr>
                        <a:t>Área :DEPARTAMENTO DE RECURSOS HUMANOS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hMerge="1">
                  <a:txBody>
                    <a:bodyPr/>
                    <a:lstStyle/>
                    <a:p>
                      <a:endParaRPr lang="es-MX"/>
                    </a:p>
                  </a:txBody>
                  <a:tcPr/>
                </a:tc>
                <a:tc hMerge="1">
                  <a:txBody>
                    <a:bodyPr/>
                    <a:lstStyle/>
                    <a:p>
                      <a:endParaRPr lang="es-MX"/>
                    </a:p>
                  </a:txBody>
                  <a:tcPr/>
                </a:tc>
                <a:tc hMerge="1">
                  <a:txBody>
                    <a:bodyPr/>
                    <a:lstStyle/>
                    <a:p>
                      <a:endParaRPr lang="es-MX"/>
                    </a:p>
                  </a:txBody>
                  <a:tcPr/>
                </a:tc>
                <a:tc gridSpan="4" vMerge="1">
                  <a:txBody>
                    <a:bodyPr/>
                    <a:lstStyle/>
                    <a:p>
                      <a:endParaRPr lang="es-MX"/>
                    </a:p>
                  </a:txBody>
                  <a:tcPr/>
                </a:tc>
                <a:tc hMerge="1" vMerge="1">
                  <a:txBody>
                    <a:bodyPr/>
                    <a:lstStyle/>
                    <a:p>
                      <a:endParaRPr lang="es-MX"/>
                    </a:p>
                  </a:txBody>
                  <a:tcPr/>
                </a:tc>
                <a:tc hMerge="1" vMerge="1">
                  <a:txBody>
                    <a:bodyPr/>
                    <a:lstStyle/>
                    <a:p>
                      <a:endParaRPr lang="es-MX"/>
                    </a:p>
                  </a:txBody>
                  <a:tcPr/>
                </a:tc>
                <a:tc hMerge="1" vMerge="1">
                  <a:txBody>
                    <a:bodyPr/>
                    <a:lstStyle/>
                    <a:p>
                      <a:endParaRPr lang="es-MX"/>
                    </a:p>
                  </a:txBody>
                  <a:tcPr/>
                </a:tc>
              </a:tr>
              <a:tr h="298209">
                <a:tc gridSpan="2">
                  <a:txBody>
                    <a:bodyPr/>
                    <a:lstStyle/>
                    <a:p>
                      <a:pPr algn="l" fontAlgn="b"/>
                      <a:r>
                        <a:rPr lang="es-MX" sz="800" b="1" i="0" u="none" strike="noStrike">
                          <a:latin typeface="Arial"/>
                        </a:rPr>
                        <a:t>Antigüedad:  22 AÑOS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hMerge="1">
                  <a:txBody>
                    <a:bodyPr/>
                    <a:lstStyle/>
                    <a:p>
                      <a:endParaRPr lang="es-MX"/>
                    </a:p>
                  </a:txBody>
                  <a:tcPr/>
                </a:tc>
                <a:tc gridSpan="4">
                  <a:txBody>
                    <a:bodyPr/>
                    <a:lstStyle/>
                    <a:p>
                      <a:pPr algn="l" fontAlgn="b"/>
                      <a:r>
                        <a:rPr lang="es-MX" sz="800" b="1" i="0" u="none" strike="noStrike">
                          <a:latin typeface="Arial"/>
                        </a:rPr>
                        <a:t>Puesto: ENCARGADO DE SECCION SERVICIO GENERALES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hMerge="1">
                  <a:txBody>
                    <a:bodyPr/>
                    <a:lstStyle/>
                    <a:p>
                      <a:endParaRPr lang="es-MX"/>
                    </a:p>
                  </a:txBody>
                  <a:tcPr/>
                </a:tc>
                <a:tc hMerge="1">
                  <a:txBody>
                    <a:bodyPr/>
                    <a:lstStyle/>
                    <a:p>
                      <a:endParaRPr lang="es-MX"/>
                    </a:p>
                  </a:txBody>
                  <a:tcPr/>
                </a:tc>
                <a:tc hMerge="1">
                  <a:txBody>
                    <a:bodyPr/>
                    <a:lstStyle/>
                    <a:p>
                      <a:endParaRPr lang="es-MX"/>
                    </a:p>
                  </a:txBody>
                  <a:tcPr/>
                </a:tc>
                <a:tc gridSpan="4" vMerge="1">
                  <a:txBody>
                    <a:bodyPr/>
                    <a:lstStyle/>
                    <a:p>
                      <a:endParaRPr lang="es-MX"/>
                    </a:p>
                  </a:txBody>
                  <a:tcPr/>
                </a:tc>
                <a:tc hMerge="1" vMerge="1">
                  <a:txBody>
                    <a:bodyPr/>
                    <a:lstStyle/>
                    <a:p>
                      <a:endParaRPr lang="es-MX"/>
                    </a:p>
                  </a:txBody>
                  <a:tcPr/>
                </a:tc>
                <a:tc hMerge="1" vMerge="1">
                  <a:txBody>
                    <a:bodyPr/>
                    <a:lstStyle/>
                    <a:p>
                      <a:endParaRPr lang="es-MX"/>
                    </a:p>
                  </a:txBody>
                  <a:tcPr/>
                </a:tc>
                <a:tc hMerge="1" vMerge="1">
                  <a:txBody>
                    <a:bodyPr/>
                    <a:lstStyle/>
                    <a:p>
                      <a:endParaRPr lang="es-MX"/>
                    </a:p>
                  </a:txBody>
                  <a:tcPr/>
                </a:tc>
              </a:tr>
              <a:tr h="596414">
                <a:tc>
                  <a:txBody>
                    <a:bodyPr/>
                    <a:lstStyle/>
                    <a:p>
                      <a:pPr algn="ctr" fontAlgn="b"/>
                      <a:r>
                        <a:rPr lang="es-MX" sz="800" b="1" i="0" u="none" strike="noStrike">
                          <a:latin typeface="Arial"/>
                        </a:rPr>
                        <a:t>NP</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800" b="1" i="0" u="none" strike="noStrike">
                          <a:latin typeface="Arial"/>
                        </a:rPr>
                        <a:t>Actividad o Tarea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800" b="1" i="0" u="none" strike="noStrike">
                          <a:latin typeface="Arial"/>
                        </a:rPr>
                        <a:t>Unidad de medida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800" b="1" i="0" u="none" strike="noStrike">
                          <a:latin typeface="Arial"/>
                        </a:rPr>
                        <a:t>Cant.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800" b="1" i="0" u="none" strike="noStrike">
                          <a:latin typeface="Arial"/>
                        </a:rPr>
                        <a:t>Frecuencia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800" b="1" i="0" u="none" strike="noStrike">
                          <a:latin typeface="Arial"/>
                        </a:rPr>
                        <a:t>Tiempo estimado (minutos)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800" b="1" i="0" u="none" strike="noStrike">
                          <a:latin typeface="Arial"/>
                        </a:rPr>
                        <a:t>TTP</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800" b="1" i="0" u="none" strike="noStrike">
                          <a:latin typeface="Arial"/>
                        </a:rPr>
                        <a:t>TTA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800" b="1" i="0" u="none" strike="noStrike">
                          <a:latin typeface="Arial"/>
                        </a:rPr>
                        <a:t>Cálculo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800" b="1" i="0" u="none" strike="noStrike">
                          <a:latin typeface="Arial"/>
                        </a:rPr>
                        <a:t>Clas. ABC</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484586">
                <a:tc>
                  <a:txBody>
                    <a:bodyPr/>
                    <a:lstStyle/>
                    <a:p>
                      <a:pPr algn="ctr" fontAlgn="b"/>
                      <a:r>
                        <a:rPr lang="es-MX" sz="800" b="1" i="0" u="none" strike="noStrike">
                          <a:latin typeface="Arial"/>
                        </a:rPr>
                        <a:t>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800" b="0" i="0" u="none" strike="noStrike" dirty="0">
                          <a:latin typeface="Arial"/>
                        </a:rPr>
                        <a:t>Vigila y Controla el cumplimiento eficaz de los contratos que se celebren con terceros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dirty="0">
                          <a:latin typeface="Arial"/>
                        </a:rPr>
                        <a:t>Cumplimiento de contratos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dirty="0">
                          <a:latin typeface="Arial"/>
                        </a:rPr>
                        <a:t>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Semestral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120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0.01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s-MX" sz="800" b="0" i="0" u="none" strike="noStrike">
                          <a:latin typeface="Arial"/>
                        </a:rPr>
                        <a:t>0.01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s-MX" sz="800" b="0" i="0" u="none" strike="noStrike">
                          <a:latin typeface="Arial"/>
                        </a:rPr>
                        <a:t>0.22%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s-MX" sz="800" b="0" i="0" u="none" strike="noStrike">
                          <a:latin typeface="Arial"/>
                        </a:rPr>
                        <a:t>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447310">
                <a:tc>
                  <a:txBody>
                    <a:bodyPr/>
                    <a:lstStyle/>
                    <a:p>
                      <a:pPr algn="ctr" fontAlgn="b"/>
                      <a:r>
                        <a:rPr lang="es-MX" sz="800" b="1" i="0" u="none" strike="noStrike">
                          <a:latin typeface="Arial"/>
                        </a:rPr>
                        <a:t>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800" b="0" i="0" u="none" strike="noStrike" dirty="0">
                          <a:solidFill>
                            <a:srgbClr val="000000"/>
                          </a:solidFill>
                          <a:latin typeface="Arial"/>
                        </a:rPr>
                        <a:t>Controla y Vigila el uso y mantenimiento de la copiadora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mantenimiento a copiadora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dirty="0">
                          <a:latin typeface="Arial"/>
                        </a:rPr>
                        <a:t>Semanal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dirty="0">
                          <a:latin typeface="Arial"/>
                        </a:rPr>
                        <a:t>45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0.13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0.15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2.32%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97012">
                <a:tc>
                  <a:txBody>
                    <a:bodyPr/>
                    <a:lstStyle/>
                    <a:p>
                      <a:pPr algn="ctr" fontAlgn="b"/>
                      <a:r>
                        <a:rPr lang="es-MX" sz="800" b="1" i="0" u="none" strike="noStrike">
                          <a:latin typeface="Arial"/>
                        </a:rPr>
                        <a:t>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800" b="0" i="0" u="none" strike="noStrike" dirty="0">
                          <a:latin typeface="Arial"/>
                        </a:rPr>
                        <a:t>Realiza el programa de mantenimiento preventivo y correctivo  del parque vehicular.</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Mantto. Preventivo y correctivo a vehiculos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Anual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180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dirty="0">
                          <a:latin typeface="Arial"/>
                        </a:rPr>
                        <a:t>0.01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dirty="0">
                          <a:latin typeface="Arial"/>
                        </a:rPr>
                        <a:t>0.16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2.48%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21862">
                <a:tc>
                  <a:txBody>
                    <a:bodyPr/>
                    <a:lstStyle/>
                    <a:p>
                      <a:pPr algn="ctr" fontAlgn="b"/>
                      <a:r>
                        <a:rPr lang="es-MX" sz="800" b="1" i="0" u="none" strike="noStrike">
                          <a:latin typeface="Arial"/>
                        </a:rPr>
                        <a:t>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800" b="0" i="0" u="none" strike="noStrike" dirty="0">
                          <a:latin typeface="Arial"/>
                        </a:rPr>
                        <a:t>Ejecuta, Coordina y Adquiere los consumibles en reuniones y eventos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Consumible en reuniones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Mensual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30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0.17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dirty="0">
                          <a:latin typeface="Arial"/>
                        </a:rPr>
                        <a:t>0.33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dirty="0">
                          <a:latin typeface="Arial"/>
                        </a:rPr>
                        <a:t>5.09%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34887">
                <a:tc>
                  <a:txBody>
                    <a:bodyPr/>
                    <a:lstStyle/>
                    <a:p>
                      <a:pPr algn="ctr" fontAlgn="b"/>
                      <a:r>
                        <a:rPr lang="es-MX" sz="800" b="1" i="0" u="none" strike="noStrike">
                          <a:latin typeface="Arial"/>
                        </a:rPr>
                        <a:t>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800" b="0" i="0" u="none" strike="noStrike" dirty="0">
                          <a:latin typeface="Arial"/>
                        </a:rPr>
                        <a:t>Elabora reservas de la ropa de trabajo del personal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Reserva de ropa de trabajo</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20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Anual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30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0.03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0.36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dirty="0">
                          <a:latin typeface="Arial"/>
                        </a:rPr>
                        <a:t>5.64%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dirty="0">
                          <a:latin typeface="Arial"/>
                        </a:rPr>
                        <a:t>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22460">
                <a:tc>
                  <a:txBody>
                    <a:bodyPr/>
                    <a:lstStyle/>
                    <a:p>
                      <a:pPr algn="ctr" fontAlgn="b"/>
                      <a:r>
                        <a:rPr lang="es-MX" sz="800" b="1" i="0" u="none" strike="noStrike">
                          <a:latin typeface="Arial"/>
                        </a:rPr>
                        <a:t>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800" b="0" i="0" u="none" strike="noStrike" dirty="0">
                          <a:latin typeface="Arial"/>
                        </a:rPr>
                        <a:t>Realiza en MYSAP-R3 entrada de actividad de las factura de los prestadores de servicio.</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Entrada actividad de facturas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40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Semanal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20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2.40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2.76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42.93%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dirty="0">
                          <a:latin typeface="Arial"/>
                        </a:rPr>
                        <a:t>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59736">
                <a:tc>
                  <a:txBody>
                    <a:bodyPr/>
                    <a:lstStyle/>
                    <a:p>
                      <a:pPr algn="ctr" fontAlgn="b"/>
                      <a:r>
                        <a:rPr lang="es-MX" sz="800" b="1" i="0" u="none" strike="noStrike">
                          <a:latin typeface="Arial"/>
                        </a:rPr>
                        <a:t>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800" b="0" i="0" u="none" strike="noStrike" dirty="0">
                          <a:latin typeface="Arial"/>
                        </a:rPr>
                        <a:t>Registra en el MYSAP-R3 modulo del parque vehicular (PV) los siniestros de los vehículos oficiales.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MX" sz="800" b="0" i="0" u="none" strike="noStrike">
                          <a:latin typeface="Arial"/>
                        </a:rPr>
                        <a:t>Registro de siniestro de vehiculos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Mensual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60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0.04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2.80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43.58%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dirty="0">
                          <a:latin typeface="Arial"/>
                        </a:rPr>
                        <a:t>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22460">
                <a:tc>
                  <a:txBody>
                    <a:bodyPr/>
                    <a:lstStyle/>
                    <a:p>
                      <a:pPr algn="ctr" fontAlgn="b"/>
                      <a:r>
                        <a:rPr lang="es-MX" sz="800" b="1" i="0" u="none" strike="noStrike">
                          <a:latin typeface="Arial"/>
                        </a:rPr>
                        <a:t>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es-MX" sz="800" b="0" i="0" u="none" strike="noStrike" dirty="0">
                          <a:latin typeface="Arial"/>
                        </a:rPr>
                        <a:t>Actualiza el organigrama del parque vehicular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Organigrama parque vehicular</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Mensual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60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0.04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2.84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44.24%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dirty="0">
                          <a:latin typeface="Arial"/>
                        </a:rPr>
                        <a:t>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34887">
                <a:tc>
                  <a:txBody>
                    <a:bodyPr/>
                    <a:lstStyle/>
                    <a:p>
                      <a:pPr algn="ctr" fontAlgn="b"/>
                      <a:r>
                        <a:rPr lang="es-MX" sz="800" b="1" i="0" u="none" strike="noStrike">
                          <a:latin typeface="Arial"/>
                        </a:rPr>
                        <a:t>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800" b="0" i="0" u="none" strike="noStrike" dirty="0">
                          <a:latin typeface="Arial"/>
                        </a:rPr>
                        <a:t>Concilia  el Parque Vehicular , en coordinación con el activo fijo</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Concilia el parque vehicular</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Mensual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120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0.08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2.93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45.54%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dirty="0">
                          <a:latin typeface="Arial"/>
                        </a:rPr>
                        <a:t>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72163">
                <a:tc>
                  <a:txBody>
                    <a:bodyPr/>
                    <a:lstStyle/>
                    <a:p>
                      <a:pPr algn="ctr" fontAlgn="b"/>
                      <a:r>
                        <a:rPr lang="es-MX" sz="800" b="1" i="0" u="none" strike="noStrike">
                          <a:latin typeface="Arial"/>
                        </a:rPr>
                        <a:t>10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800" b="0" i="0" u="none" strike="noStrike" dirty="0">
                          <a:latin typeface="Arial"/>
                        </a:rPr>
                        <a:t>Elabora contratos de mantenimiento de vehículos, climas, servicio de vigilancia, limpieza, alumbrado y mantenimiento a mobiliario</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s-MX" sz="800" b="0" i="0" u="none" strike="noStrike">
                          <a:latin typeface="Arial"/>
                        </a:rPr>
                        <a:t>Contratos de mantenimiento</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Diaria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30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3.50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6.43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100.00%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dirty="0">
                          <a:latin typeface="Arial"/>
                        </a:rPr>
                        <a:t>C</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bl>
          </a:graphicData>
        </a:graphic>
      </p:graphicFrame>
      <p:sp>
        <p:nvSpPr>
          <p:cNvPr id="6" name="5 CuadroTexto"/>
          <p:cNvSpPr txBox="1"/>
          <p:nvPr/>
        </p:nvSpPr>
        <p:spPr>
          <a:xfrm>
            <a:off x="7215206" y="6500834"/>
            <a:ext cx="428628" cy="246221"/>
          </a:xfrm>
          <a:prstGeom prst="rect">
            <a:avLst/>
          </a:prstGeom>
          <a:noFill/>
        </p:spPr>
        <p:txBody>
          <a:bodyPr wrap="square" rtlCol="0">
            <a:spAutoFit/>
          </a:bodyPr>
          <a:lstStyle/>
          <a:p>
            <a:r>
              <a:rPr lang="es-ES" sz="1000" dirty="0" smtClean="0">
                <a:solidFill>
                  <a:srgbClr val="FF0000"/>
                </a:solidFill>
              </a:rPr>
              <a:t>6.43</a:t>
            </a:r>
            <a:endParaRPr lang="es-ES" sz="1000"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0" descr="http://mw2.google.com/mw-panoramio/photos/medium/4769783.jpg"/>
          <p:cNvPicPr>
            <a:picLocks noChangeAspect="1" noChangeArrowheads="1"/>
          </p:cNvPicPr>
          <p:nvPr/>
        </p:nvPicPr>
        <p:blipFill>
          <a:blip r:embed="rId2" cstate="print"/>
          <a:srcRect/>
          <a:stretch>
            <a:fillRect/>
          </a:stretch>
        </p:blipFill>
        <p:spPr bwMode="auto">
          <a:xfrm>
            <a:off x="0" y="0"/>
            <a:ext cx="9143999" cy="6858000"/>
          </a:xfrm>
          <a:prstGeom prst="rect">
            <a:avLst/>
          </a:prstGeom>
          <a:noFill/>
        </p:spPr>
      </p:pic>
      <p:graphicFrame>
        <p:nvGraphicFramePr>
          <p:cNvPr id="12" name="11 Tabla"/>
          <p:cNvGraphicFramePr>
            <a:graphicFrameLocks noGrp="1"/>
          </p:cNvGraphicFramePr>
          <p:nvPr/>
        </p:nvGraphicFramePr>
        <p:xfrm>
          <a:off x="1357290" y="4929198"/>
          <a:ext cx="6096000" cy="148336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es-ES" dirty="0" smtClean="0"/>
                        <a:t>Porcentaje</a:t>
                      </a:r>
                      <a:endParaRPr lang="es-ES" dirty="0"/>
                    </a:p>
                  </a:txBody>
                  <a:tcPr/>
                </a:tc>
                <a:tc>
                  <a:txBody>
                    <a:bodyPr/>
                    <a:lstStyle/>
                    <a:p>
                      <a:pPr algn="ctr"/>
                      <a:r>
                        <a:rPr lang="es-ES" dirty="0" err="1" smtClean="0"/>
                        <a:t>Clas</a:t>
                      </a:r>
                      <a:r>
                        <a:rPr lang="es-ES" dirty="0" smtClean="0"/>
                        <a:t>. A, B, C</a:t>
                      </a:r>
                      <a:endParaRPr lang="es-ES" dirty="0"/>
                    </a:p>
                  </a:txBody>
                  <a:tcPr/>
                </a:tc>
              </a:tr>
              <a:tr h="370840">
                <a:tc>
                  <a:txBody>
                    <a:bodyPr/>
                    <a:lstStyle/>
                    <a:p>
                      <a:pPr algn="ctr"/>
                      <a:r>
                        <a:rPr lang="es-ES" dirty="0" smtClean="0"/>
                        <a:t>90</a:t>
                      </a:r>
                    </a:p>
                  </a:txBody>
                  <a:tcPr/>
                </a:tc>
                <a:tc>
                  <a:txBody>
                    <a:bodyPr/>
                    <a:lstStyle/>
                    <a:p>
                      <a:pPr algn="ctr"/>
                      <a:r>
                        <a:rPr lang="es-ES" dirty="0" smtClean="0"/>
                        <a:t>A</a:t>
                      </a:r>
                      <a:endParaRPr lang="es-ES" dirty="0"/>
                    </a:p>
                  </a:txBody>
                  <a:tcPr/>
                </a:tc>
              </a:tr>
              <a:tr h="370840">
                <a:tc>
                  <a:txBody>
                    <a:bodyPr/>
                    <a:lstStyle/>
                    <a:p>
                      <a:pPr algn="ctr"/>
                      <a:r>
                        <a:rPr lang="es-ES" dirty="0" smtClean="0"/>
                        <a:t>0</a:t>
                      </a:r>
                      <a:endParaRPr lang="es-ES" dirty="0"/>
                    </a:p>
                  </a:txBody>
                  <a:tcPr/>
                </a:tc>
                <a:tc>
                  <a:txBody>
                    <a:bodyPr/>
                    <a:lstStyle/>
                    <a:p>
                      <a:pPr algn="ctr"/>
                      <a:r>
                        <a:rPr lang="es-ES" dirty="0" smtClean="0"/>
                        <a:t>B</a:t>
                      </a:r>
                      <a:endParaRPr lang="es-ES" dirty="0"/>
                    </a:p>
                  </a:txBody>
                  <a:tcPr/>
                </a:tc>
              </a:tr>
              <a:tr h="370840">
                <a:tc>
                  <a:txBody>
                    <a:bodyPr/>
                    <a:lstStyle/>
                    <a:p>
                      <a:pPr algn="ctr"/>
                      <a:r>
                        <a:rPr lang="es-ES" dirty="0" smtClean="0"/>
                        <a:t>10</a:t>
                      </a:r>
                      <a:endParaRPr lang="es-ES" dirty="0"/>
                    </a:p>
                  </a:txBody>
                  <a:tcPr/>
                </a:tc>
                <a:tc>
                  <a:txBody>
                    <a:bodyPr/>
                    <a:lstStyle/>
                    <a:p>
                      <a:pPr algn="ctr"/>
                      <a:r>
                        <a:rPr lang="es-ES" dirty="0" smtClean="0"/>
                        <a:t>C</a:t>
                      </a:r>
                      <a:endParaRPr lang="es-ES" dirty="0"/>
                    </a:p>
                  </a:txBody>
                  <a:tcPr/>
                </a:tc>
              </a:tr>
            </a:tbl>
          </a:graphicData>
        </a:graphic>
      </p:graphicFrame>
      <p:graphicFrame>
        <p:nvGraphicFramePr>
          <p:cNvPr id="9" name="1 Gráfico"/>
          <p:cNvGraphicFramePr/>
          <p:nvPr/>
        </p:nvGraphicFramePr>
        <p:xfrm>
          <a:off x="1357290" y="857232"/>
          <a:ext cx="6072230" cy="3571900"/>
        </p:xfrm>
        <a:graphic>
          <a:graphicData uri="http://schemas.openxmlformats.org/drawingml/2006/chart">
            <c:chart xmlns:c="http://schemas.openxmlformats.org/drawingml/2006/chart" xmlns:r="http://schemas.openxmlformats.org/officeDocument/2006/relationships" r:id="rId3"/>
          </a:graphicData>
        </a:graphic>
      </p:graphicFrame>
      <p:sp>
        <p:nvSpPr>
          <p:cNvPr id="13" name="12 CuadroTexto"/>
          <p:cNvSpPr txBox="1"/>
          <p:nvPr/>
        </p:nvSpPr>
        <p:spPr>
          <a:xfrm>
            <a:off x="4857752" y="2428868"/>
            <a:ext cx="857256" cy="369332"/>
          </a:xfrm>
          <a:prstGeom prst="rect">
            <a:avLst/>
          </a:prstGeom>
          <a:noFill/>
        </p:spPr>
        <p:txBody>
          <a:bodyPr wrap="square" rtlCol="0">
            <a:spAutoFit/>
          </a:bodyPr>
          <a:lstStyle/>
          <a:p>
            <a:r>
              <a:rPr lang="es-ES" dirty="0" smtClean="0"/>
              <a:t>90%</a:t>
            </a:r>
            <a:endParaRPr lang="es-ES" dirty="0"/>
          </a:p>
        </p:txBody>
      </p:sp>
      <p:sp>
        <p:nvSpPr>
          <p:cNvPr id="14" name="13 CuadroTexto"/>
          <p:cNvSpPr txBox="1"/>
          <p:nvPr/>
        </p:nvSpPr>
        <p:spPr>
          <a:xfrm>
            <a:off x="3000364" y="714356"/>
            <a:ext cx="857256" cy="369332"/>
          </a:xfrm>
          <a:prstGeom prst="rect">
            <a:avLst/>
          </a:prstGeom>
          <a:noFill/>
        </p:spPr>
        <p:txBody>
          <a:bodyPr wrap="square" rtlCol="0">
            <a:spAutoFit/>
          </a:bodyPr>
          <a:lstStyle/>
          <a:p>
            <a:r>
              <a:rPr lang="es-ES" dirty="0" smtClean="0"/>
              <a:t>10%</a:t>
            </a:r>
            <a:endParaRPr lang="es-E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http://www.correo-gto.com.mx/upload/foto/8/8/2/SAL_LS101-6.jpg"/>
          <p:cNvPicPr>
            <a:picLocks noChangeAspect="1" noChangeArrowheads="1"/>
          </p:cNvPicPr>
          <p:nvPr/>
        </p:nvPicPr>
        <p:blipFill>
          <a:blip r:embed="rId2" cstate="print"/>
          <a:srcRect/>
          <a:stretch>
            <a:fillRect/>
          </a:stretch>
        </p:blipFill>
        <p:spPr bwMode="auto">
          <a:xfrm>
            <a:off x="0" y="0"/>
            <a:ext cx="9144000" cy="6857999"/>
          </a:xfrm>
          <a:prstGeom prst="rect">
            <a:avLst/>
          </a:prstGeom>
          <a:noFill/>
        </p:spPr>
      </p:pic>
      <p:graphicFrame>
        <p:nvGraphicFramePr>
          <p:cNvPr id="3" name="2 Tabla"/>
          <p:cNvGraphicFramePr>
            <a:graphicFrameLocks noGrp="1"/>
          </p:cNvGraphicFramePr>
          <p:nvPr/>
        </p:nvGraphicFramePr>
        <p:xfrm>
          <a:off x="214282" y="357166"/>
          <a:ext cx="8715435" cy="6286545"/>
        </p:xfrm>
        <a:graphic>
          <a:graphicData uri="http://schemas.openxmlformats.org/drawingml/2006/table">
            <a:tbl>
              <a:tblPr/>
              <a:tblGrid>
                <a:gridCol w="212899"/>
                <a:gridCol w="4304013"/>
                <a:gridCol w="1120118"/>
                <a:gridCol w="339487"/>
                <a:gridCol w="523617"/>
                <a:gridCol w="529371"/>
                <a:gridCol w="385519"/>
                <a:gridCol w="397028"/>
                <a:gridCol w="460323"/>
                <a:gridCol w="443060"/>
              </a:tblGrid>
              <a:tr h="252936">
                <a:tc gridSpan="4">
                  <a:txBody>
                    <a:bodyPr/>
                    <a:lstStyle/>
                    <a:p>
                      <a:pPr algn="ctr" fontAlgn="ctr"/>
                      <a:r>
                        <a:rPr lang="es-MX" sz="800" b="1" i="0" u="none" strike="noStrike">
                          <a:latin typeface="Arial"/>
                        </a:rPr>
                        <a:t>REPORTE DE LISTA DE ACTIVIDADES POR FUNCIONES O PROCESOS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3CDDD"/>
                    </a:solidFill>
                  </a:tcPr>
                </a:tc>
                <a:tc hMerge="1">
                  <a:txBody>
                    <a:bodyPr/>
                    <a:lstStyle/>
                    <a:p>
                      <a:endParaRPr lang="es-MX"/>
                    </a:p>
                  </a:txBody>
                  <a:tcPr/>
                </a:tc>
                <a:tc hMerge="1">
                  <a:txBody>
                    <a:bodyPr/>
                    <a:lstStyle/>
                    <a:p>
                      <a:endParaRPr lang="es-MX"/>
                    </a:p>
                  </a:txBody>
                  <a:tcPr/>
                </a:tc>
                <a:tc hMerge="1">
                  <a:txBody>
                    <a:bodyPr/>
                    <a:lstStyle/>
                    <a:p>
                      <a:endParaRPr lang="es-MX"/>
                    </a:p>
                  </a:txBody>
                  <a:tcPr/>
                </a:tc>
                <a:tc gridSpan="2">
                  <a:txBody>
                    <a:bodyPr/>
                    <a:lstStyle/>
                    <a:p>
                      <a:pPr algn="ctr" fontAlgn="ctr"/>
                      <a:r>
                        <a:rPr lang="es-MX" sz="800" b="1" i="0" u="none" strike="noStrike">
                          <a:latin typeface="Arial"/>
                        </a:rPr>
                        <a:t>NOVIEMBRE DEL 2010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3CDDD"/>
                    </a:solidFill>
                  </a:tcPr>
                </a:tc>
                <a:tc hMerge="1">
                  <a:txBody>
                    <a:bodyPr/>
                    <a:lstStyle/>
                    <a:p>
                      <a:endParaRPr lang="es-MX"/>
                    </a:p>
                  </a:txBody>
                  <a:tcPr/>
                </a:tc>
                <a:tc rowSpan="3" gridSpan="4">
                  <a:txBody>
                    <a:bodyPr/>
                    <a:lstStyle/>
                    <a:p>
                      <a:pPr algn="ctr" fontAlgn="b"/>
                      <a:r>
                        <a:rPr lang="es-MX" sz="8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rowSpan="3" hMerge="1">
                  <a:txBody>
                    <a:bodyPr/>
                    <a:lstStyle/>
                    <a:p>
                      <a:endParaRPr lang="es-MX"/>
                    </a:p>
                  </a:txBody>
                  <a:tcPr/>
                </a:tc>
                <a:tc rowSpan="3" hMerge="1">
                  <a:txBody>
                    <a:bodyPr/>
                    <a:lstStyle/>
                    <a:p>
                      <a:endParaRPr lang="es-MX"/>
                    </a:p>
                  </a:txBody>
                  <a:tcPr/>
                </a:tc>
                <a:tc rowSpan="3" hMerge="1">
                  <a:txBody>
                    <a:bodyPr/>
                    <a:lstStyle/>
                    <a:p>
                      <a:endParaRPr lang="es-MX"/>
                    </a:p>
                  </a:txBody>
                  <a:tcPr/>
                </a:tc>
              </a:tr>
              <a:tr h="210780">
                <a:tc gridSpan="2">
                  <a:txBody>
                    <a:bodyPr/>
                    <a:lstStyle/>
                    <a:p>
                      <a:pPr algn="l" fontAlgn="b"/>
                      <a:r>
                        <a:rPr lang="es-MX" sz="800" b="1" i="0" u="none" strike="noStrike">
                          <a:latin typeface="Arial"/>
                        </a:rPr>
                        <a:t>Apellidos/Nombre:L.A. EMMA DEL CARMEN COLLADO</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hMerge="1">
                  <a:txBody>
                    <a:bodyPr/>
                    <a:lstStyle/>
                    <a:p>
                      <a:endParaRPr lang="es-MX"/>
                    </a:p>
                  </a:txBody>
                  <a:tcPr/>
                </a:tc>
                <a:tc gridSpan="4">
                  <a:txBody>
                    <a:bodyPr/>
                    <a:lstStyle/>
                    <a:p>
                      <a:pPr algn="l" fontAlgn="b"/>
                      <a:r>
                        <a:rPr lang="es-MX" sz="800" b="1" i="0" u="none" strike="noStrike">
                          <a:latin typeface="Arial"/>
                        </a:rPr>
                        <a:t>Área :DEPARTAMENTO DE RECURSOS HUMANOS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hMerge="1">
                  <a:txBody>
                    <a:bodyPr/>
                    <a:lstStyle/>
                    <a:p>
                      <a:endParaRPr lang="es-MX"/>
                    </a:p>
                  </a:txBody>
                  <a:tcPr/>
                </a:tc>
                <a:tc hMerge="1">
                  <a:txBody>
                    <a:bodyPr/>
                    <a:lstStyle/>
                    <a:p>
                      <a:endParaRPr lang="es-MX"/>
                    </a:p>
                  </a:txBody>
                  <a:tcPr/>
                </a:tc>
                <a:tc hMerge="1">
                  <a:txBody>
                    <a:bodyPr/>
                    <a:lstStyle/>
                    <a:p>
                      <a:endParaRPr lang="es-MX"/>
                    </a:p>
                  </a:txBody>
                  <a:tcPr/>
                </a:tc>
                <a:tc gridSpan="4" vMerge="1">
                  <a:txBody>
                    <a:bodyPr/>
                    <a:lstStyle/>
                    <a:p>
                      <a:endParaRPr lang="es-MX"/>
                    </a:p>
                  </a:txBody>
                  <a:tcPr/>
                </a:tc>
                <a:tc hMerge="1" vMerge="1">
                  <a:txBody>
                    <a:bodyPr/>
                    <a:lstStyle/>
                    <a:p>
                      <a:endParaRPr lang="es-MX"/>
                    </a:p>
                  </a:txBody>
                  <a:tcPr/>
                </a:tc>
                <a:tc hMerge="1" vMerge="1">
                  <a:txBody>
                    <a:bodyPr/>
                    <a:lstStyle/>
                    <a:p>
                      <a:endParaRPr lang="es-MX"/>
                    </a:p>
                  </a:txBody>
                  <a:tcPr/>
                </a:tc>
                <a:tc hMerge="1" vMerge="1">
                  <a:txBody>
                    <a:bodyPr/>
                    <a:lstStyle/>
                    <a:p>
                      <a:endParaRPr lang="es-MX"/>
                    </a:p>
                  </a:txBody>
                  <a:tcPr/>
                </a:tc>
              </a:tr>
              <a:tr h="316173">
                <a:tc gridSpan="2">
                  <a:txBody>
                    <a:bodyPr/>
                    <a:lstStyle/>
                    <a:p>
                      <a:pPr algn="l" fontAlgn="b"/>
                      <a:r>
                        <a:rPr lang="es-MX" sz="800" b="1" i="0" u="none" strike="noStrike">
                          <a:latin typeface="Arial"/>
                        </a:rPr>
                        <a:t>Antigüedad: 7 AÑOS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hMerge="1">
                  <a:txBody>
                    <a:bodyPr/>
                    <a:lstStyle/>
                    <a:p>
                      <a:endParaRPr lang="es-MX"/>
                    </a:p>
                  </a:txBody>
                  <a:tcPr/>
                </a:tc>
                <a:tc gridSpan="4">
                  <a:txBody>
                    <a:bodyPr/>
                    <a:lstStyle/>
                    <a:p>
                      <a:pPr algn="l" fontAlgn="b"/>
                      <a:r>
                        <a:rPr lang="es-MX" sz="800" b="1" i="0" u="none" strike="noStrike">
                          <a:latin typeface="Arial"/>
                        </a:rPr>
                        <a:t>Puesto: ENCARGADO DE SECCION IMSS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hMerge="1">
                  <a:txBody>
                    <a:bodyPr/>
                    <a:lstStyle/>
                    <a:p>
                      <a:endParaRPr lang="es-MX"/>
                    </a:p>
                  </a:txBody>
                  <a:tcPr/>
                </a:tc>
                <a:tc hMerge="1">
                  <a:txBody>
                    <a:bodyPr/>
                    <a:lstStyle/>
                    <a:p>
                      <a:endParaRPr lang="es-MX"/>
                    </a:p>
                  </a:txBody>
                  <a:tcPr/>
                </a:tc>
                <a:tc hMerge="1">
                  <a:txBody>
                    <a:bodyPr/>
                    <a:lstStyle/>
                    <a:p>
                      <a:endParaRPr lang="es-MX"/>
                    </a:p>
                  </a:txBody>
                  <a:tcPr/>
                </a:tc>
                <a:tc gridSpan="4" vMerge="1">
                  <a:txBody>
                    <a:bodyPr/>
                    <a:lstStyle/>
                    <a:p>
                      <a:endParaRPr lang="es-MX"/>
                    </a:p>
                  </a:txBody>
                  <a:tcPr/>
                </a:tc>
                <a:tc hMerge="1" vMerge="1">
                  <a:txBody>
                    <a:bodyPr/>
                    <a:lstStyle/>
                    <a:p>
                      <a:endParaRPr lang="es-MX"/>
                    </a:p>
                  </a:txBody>
                  <a:tcPr/>
                </a:tc>
                <a:tc hMerge="1" vMerge="1">
                  <a:txBody>
                    <a:bodyPr/>
                    <a:lstStyle/>
                    <a:p>
                      <a:endParaRPr lang="es-MX"/>
                    </a:p>
                  </a:txBody>
                  <a:tcPr/>
                </a:tc>
                <a:tc hMerge="1" vMerge="1">
                  <a:txBody>
                    <a:bodyPr/>
                    <a:lstStyle/>
                    <a:p>
                      <a:endParaRPr lang="es-MX"/>
                    </a:p>
                  </a:txBody>
                  <a:tcPr/>
                </a:tc>
              </a:tr>
              <a:tr h="632343">
                <a:tc>
                  <a:txBody>
                    <a:bodyPr/>
                    <a:lstStyle/>
                    <a:p>
                      <a:pPr algn="ctr" fontAlgn="b"/>
                      <a:r>
                        <a:rPr lang="es-MX" sz="800" b="1" i="0" u="none" strike="noStrike">
                          <a:latin typeface="Arial"/>
                        </a:rPr>
                        <a:t>NP</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800" b="1" i="0" u="none" strike="noStrike">
                          <a:latin typeface="Arial"/>
                        </a:rPr>
                        <a:t>Actividad o Tarea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800" b="1" i="0" u="none" strike="noStrike" dirty="0">
                          <a:latin typeface="Arial"/>
                        </a:rPr>
                        <a:t>Unidad de medida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800" b="1" i="0" u="none" strike="noStrike">
                          <a:latin typeface="Arial"/>
                        </a:rPr>
                        <a:t>Cant.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800" b="1" i="0" u="none" strike="noStrike">
                          <a:latin typeface="Arial"/>
                        </a:rPr>
                        <a:t>Frecuencia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800" b="1" i="0" u="none" strike="noStrike">
                          <a:latin typeface="Arial"/>
                        </a:rPr>
                        <a:t>Tiempo estimado (minutos)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800" b="1" i="0" u="none" strike="noStrike">
                          <a:latin typeface="Arial"/>
                        </a:rPr>
                        <a:t>TTP</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800" b="1" i="0" u="none" strike="noStrike">
                          <a:latin typeface="Arial"/>
                        </a:rPr>
                        <a:t>TTA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800" b="1" i="0" u="none" strike="noStrike">
                          <a:latin typeface="Arial"/>
                        </a:rPr>
                        <a:t>Cálculo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800" b="1" i="0" u="none" strike="noStrike">
                          <a:latin typeface="Arial"/>
                        </a:rPr>
                        <a:t>Clas. ABC</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513778">
                <a:tc>
                  <a:txBody>
                    <a:bodyPr/>
                    <a:lstStyle/>
                    <a:p>
                      <a:pPr algn="ctr" fontAlgn="b"/>
                      <a:r>
                        <a:rPr lang="es-MX" sz="800" b="1" i="0" u="none" strike="noStrike">
                          <a:latin typeface="Arial"/>
                        </a:rPr>
                        <a:t>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Arial"/>
                        </a:rPr>
                        <a:t>Alta, bajas y modificaciones de los trabajadores ante el I.M.S.S.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dirty="0">
                          <a:latin typeface="Arial"/>
                        </a:rPr>
                        <a:t>Altas, bajas y modificaciones ante el I.M.S.S.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dirty="0">
                          <a:latin typeface="Arial"/>
                        </a:rPr>
                        <a:t>10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Diaria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1.67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s-MX" sz="800" b="0" i="0" u="none" strike="noStrike">
                          <a:latin typeface="Arial"/>
                        </a:rPr>
                        <a:t>1.67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s-MX" sz="800" b="0" i="0" u="none" strike="noStrike">
                          <a:latin typeface="Arial"/>
                        </a:rPr>
                        <a:t>24.13%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s-MX" sz="800" b="0" i="0" u="none" strike="noStrike">
                          <a:latin typeface="Arial"/>
                        </a:rPr>
                        <a:t>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474256">
                <a:tc>
                  <a:txBody>
                    <a:bodyPr/>
                    <a:lstStyle/>
                    <a:p>
                      <a:pPr algn="ctr" fontAlgn="b"/>
                      <a:r>
                        <a:rPr lang="es-MX" sz="800" b="1" i="0" u="none" strike="noStrike">
                          <a:latin typeface="Arial"/>
                        </a:rPr>
                        <a:t>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800" b="0" i="0" u="none" strike="noStrike">
                          <a:solidFill>
                            <a:srgbClr val="000000"/>
                          </a:solidFill>
                          <a:latin typeface="Arial"/>
                        </a:rPr>
                        <a:t>Lleva el control de los documentos de propuestas del personal para el respaldo del alta, reingreso o modificación de salarios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Control de documentos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dirty="0">
                          <a:latin typeface="Arial"/>
                        </a:rPr>
                        <a:t>Diaria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1.67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3.33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48.27%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26953">
                <a:tc>
                  <a:txBody>
                    <a:bodyPr/>
                    <a:lstStyle/>
                    <a:p>
                      <a:pPr algn="ctr" fontAlgn="b"/>
                      <a:r>
                        <a:rPr lang="es-MX" sz="800" b="1" i="0" u="none" strike="noStrike">
                          <a:latin typeface="Arial"/>
                        </a:rPr>
                        <a:t>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Arial"/>
                        </a:rPr>
                        <a:t>Registra en el Sistema SIRH-SS, los movimientos afiliatorios  propuestos por el área de nóminas al realizar el contrato del trabajador</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Registro Sistema SIRH-SS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dirty="0">
                          <a:latin typeface="Arial"/>
                        </a:rPr>
                        <a:t>Diaria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1.67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5.00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72.40%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53299">
                <a:tc>
                  <a:txBody>
                    <a:bodyPr/>
                    <a:lstStyle/>
                    <a:p>
                      <a:pPr algn="ctr" fontAlgn="b"/>
                      <a:r>
                        <a:rPr lang="es-MX" sz="800" b="1" i="0" u="none" strike="noStrike">
                          <a:latin typeface="Arial"/>
                        </a:rPr>
                        <a:t>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Arial"/>
                        </a:rPr>
                        <a:t>Realiza el cálculo y presentar las modificaciones de salarios oportunamente ante el I.M.S.S.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Calculo modificaciones de salarios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Mensual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dirty="0">
                          <a:latin typeface="Arial"/>
                        </a:rPr>
                        <a:t>60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0.04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5.04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73.01%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61085">
                <a:tc>
                  <a:txBody>
                    <a:bodyPr/>
                    <a:lstStyle/>
                    <a:p>
                      <a:pPr algn="ctr" fontAlgn="b"/>
                      <a:r>
                        <a:rPr lang="es-MX" sz="800" b="1" i="0" u="none" strike="noStrike">
                          <a:latin typeface="Arial"/>
                        </a:rPr>
                        <a:t>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Arial"/>
                        </a:rPr>
                        <a:t>Lleva el control de ausentismos de los trabajadores en el sistema SIRH-SS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Control de ausentismos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Mensual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60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dirty="0">
                          <a:latin typeface="Arial"/>
                        </a:rPr>
                        <a:t>0.04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5.08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73.62%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47910">
                <a:tc>
                  <a:txBody>
                    <a:bodyPr/>
                    <a:lstStyle/>
                    <a:p>
                      <a:pPr algn="ctr" fontAlgn="b"/>
                      <a:r>
                        <a:rPr lang="es-MX" sz="800" b="1" i="0" u="none" strike="noStrike">
                          <a:latin typeface="Arial"/>
                        </a:rPr>
                        <a:t>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Arial"/>
                        </a:rPr>
                        <a:t>Lleva el control de incapacidades médicas de los trabajadores en el sistema SIRH-SS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Control de incapacidades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Mensual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60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dirty="0">
                          <a:latin typeface="Arial"/>
                        </a:rPr>
                        <a:t>0.04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dirty="0">
                          <a:latin typeface="Arial"/>
                        </a:rPr>
                        <a:t>5.13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74.23%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87431">
                <a:tc>
                  <a:txBody>
                    <a:bodyPr/>
                    <a:lstStyle/>
                    <a:p>
                      <a:pPr algn="ctr" fontAlgn="b"/>
                      <a:r>
                        <a:rPr lang="es-MX" sz="800" b="1" i="0" u="none" strike="noStrike">
                          <a:latin typeface="Arial"/>
                        </a:rPr>
                        <a:t>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Arial"/>
                        </a:rPr>
                        <a:t>Gestionar ante el Instituto Mexicano del Seguro Social las tarjetas de viajero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MX" sz="800" b="0" i="0" u="none" strike="noStrike">
                          <a:latin typeface="Arial"/>
                        </a:rPr>
                        <a:t>Tarjetas de viajero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Mensual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30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0.02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dirty="0">
                          <a:latin typeface="Arial"/>
                        </a:rPr>
                        <a:t>5.15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dirty="0">
                          <a:latin typeface="Arial"/>
                        </a:rPr>
                        <a:t>74.53%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47910">
                <a:tc>
                  <a:txBody>
                    <a:bodyPr/>
                    <a:lstStyle/>
                    <a:p>
                      <a:pPr algn="ctr" fontAlgn="b"/>
                      <a:r>
                        <a:rPr lang="es-MX" sz="800" b="1" i="0" u="none" strike="noStrike">
                          <a:latin typeface="Arial"/>
                        </a:rPr>
                        <a:t>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es-MX" sz="800" b="0" i="0" u="none" strike="noStrike">
                          <a:latin typeface="Arial"/>
                        </a:rPr>
                        <a:t>Elabora y presenta la Declaración de la Prima de Riesgo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Declaración de Prima de Riesgo</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Anual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40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5.15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dirty="0">
                          <a:latin typeface="Arial"/>
                        </a:rPr>
                        <a:t>74.56%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61085">
                <a:tc>
                  <a:txBody>
                    <a:bodyPr/>
                    <a:lstStyle/>
                    <a:p>
                      <a:pPr algn="ctr" fontAlgn="b"/>
                      <a:r>
                        <a:rPr lang="es-MX" sz="800" b="1" i="0" u="none" strike="noStrike">
                          <a:latin typeface="Arial"/>
                        </a:rPr>
                        <a:t>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Arial"/>
                        </a:rPr>
                        <a:t>Lleva el control adecuado de los expedientes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Control adecuado de los expedientes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Semanal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30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0.09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5.24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75.87%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dirty="0">
                          <a:latin typeface="Arial"/>
                        </a:rPr>
                        <a:t>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00606">
                <a:tc>
                  <a:txBody>
                    <a:bodyPr/>
                    <a:lstStyle/>
                    <a:p>
                      <a:pPr algn="ctr" fontAlgn="b"/>
                      <a:r>
                        <a:rPr lang="es-MX" sz="800" b="1" i="0" u="none" strike="noStrike">
                          <a:latin typeface="Arial"/>
                        </a:rPr>
                        <a:t>10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Arial"/>
                        </a:rPr>
                        <a:t>Registra en el sistema SIRH-SS todas las recuperaciones  por subsidios de incapacidades y reembolsos de medicamentos y gastos médicos particulares.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s-MX" sz="800" b="0" i="0" u="none" strike="noStrike">
                          <a:latin typeface="Arial"/>
                        </a:rPr>
                        <a:t>Registro Sistema SIRH-SS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Diaria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1.67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6.91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100.00%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dirty="0">
                          <a:latin typeface="Arial"/>
                        </a:rPr>
                        <a:t>C</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bl>
          </a:graphicData>
        </a:graphic>
      </p:graphicFrame>
      <p:sp>
        <p:nvSpPr>
          <p:cNvPr id="5" name="4 CuadroTexto"/>
          <p:cNvSpPr txBox="1"/>
          <p:nvPr/>
        </p:nvSpPr>
        <p:spPr>
          <a:xfrm>
            <a:off x="7215206" y="6641963"/>
            <a:ext cx="428628" cy="246221"/>
          </a:xfrm>
          <a:prstGeom prst="rect">
            <a:avLst/>
          </a:prstGeom>
          <a:noFill/>
        </p:spPr>
        <p:txBody>
          <a:bodyPr wrap="square" rtlCol="0">
            <a:spAutoFit/>
          </a:bodyPr>
          <a:lstStyle/>
          <a:p>
            <a:r>
              <a:rPr lang="es-ES" sz="1000" dirty="0" smtClean="0">
                <a:solidFill>
                  <a:srgbClr val="FF0000"/>
                </a:solidFill>
              </a:rPr>
              <a:t>6.91</a:t>
            </a:r>
            <a:endParaRPr lang="es-ES" sz="1000"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0" descr="http://mw2.google.com/mw-panoramio/photos/medium/4769783.jpg"/>
          <p:cNvPicPr>
            <a:picLocks noChangeAspect="1" noChangeArrowheads="1"/>
          </p:cNvPicPr>
          <p:nvPr/>
        </p:nvPicPr>
        <p:blipFill>
          <a:blip r:embed="rId2" cstate="print"/>
          <a:srcRect/>
          <a:stretch>
            <a:fillRect/>
          </a:stretch>
        </p:blipFill>
        <p:spPr bwMode="auto">
          <a:xfrm>
            <a:off x="0" y="0"/>
            <a:ext cx="9143999" cy="6858000"/>
          </a:xfrm>
          <a:prstGeom prst="rect">
            <a:avLst/>
          </a:prstGeom>
          <a:noFill/>
        </p:spPr>
      </p:pic>
      <p:graphicFrame>
        <p:nvGraphicFramePr>
          <p:cNvPr id="12" name="11 Tabla"/>
          <p:cNvGraphicFramePr>
            <a:graphicFrameLocks noGrp="1"/>
          </p:cNvGraphicFramePr>
          <p:nvPr/>
        </p:nvGraphicFramePr>
        <p:xfrm>
          <a:off x="1357290" y="4929198"/>
          <a:ext cx="6096000" cy="148336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es-ES" dirty="0" smtClean="0"/>
                        <a:t>Porcentaje</a:t>
                      </a:r>
                      <a:endParaRPr lang="es-ES" dirty="0"/>
                    </a:p>
                  </a:txBody>
                  <a:tcPr/>
                </a:tc>
                <a:tc>
                  <a:txBody>
                    <a:bodyPr/>
                    <a:lstStyle/>
                    <a:p>
                      <a:pPr algn="ctr"/>
                      <a:r>
                        <a:rPr lang="es-ES" dirty="0" err="1" smtClean="0"/>
                        <a:t>Clas</a:t>
                      </a:r>
                      <a:r>
                        <a:rPr lang="es-ES" dirty="0" smtClean="0"/>
                        <a:t>. A, B, C</a:t>
                      </a:r>
                      <a:endParaRPr lang="es-ES" dirty="0"/>
                    </a:p>
                  </a:txBody>
                  <a:tcPr/>
                </a:tc>
              </a:tr>
              <a:tr h="370840">
                <a:tc>
                  <a:txBody>
                    <a:bodyPr/>
                    <a:lstStyle/>
                    <a:p>
                      <a:pPr algn="ctr"/>
                      <a:r>
                        <a:rPr lang="es-ES" dirty="0" smtClean="0"/>
                        <a:t>90</a:t>
                      </a:r>
                    </a:p>
                  </a:txBody>
                  <a:tcPr/>
                </a:tc>
                <a:tc>
                  <a:txBody>
                    <a:bodyPr/>
                    <a:lstStyle/>
                    <a:p>
                      <a:pPr algn="ctr"/>
                      <a:r>
                        <a:rPr lang="es-ES" dirty="0" smtClean="0"/>
                        <a:t>A</a:t>
                      </a:r>
                      <a:endParaRPr lang="es-ES" dirty="0"/>
                    </a:p>
                  </a:txBody>
                  <a:tcPr/>
                </a:tc>
              </a:tr>
              <a:tr h="370840">
                <a:tc>
                  <a:txBody>
                    <a:bodyPr/>
                    <a:lstStyle/>
                    <a:p>
                      <a:pPr algn="ctr"/>
                      <a:r>
                        <a:rPr lang="es-ES" dirty="0" smtClean="0"/>
                        <a:t>0</a:t>
                      </a:r>
                      <a:endParaRPr lang="es-ES" dirty="0"/>
                    </a:p>
                  </a:txBody>
                  <a:tcPr/>
                </a:tc>
                <a:tc>
                  <a:txBody>
                    <a:bodyPr/>
                    <a:lstStyle/>
                    <a:p>
                      <a:pPr algn="ctr"/>
                      <a:r>
                        <a:rPr lang="es-ES" dirty="0" smtClean="0"/>
                        <a:t>B</a:t>
                      </a:r>
                      <a:endParaRPr lang="es-ES" dirty="0"/>
                    </a:p>
                  </a:txBody>
                  <a:tcPr/>
                </a:tc>
              </a:tr>
              <a:tr h="370840">
                <a:tc>
                  <a:txBody>
                    <a:bodyPr/>
                    <a:lstStyle/>
                    <a:p>
                      <a:pPr algn="ctr"/>
                      <a:r>
                        <a:rPr lang="es-ES" dirty="0" smtClean="0"/>
                        <a:t>10</a:t>
                      </a:r>
                      <a:endParaRPr lang="es-ES" dirty="0"/>
                    </a:p>
                  </a:txBody>
                  <a:tcPr/>
                </a:tc>
                <a:tc>
                  <a:txBody>
                    <a:bodyPr/>
                    <a:lstStyle/>
                    <a:p>
                      <a:pPr algn="ctr"/>
                      <a:r>
                        <a:rPr lang="es-ES" dirty="0" smtClean="0"/>
                        <a:t>C</a:t>
                      </a:r>
                      <a:endParaRPr lang="es-ES" dirty="0"/>
                    </a:p>
                  </a:txBody>
                  <a:tcPr/>
                </a:tc>
              </a:tr>
            </a:tbl>
          </a:graphicData>
        </a:graphic>
      </p:graphicFrame>
      <p:graphicFrame>
        <p:nvGraphicFramePr>
          <p:cNvPr id="9" name="1 Gráfico"/>
          <p:cNvGraphicFramePr/>
          <p:nvPr/>
        </p:nvGraphicFramePr>
        <p:xfrm>
          <a:off x="1357290" y="857232"/>
          <a:ext cx="6072230" cy="3571900"/>
        </p:xfrm>
        <a:graphic>
          <a:graphicData uri="http://schemas.openxmlformats.org/drawingml/2006/chart">
            <c:chart xmlns:c="http://schemas.openxmlformats.org/drawingml/2006/chart" xmlns:r="http://schemas.openxmlformats.org/officeDocument/2006/relationships" r:id="rId3"/>
          </a:graphicData>
        </a:graphic>
      </p:graphicFrame>
      <p:sp>
        <p:nvSpPr>
          <p:cNvPr id="13" name="12 CuadroTexto"/>
          <p:cNvSpPr txBox="1"/>
          <p:nvPr/>
        </p:nvSpPr>
        <p:spPr>
          <a:xfrm>
            <a:off x="4857752" y="2428868"/>
            <a:ext cx="857256" cy="369332"/>
          </a:xfrm>
          <a:prstGeom prst="rect">
            <a:avLst/>
          </a:prstGeom>
          <a:noFill/>
        </p:spPr>
        <p:txBody>
          <a:bodyPr wrap="square" rtlCol="0">
            <a:spAutoFit/>
          </a:bodyPr>
          <a:lstStyle/>
          <a:p>
            <a:r>
              <a:rPr lang="es-ES" dirty="0" smtClean="0"/>
              <a:t>90%</a:t>
            </a:r>
            <a:endParaRPr lang="es-ES" dirty="0"/>
          </a:p>
        </p:txBody>
      </p:sp>
      <p:sp>
        <p:nvSpPr>
          <p:cNvPr id="14" name="13 CuadroTexto"/>
          <p:cNvSpPr txBox="1"/>
          <p:nvPr/>
        </p:nvSpPr>
        <p:spPr>
          <a:xfrm>
            <a:off x="3000364" y="714356"/>
            <a:ext cx="857256" cy="369332"/>
          </a:xfrm>
          <a:prstGeom prst="rect">
            <a:avLst/>
          </a:prstGeom>
          <a:noFill/>
        </p:spPr>
        <p:txBody>
          <a:bodyPr wrap="square" rtlCol="0">
            <a:spAutoFit/>
          </a:bodyPr>
          <a:lstStyle/>
          <a:p>
            <a:r>
              <a:rPr lang="es-ES" dirty="0" smtClean="0"/>
              <a:t>10%</a:t>
            </a:r>
            <a:endParaRPr lang="es-E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http://www.correo-gto.com.mx/upload/foto/8/8/2/SAL_LS101-6.jpg"/>
          <p:cNvPicPr>
            <a:picLocks noChangeAspect="1" noChangeArrowheads="1"/>
          </p:cNvPicPr>
          <p:nvPr/>
        </p:nvPicPr>
        <p:blipFill>
          <a:blip r:embed="rId2" cstate="print"/>
          <a:srcRect/>
          <a:stretch>
            <a:fillRect/>
          </a:stretch>
        </p:blipFill>
        <p:spPr bwMode="auto">
          <a:xfrm>
            <a:off x="0" y="0"/>
            <a:ext cx="9144000" cy="6857999"/>
          </a:xfrm>
          <a:prstGeom prst="rect">
            <a:avLst/>
          </a:prstGeom>
          <a:noFill/>
        </p:spPr>
      </p:pic>
      <p:graphicFrame>
        <p:nvGraphicFramePr>
          <p:cNvPr id="3" name="2 Tabla"/>
          <p:cNvGraphicFramePr>
            <a:graphicFrameLocks noGrp="1"/>
          </p:cNvGraphicFramePr>
          <p:nvPr/>
        </p:nvGraphicFramePr>
        <p:xfrm>
          <a:off x="214282" y="357166"/>
          <a:ext cx="8786874" cy="6215107"/>
        </p:xfrm>
        <a:graphic>
          <a:graphicData uri="http://schemas.openxmlformats.org/drawingml/2006/table">
            <a:tbl>
              <a:tblPr/>
              <a:tblGrid>
                <a:gridCol w="214644"/>
                <a:gridCol w="4339292"/>
                <a:gridCol w="1129299"/>
                <a:gridCol w="342270"/>
                <a:gridCol w="527909"/>
                <a:gridCol w="533710"/>
                <a:gridCol w="388679"/>
                <a:gridCol w="400283"/>
                <a:gridCol w="464096"/>
                <a:gridCol w="446692"/>
              </a:tblGrid>
              <a:tr h="245939">
                <a:tc gridSpan="4">
                  <a:txBody>
                    <a:bodyPr/>
                    <a:lstStyle/>
                    <a:p>
                      <a:pPr algn="ctr" fontAlgn="ctr"/>
                      <a:r>
                        <a:rPr lang="es-MX" sz="800" b="1" i="0" u="none" strike="noStrike">
                          <a:latin typeface="Arial"/>
                        </a:rPr>
                        <a:t>REPORTE DE LISTA DE ACTIVIDADES POR FUNCIONES O PROCESOS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3CDDD"/>
                    </a:solidFill>
                  </a:tcPr>
                </a:tc>
                <a:tc hMerge="1">
                  <a:txBody>
                    <a:bodyPr/>
                    <a:lstStyle/>
                    <a:p>
                      <a:endParaRPr lang="es-MX"/>
                    </a:p>
                  </a:txBody>
                  <a:tcPr/>
                </a:tc>
                <a:tc hMerge="1">
                  <a:txBody>
                    <a:bodyPr/>
                    <a:lstStyle/>
                    <a:p>
                      <a:endParaRPr lang="es-MX"/>
                    </a:p>
                  </a:txBody>
                  <a:tcPr/>
                </a:tc>
                <a:tc hMerge="1">
                  <a:txBody>
                    <a:bodyPr/>
                    <a:lstStyle/>
                    <a:p>
                      <a:endParaRPr lang="es-MX"/>
                    </a:p>
                  </a:txBody>
                  <a:tcPr/>
                </a:tc>
                <a:tc gridSpan="2">
                  <a:txBody>
                    <a:bodyPr/>
                    <a:lstStyle/>
                    <a:p>
                      <a:pPr algn="ctr" fontAlgn="ctr"/>
                      <a:r>
                        <a:rPr lang="es-MX" sz="800" b="1" i="0" u="none" strike="noStrike">
                          <a:latin typeface="Arial"/>
                        </a:rPr>
                        <a:t>NOVIEMBRE DEL 2010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3CDDD"/>
                    </a:solidFill>
                  </a:tcPr>
                </a:tc>
                <a:tc hMerge="1">
                  <a:txBody>
                    <a:bodyPr/>
                    <a:lstStyle/>
                    <a:p>
                      <a:endParaRPr lang="es-MX"/>
                    </a:p>
                  </a:txBody>
                  <a:tcPr/>
                </a:tc>
                <a:tc rowSpan="3" gridSpan="4">
                  <a:txBody>
                    <a:bodyPr/>
                    <a:lstStyle/>
                    <a:p>
                      <a:pPr algn="ctr" fontAlgn="b"/>
                      <a:r>
                        <a:rPr lang="es-MX" sz="8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rowSpan="3" hMerge="1">
                  <a:txBody>
                    <a:bodyPr/>
                    <a:lstStyle/>
                    <a:p>
                      <a:endParaRPr lang="es-MX"/>
                    </a:p>
                  </a:txBody>
                  <a:tcPr/>
                </a:tc>
                <a:tc rowSpan="3" hMerge="1">
                  <a:txBody>
                    <a:bodyPr/>
                    <a:lstStyle/>
                    <a:p>
                      <a:endParaRPr lang="es-MX"/>
                    </a:p>
                  </a:txBody>
                  <a:tcPr/>
                </a:tc>
                <a:tc rowSpan="3" hMerge="1">
                  <a:txBody>
                    <a:bodyPr/>
                    <a:lstStyle/>
                    <a:p>
                      <a:endParaRPr lang="es-MX"/>
                    </a:p>
                  </a:txBody>
                  <a:tcPr/>
                </a:tc>
              </a:tr>
              <a:tr h="204949">
                <a:tc gridSpan="2">
                  <a:txBody>
                    <a:bodyPr/>
                    <a:lstStyle/>
                    <a:p>
                      <a:pPr algn="l" fontAlgn="b"/>
                      <a:r>
                        <a:rPr lang="es-MX" sz="800" b="1" i="0" u="none" strike="noStrike">
                          <a:latin typeface="Arial"/>
                        </a:rPr>
                        <a:t>Apellidos/Nombre: ING. JAQUELIN ANGULO BURGUETI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hMerge="1">
                  <a:txBody>
                    <a:bodyPr/>
                    <a:lstStyle/>
                    <a:p>
                      <a:endParaRPr lang="es-MX"/>
                    </a:p>
                  </a:txBody>
                  <a:tcPr/>
                </a:tc>
                <a:tc gridSpan="4">
                  <a:txBody>
                    <a:bodyPr/>
                    <a:lstStyle/>
                    <a:p>
                      <a:pPr algn="l" fontAlgn="b"/>
                      <a:r>
                        <a:rPr lang="es-MX" sz="800" b="1" i="0" u="none" strike="noStrike">
                          <a:latin typeface="Arial"/>
                        </a:rPr>
                        <a:t>Área :DEPARTAMENTO DE RECURSOS HUMANOS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hMerge="1">
                  <a:txBody>
                    <a:bodyPr/>
                    <a:lstStyle/>
                    <a:p>
                      <a:endParaRPr lang="es-MX"/>
                    </a:p>
                  </a:txBody>
                  <a:tcPr/>
                </a:tc>
                <a:tc hMerge="1">
                  <a:txBody>
                    <a:bodyPr/>
                    <a:lstStyle/>
                    <a:p>
                      <a:endParaRPr lang="es-MX"/>
                    </a:p>
                  </a:txBody>
                  <a:tcPr/>
                </a:tc>
                <a:tc hMerge="1">
                  <a:txBody>
                    <a:bodyPr/>
                    <a:lstStyle/>
                    <a:p>
                      <a:endParaRPr lang="es-MX"/>
                    </a:p>
                  </a:txBody>
                  <a:tcPr/>
                </a:tc>
                <a:tc gridSpan="4" vMerge="1">
                  <a:txBody>
                    <a:bodyPr/>
                    <a:lstStyle/>
                    <a:p>
                      <a:endParaRPr lang="es-MX"/>
                    </a:p>
                  </a:txBody>
                  <a:tcPr/>
                </a:tc>
                <a:tc hMerge="1" vMerge="1">
                  <a:txBody>
                    <a:bodyPr/>
                    <a:lstStyle/>
                    <a:p>
                      <a:endParaRPr lang="es-MX"/>
                    </a:p>
                  </a:txBody>
                  <a:tcPr/>
                </a:tc>
                <a:tc hMerge="1" vMerge="1">
                  <a:txBody>
                    <a:bodyPr/>
                    <a:lstStyle/>
                    <a:p>
                      <a:endParaRPr lang="es-MX"/>
                    </a:p>
                  </a:txBody>
                  <a:tcPr/>
                </a:tc>
                <a:tc hMerge="1" vMerge="1">
                  <a:txBody>
                    <a:bodyPr/>
                    <a:lstStyle/>
                    <a:p>
                      <a:endParaRPr lang="es-MX"/>
                    </a:p>
                  </a:txBody>
                  <a:tcPr/>
                </a:tc>
              </a:tr>
              <a:tr h="409901">
                <a:tc gridSpan="2">
                  <a:txBody>
                    <a:bodyPr/>
                    <a:lstStyle/>
                    <a:p>
                      <a:pPr algn="l" fontAlgn="b"/>
                      <a:r>
                        <a:rPr lang="es-MX" sz="800" b="1" i="0" u="none" strike="noStrike">
                          <a:latin typeface="Arial"/>
                        </a:rPr>
                        <a:t>Antigüedad:   6 AÑOS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hMerge="1">
                  <a:txBody>
                    <a:bodyPr/>
                    <a:lstStyle/>
                    <a:p>
                      <a:endParaRPr lang="es-MX"/>
                    </a:p>
                  </a:txBody>
                  <a:tcPr/>
                </a:tc>
                <a:tc gridSpan="4">
                  <a:txBody>
                    <a:bodyPr/>
                    <a:lstStyle/>
                    <a:p>
                      <a:pPr algn="l" fontAlgn="b"/>
                      <a:r>
                        <a:rPr lang="es-MX" sz="800" b="1" i="0" u="none" strike="noStrike">
                          <a:latin typeface="Arial"/>
                        </a:rPr>
                        <a:t>Puesto: ENCARGADO DE SECCION (CAPACITACION Y SEG. E HIGIENE)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hMerge="1">
                  <a:txBody>
                    <a:bodyPr/>
                    <a:lstStyle/>
                    <a:p>
                      <a:endParaRPr lang="es-MX"/>
                    </a:p>
                  </a:txBody>
                  <a:tcPr/>
                </a:tc>
                <a:tc hMerge="1">
                  <a:txBody>
                    <a:bodyPr/>
                    <a:lstStyle/>
                    <a:p>
                      <a:endParaRPr lang="es-MX"/>
                    </a:p>
                  </a:txBody>
                  <a:tcPr/>
                </a:tc>
                <a:tc hMerge="1">
                  <a:txBody>
                    <a:bodyPr/>
                    <a:lstStyle/>
                    <a:p>
                      <a:endParaRPr lang="es-MX"/>
                    </a:p>
                  </a:txBody>
                  <a:tcPr/>
                </a:tc>
                <a:tc gridSpan="4" vMerge="1">
                  <a:txBody>
                    <a:bodyPr/>
                    <a:lstStyle/>
                    <a:p>
                      <a:endParaRPr lang="es-MX"/>
                    </a:p>
                  </a:txBody>
                  <a:tcPr/>
                </a:tc>
                <a:tc hMerge="1" vMerge="1">
                  <a:txBody>
                    <a:bodyPr/>
                    <a:lstStyle/>
                    <a:p>
                      <a:endParaRPr lang="es-MX"/>
                    </a:p>
                  </a:txBody>
                  <a:tcPr/>
                </a:tc>
                <a:tc hMerge="1" vMerge="1">
                  <a:txBody>
                    <a:bodyPr/>
                    <a:lstStyle/>
                    <a:p>
                      <a:endParaRPr lang="es-MX"/>
                    </a:p>
                  </a:txBody>
                  <a:tcPr/>
                </a:tc>
                <a:tc hMerge="1" vMerge="1">
                  <a:txBody>
                    <a:bodyPr/>
                    <a:lstStyle/>
                    <a:p>
                      <a:endParaRPr lang="es-MX"/>
                    </a:p>
                  </a:txBody>
                  <a:tcPr/>
                </a:tc>
              </a:tr>
              <a:tr h="614849">
                <a:tc>
                  <a:txBody>
                    <a:bodyPr/>
                    <a:lstStyle/>
                    <a:p>
                      <a:pPr algn="ctr" fontAlgn="b"/>
                      <a:r>
                        <a:rPr lang="es-MX" sz="800" b="1" i="0" u="none" strike="noStrike">
                          <a:latin typeface="Arial"/>
                        </a:rPr>
                        <a:t>NP</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800" b="1" i="0" u="none" strike="noStrike">
                          <a:latin typeface="Arial"/>
                        </a:rPr>
                        <a:t>Actividad o Tarea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800" b="1" i="0" u="none" strike="noStrike" dirty="0">
                          <a:latin typeface="Arial"/>
                        </a:rPr>
                        <a:t>Unidad de medida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800" b="1" i="0" u="none" strike="noStrike">
                          <a:latin typeface="Arial"/>
                        </a:rPr>
                        <a:t>Cant.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800" b="1" i="0" u="none" strike="noStrike">
                          <a:latin typeface="Arial"/>
                        </a:rPr>
                        <a:t>Frecuencia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800" b="1" i="0" u="none" strike="noStrike">
                          <a:latin typeface="Arial"/>
                        </a:rPr>
                        <a:t>Tiempo estimado (minutos)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800" b="1" i="0" u="none" strike="noStrike">
                          <a:latin typeface="Arial"/>
                        </a:rPr>
                        <a:t>TTP</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800" b="1" i="0" u="none" strike="noStrike">
                          <a:latin typeface="Arial"/>
                        </a:rPr>
                        <a:t>TTA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800" b="1" i="0" u="none" strike="noStrike">
                          <a:latin typeface="Arial"/>
                        </a:rPr>
                        <a:t>Cálculo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800" b="1" i="0" u="none" strike="noStrike">
                          <a:latin typeface="Arial"/>
                        </a:rPr>
                        <a:t>Clas. ABC</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499565">
                <a:tc>
                  <a:txBody>
                    <a:bodyPr/>
                    <a:lstStyle/>
                    <a:p>
                      <a:pPr algn="ctr" fontAlgn="b"/>
                      <a:r>
                        <a:rPr lang="es-MX" sz="800" b="1" i="0" u="none" strike="noStrike">
                          <a:latin typeface="Arial"/>
                        </a:rPr>
                        <a:t>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Arial"/>
                        </a:rPr>
                        <a:t>Coordina cursos de capacitación que se den en forma local.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dirty="0">
                          <a:latin typeface="Arial"/>
                        </a:rPr>
                        <a:t>Cursos de </a:t>
                      </a:r>
                      <a:r>
                        <a:rPr lang="es-MX" sz="800" b="0" i="0" u="none" strike="noStrike" dirty="0" err="1">
                          <a:latin typeface="Arial"/>
                        </a:rPr>
                        <a:t>capacitacion</a:t>
                      </a:r>
                      <a:r>
                        <a:rPr lang="es-MX" sz="800" b="0" i="0" u="none" strike="noStrike" dirty="0">
                          <a:latin typeface="Arial"/>
                        </a:rPr>
                        <a:t> local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dirty="0">
                          <a:latin typeface="Arial"/>
                        </a:rPr>
                        <a:t>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Mensual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180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0.38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s-MX" sz="800" b="0" i="0" u="none" strike="noStrike">
                          <a:latin typeface="Arial"/>
                        </a:rPr>
                        <a:t>0.38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s-MX" sz="800" b="0" i="0" u="none" strike="noStrike">
                          <a:latin typeface="Arial"/>
                        </a:rPr>
                        <a:t>5.79%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s-MX" sz="800" b="0" i="0" u="none" strike="noStrike">
                          <a:latin typeface="Arial"/>
                        </a:rPr>
                        <a:t>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461136">
                <a:tc>
                  <a:txBody>
                    <a:bodyPr/>
                    <a:lstStyle/>
                    <a:p>
                      <a:pPr algn="ctr" fontAlgn="b"/>
                      <a:r>
                        <a:rPr lang="es-MX" sz="800" b="1" i="0" u="none" strike="noStrike">
                          <a:latin typeface="Arial"/>
                        </a:rPr>
                        <a:t>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800" b="0" i="0" u="none" strike="noStrike">
                          <a:solidFill>
                            <a:srgbClr val="000000"/>
                          </a:solidFill>
                          <a:latin typeface="Arial"/>
                        </a:rPr>
                        <a:t>Elabora  necesidades de capacitación del personal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Elabora de necesidades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dirty="0">
                          <a:latin typeface="Arial"/>
                        </a:rPr>
                        <a:t>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dirty="0">
                          <a:latin typeface="Arial"/>
                        </a:rPr>
                        <a:t>Mensual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180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0.38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0.76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11.58%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12375">
                <a:tc>
                  <a:txBody>
                    <a:bodyPr/>
                    <a:lstStyle/>
                    <a:p>
                      <a:pPr algn="ctr" fontAlgn="b"/>
                      <a:r>
                        <a:rPr lang="es-MX" sz="800" b="1" i="0" u="none" strike="noStrike">
                          <a:latin typeface="Arial"/>
                        </a:rPr>
                        <a:t>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Arial"/>
                        </a:rPr>
                        <a:t>Reunion en presentaciones o conferencias relacionadas con las actividades de capacitación y seguridad e higiene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Reuniones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dirty="0">
                          <a:latin typeface="Arial"/>
                        </a:rPr>
                        <a:t>Mensual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180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0.38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1.13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17.36%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37993">
                <a:tc>
                  <a:txBody>
                    <a:bodyPr/>
                    <a:lstStyle/>
                    <a:p>
                      <a:pPr algn="ctr" fontAlgn="b"/>
                      <a:r>
                        <a:rPr lang="es-MX" sz="800" b="1" i="0" u="none" strike="noStrike">
                          <a:latin typeface="Arial"/>
                        </a:rPr>
                        <a:t>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Arial"/>
                        </a:rPr>
                        <a:t>Da seguimiento a las actividades de la Comisión Mixta de Capacitación.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Actividades de la comisión Mixta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Semanal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dirty="0">
                          <a:latin typeface="Arial"/>
                        </a:rPr>
                        <a:t>60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0.54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1.67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25.62%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48329">
                <a:tc>
                  <a:txBody>
                    <a:bodyPr/>
                    <a:lstStyle/>
                    <a:p>
                      <a:pPr algn="ctr" fontAlgn="b"/>
                      <a:r>
                        <a:rPr lang="es-MX" sz="800" b="1" i="0" u="none" strike="noStrike">
                          <a:latin typeface="Arial"/>
                        </a:rPr>
                        <a:t>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Arial"/>
                        </a:rPr>
                        <a:t>Atiende de llevar a cabo el trámite de prácticas profesionales, becas contractuales, INEA.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Tramites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20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Mensual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dirty="0">
                          <a:latin typeface="Arial"/>
                        </a:rPr>
                        <a:t>60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0.84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2.51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38.48%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35519">
                <a:tc>
                  <a:txBody>
                    <a:bodyPr/>
                    <a:lstStyle/>
                    <a:p>
                      <a:pPr algn="ctr" fontAlgn="b"/>
                      <a:r>
                        <a:rPr lang="es-MX" sz="800" b="1" i="0" u="none" strike="noStrike">
                          <a:latin typeface="Arial"/>
                        </a:rPr>
                        <a:t>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Arial"/>
                        </a:rPr>
                        <a:t>Mantiene actualizados los expedientes de capacitación del personal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Actualización de expedientes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Diaria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dirty="0">
                          <a:latin typeface="Arial"/>
                        </a:rPr>
                        <a:t>40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dirty="0">
                          <a:latin typeface="Arial"/>
                        </a:rPr>
                        <a:t>3.33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5.85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89.53%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73947">
                <a:tc>
                  <a:txBody>
                    <a:bodyPr/>
                    <a:lstStyle/>
                    <a:p>
                      <a:pPr algn="ctr" fontAlgn="b"/>
                      <a:r>
                        <a:rPr lang="es-MX" sz="800" b="1" i="0" u="none" strike="noStrike">
                          <a:latin typeface="Arial"/>
                        </a:rPr>
                        <a:t>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Arial"/>
                        </a:rPr>
                        <a:t>Ejecución y verificación de los proyectos y de los programas relacionados con las actividades de capacitación y seguridad e higiene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MX" sz="800" b="0" i="0" u="none" strike="noStrike">
                          <a:latin typeface="Arial"/>
                        </a:rPr>
                        <a:t>Ejecución y verificación de proyectos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Mensual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120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dirty="0">
                          <a:latin typeface="Arial"/>
                        </a:rPr>
                        <a:t>0.17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dirty="0">
                          <a:latin typeface="Arial"/>
                        </a:rPr>
                        <a:t>6.01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92.10%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35519">
                <a:tc>
                  <a:txBody>
                    <a:bodyPr/>
                    <a:lstStyle/>
                    <a:p>
                      <a:pPr algn="ctr" fontAlgn="b"/>
                      <a:r>
                        <a:rPr lang="es-MX" sz="800" b="1" i="0" u="none" strike="noStrike">
                          <a:latin typeface="Arial"/>
                        </a:rPr>
                        <a:t>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es-MX" sz="800" b="0" i="0" u="none" strike="noStrike">
                          <a:latin typeface="Arial"/>
                        </a:rPr>
                        <a:t>Interviene en el seguimiento y reporta a su jefe inmediato el avance y cumplimiento de compromisos generados de las reuniones relacionadas con las actividades de capacitación y seguridad e higiene.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Seguimiento y reporta avances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Mensual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120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0.17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dirty="0">
                          <a:latin typeface="Arial"/>
                        </a:rPr>
                        <a:t>6.18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dirty="0">
                          <a:latin typeface="Arial"/>
                        </a:rPr>
                        <a:t>94.67%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48329">
                <a:tc>
                  <a:txBody>
                    <a:bodyPr/>
                    <a:lstStyle/>
                    <a:p>
                      <a:pPr algn="ctr" fontAlgn="b"/>
                      <a:r>
                        <a:rPr lang="es-MX" sz="800" b="1" i="0" u="none" strike="noStrike">
                          <a:latin typeface="Arial"/>
                        </a:rPr>
                        <a:t>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Arial"/>
                        </a:rPr>
                        <a:t>Ejecuta la explotación y actualización de los sistemas de seguridad e higiene y capacitación.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Explotación y actualización de los sistemas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Mensual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120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0.17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6.35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dirty="0">
                          <a:latin typeface="Arial"/>
                        </a:rPr>
                        <a:t>97.25%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C</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86757">
                <a:tc>
                  <a:txBody>
                    <a:bodyPr/>
                    <a:lstStyle/>
                    <a:p>
                      <a:pPr algn="ctr" fontAlgn="b"/>
                      <a:r>
                        <a:rPr lang="es-MX" sz="800" b="1" i="0" u="none" strike="noStrike">
                          <a:latin typeface="Arial"/>
                        </a:rPr>
                        <a:t>10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Arial"/>
                        </a:rPr>
                        <a:t>Entrega de equipo de seguridad e higiene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s-MX" sz="800" b="0" i="0" u="none" strike="noStrike">
                          <a:latin typeface="Arial"/>
                        </a:rPr>
                        <a:t>Entrega de equipo de seguridad e higiene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Semanal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0.18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6.53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a:latin typeface="Arial"/>
                        </a:rPr>
                        <a:t>100.00%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s-MX" sz="800" b="0" i="0" u="none" strike="noStrike" dirty="0">
                          <a:latin typeface="Arial"/>
                        </a:rPr>
                        <a:t>C</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bl>
          </a:graphicData>
        </a:graphic>
      </p:graphicFrame>
      <p:sp>
        <p:nvSpPr>
          <p:cNvPr id="5" name="4 CuadroTexto"/>
          <p:cNvSpPr txBox="1"/>
          <p:nvPr/>
        </p:nvSpPr>
        <p:spPr>
          <a:xfrm>
            <a:off x="7273262" y="6587918"/>
            <a:ext cx="428628" cy="246221"/>
          </a:xfrm>
          <a:prstGeom prst="rect">
            <a:avLst/>
          </a:prstGeom>
          <a:noFill/>
        </p:spPr>
        <p:txBody>
          <a:bodyPr wrap="square" rtlCol="0">
            <a:spAutoFit/>
          </a:bodyPr>
          <a:lstStyle/>
          <a:p>
            <a:r>
              <a:rPr lang="es-ES" sz="1000" smtClean="0">
                <a:solidFill>
                  <a:srgbClr val="FF0000"/>
                </a:solidFill>
              </a:rPr>
              <a:t>6.53</a:t>
            </a:r>
            <a:endParaRPr lang="es-ES" sz="1000" dirty="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0" descr="http://mw2.google.com/mw-panoramio/photos/medium/4769783.jpg"/>
          <p:cNvPicPr>
            <a:picLocks noChangeAspect="1" noChangeArrowheads="1"/>
          </p:cNvPicPr>
          <p:nvPr/>
        </p:nvPicPr>
        <p:blipFill>
          <a:blip r:embed="rId2" cstate="print"/>
          <a:srcRect/>
          <a:stretch>
            <a:fillRect/>
          </a:stretch>
        </p:blipFill>
        <p:spPr bwMode="auto">
          <a:xfrm>
            <a:off x="0" y="0"/>
            <a:ext cx="9143999" cy="6858000"/>
          </a:xfrm>
          <a:prstGeom prst="rect">
            <a:avLst/>
          </a:prstGeom>
          <a:noFill/>
        </p:spPr>
      </p:pic>
      <p:graphicFrame>
        <p:nvGraphicFramePr>
          <p:cNvPr id="12" name="11 Tabla"/>
          <p:cNvGraphicFramePr>
            <a:graphicFrameLocks noGrp="1"/>
          </p:cNvGraphicFramePr>
          <p:nvPr/>
        </p:nvGraphicFramePr>
        <p:xfrm>
          <a:off x="1357290" y="4929198"/>
          <a:ext cx="6096000" cy="148336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es-ES" dirty="0" smtClean="0"/>
                        <a:t>Porcentaje</a:t>
                      </a:r>
                      <a:endParaRPr lang="es-ES" dirty="0"/>
                    </a:p>
                  </a:txBody>
                  <a:tcPr/>
                </a:tc>
                <a:tc>
                  <a:txBody>
                    <a:bodyPr/>
                    <a:lstStyle/>
                    <a:p>
                      <a:pPr algn="ctr"/>
                      <a:r>
                        <a:rPr lang="es-ES" dirty="0" err="1" smtClean="0"/>
                        <a:t>Clas</a:t>
                      </a:r>
                      <a:r>
                        <a:rPr lang="es-ES" dirty="0" smtClean="0"/>
                        <a:t>. A, B, C</a:t>
                      </a:r>
                      <a:endParaRPr lang="es-ES" dirty="0"/>
                    </a:p>
                  </a:txBody>
                  <a:tcPr/>
                </a:tc>
              </a:tr>
              <a:tr h="370840">
                <a:tc>
                  <a:txBody>
                    <a:bodyPr/>
                    <a:lstStyle/>
                    <a:p>
                      <a:pPr algn="ctr"/>
                      <a:r>
                        <a:rPr lang="es-ES" dirty="0" smtClean="0"/>
                        <a:t>50</a:t>
                      </a:r>
                    </a:p>
                  </a:txBody>
                  <a:tcPr/>
                </a:tc>
                <a:tc>
                  <a:txBody>
                    <a:bodyPr/>
                    <a:lstStyle/>
                    <a:p>
                      <a:pPr algn="ctr"/>
                      <a:r>
                        <a:rPr lang="es-ES" dirty="0" smtClean="0"/>
                        <a:t>A</a:t>
                      </a:r>
                      <a:endParaRPr lang="es-ES" dirty="0"/>
                    </a:p>
                  </a:txBody>
                  <a:tcPr/>
                </a:tc>
              </a:tr>
              <a:tr h="370840">
                <a:tc>
                  <a:txBody>
                    <a:bodyPr/>
                    <a:lstStyle/>
                    <a:p>
                      <a:pPr algn="ctr"/>
                      <a:r>
                        <a:rPr lang="es-ES" dirty="0" smtClean="0"/>
                        <a:t>30</a:t>
                      </a:r>
                      <a:endParaRPr lang="es-ES" dirty="0"/>
                    </a:p>
                  </a:txBody>
                  <a:tcPr/>
                </a:tc>
                <a:tc>
                  <a:txBody>
                    <a:bodyPr/>
                    <a:lstStyle/>
                    <a:p>
                      <a:pPr algn="ctr"/>
                      <a:r>
                        <a:rPr lang="es-ES" dirty="0" smtClean="0"/>
                        <a:t>B</a:t>
                      </a:r>
                      <a:endParaRPr lang="es-ES" dirty="0"/>
                    </a:p>
                  </a:txBody>
                  <a:tcPr/>
                </a:tc>
              </a:tr>
              <a:tr h="370840">
                <a:tc>
                  <a:txBody>
                    <a:bodyPr/>
                    <a:lstStyle/>
                    <a:p>
                      <a:pPr algn="ctr"/>
                      <a:r>
                        <a:rPr lang="es-ES" dirty="0" smtClean="0"/>
                        <a:t>20</a:t>
                      </a:r>
                      <a:endParaRPr lang="es-ES" dirty="0"/>
                    </a:p>
                  </a:txBody>
                  <a:tcPr/>
                </a:tc>
                <a:tc>
                  <a:txBody>
                    <a:bodyPr/>
                    <a:lstStyle/>
                    <a:p>
                      <a:pPr algn="ctr"/>
                      <a:r>
                        <a:rPr lang="es-ES" dirty="0" smtClean="0"/>
                        <a:t>C</a:t>
                      </a:r>
                      <a:endParaRPr lang="es-ES" dirty="0"/>
                    </a:p>
                  </a:txBody>
                  <a:tcPr/>
                </a:tc>
              </a:tr>
            </a:tbl>
          </a:graphicData>
        </a:graphic>
      </p:graphicFrame>
      <p:graphicFrame>
        <p:nvGraphicFramePr>
          <p:cNvPr id="7" name="1 Gráfico"/>
          <p:cNvGraphicFramePr/>
          <p:nvPr/>
        </p:nvGraphicFramePr>
        <p:xfrm>
          <a:off x="1285852" y="785794"/>
          <a:ext cx="6215106" cy="3857652"/>
        </p:xfrm>
        <a:graphic>
          <a:graphicData uri="http://schemas.openxmlformats.org/drawingml/2006/chart">
            <c:chart xmlns:c="http://schemas.openxmlformats.org/drawingml/2006/chart" xmlns:r="http://schemas.openxmlformats.org/officeDocument/2006/relationships" r:id="rId3"/>
          </a:graphicData>
        </a:graphic>
      </p:graphicFrame>
      <p:sp>
        <p:nvSpPr>
          <p:cNvPr id="10" name="9 CuadroTexto"/>
          <p:cNvSpPr txBox="1"/>
          <p:nvPr/>
        </p:nvSpPr>
        <p:spPr>
          <a:xfrm>
            <a:off x="4857752" y="2428868"/>
            <a:ext cx="857256" cy="369332"/>
          </a:xfrm>
          <a:prstGeom prst="rect">
            <a:avLst/>
          </a:prstGeom>
          <a:noFill/>
        </p:spPr>
        <p:txBody>
          <a:bodyPr wrap="square" rtlCol="0">
            <a:spAutoFit/>
          </a:bodyPr>
          <a:lstStyle/>
          <a:p>
            <a:r>
              <a:rPr lang="es-ES" dirty="0" smtClean="0"/>
              <a:t>50%</a:t>
            </a:r>
            <a:endParaRPr lang="es-ES" dirty="0"/>
          </a:p>
        </p:txBody>
      </p:sp>
      <p:sp>
        <p:nvSpPr>
          <p:cNvPr id="11" name="10 CuadroTexto"/>
          <p:cNvSpPr txBox="1"/>
          <p:nvPr/>
        </p:nvSpPr>
        <p:spPr>
          <a:xfrm>
            <a:off x="2643174" y="2428868"/>
            <a:ext cx="857256" cy="369332"/>
          </a:xfrm>
          <a:prstGeom prst="rect">
            <a:avLst/>
          </a:prstGeom>
          <a:noFill/>
        </p:spPr>
        <p:txBody>
          <a:bodyPr wrap="square" rtlCol="0">
            <a:spAutoFit/>
          </a:bodyPr>
          <a:lstStyle/>
          <a:p>
            <a:r>
              <a:rPr lang="es-ES" dirty="0" smtClean="0"/>
              <a:t>30%</a:t>
            </a:r>
            <a:endParaRPr lang="es-ES" dirty="0"/>
          </a:p>
        </p:txBody>
      </p:sp>
      <p:sp>
        <p:nvSpPr>
          <p:cNvPr id="15" name="14 CuadroTexto"/>
          <p:cNvSpPr txBox="1"/>
          <p:nvPr/>
        </p:nvSpPr>
        <p:spPr>
          <a:xfrm>
            <a:off x="3071802" y="1428736"/>
            <a:ext cx="857256" cy="369332"/>
          </a:xfrm>
          <a:prstGeom prst="rect">
            <a:avLst/>
          </a:prstGeom>
          <a:noFill/>
        </p:spPr>
        <p:txBody>
          <a:bodyPr wrap="square" rtlCol="0">
            <a:spAutoFit/>
          </a:bodyPr>
          <a:lstStyle/>
          <a:p>
            <a:r>
              <a:rPr lang="es-ES" dirty="0" smtClean="0"/>
              <a:t>20%</a:t>
            </a:r>
            <a:endParaRPr lang="es-E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 descr="http://mw2.google.com/mw-panoramio/photos/medium/4769783.jpg"/>
          <p:cNvPicPr>
            <a:picLocks noChangeAspect="1" noChangeArrowheads="1"/>
          </p:cNvPicPr>
          <p:nvPr/>
        </p:nvPicPr>
        <p:blipFill>
          <a:blip r:embed="rId2" cstate="print"/>
          <a:srcRect/>
          <a:stretch>
            <a:fillRect/>
          </a:stretch>
        </p:blipFill>
        <p:spPr bwMode="auto">
          <a:xfrm>
            <a:off x="0" y="0"/>
            <a:ext cx="9143999" cy="6858000"/>
          </a:xfrm>
          <a:prstGeom prst="rect">
            <a:avLst/>
          </a:prstGeom>
          <a:noFill/>
        </p:spPr>
      </p:pic>
      <p:sp>
        <p:nvSpPr>
          <p:cNvPr id="5" name="4 CuadroTexto"/>
          <p:cNvSpPr txBox="1"/>
          <p:nvPr/>
        </p:nvSpPr>
        <p:spPr>
          <a:xfrm>
            <a:off x="0" y="571480"/>
            <a:ext cx="9144000" cy="369332"/>
          </a:xfrm>
          <a:prstGeom prst="rect">
            <a:avLst/>
          </a:prstGeom>
          <a:noFill/>
        </p:spPr>
        <p:txBody>
          <a:bodyPr wrap="square" rtlCol="0">
            <a:spAutoFit/>
          </a:bodyPr>
          <a:lstStyle/>
          <a:p>
            <a:pPr algn="ctr"/>
            <a:r>
              <a:rPr lang="es-MX" dirty="0" smtClean="0"/>
              <a:t>Análisis de cargas de trabajo</a:t>
            </a:r>
            <a:endParaRPr lang="es-MX" dirty="0"/>
          </a:p>
        </p:txBody>
      </p:sp>
      <p:sp>
        <p:nvSpPr>
          <p:cNvPr id="6" name="5 CuadroTexto"/>
          <p:cNvSpPr txBox="1"/>
          <p:nvPr/>
        </p:nvSpPr>
        <p:spPr>
          <a:xfrm>
            <a:off x="0" y="1428736"/>
            <a:ext cx="9144000" cy="3970318"/>
          </a:xfrm>
          <a:prstGeom prst="rect">
            <a:avLst/>
          </a:prstGeom>
          <a:noFill/>
        </p:spPr>
        <p:txBody>
          <a:bodyPr wrap="square" rtlCol="0">
            <a:spAutoFit/>
          </a:bodyPr>
          <a:lstStyle/>
          <a:p>
            <a:pPr algn="just"/>
            <a:r>
              <a:rPr lang="es-MX" sz="1400" dirty="0" smtClean="0"/>
              <a:t>En nuestro análisis de cargas de trabajo, se pudieron apreciar algunas áreas de oportunidad, las cuales pueden ser mejoradas con un posible estudio de puesto.</a:t>
            </a:r>
          </a:p>
          <a:p>
            <a:pPr algn="just"/>
            <a:endParaRPr lang="es-MX" sz="1400" dirty="0" smtClean="0"/>
          </a:p>
          <a:p>
            <a:pPr algn="just"/>
            <a:r>
              <a:rPr lang="es-MX" sz="1400" dirty="0" smtClean="0"/>
              <a:t>Por citar ejemplos:</a:t>
            </a:r>
          </a:p>
          <a:p>
            <a:pPr algn="just"/>
            <a:endParaRPr lang="es-MX" sz="1400" dirty="0" smtClean="0"/>
          </a:p>
          <a:p>
            <a:pPr algn="just"/>
            <a:r>
              <a:rPr lang="es-MX" sz="1400" dirty="0" smtClean="0"/>
              <a:t>En el caso del Profesionista de Almacén, nos llamo la atención que aunque la persona cuenta con un sistema que le controla toda la documentación generada, empleando diariamente 40 minutos (actividad 1), todavía archiva la documentación generada en el día ocupando 45 minutos mas (actividad 10).</a:t>
            </a:r>
          </a:p>
          <a:p>
            <a:pPr algn="just"/>
            <a:endParaRPr lang="es-MX" sz="1400" dirty="0" smtClean="0"/>
          </a:p>
          <a:p>
            <a:pPr algn="just"/>
            <a:r>
              <a:rPr lang="es-MX" sz="1400" dirty="0" smtClean="0"/>
              <a:t>En el caso del Encargado de Recursos Humanos  ¿será imperantemente necesario que apoye y vigile el cumplimiento de la encuesta “Clima Organizacional”? (Actividad 4). Otra actividad que nos preguntamos si es necesaria que la realice esta persona  o si la podría realizar la secretaria es la 9 que es administración de correspondencia.</a:t>
            </a:r>
          </a:p>
          <a:p>
            <a:pPr algn="just"/>
            <a:endParaRPr lang="es-MX" sz="1400" dirty="0" smtClean="0"/>
          </a:p>
          <a:p>
            <a:pPr algn="just"/>
            <a:r>
              <a:rPr lang="es-MX" sz="1400" dirty="0" smtClean="0"/>
              <a:t>En lo que respecta al encargado de  capacitación en seguridad, nosotros pudimos observar que en el punto 5 se encarga de tramite de practicas profesionales, becas y del INEA, ahí nos hicimos el cuestionamiento, si esta actividad no le compete al encargado de recursos humanos?</a:t>
            </a:r>
          </a:p>
          <a:p>
            <a:pPr algn="just"/>
            <a:endParaRPr lang="es-MX" sz="1400" dirty="0" smtClean="0"/>
          </a:p>
          <a:p>
            <a:pPr algn="just"/>
            <a:endParaRPr lang="es-MX" sz="1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 descr="http://mw2.google.com/mw-panoramio/photos/medium/4769783.jpg"/>
          <p:cNvPicPr>
            <a:picLocks noChangeAspect="1" noChangeArrowheads="1"/>
          </p:cNvPicPr>
          <p:nvPr/>
        </p:nvPicPr>
        <p:blipFill>
          <a:blip r:embed="rId2" cstate="print"/>
          <a:srcRect/>
          <a:stretch>
            <a:fillRect/>
          </a:stretch>
        </p:blipFill>
        <p:spPr bwMode="auto">
          <a:xfrm>
            <a:off x="0" y="0"/>
            <a:ext cx="9143999" cy="6858000"/>
          </a:xfrm>
          <a:prstGeom prst="rect">
            <a:avLst/>
          </a:prstGeom>
          <a:noFill/>
        </p:spPr>
      </p:pic>
      <p:sp>
        <p:nvSpPr>
          <p:cNvPr id="5" name="4 CuadroTexto"/>
          <p:cNvSpPr txBox="1"/>
          <p:nvPr/>
        </p:nvSpPr>
        <p:spPr>
          <a:xfrm>
            <a:off x="0" y="785794"/>
            <a:ext cx="9144000" cy="369332"/>
          </a:xfrm>
          <a:prstGeom prst="rect">
            <a:avLst/>
          </a:prstGeom>
          <a:noFill/>
        </p:spPr>
        <p:txBody>
          <a:bodyPr wrap="square" rtlCol="0">
            <a:spAutoFit/>
          </a:bodyPr>
          <a:lstStyle/>
          <a:p>
            <a:pPr algn="ctr"/>
            <a:r>
              <a:rPr lang="es-MX" dirty="0" smtClean="0"/>
              <a:t>Conclusión</a:t>
            </a:r>
            <a:endParaRPr lang="es-MX" dirty="0"/>
          </a:p>
        </p:txBody>
      </p:sp>
      <p:sp>
        <p:nvSpPr>
          <p:cNvPr id="7" name="6 CuadroTexto"/>
          <p:cNvSpPr txBox="1"/>
          <p:nvPr/>
        </p:nvSpPr>
        <p:spPr>
          <a:xfrm>
            <a:off x="-32" y="2000240"/>
            <a:ext cx="9144000" cy="2031325"/>
          </a:xfrm>
          <a:prstGeom prst="rect">
            <a:avLst/>
          </a:prstGeom>
          <a:noFill/>
        </p:spPr>
        <p:txBody>
          <a:bodyPr wrap="square" rtlCol="0">
            <a:spAutoFit/>
          </a:bodyPr>
          <a:lstStyle/>
          <a:p>
            <a:pPr algn="ctr"/>
            <a:r>
              <a:rPr lang="es-MX" dirty="0" smtClean="0"/>
              <a:t>Para concluir podremos decir que aunque las respuestas obtenidas, fueron directamente del personal, consideramos que existe una margen de error, debido a que aunque se le explico el motivo de las preguntas, el personal que labora en estos departamentos, como que desconfiaba y se limitaban a contestar escuetamente.</a:t>
            </a:r>
          </a:p>
          <a:p>
            <a:pPr algn="ctr"/>
            <a:endParaRPr lang="es-MX" dirty="0" smtClean="0"/>
          </a:p>
          <a:p>
            <a:pPr algn="ctr"/>
            <a:r>
              <a:rPr lang="es-MX" dirty="0" smtClean="0"/>
              <a:t>Es por ello que consideramos que este estudio no es 100% confiable, mas sin embargo, nos da un acercamiento a la productividad que tienen las personas en sus puestos respectivos.</a:t>
            </a:r>
            <a:endParaRPr lang="es-MX"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descr="http://ruedadelafortuna.files.wordpress.com/2009/05/torres-cfe2.png?w=465&amp;h=302"/>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4100" name="AutoShape 4" descr="http://ruedadelafortuna.files.wordpress.com/2009/05/torres-cfe2.png?w=465&amp;h=302"/>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s-MX"/>
          </a:p>
        </p:txBody>
      </p:sp>
      <p:pic>
        <p:nvPicPr>
          <p:cNvPr id="4102" name="Picture 6" descr="http://ruedadelafortuna.files.wordpress.com/2009/05/torres-cfe2.png?w=465&amp;h=302"/>
          <p:cNvPicPr>
            <a:picLocks noChangeAspect="1" noChangeArrowheads="1"/>
          </p:cNvPicPr>
          <p:nvPr/>
        </p:nvPicPr>
        <p:blipFill>
          <a:blip r:embed="rId2" cstate="print">
            <a:lum bright="-10000" contrast="-44000"/>
          </a:blip>
          <a:srcRect/>
          <a:stretch>
            <a:fillRect/>
          </a:stretch>
        </p:blipFill>
        <p:spPr bwMode="auto">
          <a:xfrm>
            <a:off x="0" y="4903"/>
            <a:ext cx="9144000" cy="6853097"/>
          </a:xfrm>
          <a:prstGeom prst="rect">
            <a:avLst/>
          </a:prstGeom>
          <a:noFill/>
        </p:spPr>
      </p:pic>
      <p:sp>
        <p:nvSpPr>
          <p:cNvPr id="4103" name="Rectangle 7"/>
          <p:cNvSpPr>
            <a:spLocks noChangeArrowheads="1"/>
          </p:cNvSpPr>
          <p:nvPr/>
        </p:nvSpPr>
        <p:spPr bwMode="auto">
          <a:xfrm>
            <a:off x="285720" y="214290"/>
            <a:ext cx="8072462" cy="33547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es-ES" sz="2000" b="1"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ANTECEDENTES STTV</a:t>
            </a:r>
            <a:r>
              <a:rPr kumimoji="0" lang="es-ES" sz="2000" b="1" i="1"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1200" b="1" i="1" strike="noStrike" cap="none" normalizeH="0" baseline="0" dirty="0" smtClean="0">
                <a:ln>
                  <a:noFill/>
                </a:ln>
                <a:solidFill>
                  <a:schemeClr val="tx1"/>
                </a:solidFill>
                <a:effectLst/>
                <a:latin typeface="Arial" pitchFamily="34" charset="0"/>
                <a:ea typeface="Times New Roman" pitchFamily="18" charset="0"/>
                <a:cs typeface="Arial" pitchFamily="34" charset="0"/>
              </a:rPr>
              <a:t>(Sub área de Transmisión</a:t>
            </a:r>
            <a:r>
              <a:rPr kumimoji="0" lang="es-ES" sz="1200" b="1" i="1" strike="noStrike" cap="none" normalizeH="0" dirty="0" smtClean="0">
                <a:ln>
                  <a:noFill/>
                </a:ln>
                <a:solidFill>
                  <a:schemeClr val="tx1"/>
                </a:solidFill>
                <a:effectLst/>
                <a:latin typeface="Arial" pitchFamily="34" charset="0"/>
                <a:ea typeface="Times New Roman" pitchFamily="18" charset="0"/>
                <a:cs typeface="Arial" pitchFamily="34" charset="0"/>
              </a:rPr>
              <a:t> y Transformación Villahermosa)</a:t>
            </a:r>
            <a:endParaRPr kumimoji="0" lang="es-MX" sz="1200" b="0" i="0" strike="noStrike" cap="none" normalizeH="0" baseline="0" dirty="0" smtClean="0">
              <a:ln>
                <a:noFill/>
              </a:ln>
              <a:solidFill>
                <a:schemeClr val="tx1"/>
              </a:solidFill>
              <a:effectLst/>
              <a:latin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s-ES" b="0" i="0" u="none" strike="noStrike" cap="none" normalizeH="0" baseline="0" dirty="0" smtClean="0">
                <a:ln>
                  <a:noFill/>
                </a:ln>
                <a:effectLst/>
                <a:latin typeface="Arial" pitchFamily="34" charset="0"/>
                <a:ea typeface="Times New Roman" pitchFamily="18" charset="0"/>
                <a:cs typeface="Arial" pitchFamily="34" charset="0"/>
              </a:rPr>
              <a:t>Comisión Federal de Electricidad es una organización de excelencia y clase mundial para la satisfacción de las necesidades de los usuarios nacionales e internacionales de la red de transmisión de energía eléctrica. En la actualidad existen nueve Gerencias a Nivel Nacional y 54 Sub áreas de Transmisión y transformación las cuales están regidas por una Dirección General y a su vez por 5 Subdirecciones, trabajando en equipo, con honestidad, responsabilidad, comunicación, seguridad y respeto. De esta manera se asegura la confiabilidad y disponibilidad de equipos e instalaciones para la transmisión de la energía eléctrica con calidad, eficiencia, economía y respetando el medio ambiente. </a:t>
            </a:r>
            <a:endParaRPr kumimoji="0" lang="es-ES" b="0" i="0" u="none" strike="noStrike" cap="none" normalizeH="0" baseline="0" dirty="0" smtClean="0">
              <a:ln>
                <a:noFill/>
              </a:ln>
              <a:effectLst/>
              <a:latin typeface="Arial" pitchFamily="34" charset="0"/>
            </a:endParaRPr>
          </a:p>
        </p:txBody>
      </p:sp>
      <p:sp>
        <p:nvSpPr>
          <p:cNvPr id="4104" name="Rectangle 8"/>
          <p:cNvSpPr>
            <a:spLocks noChangeArrowheads="1"/>
          </p:cNvSpPr>
          <p:nvPr/>
        </p:nvSpPr>
        <p:spPr bwMode="auto">
          <a:xfrm>
            <a:off x="0" y="3857628"/>
            <a:ext cx="91440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es-ES" sz="2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SECTORES QUE INTEGRAN LA SUB ÁREA VILLAHERMOSA</a:t>
            </a:r>
          </a:p>
          <a:p>
            <a:pPr marL="0" marR="0" lvl="0" indent="449263" algn="just" defTabSz="914400" rtl="0" eaLnBrk="1" fontAlgn="base" latinLnBrk="0" hangingPunct="1">
              <a:lnSpc>
                <a:spcPct val="100000"/>
              </a:lnSpc>
              <a:spcBef>
                <a:spcPct val="0"/>
              </a:spcBef>
              <a:spcAft>
                <a:spcPct val="0"/>
              </a:spcAft>
              <a:buClrTx/>
              <a:buSzTx/>
              <a:buFontTx/>
              <a:buNone/>
              <a:tabLst/>
            </a:pPr>
            <a:endParaRPr kumimoji="0" lang="es-MX" sz="2000" b="0" i="0" u="none" strike="noStrike" cap="none" normalizeH="0" baseline="0" dirty="0" smtClean="0">
              <a:ln>
                <a:noFill/>
              </a:ln>
              <a:solidFill>
                <a:schemeClr val="tx1"/>
              </a:solidFill>
              <a:effectLst/>
              <a:latin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 sub área de Transmisión tiene un  sector</a:t>
            </a:r>
            <a:r>
              <a:rPr kumimoji="0" lang="es-ES" sz="2000" b="0" i="0" u="none" strike="noStrike" cap="none" normalizeH="0" dirty="0" smtClean="0">
                <a:ln>
                  <a:noFill/>
                </a:ln>
                <a:solidFill>
                  <a:schemeClr val="tx1"/>
                </a:solidFill>
                <a:effectLst/>
                <a:latin typeface="Arial" pitchFamily="34" charset="0"/>
                <a:ea typeface="Times New Roman" pitchFamily="18" charset="0"/>
                <a:cs typeface="Arial" pitchFamily="34" charset="0"/>
              </a:rPr>
              <a:t> en </a:t>
            </a:r>
            <a:r>
              <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el Sector Chontalpa en el municipio de Cárdenas, independientemente de la sub área que se encuentra en la ciudad de Villahermosa Tabasco dichos centros de trabajos se encuentran localizados en las siguientes direcciones.</a:t>
            </a:r>
            <a:endParaRPr kumimoji="0" lang="es-MX" sz="2000" b="0" i="0" u="none" strike="noStrike" cap="none" normalizeH="0" baseline="0" dirty="0" smtClean="0">
              <a:ln>
                <a:noFill/>
              </a:ln>
              <a:solidFill>
                <a:schemeClr val="tx1"/>
              </a:solidFill>
              <a:effectLst/>
              <a:latin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1.-Carretera Cárdenas - Villahermosa kilómetro 3.5, municipio Cárdenas </a:t>
            </a:r>
            <a:endParaRPr kumimoji="0" lang="es-MX" sz="2000" b="0" i="0" u="none" strike="noStrike" cap="none" normalizeH="0" baseline="0" dirty="0" smtClean="0">
              <a:ln>
                <a:noFill/>
              </a:ln>
              <a:solidFill>
                <a:schemeClr val="tx1"/>
              </a:solidFill>
              <a:effectLst/>
              <a:latin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2.-Calle Sindicato de Salubridad 102, Col. Adolfo López Mateos, Villahermosa, Tabasco.</a:t>
            </a:r>
            <a:endParaRPr kumimoji="0" lang="es-ES" sz="2000" b="0" i="0" u="none" strike="noStrike" cap="none" normalizeH="0" baseline="0" dirty="0" smtClean="0">
              <a:ln>
                <a:noFill/>
              </a:ln>
              <a:solidFill>
                <a:schemeClr val="tx1"/>
              </a:solidFill>
              <a:effectLst/>
              <a:latin typeface="Arial" pitchFamily="34" charset="0"/>
            </a:endParaRPr>
          </a:p>
        </p:txBody>
      </p:sp>
      <p:pic>
        <p:nvPicPr>
          <p:cNvPr id="4106" name="Picture 10" descr="http://sisinfo.itc.mx/ITC-APIRGG/Eventos/CFE_Diplomado-MM/Imagenes/CFE_Logo3D.gif"/>
          <p:cNvPicPr>
            <a:picLocks noChangeAspect="1" noChangeArrowheads="1" noCrop="1"/>
          </p:cNvPicPr>
          <p:nvPr/>
        </p:nvPicPr>
        <p:blipFill>
          <a:blip r:embed="rId3" cstate="print"/>
          <a:srcRect/>
          <a:stretch>
            <a:fillRect/>
          </a:stretch>
        </p:blipFill>
        <p:spPr bwMode="auto">
          <a:xfrm>
            <a:off x="7943850" y="0"/>
            <a:ext cx="1200150" cy="90487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6" name="Picture 6" descr="http://www.sipse.com/imagenes/12102009/12102009175479808.jpg"/>
          <p:cNvPicPr>
            <a:picLocks noChangeAspect="1" noChangeArrowheads="1"/>
          </p:cNvPicPr>
          <p:nvPr/>
        </p:nvPicPr>
        <p:blipFill>
          <a:blip r:embed="rId2" cstate="print"/>
          <a:srcRect/>
          <a:stretch>
            <a:fillRect/>
          </a:stretch>
        </p:blipFill>
        <p:spPr bwMode="auto">
          <a:xfrm>
            <a:off x="0" y="0"/>
            <a:ext cx="9144000" cy="6857999"/>
          </a:xfrm>
          <a:prstGeom prst="rect">
            <a:avLst/>
          </a:prstGeom>
          <a:noFill/>
        </p:spPr>
      </p:pic>
      <p:sp>
        <p:nvSpPr>
          <p:cNvPr id="15367" name="Rectangle 7"/>
          <p:cNvSpPr>
            <a:spLocks noChangeArrowheads="1"/>
          </p:cNvSpPr>
          <p:nvPr/>
        </p:nvSpPr>
        <p:spPr bwMode="auto">
          <a:xfrm>
            <a:off x="0" y="319611"/>
            <a:ext cx="885828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SUB ESTACIONES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Tiene a su cargo 5 subestaciones las cuales son: Kilómetro Veinte, Villa Norte, Macuspana, Cárdenas Dos, Los  Ríos  Potencia y Tabasco Potencia.</a:t>
            </a:r>
            <a:endParaRPr kumimoji="0" lang="es-ES" sz="2000" b="0" i="0" u="none" strike="noStrike" cap="none" normalizeH="0" baseline="0" dirty="0" smtClean="0">
              <a:ln>
                <a:noFill/>
              </a:ln>
              <a:solidFill>
                <a:schemeClr val="tx1"/>
              </a:solidFill>
              <a:effectLst/>
              <a:latin typeface="Arial" pitchFamily="34" charset="0"/>
            </a:endParaRPr>
          </a:p>
        </p:txBody>
      </p:sp>
      <p:sp>
        <p:nvSpPr>
          <p:cNvPr id="15368" name="Rectangle 8"/>
          <p:cNvSpPr>
            <a:spLocks noChangeArrowheads="1"/>
          </p:cNvSpPr>
          <p:nvPr/>
        </p:nvSpPr>
        <p:spPr bwMode="auto">
          <a:xfrm>
            <a:off x="0" y="2285992"/>
            <a:ext cx="91440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CERTIFICACIÒN:</a:t>
            </a:r>
            <a:endParaRPr kumimoji="0" lang="es-MX"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 Sub</a:t>
            </a:r>
            <a:r>
              <a:rPr kumimoji="0" lang="es-ES" sz="20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área de Transmisión y Transformación Villahermosa depende de Comisión Federal de Electricidad siendo  una empresa de clase mundial, por lo tanto se encuentra certificada en  las normas de ISO 9001:2000/NMX-CC-9001-IMNC-2000-Sistema de Gestión de Calidad-Requisitos, ISO 14001:2004/NMX-SAA-14001-IMNC-2004, Sistema de Administración Ambiental y NMX-SAST-001IMNC-2000, Sistema de Administración de Seguridad y Salud en el Trabajo.</a:t>
            </a:r>
            <a:endParaRPr kumimoji="0" lang="es-ES" sz="2000" b="0" i="0" u="none" strike="noStrike" cap="none" normalizeH="0" baseline="0" dirty="0" smtClean="0">
              <a:ln>
                <a:noFill/>
              </a:ln>
              <a:solidFill>
                <a:schemeClr val="tx1"/>
              </a:solidFill>
              <a:effectLst/>
              <a:latin typeface="Arial" pitchFamily="34" charset="0"/>
            </a:endParaRPr>
          </a:p>
        </p:txBody>
      </p:sp>
      <p:pic>
        <p:nvPicPr>
          <p:cNvPr id="15370" name="Picture 10" descr="http://sisinfo.itc.mx/ITC-APIRGG/Eventos/CFE_Diplomado-MM/Imagenes/CFE_Logo3D.gif"/>
          <p:cNvPicPr>
            <a:picLocks noChangeAspect="1" noChangeArrowheads="1" noCrop="1"/>
          </p:cNvPicPr>
          <p:nvPr/>
        </p:nvPicPr>
        <p:blipFill>
          <a:blip r:embed="rId3" cstate="print"/>
          <a:srcRect/>
          <a:stretch>
            <a:fillRect/>
          </a:stretch>
        </p:blipFill>
        <p:spPr bwMode="auto">
          <a:xfrm>
            <a:off x="7786710" y="0"/>
            <a:ext cx="1200150" cy="90487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94" name="Picture 10" descr="http://mw2.google.com/mw-panoramio/photos/medium/4769783.jpg"/>
          <p:cNvPicPr>
            <a:picLocks noChangeAspect="1" noChangeArrowheads="1"/>
          </p:cNvPicPr>
          <p:nvPr/>
        </p:nvPicPr>
        <p:blipFill>
          <a:blip r:embed="rId2" cstate="print"/>
          <a:srcRect/>
          <a:stretch>
            <a:fillRect/>
          </a:stretch>
        </p:blipFill>
        <p:spPr bwMode="auto">
          <a:xfrm>
            <a:off x="0" y="0"/>
            <a:ext cx="9143999" cy="6858000"/>
          </a:xfrm>
          <a:prstGeom prst="rect">
            <a:avLst/>
          </a:prstGeom>
          <a:noFill/>
        </p:spPr>
      </p:pic>
      <p:sp>
        <p:nvSpPr>
          <p:cNvPr id="16390" name="Rectangle 6"/>
          <p:cNvSpPr>
            <a:spLocks noChangeArrowheads="1"/>
          </p:cNvSpPr>
          <p:nvPr/>
        </p:nvSpPr>
        <p:spPr bwMode="auto">
          <a:xfrm>
            <a:off x="0" y="142852"/>
            <a:ext cx="9144000" cy="22159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1200" b="1" i="1" u="sng"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sz="1400" b="1"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MISIÓN</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40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Asegurar, dentro de un marco de competencia y actualizado tecnológicamente, el servicio de energía eléctrica, en condiciones de cantidad, calidad y precio, con la adecuada diversificación de fuentes de energía. </a:t>
            </a:r>
            <a:endParaRPr kumimoji="0" lang="es-MX" sz="140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Optimizar la utilización de su infraestructura física, comercial y de recursos humanos. </a:t>
            </a:r>
            <a:endParaRPr kumimoji="0" lang="es-MX" sz="140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Proporcionar una atención de excelencia a nuestros clientes. </a:t>
            </a:r>
            <a:endParaRPr kumimoji="0" lang="es-MX" sz="140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Proteger el medio ambiente, promover el desarrollo social y respetar los valores de las poblaciones donde se ubican las obras de electrificación.</a:t>
            </a:r>
            <a:endParaRPr kumimoji="0" lang="es-ES" sz="1400" b="1" i="0" u="none" strike="noStrike" cap="none" normalizeH="0" baseline="0" dirty="0" smtClean="0">
              <a:ln>
                <a:noFill/>
              </a:ln>
              <a:solidFill>
                <a:schemeClr val="tx1"/>
              </a:solidFill>
              <a:effectLst/>
              <a:latin typeface="Arial" pitchFamily="34" charset="0"/>
            </a:endParaRPr>
          </a:p>
        </p:txBody>
      </p:sp>
      <p:sp>
        <p:nvSpPr>
          <p:cNvPr id="16391" name="Rectangle 7"/>
          <p:cNvSpPr>
            <a:spLocks noChangeArrowheads="1"/>
          </p:cNvSpPr>
          <p:nvPr/>
        </p:nvSpPr>
        <p:spPr bwMode="auto">
          <a:xfrm>
            <a:off x="0" y="2428868"/>
            <a:ext cx="9001156"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1"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1400" b="1"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VISIÓN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40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pitchFamily="34" charset="0"/>
                <a:ea typeface="Times New Roman" pitchFamily="18" charset="0"/>
              </a:rPr>
              <a:t>“Una empresa de clase mundial que participa competitivamente en la satisfacción de la demanda de energía eléctrica nacional e internacional, que optimiza el uso de su infraestructura física y comercial, a la vanguardia en tecnología, rentable, con imagen de excelencia, industria limpia y recursos humanos altamente calificados”.</a:t>
            </a:r>
            <a:r>
              <a:rPr kumimoji="0" lang="es-MX" sz="1400" b="1" i="0" u="none" strike="noStrike" cap="none" normalizeH="0" baseline="0" dirty="0" smtClean="0">
                <a:ln>
                  <a:noFill/>
                </a:ln>
                <a:solidFill>
                  <a:schemeClr val="tx1"/>
                </a:solidFill>
                <a:effectLst/>
                <a:latin typeface="Arial" pitchFamily="34" charset="0"/>
              </a:rPr>
              <a:t> </a:t>
            </a:r>
          </a:p>
        </p:txBody>
      </p:sp>
      <p:sp>
        <p:nvSpPr>
          <p:cNvPr id="16392" name="Rectangle 8"/>
          <p:cNvSpPr>
            <a:spLocks noChangeArrowheads="1"/>
          </p:cNvSpPr>
          <p:nvPr/>
        </p:nvSpPr>
        <p:spPr bwMode="auto">
          <a:xfrm>
            <a:off x="0" y="4214818"/>
            <a:ext cx="4639412" cy="181588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400" b="1"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PRINCIPIOS</a:t>
            </a:r>
            <a:endParaRPr kumimoji="0" lang="es-MX" sz="140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Enfoque hacia la creación de valor para los clientes</a:t>
            </a:r>
            <a:endParaRPr kumimoji="0" lang="es-MX" sz="140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Enfoque Sistémico</a:t>
            </a:r>
            <a:endParaRPr kumimoji="0" lang="es-MX" sz="140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Gestión por Procesos</a:t>
            </a:r>
            <a:endParaRPr kumimoji="0" lang="es-MX" sz="140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Innovación y Desarrollo Tecnológico</a:t>
            </a:r>
            <a:endParaRPr kumimoji="0" lang="es-MX" sz="140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Aprendizaje Personal y Organizacional</a:t>
            </a:r>
            <a:endParaRPr kumimoji="0" lang="es-MX" sz="140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Responsabilidad Social</a:t>
            </a:r>
            <a:endParaRPr kumimoji="0" lang="es-MX" sz="140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Mejora Continua</a:t>
            </a:r>
            <a:endParaRPr kumimoji="0" lang="es-ES" sz="1400" b="1" i="0" u="none" strike="noStrike" cap="none" normalizeH="0" baseline="0" dirty="0" smtClean="0">
              <a:ln>
                <a:noFill/>
              </a:ln>
              <a:solidFill>
                <a:schemeClr val="tx1"/>
              </a:solidFill>
              <a:effectLst/>
              <a:latin typeface="Arial" pitchFamily="34" charset="0"/>
            </a:endParaRPr>
          </a:p>
        </p:txBody>
      </p:sp>
      <p:pic>
        <p:nvPicPr>
          <p:cNvPr id="16396" name="Picture 12" descr="http://sisinfo.itc.mx/ITC-APIRGG/Eventos/CFE_Diplomado-MM/Imagenes/CFE_Logo3D.gif"/>
          <p:cNvPicPr>
            <a:picLocks noChangeAspect="1" noChangeArrowheads="1" noCrop="1"/>
          </p:cNvPicPr>
          <p:nvPr/>
        </p:nvPicPr>
        <p:blipFill>
          <a:blip r:embed="rId3" cstate="print"/>
          <a:srcRect/>
          <a:stretch>
            <a:fillRect/>
          </a:stretch>
        </p:blipFill>
        <p:spPr bwMode="auto">
          <a:xfrm>
            <a:off x="7572396" y="0"/>
            <a:ext cx="1200150" cy="90487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4" name="Picture 6" descr="http://www.correo-gto.com.mx/upload/foto/8/8/2/SAL_LS101-6.jpg"/>
          <p:cNvPicPr>
            <a:picLocks noChangeAspect="1" noChangeArrowheads="1"/>
          </p:cNvPicPr>
          <p:nvPr/>
        </p:nvPicPr>
        <p:blipFill>
          <a:blip r:embed="rId2" cstate="print"/>
          <a:srcRect/>
          <a:stretch>
            <a:fillRect/>
          </a:stretch>
        </p:blipFill>
        <p:spPr bwMode="auto">
          <a:xfrm>
            <a:off x="0" y="0"/>
            <a:ext cx="9144000" cy="6857999"/>
          </a:xfrm>
          <a:prstGeom prst="rect">
            <a:avLst/>
          </a:prstGeom>
          <a:noFill/>
        </p:spPr>
      </p:pic>
      <p:sp>
        <p:nvSpPr>
          <p:cNvPr id="17411" name="Rectangle 3"/>
          <p:cNvSpPr>
            <a:spLocks noChangeArrowheads="1"/>
          </p:cNvSpPr>
          <p:nvPr/>
        </p:nvSpPr>
        <p:spPr bwMode="auto">
          <a:xfrm>
            <a:off x="357158" y="428604"/>
            <a:ext cx="1768433" cy="181588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600" b="1"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VALORES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Honestidad</a:t>
            </a:r>
            <a:endParaRPr kumimoji="0" lang="es-MX"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Responsabilidad</a:t>
            </a:r>
            <a:endParaRPr kumimoji="0" lang="es-MX"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Lealtad </a:t>
            </a:r>
            <a:endParaRPr kumimoji="0" lang="es-MX"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Respeto </a:t>
            </a:r>
            <a:endParaRPr kumimoji="0" lang="es-MX"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Integridad </a:t>
            </a:r>
            <a:endParaRPr kumimoji="0" lang="es-ES" sz="1600" b="0" i="0" u="none" strike="noStrike" cap="none" normalizeH="0" baseline="0" dirty="0" smtClean="0">
              <a:ln>
                <a:noFill/>
              </a:ln>
              <a:solidFill>
                <a:schemeClr val="tx1"/>
              </a:solidFill>
              <a:effectLst/>
              <a:latin typeface="Arial" pitchFamily="34" charset="0"/>
            </a:endParaRPr>
          </a:p>
        </p:txBody>
      </p:sp>
      <p:sp>
        <p:nvSpPr>
          <p:cNvPr id="17412" name="Rectangle 4"/>
          <p:cNvSpPr>
            <a:spLocks noChangeArrowheads="1"/>
          </p:cNvSpPr>
          <p:nvPr/>
        </p:nvSpPr>
        <p:spPr bwMode="auto">
          <a:xfrm>
            <a:off x="0" y="2857496"/>
            <a:ext cx="8929718"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600" b="1"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POLÍTICAS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Satisfacer las necesidades de energía eléctrica de la sociedad, mejorando la competitividad asegurando la eficacia de los procesos de la Dirección de Operación, sustentados en la autonomía de gestión de sus áreas y con el compromiso de:</a:t>
            </a:r>
            <a:endParaRPr kumimoji="0" lang="es-MX"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Desarrollar el Capital Humano</a:t>
            </a:r>
            <a:endParaRPr kumimoji="0" lang="es-MX"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Prevenir y controlar los riesgos que afectan la integridad de los trabajadores e instalaciones.</a:t>
            </a:r>
            <a:endParaRPr kumimoji="0" lang="es-MX"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Cumplir con la legislación, reglamentación y otros requisitos aplicables y</a:t>
            </a:r>
            <a:endParaRPr kumimoji="0" lang="es-MX"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Prevenir la contaminación mejorando continuamente la eficacia de nuestro Sistema Integral de Gestión.</a:t>
            </a:r>
            <a:endParaRPr kumimoji="0" lang="es-ES" sz="1600" b="0" i="0" u="none" strike="noStrike" cap="none" normalizeH="0" baseline="0" dirty="0" smtClean="0">
              <a:ln>
                <a:noFill/>
              </a:ln>
              <a:solidFill>
                <a:schemeClr val="tx1"/>
              </a:solidFill>
              <a:effectLst/>
              <a:latin typeface="Arial" pitchFamily="34" charset="0"/>
            </a:endParaRPr>
          </a:p>
        </p:txBody>
      </p:sp>
      <p:pic>
        <p:nvPicPr>
          <p:cNvPr id="17416" name="Picture 8" descr="http://sisinfo.itc.mx/ITC-APIRGG/Eventos/CFE_Diplomado-MM/Imagenes/CFE_Logo3D.gif"/>
          <p:cNvPicPr>
            <a:picLocks noChangeAspect="1" noChangeArrowheads="1" noCrop="1"/>
          </p:cNvPicPr>
          <p:nvPr/>
        </p:nvPicPr>
        <p:blipFill>
          <a:blip r:embed="rId3" cstate="print"/>
          <a:srcRect/>
          <a:stretch>
            <a:fillRect/>
          </a:stretch>
        </p:blipFill>
        <p:spPr bwMode="auto">
          <a:xfrm>
            <a:off x="7943850" y="214290"/>
            <a:ext cx="1200150" cy="90487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 descr="http://mw2.google.com/mw-panoramio/photos/medium/4769783.jpg"/>
          <p:cNvPicPr>
            <a:picLocks noChangeAspect="1" noChangeArrowheads="1"/>
          </p:cNvPicPr>
          <p:nvPr/>
        </p:nvPicPr>
        <p:blipFill>
          <a:blip r:embed="rId2" cstate="print"/>
          <a:srcRect/>
          <a:stretch>
            <a:fillRect/>
          </a:stretch>
        </p:blipFill>
        <p:spPr bwMode="auto">
          <a:xfrm>
            <a:off x="0" y="0"/>
            <a:ext cx="9143999" cy="6858000"/>
          </a:xfrm>
          <a:prstGeom prst="rect">
            <a:avLst/>
          </a:prstGeom>
          <a:noFill/>
        </p:spPr>
      </p:pic>
      <p:pic>
        <p:nvPicPr>
          <p:cNvPr id="19458" name="Objeto 2"/>
          <p:cNvPicPr>
            <a:picLocks noChangeArrowheads="1"/>
          </p:cNvPicPr>
          <p:nvPr/>
        </p:nvPicPr>
        <p:blipFill>
          <a:blip r:embed="rId3" cstate="print"/>
          <a:srcRect l="-12299" t="-490" r="-10643" b="-1370"/>
          <a:stretch>
            <a:fillRect/>
          </a:stretch>
        </p:blipFill>
        <p:spPr bwMode="auto">
          <a:xfrm>
            <a:off x="928662" y="500042"/>
            <a:ext cx="6875463" cy="4144963"/>
          </a:xfrm>
          <a:prstGeom prst="rect">
            <a:avLst/>
          </a:prstGeom>
          <a:noFill/>
          <a:ln w="9525">
            <a:noFill/>
            <a:miter lim="800000"/>
            <a:headEnd/>
            <a:tailEnd/>
          </a:ln>
        </p:spPr>
      </p:pic>
      <p:pic>
        <p:nvPicPr>
          <p:cNvPr id="19460" name="Picture 4" descr="http://sisinfo.itc.mx/ITC-APIRGG/Eventos/CFE_Diplomado-MM/Imagenes/CFE_Logo3D.gif"/>
          <p:cNvPicPr>
            <a:picLocks noChangeAspect="1" noChangeArrowheads="1" noCrop="1"/>
          </p:cNvPicPr>
          <p:nvPr/>
        </p:nvPicPr>
        <p:blipFill>
          <a:blip r:embed="rId4" cstate="print"/>
          <a:srcRect/>
          <a:stretch>
            <a:fillRect/>
          </a:stretch>
        </p:blipFill>
        <p:spPr bwMode="auto">
          <a:xfrm>
            <a:off x="357158" y="500042"/>
            <a:ext cx="1200150" cy="90487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Picture 10" descr="http://mw2.google.com/mw-panoramio/photos/medium/4769783.jpg"/>
          <p:cNvPicPr>
            <a:picLocks noChangeAspect="1" noChangeArrowheads="1"/>
          </p:cNvPicPr>
          <p:nvPr/>
        </p:nvPicPr>
        <p:blipFill>
          <a:blip r:embed="rId2" cstate="print"/>
          <a:srcRect/>
          <a:stretch>
            <a:fillRect/>
          </a:stretch>
        </p:blipFill>
        <p:spPr bwMode="auto">
          <a:xfrm>
            <a:off x="0" y="0"/>
            <a:ext cx="9143999" cy="6858000"/>
          </a:xfrm>
          <a:prstGeom prst="rect">
            <a:avLst/>
          </a:prstGeom>
          <a:noFill/>
        </p:spPr>
      </p:pic>
      <p:grpSp>
        <p:nvGrpSpPr>
          <p:cNvPr id="61" name="60 Grupo"/>
          <p:cNvGrpSpPr/>
          <p:nvPr/>
        </p:nvGrpSpPr>
        <p:grpSpPr>
          <a:xfrm>
            <a:off x="500034" y="214290"/>
            <a:ext cx="7286676" cy="2571768"/>
            <a:chOff x="500034" y="214290"/>
            <a:chExt cx="7286676" cy="2571768"/>
          </a:xfrm>
        </p:grpSpPr>
        <p:sp>
          <p:nvSpPr>
            <p:cNvPr id="5" name="4 Rectángulo"/>
            <p:cNvSpPr/>
            <p:nvPr/>
          </p:nvSpPr>
          <p:spPr>
            <a:xfrm>
              <a:off x="3286116" y="214290"/>
              <a:ext cx="2000264" cy="642942"/>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s-MX" b="1" dirty="0" smtClean="0"/>
                <a:t>JEFATURA</a:t>
              </a:r>
              <a:endParaRPr lang="es-MX" b="1" dirty="0"/>
            </a:p>
          </p:txBody>
        </p:sp>
        <p:cxnSp>
          <p:nvCxnSpPr>
            <p:cNvPr id="7" name="6 Conector recto"/>
            <p:cNvCxnSpPr/>
            <p:nvPr/>
          </p:nvCxnSpPr>
          <p:spPr>
            <a:xfrm rot="5400000">
              <a:off x="3821901" y="1178703"/>
              <a:ext cx="64294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a:off x="4143372" y="1500174"/>
              <a:ext cx="164307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a:off x="2500298" y="1500174"/>
              <a:ext cx="164307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rot="5400000">
              <a:off x="858018" y="2356636"/>
              <a:ext cx="857256"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 name="13 Rectángulo"/>
            <p:cNvSpPr/>
            <p:nvPr/>
          </p:nvSpPr>
          <p:spPr>
            <a:xfrm>
              <a:off x="5786446" y="1214422"/>
              <a:ext cx="2000264" cy="642942"/>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s-MX" sz="1400" dirty="0" smtClean="0"/>
                <a:t>DEPARTAMENTO DE ADMINISTRACION</a:t>
              </a:r>
              <a:endParaRPr lang="es-MX" sz="1400" dirty="0"/>
            </a:p>
          </p:txBody>
        </p:sp>
        <p:sp>
          <p:nvSpPr>
            <p:cNvPr id="15" name="14 Rectángulo"/>
            <p:cNvSpPr/>
            <p:nvPr/>
          </p:nvSpPr>
          <p:spPr>
            <a:xfrm>
              <a:off x="500034" y="1285860"/>
              <a:ext cx="2000264" cy="642942"/>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s-MX" sz="1400" dirty="0" smtClean="0"/>
                <a:t>DEPARTAMENTO DE RECURSOS HUMANOS</a:t>
              </a:r>
              <a:endParaRPr lang="es-MX" sz="1400" dirty="0"/>
            </a:p>
          </p:txBody>
        </p:sp>
      </p:grpSp>
      <p:grpSp>
        <p:nvGrpSpPr>
          <p:cNvPr id="40" name="39 Grupo"/>
          <p:cNvGrpSpPr/>
          <p:nvPr/>
        </p:nvGrpSpPr>
        <p:grpSpPr>
          <a:xfrm>
            <a:off x="571472" y="2786058"/>
            <a:ext cx="1643074" cy="3714776"/>
            <a:chOff x="571472" y="2786058"/>
            <a:chExt cx="1643074" cy="3714776"/>
          </a:xfrm>
        </p:grpSpPr>
        <p:sp>
          <p:nvSpPr>
            <p:cNvPr id="20" name="19 Rectángulo"/>
            <p:cNvSpPr/>
            <p:nvPr/>
          </p:nvSpPr>
          <p:spPr>
            <a:xfrm>
              <a:off x="571472" y="2786058"/>
              <a:ext cx="1643074" cy="571504"/>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MX" sz="1100" dirty="0" smtClean="0"/>
                <a:t>ENCARGADO DE SECCION RECURSOS HUMANOS</a:t>
              </a:r>
              <a:endParaRPr lang="es-MX" sz="1100" dirty="0"/>
            </a:p>
          </p:txBody>
        </p:sp>
        <p:cxnSp>
          <p:nvCxnSpPr>
            <p:cNvPr id="28" name="27 Conector recto"/>
            <p:cNvCxnSpPr/>
            <p:nvPr/>
          </p:nvCxnSpPr>
          <p:spPr>
            <a:xfrm rot="5400000">
              <a:off x="1179489" y="3463925"/>
              <a:ext cx="214314" cy="1588"/>
            </a:xfrm>
            <a:prstGeom prst="line">
              <a:avLst/>
            </a:prstGeom>
          </p:spPr>
          <p:style>
            <a:lnRef idx="1">
              <a:schemeClr val="accent1"/>
            </a:lnRef>
            <a:fillRef idx="0">
              <a:schemeClr val="accent1"/>
            </a:fillRef>
            <a:effectRef idx="0">
              <a:schemeClr val="accent1"/>
            </a:effectRef>
            <a:fontRef idx="minor">
              <a:schemeClr val="tx1"/>
            </a:fontRef>
          </p:style>
        </p:cxnSp>
        <p:sp>
          <p:nvSpPr>
            <p:cNvPr id="30" name="29 Rectángulo"/>
            <p:cNvSpPr/>
            <p:nvPr/>
          </p:nvSpPr>
          <p:spPr>
            <a:xfrm>
              <a:off x="571472" y="3571876"/>
              <a:ext cx="1643074" cy="571504"/>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MX" sz="1100" dirty="0" smtClean="0"/>
                <a:t>ENCARGADO DE SECCION  IMSS</a:t>
              </a:r>
              <a:endParaRPr lang="es-MX" sz="1100" dirty="0"/>
            </a:p>
          </p:txBody>
        </p:sp>
        <p:cxnSp>
          <p:nvCxnSpPr>
            <p:cNvPr id="31" name="30 Conector recto"/>
            <p:cNvCxnSpPr/>
            <p:nvPr/>
          </p:nvCxnSpPr>
          <p:spPr>
            <a:xfrm rot="5400000">
              <a:off x="1179489" y="4249743"/>
              <a:ext cx="214314" cy="1588"/>
            </a:xfrm>
            <a:prstGeom prst="line">
              <a:avLst/>
            </a:prstGeom>
          </p:spPr>
          <p:style>
            <a:lnRef idx="1">
              <a:schemeClr val="accent1"/>
            </a:lnRef>
            <a:fillRef idx="0">
              <a:schemeClr val="accent1"/>
            </a:fillRef>
            <a:effectRef idx="0">
              <a:schemeClr val="accent1"/>
            </a:effectRef>
            <a:fontRef idx="minor">
              <a:schemeClr val="tx1"/>
            </a:fontRef>
          </p:style>
        </p:cxnSp>
        <p:sp>
          <p:nvSpPr>
            <p:cNvPr id="32" name="31 Rectángulo"/>
            <p:cNvSpPr/>
            <p:nvPr/>
          </p:nvSpPr>
          <p:spPr>
            <a:xfrm>
              <a:off x="571472" y="4357694"/>
              <a:ext cx="1643074" cy="571504"/>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MX" sz="1100" dirty="0" smtClean="0"/>
                <a:t>ENCARGADO DE SECCION  SERVICIO GENERALES</a:t>
              </a:r>
              <a:endParaRPr lang="es-MX" sz="1100" dirty="0"/>
            </a:p>
          </p:txBody>
        </p:sp>
        <p:cxnSp>
          <p:nvCxnSpPr>
            <p:cNvPr id="35" name="34 Conector recto"/>
            <p:cNvCxnSpPr/>
            <p:nvPr/>
          </p:nvCxnSpPr>
          <p:spPr>
            <a:xfrm rot="5400000">
              <a:off x="1179489" y="5035561"/>
              <a:ext cx="214314" cy="1588"/>
            </a:xfrm>
            <a:prstGeom prst="line">
              <a:avLst/>
            </a:prstGeom>
          </p:spPr>
          <p:style>
            <a:lnRef idx="1">
              <a:schemeClr val="accent1"/>
            </a:lnRef>
            <a:fillRef idx="0">
              <a:schemeClr val="accent1"/>
            </a:fillRef>
            <a:effectRef idx="0">
              <a:schemeClr val="accent1"/>
            </a:effectRef>
            <a:fontRef idx="minor">
              <a:schemeClr val="tx1"/>
            </a:fontRef>
          </p:style>
        </p:cxnSp>
        <p:sp>
          <p:nvSpPr>
            <p:cNvPr id="36" name="35 Rectángulo"/>
            <p:cNvSpPr/>
            <p:nvPr/>
          </p:nvSpPr>
          <p:spPr>
            <a:xfrm>
              <a:off x="571472" y="5143512"/>
              <a:ext cx="1643074" cy="571504"/>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MX" sz="1100" dirty="0" smtClean="0"/>
                <a:t>ENCARGADO DE SECCION  CAPACITACION SEG-HIG.</a:t>
              </a:r>
              <a:endParaRPr lang="es-MX" sz="1100" dirty="0"/>
            </a:p>
          </p:txBody>
        </p:sp>
        <p:cxnSp>
          <p:nvCxnSpPr>
            <p:cNvPr id="37" name="36 Conector recto"/>
            <p:cNvCxnSpPr/>
            <p:nvPr/>
          </p:nvCxnSpPr>
          <p:spPr>
            <a:xfrm rot="5400000">
              <a:off x="1179489" y="5821379"/>
              <a:ext cx="214314" cy="1588"/>
            </a:xfrm>
            <a:prstGeom prst="line">
              <a:avLst/>
            </a:prstGeom>
          </p:spPr>
          <p:style>
            <a:lnRef idx="1">
              <a:schemeClr val="accent1"/>
            </a:lnRef>
            <a:fillRef idx="0">
              <a:schemeClr val="accent1"/>
            </a:fillRef>
            <a:effectRef idx="0">
              <a:schemeClr val="accent1"/>
            </a:effectRef>
            <a:fontRef idx="minor">
              <a:schemeClr val="tx1"/>
            </a:fontRef>
          </p:style>
        </p:cxnSp>
        <p:sp>
          <p:nvSpPr>
            <p:cNvPr id="38" name="37 Rectángulo"/>
            <p:cNvSpPr/>
            <p:nvPr/>
          </p:nvSpPr>
          <p:spPr>
            <a:xfrm>
              <a:off x="571472" y="5929330"/>
              <a:ext cx="1643074" cy="571504"/>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MX" sz="1100" dirty="0" smtClean="0"/>
                <a:t>ENCARGADO DE SECCION  NOMINAS</a:t>
              </a:r>
              <a:endParaRPr lang="es-MX" sz="1100" dirty="0"/>
            </a:p>
          </p:txBody>
        </p:sp>
      </p:grpSp>
      <p:grpSp>
        <p:nvGrpSpPr>
          <p:cNvPr id="62" name="61 Grupo"/>
          <p:cNvGrpSpPr/>
          <p:nvPr/>
        </p:nvGrpSpPr>
        <p:grpSpPr>
          <a:xfrm>
            <a:off x="5929290" y="2214554"/>
            <a:ext cx="2286016" cy="3500462"/>
            <a:chOff x="5929290" y="2214554"/>
            <a:chExt cx="2286016" cy="3500462"/>
          </a:xfrm>
        </p:grpSpPr>
        <p:sp>
          <p:nvSpPr>
            <p:cNvPr id="42" name="41 Rectángulo"/>
            <p:cNvSpPr/>
            <p:nvPr/>
          </p:nvSpPr>
          <p:spPr>
            <a:xfrm>
              <a:off x="6857984" y="2214554"/>
              <a:ext cx="1357322" cy="428628"/>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MX" sz="1400" dirty="0" smtClean="0"/>
                <a:t>OFICINISTA</a:t>
              </a:r>
              <a:endParaRPr lang="es-MX" sz="1400" dirty="0"/>
            </a:p>
          </p:txBody>
        </p:sp>
        <p:sp>
          <p:nvSpPr>
            <p:cNvPr id="43" name="42 Rectángulo"/>
            <p:cNvSpPr/>
            <p:nvPr/>
          </p:nvSpPr>
          <p:spPr>
            <a:xfrm>
              <a:off x="5929290" y="2786058"/>
              <a:ext cx="1643074" cy="571504"/>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MX" sz="1100" dirty="0" smtClean="0"/>
                <a:t>AUXILIAR ESPECIALIZADO TESORERIA</a:t>
              </a:r>
              <a:endParaRPr lang="es-MX" sz="1100" dirty="0"/>
            </a:p>
          </p:txBody>
        </p:sp>
        <p:cxnSp>
          <p:nvCxnSpPr>
            <p:cNvPr id="44" name="43 Conector recto"/>
            <p:cNvCxnSpPr/>
            <p:nvPr/>
          </p:nvCxnSpPr>
          <p:spPr>
            <a:xfrm rot="10800000">
              <a:off x="6643670" y="2427280"/>
              <a:ext cx="2143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44 Conector recto"/>
            <p:cNvCxnSpPr/>
            <p:nvPr/>
          </p:nvCxnSpPr>
          <p:spPr>
            <a:xfrm rot="5400000">
              <a:off x="6537307" y="3463925"/>
              <a:ext cx="214314" cy="1588"/>
            </a:xfrm>
            <a:prstGeom prst="line">
              <a:avLst/>
            </a:prstGeom>
          </p:spPr>
          <p:style>
            <a:lnRef idx="1">
              <a:schemeClr val="accent1"/>
            </a:lnRef>
            <a:fillRef idx="0">
              <a:schemeClr val="accent1"/>
            </a:fillRef>
            <a:effectRef idx="0">
              <a:schemeClr val="accent1"/>
            </a:effectRef>
            <a:fontRef idx="minor">
              <a:schemeClr val="tx1"/>
            </a:fontRef>
          </p:style>
        </p:cxnSp>
        <p:sp>
          <p:nvSpPr>
            <p:cNvPr id="46" name="45 Rectángulo"/>
            <p:cNvSpPr/>
            <p:nvPr/>
          </p:nvSpPr>
          <p:spPr>
            <a:xfrm>
              <a:off x="5929290" y="3571876"/>
              <a:ext cx="1643074" cy="571504"/>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MX" sz="1100" dirty="0" smtClean="0"/>
                <a:t>AUXILIAR ADMINISTIVO CONTABILIDAD</a:t>
              </a:r>
              <a:endParaRPr lang="es-MX" sz="1100" dirty="0"/>
            </a:p>
          </p:txBody>
        </p:sp>
        <p:cxnSp>
          <p:nvCxnSpPr>
            <p:cNvPr id="47" name="46 Conector recto"/>
            <p:cNvCxnSpPr/>
            <p:nvPr/>
          </p:nvCxnSpPr>
          <p:spPr>
            <a:xfrm rot="5400000">
              <a:off x="6537307" y="4249743"/>
              <a:ext cx="214314" cy="1588"/>
            </a:xfrm>
            <a:prstGeom prst="line">
              <a:avLst/>
            </a:prstGeom>
          </p:spPr>
          <p:style>
            <a:lnRef idx="1">
              <a:schemeClr val="accent1"/>
            </a:lnRef>
            <a:fillRef idx="0">
              <a:schemeClr val="accent1"/>
            </a:fillRef>
            <a:effectRef idx="0">
              <a:schemeClr val="accent1"/>
            </a:effectRef>
            <a:fontRef idx="minor">
              <a:schemeClr val="tx1"/>
            </a:fontRef>
          </p:style>
        </p:cxnSp>
        <p:sp>
          <p:nvSpPr>
            <p:cNvPr id="48" name="47 Rectángulo"/>
            <p:cNvSpPr/>
            <p:nvPr/>
          </p:nvSpPr>
          <p:spPr>
            <a:xfrm>
              <a:off x="5929290" y="4357694"/>
              <a:ext cx="1643074" cy="571504"/>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MX" sz="1100" dirty="0" smtClean="0"/>
                <a:t>AUXILIAR ADMINISTRATIVO COMPRAS</a:t>
              </a:r>
              <a:endParaRPr lang="es-MX" sz="1100" dirty="0"/>
            </a:p>
          </p:txBody>
        </p:sp>
        <p:cxnSp>
          <p:nvCxnSpPr>
            <p:cNvPr id="51" name="50 Conector recto"/>
            <p:cNvCxnSpPr/>
            <p:nvPr/>
          </p:nvCxnSpPr>
          <p:spPr>
            <a:xfrm rot="5400000">
              <a:off x="6537307" y="5035561"/>
              <a:ext cx="214314" cy="1588"/>
            </a:xfrm>
            <a:prstGeom prst="line">
              <a:avLst/>
            </a:prstGeom>
          </p:spPr>
          <p:style>
            <a:lnRef idx="1">
              <a:schemeClr val="accent1"/>
            </a:lnRef>
            <a:fillRef idx="0">
              <a:schemeClr val="accent1"/>
            </a:fillRef>
            <a:effectRef idx="0">
              <a:schemeClr val="accent1"/>
            </a:effectRef>
            <a:fontRef idx="minor">
              <a:schemeClr val="tx1"/>
            </a:fontRef>
          </p:style>
        </p:cxnSp>
        <p:sp>
          <p:nvSpPr>
            <p:cNvPr id="52" name="51 Rectángulo"/>
            <p:cNvSpPr/>
            <p:nvPr/>
          </p:nvSpPr>
          <p:spPr>
            <a:xfrm>
              <a:off x="5929290" y="5143512"/>
              <a:ext cx="1643074" cy="571504"/>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MX" sz="1100" dirty="0" smtClean="0"/>
                <a:t>PROFESIONISTA ALMACEN</a:t>
              </a:r>
              <a:endParaRPr lang="es-MX" sz="1100" dirty="0"/>
            </a:p>
          </p:txBody>
        </p:sp>
      </p:grpSp>
      <p:cxnSp>
        <p:nvCxnSpPr>
          <p:cNvPr id="55" name="54 Conector recto"/>
          <p:cNvCxnSpPr/>
          <p:nvPr/>
        </p:nvCxnSpPr>
        <p:spPr>
          <a:xfrm rot="5400000">
            <a:off x="6179355" y="2321711"/>
            <a:ext cx="928694"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20482" name="Picture 2" descr="http://sisinfo.itc.mx/ITC-APIRGG/Eventos/CFE_Diplomado-MM/Imagenes/CFE_Logo3D.gif"/>
          <p:cNvPicPr>
            <a:picLocks noChangeAspect="1" noChangeArrowheads="1" noCrop="1"/>
          </p:cNvPicPr>
          <p:nvPr/>
        </p:nvPicPr>
        <p:blipFill>
          <a:blip r:embed="rId3" cstate="print"/>
          <a:srcRect/>
          <a:stretch>
            <a:fillRect/>
          </a:stretch>
        </p:blipFill>
        <p:spPr bwMode="auto">
          <a:xfrm>
            <a:off x="285720" y="142852"/>
            <a:ext cx="1200150" cy="90487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http://www.correo-gto.com.mx/upload/foto/8/8/2/SAL_LS101-6.jpg"/>
          <p:cNvPicPr>
            <a:picLocks noChangeAspect="1" noChangeArrowheads="1"/>
          </p:cNvPicPr>
          <p:nvPr/>
        </p:nvPicPr>
        <p:blipFill>
          <a:blip r:embed="rId2" cstate="print"/>
          <a:srcRect/>
          <a:stretch>
            <a:fillRect/>
          </a:stretch>
        </p:blipFill>
        <p:spPr bwMode="auto">
          <a:xfrm>
            <a:off x="0" y="0"/>
            <a:ext cx="9144000" cy="6857999"/>
          </a:xfrm>
          <a:prstGeom prst="rect">
            <a:avLst/>
          </a:prstGeom>
          <a:noFill/>
        </p:spPr>
      </p:pic>
      <p:graphicFrame>
        <p:nvGraphicFramePr>
          <p:cNvPr id="5" name="4 Tabla"/>
          <p:cNvGraphicFramePr>
            <a:graphicFrameLocks noGrp="1"/>
          </p:cNvGraphicFramePr>
          <p:nvPr/>
        </p:nvGraphicFramePr>
        <p:xfrm>
          <a:off x="214282" y="500042"/>
          <a:ext cx="8786874" cy="6000792"/>
        </p:xfrm>
        <a:graphic>
          <a:graphicData uri="http://schemas.openxmlformats.org/drawingml/2006/table">
            <a:tbl>
              <a:tblPr/>
              <a:tblGrid>
                <a:gridCol w="188582"/>
                <a:gridCol w="4356059"/>
                <a:gridCol w="1515447"/>
                <a:gridCol w="300711"/>
                <a:gridCol w="463809"/>
                <a:gridCol w="468906"/>
                <a:gridCol w="341486"/>
                <a:gridCol w="351678"/>
                <a:gridCol w="407743"/>
                <a:gridCol w="392453"/>
              </a:tblGrid>
              <a:tr h="247538">
                <a:tc gridSpan="4">
                  <a:txBody>
                    <a:bodyPr/>
                    <a:lstStyle/>
                    <a:p>
                      <a:pPr algn="ctr" fontAlgn="ctr"/>
                      <a:r>
                        <a:rPr lang="es-MX" sz="800" b="1" i="0" u="none" strike="noStrike" dirty="0">
                          <a:latin typeface="Arial"/>
                        </a:rPr>
                        <a:t>REPORTE DE LISTA DE ACTIVIDADES POR FUNCIONES O PROCESOS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3CDDD"/>
                    </a:solidFill>
                  </a:tcPr>
                </a:tc>
                <a:tc hMerge="1">
                  <a:txBody>
                    <a:bodyPr/>
                    <a:lstStyle/>
                    <a:p>
                      <a:endParaRPr lang="es-MX"/>
                    </a:p>
                  </a:txBody>
                  <a:tcPr/>
                </a:tc>
                <a:tc hMerge="1">
                  <a:txBody>
                    <a:bodyPr/>
                    <a:lstStyle/>
                    <a:p>
                      <a:endParaRPr lang="es-MX"/>
                    </a:p>
                  </a:txBody>
                  <a:tcPr/>
                </a:tc>
                <a:tc hMerge="1">
                  <a:txBody>
                    <a:bodyPr/>
                    <a:lstStyle/>
                    <a:p>
                      <a:endParaRPr lang="es-MX"/>
                    </a:p>
                  </a:txBody>
                  <a:tcPr/>
                </a:tc>
                <a:tc gridSpan="2">
                  <a:txBody>
                    <a:bodyPr/>
                    <a:lstStyle/>
                    <a:p>
                      <a:pPr algn="ctr" fontAlgn="ctr"/>
                      <a:r>
                        <a:rPr lang="es-MX" sz="800" b="1" i="0" u="none" strike="noStrike">
                          <a:latin typeface="Arial"/>
                        </a:rPr>
                        <a:t>NOVIEMBRE DEL 2010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3CDDD"/>
                    </a:solidFill>
                  </a:tcPr>
                </a:tc>
                <a:tc hMerge="1">
                  <a:txBody>
                    <a:bodyPr/>
                    <a:lstStyle/>
                    <a:p>
                      <a:endParaRPr lang="es-MX"/>
                    </a:p>
                  </a:txBody>
                  <a:tcPr/>
                </a:tc>
                <a:tc rowSpan="3" gridSpan="4">
                  <a:txBody>
                    <a:bodyPr/>
                    <a:lstStyle/>
                    <a:p>
                      <a:pPr algn="ctr" fontAlgn="b"/>
                      <a:r>
                        <a:rPr lang="es-MX" sz="800" b="0"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rowSpan="3" hMerge="1">
                  <a:txBody>
                    <a:bodyPr/>
                    <a:lstStyle/>
                    <a:p>
                      <a:endParaRPr lang="es-MX"/>
                    </a:p>
                  </a:txBody>
                  <a:tcPr/>
                </a:tc>
                <a:tc rowSpan="3" hMerge="1">
                  <a:txBody>
                    <a:bodyPr/>
                    <a:lstStyle/>
                    <a:p>
                      <a:endParaRPr lang="es-MX"/>
                    </a:p>
                  </a:txBody>
                  <a:tcPr/>
                </a:tc>
                <a:tc rowSpan="3" hMerge="1">
                  <a:txBody>
                    <a:bodyPr/>
                    <a:lstStyle/>
                    <a:p>
                      <a:endParaRPr lang="es-MX"/>
                    </a:p>
                  </a:txBody>
                  <a:tcPr/>
                </a:tc>
              </a:tr>
              <a:tr h="222270">
                <a:tc gridSpan="2">
                  <a:txBody>
                    <a:bodyPr/>
                    <a:lstStyle/>
                    <a:p>
                      <a:pPr algn="l" fontAlgn="b"/>
                      <a:r>
                        <a:rPr lang="es-MX" sz="800" b="1" i="0" u="none" strike="noStrike">
                          <a:latin typeface="Arial"/>
                        </a:rPr>
                        <a:t>Apellidos/Nombre: L.A. CLAUDIA C. LOPEZ MORALES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hMerge="1">
                  <a:txBody>
                    <a:bodyPr/>
                    <a:lstStyle/>
                    <a:p>
                      <a:endParaRPr lang="es-MX"/>
                    </a:p>
                  </a:txBody>
                  <a:tcPr/>
                </a:tc>
                <a:tc gridSpan="4">
                  <a:txBody>
                    <a:bodyPr/>
                    <a:lstStyle/>
                    <a:p>
                      <a:pPr algn="l" fontAlgn="b"/>
                      <a:r>
                        <a:rPr lang="es-MX" sz="800" b="1" i="0" u="none" strike="noStrike">
                          <a:latin typeface="Arial"/>
                        </a:rPr>
                        <a:t>Área :DEPARTAMENTO DE ADMINISTRACION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hMerge="1">
                  <a:txBody>
                    <a:bodyPr/>
                    <a:lstStyle/>
                    <a:p>
                      <a:endParaRPr lang="es-MX"/>
                    </a:p>
                  </a:txBody>
                  <a:tcPr/>
                </a:tc>
                <a:tc hMerge="1">
                  <a:txBody>
                    <a:bodyPr/>
                    <a:lstStyle/>
                    <a:p>
                      <a:endParaRPr lang="es-MX"/>
                    </a:p>
                  </a:txBody>
                  <a:tcPr/>
                </a:tc>
                <a:tc hMerge="1">
                  <a:txBody>
                    <a:bodyPr/>
                    <a:lstStyle/>
                    <a:p>
                      <a:endParaRPr lang="es-MX"/>
                    </a:p>
                  </a:txBody>
                  <a:tcPr/>
                </a:tc>
                <a:tc gridSpan="4" vMerge="1">
                  <a:txBody>
                    <a:bodyPr/>
                    <a:lstStyle/>
                    <a:p>
                      <a:endParaRPr lang="es-MX"/>
                    </a:p>
                  </a:txBody>
                  <a:tcPr/>
                </a:tc>
                <a:tc hMerge="1" vMerge="1">
                  <a:txBody>
                    <a:bodyPr/>
                    <a:lstStyle/>
                    <a:p>
                      <a:endParaRPr lang="es-MX"/>
                    </a:p>
                  </a:txBody>
                  <a:tcPr/>
                </a:tc>
                <a:tc hMerge="1" vMerge="1">
                  <a:txBody>
                    <a:bodyPr/>
                    <a:lstStyle/>
                    <a:p>
                      <a:endParaRPr lang="es-MX"/>
                    </a:p>
                  </a:txBody>
                  <a:tcPr/>
                </a:tc>
                <a:tc hMerge="1" vMerge="1">
                  <a:txBody>
                    <a:bodyPr/>
                    <a:lstStyle/>
                    <a:p>
                      <a:endParaRPr lang="es-MX"/>
                    </a:p>
                  </a:txBody>
                  <a:tcPr/>
                </a:tc>
              </a:tr>
              <a:tr h="309425">
                <a:tc gridSpan="2">
                  <a:txBody>
                    <a:bodyPr/>
                    <a:lstStyle/>
                    <a:p>
                      <a:pPr algn="l" fontAlgn="b"/>
                      <a:r>
                        <a:rPr lang="es-MX" sz="800" b="1" i="0" u="none" strike="noStrike">
                          <a:latin typeface="Arial"/>
                        </a:rPr>
                        <a:t>Antigüedad:  10 AÑOS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hMerge="1">
                  <a:txBody>
                    <a:bodyPr/>
                    <a:lstStyle/>
                    <a:p>
                      <a:endParaRPr lang="es-MX"/>
                    </a:p>
                  </a:txBody>
                  <a:tcPr/>
                </a:tc>
                <a:tc gridSpan="4">
                  <a:txBody>
                    <a:bodyPr/>
                    <a:lstStyle/>
                    <a:p>
                      <a:pPr algn="l" fontAlgn="b"/>
                      <a:r>
                        <a:rPr lang="es-MX" sz="800" b="1" i="0" u="none" strike="noStrike">
                          <a:latin typeface="Arial"/>
                        </a:rPr>
                        <a:t>Puesto: PROESIONISTA (ALMACEN)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0EC"/>
                    </a:solidFill>
                  </a:tcPr>
                </a:tc>
                <a:tc hMerge="1">
                  <a:txBody>
                    <a:bodyPr/>
                    <a:lstStyle/>
                    <a:p>
                      <a:endParaRPr lang="es-MX"/>
                    </a:p>
                  </a:txBody>
                  <a:tcPr/>
                </a:tc>
                <a:tc hMerge="1">
                  <a:txBody>
                    <a:bodyPr/>
                    <a:lstStyle/>
                    <a:p>
                      <a:endParaRPr lang="es-MX"/>
                    </a:p>
                  </a:txBody>
                  <a:tcPr/>
                </a:tc>
                <a:tc hMerge="1">
                  <a:txBody>
                    <a:bodyPr/>
                    <a:lstStyle/>
                    <a:p>
                      <a:endParaRPr lang="es-MX"/>
                    </a:p>
                  </a:txBody>
                  <a:tcPr/>
                </a:tc>
                <a:tc gridSpan="4" vMerge="1">
                  <a:txBody>
                    <a:bodyPr/>
                    <a:lstStyle/>
                    <a:p>
                      <a:endParaRPr lang="es-MX"/>
                    </a:p>
                  </a:txBody>
                  <a:tcPr/>
                </a:tc>
                <a:tc hMerge="1" vMerge="1">
                  <a:txBody>
                    <a:bodyPr/>
                    <a:lstStyle/>
                    <a:p>
                      <a:endParaRPr lang="es-MX"/>
                    </a:p>
                  </a:txBody>
                  <a:tcPr/>
                </a:tc>
                <a:tc hMerge="1" vMerge="1">
                  <a:txBody>
                    <a:bodyPr/>
                    <a:lstStyle/>
                    <a:p>
                      <a:endParaRPr lang="es-MX"/>
                    </a:p>
                  </a:txBody>
                  <a:tcPr/>
                </a:tc>
                <a:tc hMerge="1" vMerge="1">
                  <a:txBody>
                    <a:bodyPr/>
                    <a:lstStyle/>
                    <a:p>
                      <a:endParaRPr lang="es-MX"/>
                    </a:p>
                  </a:txBody>
                  <a:tcPr/>
                </a:tc>
              </a:tr>
              <a:tr h="618850">
                <a:tc>
                  <a:txBody>
                    <a:bodyPr/>
                    <a:lstStyle/>
                    <a:p>
                      <a:pPr algn="ctr" fontAlgn="b"/>
                      <a:r>
                        <a:rPr lang="es-MX" sz="800" b="1" i="0" u="none" strike="noStrike">
                          <a:latin typeface="Arial"/>
                        </a:rPr>
                        <a:t>NP</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800" b="1" i="0" u="none" strike="noStrike">
                          <a:latin typeface="Arial"/>
                        </a:rPr>
                        <a:t>Actividad o Tarea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800" b="1" i="0" u="none" strike="noStrike" dirty="0">
                          <a:latin typeface="Arial"/>
                        </a:rPr>
                        <a:t>Unidad de medida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800" b="1" i="0" u="none" strike="noStrike">
                          <a:latin typeface="Arial"/>
                        </a:rPr>
                        <a:t>Cant.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800" b="1" i="0" u="none" strike="noStrike">
                          <a:latin typeface="Arial"/>
                        </a:rPr>
                        <a:t>Frecuencia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800" b="1" i="0" u="none" strike="noStrike">
                          <a:latin typeface="Arial"/>
                        </a:rPr>
                        <a:t>Tiempo estimado (minutos)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800" b="1" i="0" u="none" strike="noStrike">
                          <a:latin typeface="Arial"/>
                        </a:rPr>
                        <a:t>TTP</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800" b="1" i="0" u="none" strike="noStrike">
                          <a:latin typeface="Arial"/>
                        </a:rPr>
                        <a:t>TTA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800" b="1" i="0" u="none" strike="noStrike">
                          <a:latin typeface="Arial"/>
                        </a:rPr>
                        <a:t>Cálculo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800" b="1" i="0" u="none" strike="noStrike">
                          <a:latin typeface="Arial"/>
                        </a:rPr>
                        <a:t>Clas. ABC</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502818">
                <a:tc>
                  <a:txBody>
                    <a:bodyPr/>
                    <a:lstStyle/>
                    <a:p>
                      <a:pPr algn="ctr" fontAlgn="b"/>
                      <a:r>
                        <a:rPr lang="es-MX" sz="800" b="1" i="0" u="none" strike="noStrike">
                          <a:latin typeface="Arial"/>
                        </a:rPr>
                        <a:t>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r>
                        <a:rPr lang="es-MX" sz="800" b="0" i="0" u="none" strike="noStrike">
                          <a:latin typeface="Arial"/>
                        </a:rPr>
                        <a:t>Concilia lo procesado contra los listados emitidos por el sistema de almacenes.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dirty="0">
                          <a:latin typeface="Arial"/>
                        </a:rPr>
                        <a:t>Conciliación de lo procesado</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dirty="0">
                          <a:latin typeface="Arial"/>
                        </a:rPr>
                        <a:t>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dirty="0">
                          <a:latin typeface="Arial"/>
                        </a:rPr>
                        <a:t>Diaria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60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15.76%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4139">
                <a:tc>
                  <a:txBody>
                    <a:bodyPr/>
                    <a:lstStyle/>
                    <a:p>
                      <a:pPr algn="ctr" fontAlgn="b"/>
                      <a:r>
                        <a:rPr lang="es-MX" sz="800" b="1" i="0" u="none" strike="noStrike">
                          <a:latin typeface="Arial"/>
                        </a:rPr>
                        <a:t>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r>
                        <a:rPr lang="es-MX" sz="800" b="0" i="0" u="none" strike="noStrike">
                          <a:latin typeface="Arial"/>
                        </a:rPr>
                        <a:t>Elabora el cierre contable  (almacén).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Cierre contable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dirty="0">
                          <a:latin typeface="Arial"/>
                        </a:rPr>
                        <a:t>Mensual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dirty="0">
                          <a:latin typeface="Arial"/>
                        </a:rPr>
                        <a:t>120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0.08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1.08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17.08%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5710">
                <a:tc>
                  <a:txBody>
                    <a:bodyPr/>
                    <a:lstStyle/>
                    <a:p>
                      <a:pPr algn="ctr" fontAlgn="b"/>
                      <a:r>
                        <a:rPr lang="es-MX" sz="800" b="1" i="0" u="none" strike="noStrike">
                          <a:latin typeface="Arial"/>
                        </a:rPr>
                        <a:t>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r>
                        <a:rPr lang="es-MX" sz="800" b="0" i="0" u="none" strike="noStrike">
                          <a:latin typeface="Arial"/>
                        </a:rPr>
                        <a:t>Actualiza y vigila los máximos y mínimos de artículos de alta rotación.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dirty="0">
                          <a:latin typeface="Arial"/>
                        </a:rPr>
                        <a:t>Actualiza y vigila </a:t>
                      </a:r>
                      <a:r>
                        <a:rPr lang="es-MX" sz="800" b="0" i="0" u="none" strike="noStrike" dirty="0" err="1">
                          <a:latin typeface="Arial"/>
                        </a:rPr>
                        <a:t>màximos</a:t>
                      </a:r>
                      <a:r>
                        <a:rPr lang="es-MX" sz="800" b="0" i="0" u="none" strike="noStrike" dirty="0">
                          <a:latin typeface="Arial"/>
                        </a:rPr>
                        <a:t> y </a:t>
                      </a:r>
                      <a:r>
                        <a:rPr lang="es-MX" sz="800" b="0" i="0" u="none" strike="noStrike" dirty="0" err="1">
                          <a:latin typeface="Arial"/>
                        </a:rPr>
                        <a:t>minimos</a:t>
                      </a:r>
                      <a:endParaRPr lang="es-MX" sz="800" b="0" i="0" u="none" strike="noStrike" dirty="0">
                        <a:latin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Diaria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60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dirty="0">
                          <a:latin typeface="Arial"/>
                        </a:rPr>
                        <a:t>1.00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800" b="0" i="0" u="none" strike="noStrike" dirty="0">
                          <a:latin typeface="Arial"/>
                        </a:rPr>
                        <a:t>2.08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32.84%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1493">
                <a:tc>
                  <a:txBody>
                    <a:bodyPr/>
                    <a:lstStyle/>
                    <a:p>
                      <a:pPr algn="ctr" fontAlgn="b"/>
                      <a:r>
                        <a:rPr lang="es-MX" sz="800" b="1" i="0" u="none" strike="noStrike">
                          <a:latin typeface="Arial"/>
                        </a:rPr>
                        <a:t>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r>
                        <a:rPr lang="es-MX" sz="800" b="0" i="0" u="none" strike="noStrike">
                          <a:latin typeface="Arial"/>
                        </a:rPr>
                        <a:t>Mantiene permanentemente depurado el registro de existencias de materiales y equipos útiles, acopio y chatarra contra la existencia física.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Depurado de registro</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Diaria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60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800" b="0" i="0" u="none" strike="noStrike" dirty="0">
                          <a:latin typeface="Arial"/>
                        </a:rPr>
                        <a:t>3.08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48.60%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1246">
                <a:tc>
                  <a:txBody>
                    <a:bodyPr/>
                    <a:lstStyle/>
                    <a:p>
                      <a:pPr algn="ctr" fontAlgn="b"/>
                      <a:r>
                        <a:rPr lang="es-MX" sz="800" b="1" i="0" u="none" strike="noStrike">
                          <a:latin typeface="Arial"/>
                        </a:rPr>
                        <a:t>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r>
                        <a:rPr lang="es-MX" sz="800" b="0" i="0" u="none" strike="noStrike">
                          <a:latin typeface="Arial"/>
                        </a:rPr>
                        <a:t>Supervisa la carga y descarga de materiales al almacén.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Supervisa la carga y descarga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Semanal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60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0.54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800" b="0" i="0" u="none" strike="noStrike" dirty="0">
                          <a:latin typeface="Arial"/>
                        </a:rPr>
                        <a:t>3.62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800" b="0" i="0" u="none" strike="noStrike" dirty="0">
                          <a:latin typeface="Arial"/>
                        </a:rPr>
                        <a:t>57.10%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1246">
                <a:tc>
                  <a:txBody>
                    <a:bodyPr/>
                    <a:lstStyle/>
                    <a:p>
                      <a:pPr algn="ctr" fontAlgn="b"/>
                      <a:r>
                        <a:rPr lang="es-MX" sz="800" b="1" i="0" u="none" strike="noStrike">
                          <a:latin typeface="Arial"/>
                        </a:rPr>
                        <a:t>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r>
                        <a:rPr lang="es-MX" sz="800" b="0" i="0" u="none" strike="noStrike" dirty="0" smtClean="0">
                          <a:latin typeface="Arial"/>
                        </a:rPr>
                        <a:t>Registra </a:t>
                      </a:r>
                      <a:r>
                        <a:rPr lang="es-MX" sz="800" b="0" i="0" u="none" strike="noStrike" dirty="0">
                          <a:latin typeface="Arial"/>
                        </a:rPr>
                        <a:t>en el MYSAP-R3 toda documentación generada (reserva, traspasos, entradas, salidas)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Registros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Diaria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40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0.67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4.29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800" b="0" i="0" u="none" strike="noStrike" dirty="0">
                          <a:latin typeface="Arial"/>
                        </a:rPr>
                        <a:t>67.60%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6782">
                <a:tc>
                  <a:txBody>
                    <a:bodyPr/>
                    <a:lstStyle/>
                    <a:p>
                      <a:pPr algn="ctr" fontAlgn="b"/>
                      <a:r>
                        <a:rPr lang="es-MX" sz="800" b="1" i="0" u="none" strike="noStrike">
                          <a:latin typeface="Arial"/>
                        </a:rPr>
                        <a:t>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Arial"/>
                        </a:rPr>
                        <a:t>Reunion con el administrador y jefe de departamentos  para presentarles los materiales en existencias de almacenes.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MX" sz="800" b="0" i="0" u="none" strike="noStrike">
                          <a:latin typeface="Arial"/>
                        </a:rPr>
                        <a:t>Reuniones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Mensual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180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0.13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4.42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800" b="0" i="0" u="none" strike="noStrike" dirty="0">
                          <a:latin typeface="Arial"/>
                        </a:rPr>
                        <a:t>69.59%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2568">
                <a:tc>
                  <a:txBody>
                    <a:bodyPr/>
                    <a:lstStyle/>
                    <a:p>
                      <a:pPr algn="ctr" fontAlgn="b"/>
                      <a:r>
                        <a:rPr lang="es-MX" sz="800" b="1" i="0" u="none" strike="noStrike">
                          <a:latin typeface="Arial"/>
                        </a:rPr>
                        <a:t>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Arial"/>
                        </a:rPr>
                        <a:t>Codifica materiales y equipo nuevo ingreso</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Codificación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Semanal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60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0.18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4.60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800" b="0" i="0" u="none" strike="noStrike" dirty="0">
                          <a:latin typeface="Arial"/>
                        </a:rPr>
                        <a:t>72.42%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925">
                <a:tc>
                  <a:txBody>
                    <a:bodyPr/>
                    <a:lstStyle/>
                    <a:p>
                      <a:pPr algn="ctr" fontAlgn="b"/>
                      <a:r>
                        <a:rPr lang="es-MX" sz="800" b="1" i="0" u="none" strike="noStrike">
                          <a:latin typeface="Arial"/>
                        </a:rPr>
                        <a:t>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Arial"/>
                        </a:rPr>
                        <a:t>Concilia  cuentas manejadas por el almacén contra los de contabilidad.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Cociliación de cuentas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Diaria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60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5.60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800" b="0" i="0" u="none" strike="noStrike" dirty="0">
                          <a:latin typeface="Arial"/>
                        </a:rPr>
                        <a:t>88.18%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800" b="0" i="0" u="none" strike="noStrike" dirty="0">
                          <a:latin typeface="Arial"/>
                        </a:rPr>
                        <a:t>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6782">
                <a:tc>
                  <a:txBody>
                    <a:bodyPr/>
                    <a:lstStyle/>
                    <a:p>
                      <a:pPr algn="ctr" fontAlgn="b"/>
                      <a:r>
                        <a:rPr lang="es-MX" sz="800" b="1" i="0" u="none" strike="noStrike">
                          <a:latin typeface="Arial"/>
                        </a:rPr>
                        <a:t>10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r>
                        <a:rPr lang="es-MX" sz="800" b="0" i="0" u="none" strike="noStrike">
                          <a:latin typeface="Arial"/>
                        </a:rPr>
                        <a:t>archiva toda la documentación generada, durante el proceso de almacén.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Archivo de documentacón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Diaria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45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0.75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6.35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a:latin typeface="Arial"/>
                        </a:rPr>
                        <a:t>100.00%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800" b="0" i="0" u="none" strike="noStrike" dirty="0">
                          <a:latin typeface="Arial"/>
                        </a:rPr>
                        <a:t>C</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5 CuadroTexto"/>
          <p:cNvSpPr txBox="1"/>
          <p:nvPr/>
        </p:nvSpPr>
        <p:spPr>
          <a:xfrm>
            <a:off x="7500958" y="6500834"/>
            <a:ext cx="428628" cy="246221"/>
          </a:xfrm>
          <a:prstGeom prst="rect">
            <a:avLst/>
          </a:prstGeom>
          <a:noFill/>
        </p:spPr>
        <p:txBody>
          <a:bodyPr wrap="square" rtlCol="0">
            <a:spAutoFit/>
          </a:bodyPr>
          <a:lstStyle/>
          <a:p>
            <a:r>
              <a:rPr lang="es-ES" sz="1000" dirty="0" smtClean="0">
                <a:solidFill>
                  <a:srgbClr val="FF0000"/>
                </a:solidFill>
              </a:rPr>
              <a:t>6.35</a:t>
            </a:r>
            <a:endParaRPr lang="es-ES" sz="1000"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0" descr="http://mw2.google.com/mw-panoramio/photos/medium/4769783.jpg"/>
          <p:cNvPicPr>
            <a:picLocks noChangeAspect="1" noChangeArrowheads="1"/>
          </p:cNvPicPr>
          <p:nvPr/>
        </p:nvPicPr>
        <p:blipFill>
          <a:blip r:embed="rId2" cstate="print"/>
          <a:srcRect/>
          <a:stretch>
            <a:fillRect/>
          </a:stretch>
        </p:blipFill>
        <p:spPr bwMode="auto">
          <a:xfrm>
            <a:off x="0" y="0"/>
            <a:ext cx="9143999" cy="6858000"/>
          </a:xfrm>
          <a:prstGeom prst="rect">
            <a:avLst/>
          </a:prstGeom>
          <a:noFill/>
        </p:spPr>
      </p:pic>
      <p:graphicFrame>
        <p:nvGraphicFramePr>
          <p:cNvPr id="7" name="2 Gráfico"/>
          <p:cNvGraphicFramePr/>
          <p:nvPr/>
        </p:nvGraphicFramePr>
        <p:xfrm>
          <a:off x="2143108" y="1071546"/>
          <a:ext cx="4859958" cy="3159959"/>
        </p:xfrm>
        <a:graphic>
          <a:graphicData uri="http://schemas.openxmlformats.org/drawingml/2006/chart">
            <c:chart xmlns:c="http://schemas.openxmlformats.org/drawingml/2006/chart" xmlns:r="http://schemas.openxmlformats.org/officeDocument/2006/relationships" r:id="rId3"/>
          </a:graphicData>
        </a:graphic>
      </p:graphicFrame>
      <p:sp>
        <p:nvSpPr>
          <p:cNvPr id="8" name="7 CuadroTexto"/>
          <p:cNvSpPr txBox="1"/>
          <p:nvPr/>
        </p:nvSpPr>
        <p:spPr>
          <a:xfrm>
            <a:off x="4857752" y="2428868"/>
            <a:ext cx="857256" cy="369332"/>
          </a:xfrm>
          <a:prstGeom prst="rect">
            <a:avLst/>
          </a:prstGeom>
          <a:noFill/>
        </p:spPr>
        <p:txBody>
          <a:bodyPr wrap="square" rtlCol="0">
            <a:spAutoFit/>
          </a:bodyPr>
          <a:lstStyle/>
          <a:p>
            <a:r>
              <a:rPr lang="es-ES" dirty="0" smtClean="0"/>
              <a:t>80%</a:t>
            </a:r>
            <a:endParaRPr lang="es-ES" dirty="0"/>
          </a:p>
        </p:txBody>
      </p:sp>
      <p:sp>
        <p:nvSpPr>
          <p:cNvPr id="10" name="9 CuadroTexto"/>
          <p:cNvSpPr txBox="1"/>
          <p:nvPr/>
        </p:nvSpPr>
        <p:spPr>
          <a:xfrm>
            <a:off x="3214678" y="928670"/>
            <a:ext cx="857256" cy="369332"/>
          </a:xfrm>
          <a:prstGeom prst="rect">
            <a:avLst/>
          </a:prstGeom>
          <a:noFill/>
        </p:spPr>
        <p:txBody>
          <a:bodyPr wrap="square" rtlCol="0">
            <a:spAutoFit/>
          </a:bodyPr>
          <a:lstStyle/>
          <a:p>
            <a:r>
              <a:rPr lang="es-ES" dirty="0" smtClean="0"/>
              <a:t>10%</a:t>
            </a:r>
            <a:endParaRPr lang="es-ES" dirty="0"/>
          </a:p>
        </p:txBody>
      </p:sp>
      <p:sp>
        <p:nvSpPr>
          <p:cNvPr id="11" name="10 CuadroTexto"/>
          <p:cNvSpPr txBox="1"/>
          <p:nvPr/>
        </p:nvSpPr>
        <p:spPr>
          <a:xfrm>
            <a:off x="2143108" y="1285860"/>
            <a:ext cx="857256" cy="369332"/>
          </a:xfrm>
          <a:prstGeom prst="rect">
            <a:avLst/>
          </a:prstGeom>
          <a:noFill/>
        </p:spPr>
        <p:txBody>
          <a:bodyPr wrap="square" rtlCol="0">
            <a:spAutoFit/>
          </a:bodyPr>
          <a:lstStyle/>
          <a:p>
            <a:r>
              <a:rPr lang="es-ES" dirty="0" smtClean="0"/>
              <a:t>10%</a:t>
            </a:r>
            <a:endParaRPr lang="es-ES" dirty="0"/>
          </a:p>
        </p:txBody>
      </p:sp>
      <p:graphicFrame>
        <p:nvGraphicFramePr>
          <p:cNvPr id="12" name="11 Tabla"/>
          <p:cNvGraphicFramePr>
            <a:graphicFrameLocks noGrp="1"/>
          </p:cNvGraphicFramePr>
          <p:nvPr/>
        </p:nvGraphicFramePr>
        <p:xfrm>
          <a:off x="1357290" y="4929198"/>
          <a:ext cx="6096000" cy="148336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es-ES" dirty="0" smtClean="0"/>
                        <a:t>Porcentaje</a:t>
                      </a:r>
                      <a:endParaRPr lang="es-ES" dirty="0"/>
                    </a:p>
                  </a:txBody>
                  <a:tcPr/>
                </a:tc>
                <a:tc>
                  <a:txBody>
                    <a:bodyPr/>
                    <a:lstStyle/>
                    <a:p>
                      <a:pPr algn="ctr"/>
                      <a:r>
                        <a:rPr lang="es-ES" dirty="0" err="1" smtClean="0"/>
                        <a:t>Clas</a:t>
                      </a:r>
                      <a:r>
                        <a:rPr lang="es-ES" dirty="0" smtClean="0"/>
                        <a:t>. A, B, C</a:t>
                      </a:r>
                      <a:endParaRPr lang="es-ES" dirty="0"/>
                    </a:p>
                  </a:txBody>
                  <a:tcPr/>
                </a:tc>
              </a:tr>
              <a:tr h="370840">
                <a:tc>
                  <a:txBody>
                    <a:bodyPr/>
                    <a:lstStyle/>
                    <a:p>
                      <a:pPr algn="ctr"/>
                      <a:r>
                        <a:rPr lang="es-ES" dirty="0" smtClean="0"/>
                        <a:t>80</a:t>
                      </a:r>
                    </a:p>
                  </a:txBody>
                  <a:tcPr/>
                </a:tc>
                <a:tc>
                  <a:txBody>
                    <a:bodyPr/>
                    <a:lstStyle/>
                    <a:p>
                      <a:pPr algn="ctr"/>
                      <a:r>
                        <a:rPr lang="es-ES" dirty="0" smtClean="0"/>
                        <a:t>A</a:t>
                      </a:r>
                      <a:endParaRPr lang="es-ES" dirty="0"/>
                    </a:p>
                  </a:txBody>
                  <a:tcPr/>
                </a:tc>
              </a:tr>
              <a:tr h="370840">
                <a:tc>
                  <a:txBody>
                    <a:bodyPr/>
                    <a:lstStyle/>
                    <a:p>
                      <a:pPr algn="ctr"/>
                      <a:r>
                        <a:rPr lang="es-ES" dirty="0" smtClean="0"/>
                        <a:t>10</a:t>
                      </a:r>
                      <a:endParaRPr lang="es-ES" dirty="0"/>
                    </a:p>
                  </a:txBody>
                  <a:tcPr/>
                </a:tc>
                <a:tc>
                  <a:txBody>
                    <a:bodyPr/>
                    <a:lstStyle/>
                    <a:p>
                      <a:pPr algn="ctr"/>
                      <a:r>
                        <a:rPr lang="es-ES" dirty="0" smtClean="0"/>
                        <a:t>B</a:t>
                      </a:r>
                      <a:endParaRPr lang="es-ES" dirty="0"/>
                    </a:p>
                  </a:txBody>
                  <a:tcPr/>
                </a:tc>
              </a:tr>
              <a:tr h="370840">
                <a:tc>
                  <a:txBody>
                    <a:bodyPr/>
                    <a:lstStyle/>
                    <a:p>
                      <a:pPr algn="ctr"/>
                      <a:r>
                        <a:rPr lang="es-ES" dirty="0" smtClean="0"/>
                        <a:t>10</a:t>
                      </a:r>
                      <a:endParaRPr lang="es-ES" dirty="0"/>
                    </a:p>
                  </a:txBody>
                  <a:tcPr/>
                </a:tc>
                <a:tc>
                  <a:txBody>
                    <a:bodyPr/>
                    <a:lstStyle/>
                    <a:p>
                      <a:pPr algn="ctr"/>
                      <a:r>
                        <a:rPr lang="es-ES" dirty="0" smtClean="0"/>
                        <a:t>C</a:t>
                      </a:r>
                      <a:endParaRPr lang="es-ES"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358</TotalTime>
  <Words>2600</Words>
  <Application>Microsoft Office PowerPoint</Application>
  <PresentationFormat>Presentación en pantalla (4:3)</PresentationFormat>
  <Paragraphs>724</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vector>
  </TitlesOfParts>
  <Company>Peruxxoft™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AUX CHONTALPA</dc:creator>
  <cp:lastModifiedBy>Willians Juarez A</cp:lastModifiedBy>
  <cp:revision>35</cp:revision>
  <dcterms:created xsi:type="dcterms:W3CDTF">2010-11-11T13:08:00Z</dcterms:created>
  <dcterms:modified xsi:type="dcterms:W3CDTF">2010-11-25T23:00:49Z</dcterms:modified>
</cp:coreProperties>
</file>