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262" r:id="rId4"/>
    <p:sldId id="263" r:id="rId5"/>
    <p:sldId id="264" r:id="rId6"/>
    <p:sldId id="265" r:id="rId7"/>
    <p:sldId id="266" r:id="rId8"/>
    <p:sldId id="261" r:id="rId9"/>
    <p:sldId id="259" r:id="rId10"/>
    <p:sldId id="260" r:id="rId11"/>
    <p:sldId id="268" r:id="rId12"/>
    <p:sldId id="269" r:id="rId13"/>
    <p:sldId id="270" r:id="rId14"/>
    <p:sldId id="271" r:id="rId15"/>
    <p:sldId id="273" r:id="rId16"/>
    <p:sldId id="274" r:id="rId17"/>
    <p:sldId id="275" r:id="rId18"/>
    <p:sldId id="276" r:id="rId19"/>
    <p:sldId id="277" r:id="rId20"/>
    <p:sldId id="278" r:id="rId21"/>
  </p:sldIdLst>
  <p:sldSz cx="9144000" cy="6858000" type="screen4x3"/>
  <p:notesSz cx="7010400" cy="9296400"/>
  <p:custDataLst>
    <p:tags r:id="rId24"/>
  </p:custDataLst>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p:cViewPr>
        <p:scale>
          <a:sx n="100" d="100"/>
          <a:sy n="100" d="100"/>
        </p:scale>
        <p:origin x="-11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1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bro_de_Microsoft_Office_Excel_2007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Ericka\Desktop\MASTER\DIRECCI&#211;N%20DE%20LA%20PRODUCTIVIDAD\DIRECCI&#211;N%20DE%20LA%20PRODUCTIVIDAD\PARE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v>
          </c:tx>
          <c:invertIfNegative val="0"/>
          <c:cat>
            <c:strRef>
              <c:f>DANIEL!$A$2:$A$7</c:f>
              <c:strCache>
                <c:ptCount val="6"/>
                <c:pt idx="0">
                  <c:v>ACT. 4</c:v>
                </c:pt>
                <c:pt idx="1">
                  <c:v>ACT. 1</c:v>
                </c:pt>
                <c:pt idx="2">
                  <c:v>ACT. 3</c:v>
                </c:pt>
                <c:pt idx="3">
                  <c:v>ACT. 6</c:v>
                </c:pt>
                <c:pt idx="4">
                  <c:v>ACT. 2</c:v>
                </c:pt>
                <c:pt idx="5">
                  <c:v>ACT. 5</c:v>
                </c:pt>
              </c:strCache>
            </c:strRef>
          </c:cat>
          <c:val>
            <c:numRef>
              <c:f>DANIEL!$C$2:$C$7</c:f>
              <c:numCache>
                <c:formatCode>0.00%</c:formatCode>
                <c:ptCount val="6"/>
                <c:pt idx="0">
                  <c:v>0.46277417361754708</c:v>
                </c:pt>
                <c:pt idx="1">
                  <c:v>0.27772628977448249</c:v>
                </c:pt>
                <c:pt idx="2">
                  <c:v>9.7312326227988868E-2</c:v>
                </c:pt>
                <c:pt idx="3">
                  <c:v>9.7312326227988868E-2</c:v>
                </c:pt>
                <c:pt idx="4">
                  <c:v>3.2437442075996289E-2</c:v>
                </c:pt>
                <c:pt idx="5">
                  <c:v>3.2437442075996289E-2</c:v>
                </c:pt>
              </c:numCache>
            </c:numRef>
          </c:val>
        </c:ser>
        <c:dLbls>
          <c:showLegendKey val="0"/>
          <c:showVal val="0"/>
          <c:showCatName val="0"/>
          <c:showSerName val="0"/>
          <c:showPercent val="0"/>
          <c:showBubbleSize val="0"/>
        </c:dLbls>
        <c:gapWidth val="150"/>
        <c:axId val="247306496"/>
        <c:axId val="247312384"/>
      </c:barChart>
      <c:lineChart>
        <c:grouping val="standard"/>
        <c:varyColors val="0"/>
        <c:ser>
          <c:idx val="1"/>
          <c:order val="1"/>
          <c:tx>
            <c:v>% ACUMULADO</c:v>
          </c:tx>
          <c:cat>
            <c:strRef>
              <c:f>DANIEL!$A$2:$A$7</c:f>
              <c:strCache>
                <c:ptCount val="6"/>
                <c:pt idx="0">
                  <c:v>ACT. 4</c:v>
                </c:pt>
                <c:pt idx="1">
                  <c:v>ACT. 1</c:v>
                </c:pt>
                <c:pt idx="2">
                  <c:v>ACT. 3</c:v>
                </c:pt>
                <c:pt idx="3">
                  <c:v>ACT. 6</c:v>
                </c:pt>
                <c:pt idx="4">
                  <c:v>ACT. 2</c:v>
                </c:pt>
                <c:pt idx="5">
                  <c:v>ACT. 5</c:v>
                </c:pt>
              </c:strCache>
            </c:strRef>
          </c:cat>
          <c:val>
            <c:numRef>
              <c:f>DANIEL!$D$2:$D$7</c:f>
              <c:numCache>
                <c:formatCode>0.00%</c:formatCode>
                <c:ptCount val="6"/>
                <c:pt idx="0">
                  <c:v>0.46277417361754708</c:v>
                </c:pt>
                <c:pt idx="1">
                  <c:v>0.74050046339202957</c:v>
                </c:pt>
                <c:pt idx="2">
                  <c:v>0.83781278962001848</c:v>
                </c:pt>
                <c:pt idx="3">
                  <c:v>0.93512511584800739</c:v>
                </c:pt>
                <c:pt idx="4">
                  <c:v>0.9675625579240037</c:v>
                </c:pt>
                <c:pt idx="5">
                  <c:v>1</c:v>
                </c:pt>
              </c:numCache>
            </c:numRef>
          </c:val>
          <c:smooth val="0"/>
        </c:ser>
        <c:dLbls>
          <c:showLegendKey val="0"/>
          <c:showVal val="0"/>
          <c:showCatName val="0"/>
          <c:showSerName val="0"/>
          <c:showPercent val="0"/>
          <c:showBubbleSize val="0"/>
        </c:dLbls>
        <c:marker val="1"/>
        <c:smooth val="0"/>
        <c:axId val="247306496"/>
        <c:axId val="247312384"/>
      </c:lineChart>
      <c:catAx>
        <c:axId val="247306496"/>
        <c:scaling>
          <c:orientation val="minMax"/>
        </c:scaling>
        <c:delete val="0"/>
        <c:axPos val="b"/>
        <c:majorTickMark val="out"/>
        <c:minorTickMark val="none"/>
        <c:tickLblPos val="nextTo"/>
        <c:crossAx val="247312384"/>
        <c:crosses val="autoZero"/>
        <c:auto val="1"/>
        <c:lblAlgn val="ctr"/>
        <c:lblOffset val="100"/>
        <c:noMultiLvlLbl val="0"/>
      </c:catAx>
      <c:valAx>
        <c:axId val="247312384"/>
        <c:scaling>
          <c:orientation val="minMax"/>
        </c:scaling>
        <c:delete val="0"/>
        <c:axPos val="l"/>
        <c:majorGridlines/>
        <c:numFmt formatCode="0.00%" sourceLinked="1"/>
        <c:majorTickMark val="out"/>
        <c:minorTickMark val="none"/>
        <c:tickLblPos val="nextTo"/>
        <c:crossAx val="247306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v>
          </c:tx>
          <c:invertIfNegative val="0"/>
          <c:cat>
            <c:strRef>
              <c:f>MARIO!$A$2:$A$10</c:f>
              <c:strCache>
                <c:ptCount val="9"/>
                <c:pt idx="0">
                  <c:v>ACT. 9</c:v>
                </c:pt>
                <c:pt idx="1">
                  <c:v>ACT. 4</c:v>
                </c:pt>
                <c:pt idx="2">
                  <c:v>ACT. 8</c:v>
                </c:pt>
                <c:pt idx="3">
                  <c:v>ACT. 3</c:v>
                </c:pt>
                <c:pt idx="4">
                  <c:v>ACT. 5</c:v>
                </c:pt>
                <c:pt idx="5">
                  <c:v>ACT. 6</c:v>
                </c:pt>
                <c:pt idx="6">
                  <c:v>ACT. 7</c:v>
                </c:pt>
                <c:pt idx="7">
                  <c:v>ACT. 1</c:v>
                </c:pt>
                <c:pt idx="8">
                  <c:v>ACT. 2</c:v>
                </c:pt>
              </c:strCache>
            </c:strRef>
          </c:cat>
          <c:val>
            <c:numRef>
              <c:f>MARIO!$C$2:$C$10</c:f>
              <c:numCache>
                <c:formatCode>0.00%</c:formatCode>
                <c:ptCount val="9"/>
                <c:pt idx="0">
                  <c:v>0.5646089960568097</c:v>
                </c:pt>
                <c:pt idx="1">
                  <c:v>0.10990333949820286</c:v>
                </c:pt>
                <c:pt idx="2">
                  <c:v>9.4095683428132723E-2</c:v>
                </c:pt>
                <c:pt idx="3">
                  <c:v>6.274208744809294E-2</c:v>
                </c:pt>
                <c:pt idx="4">
                  <c:v>6.274208744809294E-2</c:v>
                </c:pt>
                <c:pt idx="5">
                  <c:v>3.137104372404647E-2</c:v>
                </c:pt>
                <c:pt idx="6">
                  <c:v>3.137104372404647E-2</c:v>
                </c:pt>
                <c:pt idx="7">
                  <c:v>2.7480196810552387E-2</c:v>
                </c:pt>
                <c:pt idx="8">
                  <c:v>1.5685521862023235E-2</c:v>
                </c:pt>
              </c:numCache>
            </c:numRef>
          </c:val>
        </c:ser>
        <c:dLbls>
          <c:showLegendKey val="0"/>
          <c:showVal val="0"/>
          <c:showCatName val="0"/>
          <c:showSerName val="0"/>
          <c:showPercent val="0"/>
          <c:showBubbleSize val="0"/>
        </c:dLbls>
        <c:gapWidth val="150"/>
        <c:axId val="236632704"/>
        <c:axId val="236647168"/>
      </c:barChart>
      <c:lineChart>
        <c:grouping val="standard"/>
        <c:varyColors val="0"/>
        <c:ser>
          <c:idx val="1"/>
          <c:order val="1"/>
          <c:tx>
            <c:v>% ACUMULADO</c:v>
          </c:tx>
          <c:cat>
            <c:strRef>
              <c:f>MARIO!$A$2:$A$10</c:f>
              <c:strCache>
                <c:ptCount val="9"/>
                <c:pt idx="0">
                  <c:v>ACT. 9</c:v>
                </c:pt>
                <c:pt idx="1">
                  <c:v>ACT. 4</c:v>
                </c:pt>
                <c:pt idx="2">
                  <c:v>ACT. 8</c:v>
                </c:pt>
                <c:pt idx="3">
                  <c:v>ACT. 3</c:v>
                </c:pt>
                <c:pt idx="4">
                  <c:v>ACT. 5</c:v>
                </c:pt>
                <c:pt idx="5">
                  <c:v>ACT. 6</c:v>
                </c:pt>
                <c:pt idx="6">
                  <c:v>ACT. 7</c:v>
                </c:pt>
                <c:pt idx="7">
                  <c:v>ACT. 1</c:v>
                </c:pt>
                <c:pt idx="8">
                  <c:v>ACT. 2</c:v>
                </c:pt>
              </c:strCache>
            </c:strRef>
          </c:cat>
          <c:val>
            <c:numRef>
              <c:f>MARIO!$D$2:$D$10</c:f>
              <c:numCache>
                <c:formatCode>0.00%</c:formatCode>
                <c:ptCount val="9"/>
                <c:pt idx="0">
                  <c:v>0.5646089960568097</c:v>
                </c:pt>
                <c:pt idx="1">
                  <c:v>0.67451233555501255</c:v>
                </c:pt>
                <c:pt idx="2">
                  <c:v>0.76860801898314524</c:v>
                </c:pt>
                <c:pt idx="3">
                  <c:v>0.83135010643123819</c:v>
                </c:pt>
                <c:pt idx="4">
                  <c:v>0.89409219387933114</c:v>
                </c:pt>
                <c:pt idx="5">
                  <c:v>0.92546323760337756</c:v>
                </c:pt>
                <c:pt idx="6">
                  <c:v>0.95683428132742399</c:v>
                </c:pt>
                <c:pt idx="7">
                  <c:v>0.98431447813797635</c:v>
                </c:pt>
                <c:pt idx="8">
                  <c:v>0.99999999999999956</c:v>
                </c:pt>
              </c:numCache>
            </c:numRef>
          </c:val>
          <c:smooth val="0"/>
        </c:ser>
        <c:dLbls>
          <c:showLegendKey val="0"/>
          <c:showVal val="0"/>
          <c:showCatName val="0"/>
          <c:showSerName val="0"/>
          <c:showPercent val="0"/>
          <c:showBubbleSize val="0"/>
        </c:dLbls>
        <c:marker val="1"/>
        <c:smooth val="0"/>
        <c:axId val="236632704"/>
        <c:axId val="236647168"/>
      </c:lineChart>
      <c:catAx>
        <c:axId val="236632704"/>
        <c:scaling>
          <c:orientation val="minMax"/>
        </c:scaling>
        <c:delete val="0"/>
        <c:axPos val="b"/>
        <c:majorTickMark val="out"/>
        <c:minorTickMark val="none"/>
        <c:tickLblPos val="nextTo"/>
        <c:crossAx val="236647168"/>
        <c:crosses val="autoZero"/>
        <c:auto val="1"/>
        <c:lblAlgn val="ctr"/>
        <c:lblOffset val="100"/>
        <c:noMultiLvlLbl val="0"/>
      </c:catAx>
      <c:valAx>
        <c:axId val="236647168"/>
        <c:scaling>
          <c:orientation val="minMax"/>
        </c:scaling>
        <c:delete val="0"/>
        <c:axPos val="l"/>
        <c:majorGridlines/>
        <c:numFmt formatCode="0.00%" sourceLinked="1"/>
        <c:majorTickMark val="out"/>
        <c:minorTickMark val="none"/>
        <c:tickLblPos val="nextTo"/>
        <c:crossAx val="236632704"/>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E58AF-F030-4FE0-B753-51BC6EA8921A}" type="doc">
      <dgm:prSet loTypeId="urn:microsoft.com/office/officeart/2005/8/layout/hProcess9" loCatId="process" qsTypeId="urn:microsoft.com/office/officeart/2005/8/quickstyle/3d1" qsCatId="3D" csTypeId="urn:microsoft.com/office/officeart/2005/8/colors/colorful5" csCatId="colorful" phldr="1"/>
      <dgm:spPr/>
    </dgm:pt>
    <dgm:pt modelId="{2B766E1E-BCAA-4C23-9856-5EC2F87E5DAF}">
      <dgm:prSet phldrT="[Texto]"/>
      <dgm:spPr/>
      <dgm:t>
        <a:bodyPr/>
        <a:lstStyle/>
        <a:p>
          <a:r>
            <a:rPr lang="es-MX" dirty="0" smtClean="0"/>
            <a:t>SEGURIDAD INDUSTRIAL</a:t>
          </a:r>
          <a:endParaRPr lang="es-MX" dirty="0"/>
        </a:p>
      </dgm:t>
    </dgm:pt>
    <dgm:pt modelId="{05E0F4AE-18A8-4AC1-B213-013D5E8C7033}" type="parTrans" cxnId="{247C95CF-B234-4FF3-89FF-9243D603C542}">
      <dgm:prSet/>
      <dgm:spPr/>
      <dgm:t>
        <a:bodyPr/>
        <a:lstStyle/>
        <a:p>
          <a:endParaRPr lang="es-MX"/>
        </a:p>
      </dgm:t>
    </dgm:pt>
    <dgm:pt modelId="{5E9D5FA8-FE80-462B-B17A-02613C767BD3}" type="sibTrans" cxnId="{247C95CF-B234-4FF3-89FF-9243D603C542}">
      <dgm:prSet/>
      <dgm:spPr/>
      <dgm:t>
        <a:bodyPr/>
        <a:lstStyle/>
        <a:p>
          <a:endParaRPr lang="es-MX"/>
        </a:p>
      </dgm:t>
    </dgm:pt>
    <dgm:pt modelId="{762EA62F-2E0E-44A4-B589-B407E73C3CB2}">
      <dgm:prSet phldrT="[Texto]"/>
      <dgm:spPr/>
      <dgm:t>
        <a:bodyPr/>
        <a:lstStyle/>
        <a:p>
          <a:r>
            <a:rPr lang="es-MX" dirty="0" smtClean="0"/>
            <a:t>PROTECCIÓN AMBIENTAL</a:t>
          </a:r>
          <a:endParaRPr lang="es-MX" dirty="0"/>
        </a:p>
      </dgm:t>
    </dgm:pt>
    <dgm:pt modelId="{035F9C80-6D81-44D1-BE1C-2857AFDAFFAB}" type="parTrans" cxnId="{10A1B990-F243-487F-82F9-6A4F47BDE441}">
      <dgm:prSet/>
      <dgm:spPr/>
      <dgm:t>
        <a:bodyPr/>
        <a:lstStyle/>
        <a:p>
          <a:endParaRPr lang="es-MX"/>
        </a:p>
      </dgm:t>
    </dgm:pt>
    <dgm:pt modelId="{D9B90EB8-3E81-487E-ABA1-42465D07DB6A}" type="sibTrans" cxnId="{10A1B990-F243-487F-82F9-6A4F47BDE441}">
      <dgm:prSet/>
      <dgm:spPr/>
      <dgm:t>
        <a:bodyPr/>
        <a:lstStyle/>
        <a:p>
          <a:endParaRPr lang="es-MX"/>
        </a:p>
      </dgm:t>
    </dgm:pt>
    <dgm:pt modelId="{667F26D3-F036-4407-81C5-A5EAB2D51EA0}">
      <dgm:prSet phldrT="[Texto]"/>
      <dgm:spPr/>
      <dgm:t>
        <a:bodyPr/>
        <a:lstStyle/>
        <a:p>
          <a:r>
            <a:rPr lang="es-MX" dirty="0" smtClean="0"/>
            <a:t>CALIDAD</a:t>
          </a:r>
          <a:endParaRPr lang="es-MX" dirty="0"/>
        </a:p>
      </dgm:t>
    </dgm:pt>
    <dgm:pt modelId="{7CAB70D1-7B84-4468-8587-FF477214D540}" type="parTrans" cxnId="{D9C652C1-417B-4C88-A8C5-8FE91B63C272}">
      <dgm:prSet/>
      <dgm:spPr/>
      <dgm:t>
        <a:bodyPr/>
        <a:lstStyle/>
        <a:p>
          <a:endParaRPr lang="es-MX"/>
        </a:p>
      </dgm:t>
    </dgm:pt>
    <dgm:pt modelId="{A5192CD3-5C97-4007-AF8F-B23C81D4ABD3}" type="sibTrans" cxnId="{D9C652C1-417B-4C88-A8C5-8FE91B63C272}">
      <dgm:prSet/>
      <dgm:spPr/>
      <dgm:t>
        <a:bodyPr/>
        <a:lstStyle/>
        <a:p>
          <a:endParaRPr lang="es-MX"/>
        </a:p>
      </dgm:t>
    </dgm:pt>
    <dgm:pt modelId="{F242317A-B163-4E82-8EB8-A1BD3879BCE3}" type="pres">
      <dgm:prSet presAssocID="{005E58AF-F030-4FE0-B753-51BC6EA8921A}" presName="CompostProcess" presStyleCnt="0">
        <dgm:presLayoutVars>
          <dgm:dir/>
          <dgm:resizeHandles val="exact"/>
        </dgm:presLayoutVars>
      </dgm:prSet>
      <dgm:spPr/>
    </dgm:pt>
    <dgm:pt modelId="{2BCB9CDB-1A4B-4825-8E2F-AC8C74B46D24}" type="pres">
      <dgm:prSet presAssocID="{005E58AF-F030-4FE0-B753-51BC6EA8921A}" presName="arrow" presStyleLbl="bgShp" presStyleIdx="0" presStyleCnt="1"/>
      <dgm:spPr/>
    </dgm:pt>
    <dgm:pt modelId="{CBE3C100-8536-4B1B-B698-070E638ADE89}" type="pres">
      <dgm:prSet presAssocID="{005E58AF-F030-4FE0-B753-51BC6EA8921A}" presName="linearProcess" presStyleCnt="0"/>
      <dgm:spPr/>
    </dgm:pt>
    <dgm:pt modelId="{F9F2B926-33A1-4F7E-AACE-72864AF197EE}" type="pres">
      <dgm:prSet presAssocID="{2B766E1E-BCAA-4C23-9856-5EC2F87E5DAF}" presName="textNode" presStyleLbl="node1" presStyleIdx="0" presStyleCnt="3">
        <dgm:presLayoutVars>
          <dgm:bulletEnabled val="1"/>
        </dgm:presLayoutVars>
      </dgm:prSet>
      <dgm:spPr/>
      <dgm:t>
        <a:bodyPr/>
        <a:lstStyle/>
        <a:p>
          <a:endParaRPr lang="es-MX"/>
        </a:p>
      </dgm:t>
    </dgm:pt>
    <dgm:pt modelId="{29FDC274-F572-4347-8422-D4A9F13E1890}" type="pres">
      <dgm:prSet presAssocID="{5E9D5FA8-FE80-462B-B17A-02613C767BD3}" presName="sibTrans" presStyleCnt="0"/>
      <dgm:spPr/>
    </dgm:pt>
    <dgm:pt modelId="{2447F498-91A5-4C41-9F36-6E037136023C}" type="pres">
      <dgm:prSet presAssocID="{762EA62F-2E0E-44A4-B589-B407E73C3CB2}" presName="textNode" presStyleLbl="node1" presStyleIdx="1" presStyleCnt="3">
        <dgm:presLayoutVars>
          <dgm:bulletEnabled val="1"/>
        </dgm:presLayoutVars>
      </dgm:prSet>
      <dgm:spPr/>
      <dgm:t>
        <a:bodyPr/>
        <a:lstStyle/>
        <a:p>
          <a:endParaRPr lang="es-MX"/>
        </a:p>
      </dgm:t>
    </dgm:pt>
    <dgm:pt modelId="{214873B7-9E07-40D0-809F-A463360DAB53}" type="pres">
      <dgm:prSet presAssocID="{D9B90EB8-3E81-487E-ABA1-42465D07DB6A}" presName="sibTrans" presStyleCnt="0"/>
      <dgm:spPr/>
    </dgm:pt>
    <dgm:pt modelId="{9CBE5C9E-7839-412E-9E4F-8B68337B742C}" type="pres">
      <dgm:prSet presAssocID="{667F26D3-F036-4407-81C5-A5EAB2D51EA0}" presName="textNode" presStyleLbl="node1" presStyleIdx="2" presStyleCnt="3">
        <dgm:presLayoutVars>
          <dgm:bulletEnabled val="1"/>
        </dgm:presLayoutVars>
      </dgm:prSet>
      <dgm:spPr/>
      <dgm:t>
        <a:bodyPr/>
        <a:lstStyle/>
        <a:p>
          <a:endParaRPr lang="es-MX"/>
        </a:p>
      </dgm:t>
    </dgm:pt>
  </dgm:ptLst>
  <dgm:cxnLst>
    <dgm:cxn modelId="{247C95CF-B234-4FF3-89FF-9243D603C542}" srcId="{005E58AF-F030-4FE0-B753-51BC6EA8921A}" destId="{2B766E1E-BCAA-4C23-9856-5EC2F87E5DAF}" srcOrd="0" destOrd="0" parTransId="{05E0F4AE-18A8-4AC1-B213-013D5E8C7033}" sibTransId="{5E9D5FA8-FE80-462B-B17A-02613C767BD3}"/>
    <dgm:cxn modelId="{D231308E-49A2-465A-8CAF-A500D64DFF56}" type="presOf" srcId="{762EA62F-2E0E-44A4-B589-B407E73C3CB2}" destId="{2447F498-91A5-4C41-9F36-6E037136023C}" srcOrd="0" destOrd="0" presId="urn:microsoft.com/office/officeart/2005/8/layout/hProcess9"/>
    <dgm:cxn modelId="{E74B21F8-69F5-4259-98B3-70F8BF3AEB8B}" type="presOf" srcId="{667F26D3-F036-4407-81C5-A5EAB2D51EA0}" destId="{9CBE5C9E-7839-412E-9E4F-8B68337B742C}" srcOrd="0" destOrd="0" presId="urn:microsoft.com/office/officeart/2005/8/layout/hProcess9"/>
    <dgm:cxn modelId="{D9C652C1-417B-4C88-A8C5-8FE91B63C272}" srcId="{005E58AF-F030-4FE0-B753-51BC6EA8921A}" destId="{667F26D3-F036-4407-81C5-A5EAB2D51EA0}" srcOrd="2" destOrd="0" parTransId="{7CAB70D1-7B84-4468-8587-FF477214D540}" sibTransId="{A5192CD3-5C97-4007-AF8F-B23C81D4ABD3}"/>
    <dgm:cxn modelId="{D82B614A-0AD8-4328-8BCE-5105F9180D98}" type="presOf" srcId="{2B766E1E-BCAA-4C23-9856-5EC2F87E5DAF}" destId="{F9F2B926-33A1-4F7E-AACE-72864AF197EE}" srcOrd="0" destOrd="0" presId="urn:microsoft.com/office/officeart/2005/8/layout/hProcess9"/>
    <dgm:cxn modelId="{10A1B990-F243-487F-82F9-6A4F47BDE441}" srcId="{005E58AF-F030-4FE0-B753-51BC6EA8921A}" destId="{762EA62F-2E0E-44A4-B589-B407E73C3CB2}" srcOrd="1" destOrd="0" parTransId="{035F9C80-6D81-44D1-BE1C-2857AFDAFFAB}" sibTransId="{D9B90EB8-3E81-487E-ABA1-42465D07DB6A}"/>
    <dgm:cxn modelId="{314025D6-1C27-42E6-8D20-38FF4D9AA54E}" type="presOf" srcId="{005E58AF-F030-4FE0-B753-51BC6EA8921A}" destId="{F242317A-B163-4E82-8EB8-A1BD3879BCE3}" srcOrd="0" destOrd="0" presId="urn:microsoft.com/office/officeart/2005/8/layout/hProcess9"/>
    <dgm:cxn modelId="{FAB0656E-9583-4D10-A04A-DBEA69E45766}" type="presParOf" srcId="{F242317A-B163-4E82-8EB8-A1BD3879BCE3}" destId="{2BCB9CDB-1A4B-4825-8E2F-AC8C74B46D24}" srcOrd="0" destOrd="0" presId="urn:microsoft.com/office/officeart/2005/8/layout/hProcess9"/>
    <dgm:cxn modelId="{9C213CA1-CD75-44D7-8A6F-ACC2FCF01C00}" type="presParOf" srcId="{F242317A-B163-4E82-8EB8-A1BD3879BCE3}" destId="{CBE3C100-8536-4B1B-B698-070E638ADE89}" srcOrd="1" destOrd="0" presId="urn:microsoft.com/office/officeart/2005/8/layout/hProcess9"/>
    <dgm:cxn modelId="{0F326CE9-40B0-4547-A679-F13CE8250A89}" type="presParOf" srcId="{CBE3C100-8536-4B1B-B698-070E638ADE89}" destId="{F9F2B926-33A1-4F7E-AACE-72864AF197EE}" srcOrd="0" destOrd="0" presId="urn:microsoft.com/office/officeart/2005/8/layout/hProcess9"/>
    <dgm:cxn modelId="{893FA50B-6336-446E-B284-E66AF1890C4C}" type="presParOf" srcId="{CBE3C100-8536-4B1B-B698-070E638ADE89}" destId="{29FDC274-F572-4347-8422-D4A9F13E1890}" srcOrd="1" destOrd="0" presId="urn:microsoft.com/office/officeart/2005/8/layout/hProcess9"/>
    <dgm:cxn modelId="{03F5E565-A434-4879-8BF2-201945BFE0A7}" type="presParOf" srcId="{CBE3C100-8536-4B1B-B698-070E638ADE89}" destId="{2447F498-91A5-4C41-9F36-6E037136023C}" srcOrd="2" destOrd="0" presId="urn:microsoft.com/office/officeart/2005/8/layout/hProcess9"/>
    <dgm:cxn modelId="{69589D9E-40D3-4D44-891A-B081E00C00AA}" type="presParOf" srcId="{CBE3C100-8536-4B1B-B698-070E638ADE89}" destId="{214873B7-9E07-40D0-809F-A463360DAB53}" srcOrd="3" destOrd="0" presId="urn:microsoft.com/office/officeart/2005/8/layout/hProcess9"/>
    <dgm:cxn modelId="{D3C099AC-F2E6-4207-B353-9D579BCD4F4F}" type="presParOf" srcId="{CBE3C100-8536-4B1B-B698-070E638ADE89}" destId="{9CBE5C9E-7839-412E-9E4F-8B68337B74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9CDB-1A4B-4825-8E2F-AC8C74B46D24}">
      <dsp:nvSpPr>
        <dsp:cNvPr id="0" name=""/>
        <dsp:cNvSpPr/>
      </dsp:nvSpPr>
      <dsp:spPr>
        <a:xfrm>
          <a:off x="469852" y="0"/>
          <a:ext cx="5324991" cy="4320480"/>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9F2B926-33A1-4F7E-AACE-72864AF197EE}">
      <dsp:nvSpPr>
        <dsp:cNvPr id="0" name=""/>
        <dsp:cNvSpPr/>
      </dsp:nvSpPr>
      <dsp:spPr>
        <a:xfrm>
          <a:off x="6729" y="1296144"/>
          <a:ext cx="2016449" cy="172819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SEGURIDAD INDUSTRIAL</a:t>
          </a:r>
          <a:endParaRPr lang="es-MX" sz="2400" kern="1200" dirty="0"/>
        </a:p>
      </dsp:txBody>
      <dsp:txXfrm>
        <a:off x="91092" y="1380507"/>
        <a:ext cx="1847723" cy="1559466"/>
      </dsp:txXfrm>
    </dsp:sp>
    <dsp:sp modelId="{2447F498-91A5-4C41-9F36-6E037136023C}">
      <dsp:nvSpPr>
        <dsp:cNvPr id="0" name=""/>
        <dsp:cNvSpPr/>
      </dsp:nvSpPr>
      <dsp:spPr>
        <a:xfrm>
          <a:off x="2124123" y="1296144"/>
          <a:ext cx="2016449" cy="1728192"/>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PROTECCIÓN AMBIENTAL</a:t>
          </a:r>
          <a:endParaRPr lang="es-MX" sz="2400" kern="1200" dirty="0"/>
        </a:p>
      </dsp:txBody>
      <dsp:txXfrm>
        <a:off x="2208486" y="1380507"/>
        <a:ext cx="1847723" cy="1559466"/>
      </dsp:txXfrm>
    </dsp:sp>
    <dsp:sp modelId="{9CBE5C9E-7839-412E-9E4F-8B68337B742C}">
      <dsp:nvSpPr>
        <dsp:cNvPr id="0" name=""/>
        <dsp:cNvSpPr/>
      </dsp:nvSpPr>
      <dsp:spPr>
        <a:xfrm>
          <a:off x="4241517" y="1296144"/>
          <a:ext cx="2016449" cy="172819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CALIDAD</a:t>
          </a:r>
          <a:endParaRPr lang="es-MX" sz="2400" kern="1200" dirty="0"/>
        </a:p>
      </dsp:txBody>
      <dsp:txXfrm>
        <a:off x="4325880" y="1380507"/>
        <a:ext cx="1847723" cy="1559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78AFD6-A299-438A-A2D1-ACD423F89F3A}" type="datetimeFigureOut">
              <a:rPr lang="es-MX" smtClean="0"/>
              <a:pPr/>
              <a:t>19/11/2010</a:t>
            </a:fld>
            <a:endParaRPr lang="es-MX"/>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287DB50-2BB8-4AAF-A25B-BE40886A9CD4}" type="slidenum">
              <a:rPr lang="es-MX" smtClean="0"/>
              <a:pPr/>
              <a:t>‹Nº›</a:t>
            </a:fld>
            <a:endParaRPr lang="es-MX"/>
          </a:p>
        </p:txBody>
      </p:sp>
    </p:spTree>
    <p:extLst>
      <p:ext uri="{BB962C8B-B14F-4D97-AF65-F5344CB8AC3E}">
        <p14:creationId xmlns:p14="http://schemas.microsoft.com/office/powerpoint/2010/main" val="3140911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AE8C36-654E-4A64-BE7C-96940490BA51}" type="datetimeFigureOut">
              <a:rPr lang="es-MX"/>
              <a:pPr>
                <a:defRPr/>
              </a:pPr>
              <a:t>19/11/2010</a:t>
            </a:fld>
            <a:endParaRPr lang="es-MX"/>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CB6D206-2AD7-4F49-8440-120FAF745DEA}" type="slidenum">
              <a:rPr lang="es-MX"/>
              <a:pPr>
                <a:defRPr/>
              </a:pPr>
              <a:t>‹Nº›</a:t>
            </a:fld>
            <a:endParaRPr lang="es-MX"/>
          </a:p>
        </p:txBody>
      </p:sp>
    </p:spTree>
    <p:extLst>
      <p:ext uri="{BB962C8B-B14F-4D97-AF65-F5344CB8AC3E}">
        <p14:creationId xmlns:p14="http://schemas.microsoft.com/office/powerpoint/2010/main" val="2998138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20</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pPr>
              <a:defRPr/>
            </a:pPr>
            <a:fld id="{D57BA0D8-9A2D-4914-9569-124EBBC9D535}" type="datetimeFigureOut">
              <a:rPr lang="es-MX"/>
              <a:pPr>
                <a:defRPr/>
              </a:pPr>
              <a:t>19/11/2010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27EEA08C-2FC7-4150-B195-F182C850BDA7}"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FF0A2840-281B-4370-A7B7-F54D951087D8}" type="datetimeFigureOut">
              <a:rPr lang="es-MX"/>
              <a:pPr>
                <a:defRPr/>
              </a:pPr>
              <a:t>19/11/2010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216E4D7-7ED1-4244-BA38-FD6CF40AC586}"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F0009281-5A30-4774-9BDA-92F0AFBE0FA1}" type="datetimeFigureOut">
              <a:rPr lang="es-MX"/>
              <a:pPr>
                <a:defRPr/>
              </a:pPr>
              <a:t>19/11/2010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8240D1B-90FC-45E0-B504-34B0861EC738}"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5D58F628-6073-449A-8E52-98D12F47AAD0}" type="datetimeFigureOut">
              <a:rPr lang="es-MX"/>
              <a:pPr>
                <a:defRPr/>
              </a:pPr>
              <a:t>19/11/2010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7EA5703-3D3E-40E4-BF79-4459BA3DB452}"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FCCC7D-114D-47B5-9E61-58F7C1CB5750}" type="datetimeFigureOut">
              <a:rPr lang="es-MX"/>
              <a:pPr>
                <a:defRPr/>
              </a:pPr>
              <a:t>19/11/2010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18319BB8-FE72-470D-9377-2B0BD83F67CD}"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231AAA47-B0EC-4F13-9C58-E92EAB54EEA0}" type="datetimeFigureOut">
              <a:rPr lang="es-MX"/>
              <a:pPr>
                <a:defRPr/>
              </a:pPr>
              <a:t>19/11/2010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EB51DC8D-A83B-486A-A679-62E2D750A7FB}"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3"/>
          <p:cNvSpPr>
            <a:spLocks noGrp="1"/>
          </p:cNvSpPr>
          <p:nvPr>
            <p:ph type="dt" sz="half" idx="10"/>
          </p:nvPr>
        </p:nvSpPr>
        <p:spPr/>
        <p:txBody>
          <a:bodyPr/>
          <a:lstStyle>
            <a:lvl1pPr>
              <a:defRPr/>
            </a:lvl1pPr>
          </a:lstStyle>
          <a:p>
            <a:pPr>
              <a:defRPr/>
            </a:pPr>
            <a:fld id="{9F0DC069-4177-4305-BBA1-A49B9B7C2C7C}" type="datetimeFigureOut">
              <a:rPr lang="es-MX"/>
              <a:pPr>
                <a:defRPr/>
              </a:pPr>
              <a:t>19/11/2010</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86F52ABD-C738-48C8-BE2F-B018C3F79528}"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3"/>
          <p:cNvSpPr>
            <a:spLocks noGrp="1"/>
          </p:cNvSpPr>
          <p:nvPr>
            <p:ph type="dt" sz="half" idx="10"/>
          </p:nvPr>
        </p:nvSpPr>
        <p:spPr/>
        <p:txBody>
          <a:bodyPr/>
          <a:lstStyle>
            <a:lvl1pPr>
              <a:defRPr/>
            </a:lvl1pPr>
          </a:lstStyle>
          <a:p>
            <a:pPr>
              <a:defRPr/>
            </a:pPr>
            <a:fld id="{B0E6D20D-F7BC-4ED9-9F96-775184F2F8BA}" type="datetimeFigureOut">
              <a:rPr lang="es-MX"/>
              <a:pPr>
                <a:defRPr/>
              </a:pPr>
              <a:t>19/11/2010</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05837321-915F-46B4-A7E8-FF26E48DBCCA}"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008CBA-B5B7-487E-B52A-D50D3DD10B22}" type="datetimeFigureOut">
              <a:rPr lang="es-MX"/>
              <a:pPr>
                <a:defRPr/>
              </a:pPr>
              <a:t>19/11/2010</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0A88A8AD-FA43-44F0-A186-EDB49D1F4B42}"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977242-7826-4CEB-9B21-9A29B6C3E780}" type="datetimeFigureOut">
              <a:rPr lang="es-MX"/>
              <a:pPr>
                <a:defRPr/>
              </a:pPr>
              <a:t>19/11/2010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94AC1A14-DF20-4509-8DDA-B7F80C69F83D}"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B4FB6A-019B-4398-B6BA-7546AA9250E9}" type="datetimeFigureOut">
              <a:rPr lang="es-MX"/>
              <a:pPr>
                <a:defRPr/>
              </a:pPr>
              <a:t>19/11/2010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FE144063-24C1-4E1F-9F84-99BBE286BC3B}"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2CCB12-E5E9-466E-909B-8115925D0757}" type="datetimeFigureOut">
              <a:rPr lang="es-MX"/>
              <a:pPr>
                <a:defRPr/>
              </a:pPr>
              <a:t>19/11/2010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EECA4-62A5-47D1-A0C2-E535387219BE}" type="slidenum">
              <a:rPr lang="es-MX"/>
              <a:pPr>
                <a:defRPr/>
              </a:pPr>
              <a:t>‹Nº›</a:t>
            </a:fld>
            <a:endParaRPr lang="es-MX"/>
          </a:p>
        </p:txBody>
      </p:sp>
      <p:sp>
        <p:nvSpPr>
          <p:cNvPr id="7" name="Rectangle 15"/>
          <p:cNvSpPr>
            <a:spLocks noChangeArrowheads="1"/>
          </p:cNvSpPr>
          <p:nvPr userDrawn="1"/>
        </p:nvSpPr>
        <p:spPr bwMode="auto">
          <a:xfrm>
            <a:off x="8675688" y="620713"/>
            <a:ext cx="468312" cy="6237287"/>
          </a:xfrm>
          <a:prstGeom prst="rect">
            <a:avLst/>
          </a:prstGeom>
          <a:solidFill>
            <a:schemeClr val="tx1"/>
          </a:solidFill>
          <a:ln w="9525">
            <a:solidFill>
              <a:schemeClr val="tx1"/>
            </a:solidFill>
            <a:miter lim="800000"/>
            <a:headEnd/>
            <a:tailEnd/>
          </a:ln>
          <a:effectLst/>
        </p:spPr>
        <p:txBody>
          <a:bodyPr wrap="none" anchor="ctr"/>
          <a:lstStyle/>
          <a:p>
            <a:pPr fontAlgn="auto">
              <a:spcBef>
                <a:spcPts val="0"/>
              </a:spcBef>
              <a:spcAft>
                <a:spcPts val="0"/>
              </a:spcAft>
              <a:defRPr/>
            </a:pPr>
            <a:endParaRPr lang="es-ES">
              <a:latin typeface="+mn-lt"/>
            </a:endParaRPr>
          </a:p>
        </p:txBody>
      </p:sp>
      <p:sp>
        <p:nvSpPr>
          <p:cNvPr id="8" name="Rectangle 16"/>
          <p:cNvSpPr>
            <a:spLocks noChangeArrowheads="1"/>
          </p:cNvSpPr>
          <p:nvPr userDrawn="1"/>
        </p:nvSpPr>
        <p:spPr bwMode="auto">
          <a:xfrm>
            <a:off x="0" y="0"/>
            <a:ext cx="9144000" cy="620713"/>
          </a:xfrm>
          <a:prstGeom prst="rect">
            <a:avLst/>
          </a:prstGeom>
          <a:solidFill>
            <a:srgbClr val="BC261A"/>
          </a:solidFill>
          <a:ln w="9525">
            <a:solidFill>
              <a:schemeClr val="tx1"/>
            </a:solidFill>
            <a:miter lim="800000"/>
            <a:headEnd/>
            <a:tailEnd/>
          </a:ln>
          <a:effectLst/>
        </p:spPr>
        <p:txBody>
          <a:bodyPr wrap="none" anchor="ctr"/>
          <a:lstStyle/>
          <a:p>
            <a:pPr fontAlgn="auto">
              <a:spcBef>
                <a:spcPts val="0"/>
              </a:spcBef>
              <a:spcAft>
                <a:spcPts val="0"/>
              </a:spcAft>
              <a:defRPr/>
            </a:pPr>
            <a:endParaRPr lang="es-ES">
              <a:latin typeface="+mn-lt"/>
            </a:endParaRPr>
          </a:p>
        </p:txBody>
      </p:sp>
      <p:pic>
        <p:nvPicPr>
          <p:cNvPr id="1033" name="Picture 14" descr="logo_uvm"/>
          <p:cNvPicPr>
            <a:picLocks noChangeAspect="1" noChangeArrowheads="1"/>
          </p:cNvPicPr>
          <p:nvPr userDrawn="1"/>
        </p:nvPicPr>
        <p:blipFill>
          <a:blip r:embed="rId13" cstate="print"/>
          <a:srcRect/>
          <a:stretch>
            <a:fillRect/>
          </a:stretch>
        </p:blipFill>
        <p:spPr bwMode="auto">
          <a:xfrm>
            <a:off x="5076825" y="115888"/>
            <a:ext cx="3886200" cy="685800"/>
          </a:xfrm>
          <a:prstGeom prst="rect">
            <a:avLst/>
          </a:prstGeom>
          <a:noFill/>
          <a:ln w="19050">
            <a:solidFill>
              <a:srgbClr val="000000"/>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hyperlink" Target="http://www.tmm.com.mx/" TargetMode="Externa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hyperlink" Target="http://www.tmm.com.m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DIRECCIÓN DE LA PRODUCTIVIDAD</a:t>
            </a:r>
          </a:p>
        </p:txBody>
      </p:sp>
      <p:sp>
        <p:nvSpPr>
          <p:cNvPr id="2" name="1 CuadroTexto"/>
          <p:cNvSpPr txBox="1"/>
          <p:nvPr/>
        </p:nvSpPr>
        <p:spPr>
          <a:xfrm>
            <a:off x="2051720" y="2276872"/>
            <a:ext cx="6552728"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de cargas de trabajo por proceso</a:t>
            </a:r>
          </a:p>
        </p:txBody>
      </p:sp>
      <p:cxnSp>
        <p:nvCxnSpPr>
          <p:cNvPr id="4" name="3 Conector recto"/>
          <p:cNvCxnSpPr/>
          <p:nvPr/>
        </p:nvCxnSpPr>
        <p:spPr>
          <a:xfrm>
            <a:off x="2555776" y="3717032"/>
            <a:ext cx="5472608" cy="0"/>
          </a:xfrm>
          <a:prstGeom prst="line">
            <a:avLst/>
          </a:prstGeom>
          <a:ln w="76200"/>
        </p:spPr>
        <p:style>
          <a:lnRef idx="3">
            <a:schemeClr val="dk1"/>
          </a:lnRef>
          <a:fillRef idx="0">
            <a:schemeClr val="dk1"/>
          </a:fillRef>
          <a:effectRef idx="2">
            <a:schemeClr val="dk1"/>
          </a:effectRef>
          <a:fontRef idx="minor">
            <a:schemeClr val="tx1"/>
          </a:fontRef>
        </p:style>
      </p:cxnSp>
      <p:sp>
        <p:nvSpPr>
          <p:cNvPr id="6" name="5 CuadroTexto"/>
          <p:cNvSpPr txBox="1"/>
          <p:nvPr/>
        </p:nvSpPr>
        <p:spPr>
          <a:xfrm>
            <a:off x="107504" y="6381328"/>
            <a:ext cx="698477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MX" sz="20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rPr>
              <a:t>Alumna: ING. OLGA LIDIA ANGUIANO HERNÁNDEZ</a:t>
            </a:r>
            <a:endParaRPr lang="es-MX" sz="2000" b="1" dirty="0">
              <a:ln w="11430">
                <a:solidFill>
                  <a:sysClr val="windowText" lastClr="000000"/>
                </a:solidFill>
              </a:ln>
              <a:solidFill>
                <a:sysClr val="windowText" lastClr="000000"/>
              </a:soli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CARGAS DE TRABAJO</a:t>
            </a:r>
          </a:p>
        </p:txBody>
      </p:sp>
      <p:sp>
        <p:nvSpPr>
          <p:cNvPr id="7" name="6 CuadroTexto"/>
          <p:cNvSpPr txBox="1"/>
          <p:nvPr/>
        </p:nvSpPr>
        <p:spPr>
          <a:xfrm>
            <a:off x="251520" y="705470"/>
            <a:ext cx="8064896" cy="369332"/>
          </a:xfrm>
          <a:prstGeom prst="rect">
            <a:avLst/>
          </a:prstGeom>
          <a:noFill/>
        </p:spPr>
        <p:txBody>
          <a:bodyPr wrap="square" rtlCol="0">
            <a:spAutoFit/>
          </a:bodyPr>
          <a:lstStyle/>
          <a:p>
            <a:r>
              <a:rPr lang="es-MX" b="1" dirty="0" smtClean="0"/>
              <a:t>PUESTOS ANALIZADOS:</a:t>
            </a:r>
          </a:p>
        </p:txBody>
      </p:sp>
      <p:graphicFrame>
        <p:nvGraphicFramePr>
          <p:cNvPr id="4" name="3 Objeto"/>
          <p:cNvGraphicFramePr>
            <a:graphicFrameLocks noChangeAspect="1"/>
          </p:cNvGraphicFramePr>
          <p:nvPr>
            <p:extLst>
              <p:ext uri="{D42A27DB-BD31-4B8C-83A1-F6EECF244321}">
                <p14:modId xmlns:p14="http://schemas.microsoft.com/office/powerpoint/2010/main" val="3352089822"/>
              </p:ext>
            </p:extLst>
          </p:nvPr>
        </p:nvGraphicFramePr>
        <p:xfrm>
          <a:off x="462578" y="1772816"/>
          <a:ext cx="7421790" cy="4464496"/>
        </p:xfrm>
        <a:graphic>
          <a:graphicData uri="http://schemas.openxmlformats.org/presentationml/2006/ole">
            <mc:AlternateContent xmlns:mc="http://schemas.openxmlformats.org/markup-compatibility/2006">
              <mc:Choice xmlns:v="urn:schemas-microsoft-com:vml" Requires="v">
                <p:oleObj spid="_x0000_s2111" name="Visio" r:id="rId4" imgW="4744936" imgH="2854804" progId="Visio.Drawing.11">
                  <p:embed/>
                </p:oleObj>
              </mc:Choice>
              <mc:Fallback>
                <p:oleObj name="Visio" r:id="rId4" imgW="4744936" imgH="2854804" progId="Visio.Drawing.11">
                  <p:embed/>
                  <p:pic>
                    <p:nvPicPr>
                      <p:cNvPr id="0" name=""/>
                      <p:cNvPicPr/>
                      <p:nvPr/>
                    </p:nvPicPr>
                    <p:blipFill>
                      <a:blip r:embed="rId5"/>
                      <a:stretch>
                        <a:fillRect/>
                      </a:stretch>
                    </p:blipFill>
                    <p:spPr>
                      <a:xfrm>
                        <a:off x="462578" y="1772816"/>
                        <a:ext cx="7421790" cy="4464496"/>
                      </a:xfrm>
                      <a:prstGeom prst="rect">
                        <a:avLst/>
                      </a:prstGeom>
                    </p:spPr>
                  </p:pic>
                </p:oleObj>
              </mc:Fallback>
            </mc:AlternateContent>
          </a:graphicData>
        </a:graphic>
      </p:graphicFrame>
    </p:spTree>
    <p:extLst>
      <p:ext uri="{BB962C8B-B14F-4D97-AF65-F5344CB8AC3E}">
        <p14:creationId xmlns:p14="http://schemas.microsoft.com/office/powerpoint/2010/main" val="1374410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CARGAS DE TRABAJO</a:t>
            </a:r>
          </a:p>
        </p:txBody>
      </p:sp>
      <p:sp>
        <p:nvSpPr>
          <p:cNvPr id="7" name="6 CuadroTexto"/>
          <p:cNvSpPr txBox="1"/>
          <p:nvPr/>
        </p:nvSpPr>
        <p:spPr>
          <a:xfrm>
            <a:off x="251520" y="705470"/>
            <a:ext cx="3600400" cy="5724644"/>
          </a:xfrm>
          <a:prstGeom prst="rect">
            <a:avLst/>
          </a:prstGeom>
          <a:noFill/>
        </p:spPr>
        <p:txBody>
          <a:bodyPr wrap="square" rtlCol="0">
            <a:spAutoFit/>
          </a:bodyPr>
          <a:lstStyle/>
          <a:p>
            <a:r>
              <a:rPr lang="es-MX" b="1" dirty="0" smtClean="0"/>
              <a:t>METODOLOGÍA EMPLEADA:</a:t>
            </a:r>
          </a:p>
          <a:p>
            <a:endParaRPr lang="es-MX" b="1" dirty="0"/>
          </a:p>
          <a:p>
            <a:endParaRPr lang="es-MX" sz="1400" b="1" dirty="0" smtClean="0"/>
          </a:p>
          <a:p>
            <a:pPr marL="342900" indent="-342900">
              <a:buFont typeface="+mj-lt"/>
              <a:buAutoNum type="arabicPeriod"/>
            </a:pPr>
            <a:r>
              <a:rPr lang="es-MX" sz="1400" dirty="0" smtClean="0"/>
              <a:t>SE REALIZARON 6 ENTREVISTAS.</a:t>
            </a:r>
          </a:p>
          <a:p>
            <a:pPr marL="342900" indent="-342900">
              <a:buFont typeface="+mj-lt"/>
              <a:buAutoNum type="arabicPeriod"/>
            </a:pPr>
            <a:endParaRPr lang="es-MX" sz="1400" dirty="0" smtClean="0"/>
          </a:p>
          <a:p>
            <a:pPr marL="342900" indent="-342900">
              <a:buFont typeface="+mj-lt"/>
              <a:buAutoNum type="arabicPeriod"/>
            </a:pPr>
            <a:r>
              <a:rPr lang="es-MX" sz="1400" dirty="0" smtClean="0"/>
              <a:t>LOS DATOS RECABADOS EN LAS ENTREVISTAS SE REGISTRARON EN EL FORMATO </a:t>
            </a:r>
            <a:r>
              <a:rPr lang="es-MX" sz="1400" b="1" i="1" dirty="0" smtClean="0"/>
              <a:t>DE «CARGAS DE TRABAJO»</a:t>
            </a:r>
          </a:p>
          <a:p>
            <a:pPr marL="342900" indent="-342900">
              <a:buFont typeface="+mj-lt"/>
              <a:buAutoNum type="arabicPeriod"/>
            </a:pPr>
            <a:endParaRPr lang="es-MX" sz="1400" dirty="0" smtClean="0"/>
          </a:p>
          <a:p>
            <a:pPr marL="342900" indent="-342900">
              <a:buFont typeface="+mj-lt"/>
              <a:buAutoNum type="arabicPeriod"/>
            </a:pPr>
            <a:r>
              <a:rPr lang="es-MX" sz="1400" dirty="0" smtClean="0"/>
              <a:t>LAS CIFRAS RESULTANTES DE CADA FORMATO SE PROCESARON MEDIANTE EL </a:t>
            </a:r>
            <a:r>
              <a:rPr lang="es-MX" sz="1400" b="1" i="1" dirty="0" smtClean="0"/>
              <a:t>DIAGRAMA DE PARETO</a:t>
            </a:r>
            <a:r>
              <a:rPr lang="es-MX" sz="1400" dirty="0" smtClean="0"/>
              <a:t>.</a:t>
            </a:r>
          </a:p>
          <a:p>
            <a:pPr marL="342900" indent="-342900">
              <a:buFont typeface="+mj-lt"/>
              <a:buAutoNum type="arabicPeriod"/>
            </a:pPr>
            <a:endParaRPr lang="es-MX" sz="1400" dirty="0" smtClean="0"/>
          </a:p>
          <a:p>
            <a:pPr marL="342900" indent="-342900">
              <a:buFont typeface="+mj-lt"/>
              <a:buAutoNum type="arabicPeriod"/>
            </a:pPr>
            <a:r>
              <a:rPr lang="es-MX" sz="1400" dirty="0" smtClean="0"/>
              <a:t>LOS RESULTADOS FUERON ANALIZADOS PARA DETERMINAR SI LAS ACTIVIDADES AGREGAN VALOR AL PROCESO.</a:t>
            </a:r>
          </a:p>
          <a:p>
            <a:pPr marL="342900" indent="-342900">
              <a:buFont typeface="+mj-lt"/>
              <a:buAutoNum type="arabicPeriod"/>
            </a:pPr>
            <a:endParaRPr lang="es-MX" sz="1400" dirty="0" smtClean="0"/>
          </a:p>
          <a:p>
            <a:pPr marL="342900" indent="-342900">
              <a:buFont typeface="+mj-lt"/>
              <a:buAutoNum type="arabicPeriod"/>
            </a:pPr>
            <a:r>
              <a:rPr lang="es-MX" sz="1400" dirty="0" smtClean="0"/>
              <a:t>SE EMITIERON CONCLUSIONES Y RECOMENDACIONES POR CADA PUESTO.</a:t>
            </a:r>
          </a:p>
          <a:p>
            <a:pPr marL="342900" indent="-342900">
              <a:buFont typeface="+mj-lt"/>
              <a:buAutoNum type="arabicPeriod"/>
            </a:pPr>
            <a:endParaRPr lang="es-MX" dirty="0" smtClean="0"/>
          </a:p>
          <a:p>
            <a:endParaRPr lang="es-MX" b="1"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3396" y="1052736"/>
            <a:ext cx="4153020"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3396" y="3860306"/>
            <a:ext cx="4154400" cy="2232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3042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SUBGERENTE DE </a:t>
            </a:r>
            <a:r>
              <a:rPr lang="es-MX"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SIPAC</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705470"/>
            <a:ext cx="3096344" cy="307777"/>
          </a:xfrm>
          <a:prstGeom prst="rect">
            <a:avLst/>
          </a:prstGeom>
          <a:noFill/>
        </p:spPr>
        <p:txBody>
          <a:bodyPr wrap="square" rtlCol="0">
            <a:spAutoFit/>
          </a:bodyPr>
          <a:lstStyle/>
          <a:p>
            <a:r>
              <a:rPr lang="es-MX" sz="1400" b="1" dirty="0" smtClean="0"/>
              <a:t>ACTIVIDADES IDENTIFICADAS: 6</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12063"/>
            <a:ext cx="2988000" cy="2897057"/>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965" y="1828087"/>
            <a:ext cx="4943475" cy="245745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9708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SUBGERENTE DE </a:t>
            </a:r>
            <a:r>
              <a:rPr lang="es-MX"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SIPAC</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960983"/>
            <a:ext cx="3096344" cy="369332"/>
          </a:xfrm>
          <a:prstGeom prst="rect">
            <a:avLst/>
          </a:prstGeom>
          <a:noFill/>
        </p:spPr>
        <p:txBody>
          <a:bodyPr wrap="square" rtlCol="0">
            <a:spAutoFit/>
          </a:bodyPr>
          <a:lstStyle/>
          <a:p>
            <a:pPr algn="ctr"/>
            <a:r>
              <a:rPr lang="es-MX" b="1" dirty="0" smtClean="0"/>
              <a:t>DIAGRAMA DE PARETO</a:t>
            </a:r>
          </a:p>
        </p:txBody>
      </p:sp>
      <p:graphicFrame>
        <p:nvGraphicFramePr>
          <p:cNvPr id="6" name="Chart 3"/>
          <p:cNvGraphicFramePr>
            <a:graphicFrameLocks/>
          </p:cNvGraphicFramePr>
          <p:nvPr>
            <p:extLst>
              <p:ext uri="{D42A27DB-BD31-4B8C-83A1-F6EECF244321}">
                <p14:modId xmlns:p14="http://schemas.microsoft.com/office/powerpoint/2010/main" val="1629073103"/>
              </p:ext>
            </p:extLst>
          </p:nvPr>
        </p:nvGraphicFramePr>
        <p:xfrm>
          <a:off x="251520" y="1484784"/>
          <a:ext cx="8136904" cy="5070049"/>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899592" y="3140968"/>
            <a:ext cx="2160240" cy="309634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 name="3 Conector recto de flecha"/>
          <p:cNvCxnSpPr>
            <a:endCxn id="8" idx="4"/>
          </p:cNvCxnSpPr>
          <p:nvPr/>
        </p:nvCxnSpPr>
        <p:spPr>
          <a:xfrm flipV="1">
            <a:off x="2699792" y="2191798"/>
            <a:ext cx="2142251" cy="1453226"/>
          </a:xfrm>
          <a:prstGeom prst="straightConnector1">
            <a:avLst/>
          </a:prstGeom>
          <a:ln w="57150">
            <a:solidFill>
              <a:srgbClr val="92D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7 Llamada rectangular"/>
          <p:cNvSpPr/>
          <p:nvPr/>
        </p:nvSpPr>
        <p:spPr>
          <a:xfrm>
            <a:off x="3707904" y="1013247"/>
            <a:ext cx="3888432" cy="1047601"/>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Área del 80% en la que se observa que las actividades 4 y 1 son las que consumen la mayor parte del </a:t>
            </a: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TTP</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969791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SUBGERENTE DE </a:t>
            </a:r>
            <a:r>
              <a:rPr lang="es-MX"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SIPAC</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74693"/>
            <a:ext cx="8424936" cy="738664"/>
          </a:xfrm>
          <a:prstGeom prst="rect">
            <a:avLst/>
          </a:prstGeom>
          <a:noFill/>
        </p:spPr>
        <p:txBody>
          <a:bodyPr wrap="square" rtlCol="0">
            <a:spAutoFit/>
          </a:bodyPr>
          <a:lstStyle/>
          <a:p>
            <a:pPr algn="just"/>
            <a:r>
              <a:rPr lang="es-MX" sz="1400" b="1" dirty="0" smtClean="0">
                <a:solidFill>
                  <a:srgbClr val="FF0000"/>
                </a:solidFill>
              </a:rPr>
              <a:t>ACTIVIDAD </a:t>
            </a:r>
            <a:r>
              <a:rPr lang="es-MX" sz="1400" b="1" dirty="0">
                <a:solidFill>
                  <a:srgbClr val="FF0000"/>
                </a:solidFill>
              </a:rPr>
              <a:t>4:</a:t>
            </a:r>
          </a:p>
          <a:p>
            <a:pPr algn="just"/>
            <a:r>
              <a:rPr lang="es-MX" sz="1400" b="1" dirty="0" smtClean="0">
                <a:solidFill>
                  <a:srgbClr val="FF0000"/>
                </a:solidFill>
              </a:rPr>
              <a:t>Evaluar y verificar si el </a:t>
            </a:r>
            <a:r>
              <a:rPr lang="es-MX" sz="1400" b="1" dirty="0" err="1" smtClean="0">
                <a:solidFill>
                  <a:srgbClr val="FF0000"/>
                </a:solidFill>
              </a:rPr>
              <a:t>SIGMAR</a:t>
            </a:r>
            <a:r>
              <a:rPr lang="es-MX" sz="1400" b="1" dirty="0" smtClean="0">
                <a:solidFill>
                  <a:srgbClr val="FF0000"/>
                </a:solidFill>
              </a:rPr>
              <a:t> </a:t>
            </a:r>
            <a:r>
              <a:rPr lang="es-MX" sz="1400" b="1" dirty="0">
                <a:solidFill>
                  <a:srgbClr val="FF0000"/>
                </a:solidFill>
              </a:rPr>
              <a:t>permite garantizar el cumplimiento de </a:t>
            </a:r>
            <a:r>
              <a:rPr lang="es-MX" sz="1400" b="1" dirty="0" smtClean="0">
                <a:solidFill>
                  <a:srgbClr val="FF0000"/>
                </a:solidFill>
              </a:rPr>
              <a:t>las regulaciones y normas aplicables.</a:t>
            </a:r>
          </a:p>
        </p:txBody>
      </p:sp>
      <p:graphicFrame>
        <p:nvGraphicFramePr>
          <p:cNvPr id="2" name="1 Objeto"/>
          <p:cNvGraphicFramePr>
            <a:graphicFrameLocks noChangeAspect="1"/>
          </p:cNvGraphicFramePr>
          <p:nvPr>
            <p:extLst>
              <p:ext uri="{D42A27DB-BD31-4B8C-83A1-F6EECF244321}">
                <p14:modId xmlns:p14="http://schemas.microsoft.com/office/powerpoint/2010/main" val="3485037410"/>
              </p:ext>
            </p:extLst>
          </p:nvPr>
        </p:nvGraphicFramePr>
        <p:xfrm>
          <a:off x="179512" y="1479723"/>
          <a:ext cx="8351448" cy="3461445"/>
        </p:xfrm>
        <a:graphic>
          <a:graphicData uri="http://schemas.openxmlformats.org/presentationml/2006/ole">
            <mc:AlternateContent xmlns:mc="http://schemas.openxmlformats.org/markup-compatibility/2006">
              <mc:Choice xmlns:v="urn:schemas-microsoft-com:vml" Requires="v">
                <p:oleObj spid="_x0000_s3099" name="Visio" r:id="rId4" imgW="7657019" imgH="3172903" progId="Visio.Drawing.11">
                  <p:embed/>
                </p:oleObj>
              </mc:Choice>
              <mc:Fallback>
                <p:oleObj name="Visio" r:id="rId4" imgW="7657019" imgH="3172903" progId="Visio.Drawing.11">
                  <p:embed/>
                  <p:pic>
                    <p:nvPicPr>
                      <p:cNvPr id="0" name=""/>
                      <p:cNvPicPr/>
                      <p:nvPr/>
                    </p:nvPicPr>
                    <p:blipFill>
                      <a:blip r:embed="rId5"/>
                      <a:stretch>
                        <a:fillRect/>
                      </a:stretch>
                    </p:blipFill>
                    <p:spPr>
                      <a:xfrm>
                        <a:off x="179512" y="1479723"/>
                        <a:ext cx="8351448" cy="3461445"/>
                      </a:xfrm>
                      <a:prstGeom prst="rect">
                        <a:avLst/>
                      </a:prstGeom>
                    </p:spPr>
                  </p:pic>
                </p:oleObj>
              </mc:Fallback>
            </mc:AlternateContent>
          </a:graphicData>
        </a:graphic>
      </p:graphicFrame>
      <p:sp>
        <p:nvSpPr>
          <p:cNvPr id="6" name="5 CuadroTexto"/>
          <p:cNvSpPr txBox="1"/>
          <p:nvPr/>
        </p:nvSpPr>
        <p:spPr>
          <a:xfrm>
            <a:off x="107504" y="5283205"/>
            <a:ext cx="8424936" cy="1169551"/>
          </a:xfrm>
          <a:prstGeom prst="rect">
            <a:avLst/>
          </a:prstGeom>
          <a:noFill/>
        </p:spPr>
        <p:txBody>
          <a:bodyPr wrap="square" rtlCol="0">
            <a:spAutoFit/>
          </a:bodyPr>
          <a:lstStyle/>
          <a:p>
            <a:pPr algn="just"/>
            <a:r>
              <a:rPr lang="es-MX" sz="1400" b="1" dirty="0" smtClean="0">
                <a:solidFill>
                  <a:srgbClr val="00B050"/>
                </a:solidFill>
              </a:rPr>
              <a:t>ACCIONES PROPUESTAS:</a:t>
            </a:r>
          </a:p>
          <a:p>
            <a:pPr marL="342900" indent="-342900" algn="just">
              <a:buFont typeface="+mj-lt"/>
              <a:buAutoNum type="arabicPeriod"/>
            </a:pPr>
            <a:r>
              <a:rPr lang="es-MX" sz="1400" b="1" dirty="0" smtClean="0">
                <a:solidFill>
                  <a:srgbClr val="00B050"/>
                </a:solidFill>
              </a:rPr>
              <a:t>Realizar las evaluaciones costa afuera, en operaciones normales.</a:t>
            </a:r>
          </a:p>
          <a:p>
            <a:pPr marL="342900" indent="-342900" algn="just">
              <a:buFont typeface="+mj-lt"/>
              <a:buAutoNum type="arabicPeriod"/>
            </a:pPr>
            <a:r>
              <a:rPr lang="es-MX" sz="1400" b="1" dirty="0" smtClean="0">
                <a:solidFill>
                  <a:srgbClr val="00B050"/>
                </a:solidFill>
              </a:rPr>
              <a:t>Capacitar a dos Coordinadores más para convertirlos en Evaluadores.</a:t>
            </a:r>
          </a:p>
          <a:p>
            <a:pPr marL="342900" indent="-342900" algn="just">
              <a:buFont typeface="+mj-lt"/>
              <a:buAutoNum type="arabicPeriod"/>
            </a:pPr>
            <a:r>
              <a:rPr lang="es-MX" sz="1400" b="1" dirty="0" smtClean="0">
                <a:solidFill>
                  <a:srgbClr val="00B050"/>
                </a:solidFill>
              </a:rPr>
              <a:t>Integrar dos equipos de evaluación, cada uno con un vehículo que le permita desplazarse con rapidez a cualquier Base.</a:t>
            </a:r>
            <a:endParaRPr lang="es-MX" sz="1400" b="1" dirty="0">
              <a:solidFill>
                <a:srgbClr val="00B050"/>
              </a:solidFill>
            </a:endParaRPr>
          </a:p>
        </p:txBody>
      </p:sp>
    </p:spTree>
    <p:extLst>
      <p:ext uri="{BB962C8B-B14F-4D97-AF65-F5344CB8AC3E}">
        <p14:creationId xmlns:p14="http://schemas.microsoft.com/office/powerpoint/2010/main" val="37404595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SUBGERENTE DE </a:t>
            </a:r>
            <a:r>
              <a:rPr lang="es-MX"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SIPAC</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74693"/>
            <a:ext cx="8424936" cy="954107"/>
          </a:xfrm>
          <a:prstGeom prst="rect">
            <a:avLst/>
          </a:prstGeom>
          <a:noFill/>
        </p:spPr>
        <p:txBody>
          <a:bodyPr wrap="square" rtlCol="0">
            <a:spAutoFit/>
          </a:bodyPr>
          <a:lstStyle/>
          <a:p>
            <a:pPr algn="just"/>
            <a:r>
              <a:rPr lang="es-MX" sz="1400" b="1" dirty="0" smtClean="0">
                <a:solidFill>
                  <a:srgbClr val="FF0000"/>
                </a:solidFill>
              </a:rPr>
              <a:t>ACTIVIDAD </a:t>
            </a:r>
            <a:r>
              <a:rPr lang="es-MX" sz="1400" b="1" dirty="0">
                <a:solidFill>
                  <a:srgbClr val="FF0000"/>
                </a:solidFill>
              </a:rPr>
              <a:t>1:</a:t>
            </a:r>
          </a:p>
          <a:p>
            <a:pPr algn="just"/>
            <a:r>
              <a:rPr lang="es-MX" sz="1400" b="1" dirty="0">
                <a:solidFill>
                  <a:srgbClr val="FF0000"/>
                </a:solidFill>
              </a:rPr>
              <a:t>Presentar los asuntos relacionados con el Código </a:t>
            </a:r>
            <a:r>
              <a:rPr lang="es-MX" sz="1400" b="1" dirty="0" err="1">
                <a:solidFill>
                  <a:srgbClr val="FF0000"/>
                </a:solidFill>
              </a:rPr>
              <a:t>IGS</a:t>
            </a:r>
            <a:r>
              <a:rPr lang="es-MX" sz="1400" b="1" dirty="0">
                <a:solidFill>
                  <a:srgbClr val="FF0000"/>
                </a:solidFill>
              </a:rPr>
              <a:t> y la Norma ISO 9001:2008 al más alto nivel de la Dirección y obtener apoyo continuo para la introducción de mejoras en el </a:t>
            </a:r>
            <a:r>
              <a:rPr lang="es-MX" sz="1400" b="1" dirty="0" err="1">
                <a:solidFill>
                  <a:srgbClr val="FF0000"/>
                </a:solidFill>
              </a:rPr>
              <a:t>SIGMAR</a:t>
            </a:r>
            <a:r>
              <a:rPr lang="es-MX" sz="1400" b="1" dirty="0">
                <a:solidFill>
                  <a:srgbClr val="FF0000"/>
                </a:solidFill>
              </a:rPr>
              <a:t>.</a:t>
            </a:r>
          </a:p>
          <a:p>
            <a:pPr algn="just"/>
            <a:endParaRPr lang="es-MX" sz="1400" b="1" dirty="0" smtClean="0"/>
          </a:p>
        </p:txBody>
      </p:sp>
      <p:graphicFrame>
        <p:nvGraphicFramePr>
          <p:cNvPr id="3" name="2 Objeto"/>
          <p:cNvGraphicFramePr>
            <a:graphicFrameLocks noChangeAspect="1"/>
          </p:cNvGraphicFramePr>
          <p:nvPr>
            <p:extLst>
              <p:ext uri="{D42A27DB-BD31-4B8C-83A1-F6EECF244321}">
                <p14:modId xmlns:p14="http://schemas.microsoft.com/office/powerpoint/2010/main" val="2246905493"/>
              </p:ext>
            </p:extLst>
          </p:nvPr>
        </p:nvGraphicFramePr>
        <p:xfrm>
          <a:off x="251520" y="1412776"/>
          <a:ext cx="8280920" cy="3324008"/>
        </p:xfrm>
        <a:graphic>
          <a:graphicData uri="http://schemas.openxmlformats.org/presentationml/2006/ole">
            <mc:AlternateContent xmlns:mc="http://schemas.openxmlformats.org/markup-compatibility/2006">
              <mc:Choice xmlns:v="urn:schemas-microsoft-com:vml" Requires="v">
                <p:oleObj spid="_x0000_s4122" name="Visio" r:id="rId4" imgW="7906426" imgH="3172903" progId="Visio.Drawing.11">
                  <p:embed/>
                </p:oleObj>
              </mc:Choice>
              <mc:Fallback>
                <p:oleObj name="Visio" r:id="rId4" imgW="7906426" imgH="3172903" progId="Visio.Drawing.11">
                  <p:embed/>
                  <p:pic>
                    <p:nvPicPr>
                      <p:cNvPr id="0" name=""/>
                      <p:cNvPicPr/>
                      <p:nvPr/>
                    </p:nvPicPr>
                    <p:blipFill>
                      <a:blip r:embed="rId5"/>
                      <a:stretch>
                        <a:fillRect/>
                      </a:stretch>
                    </p:blipFill>
                    <p:spPr>
                      <a:xfrm>
                        <a:off x="251520" y="1412776"/>
                        <a:ext cx="8280920" cy="3324008"/>
                      </a:xfrm>
                      <a:prstGeom prst="rect">
                        <a:avLst/>
                      </a:prstGeom>
                    </p:spPr>
                  </p:pic>
                </p:oleObj>
              </mc:Fallback>
            </mc:AlternateContent>
          </a:graphicData>
        </a:graphic>
      </p:graphicFrame>
      <p:sp>
        <p:nvSpPr>
          <p:cNvPr id="6" name="5 CuadroTexto"/>
          <p:cNvSpPr txBox="1"/>
          <p:nvPr/>
        </p:nvSpPr>
        <p:spPr>
          <a:xfrm>
            <a:off x="107504" y="5283205"/>
            <a:ext cx="8424936" cy="1169551"/>
          </a:xfrm>
          <a:prstGeom prst="rect">
            <a:avLst/>
          </a:prstGeom>
          <a:noFill/>
        </p:spPr>
        <p:txBody>
          <a:bodyPr wrap="square" rtlCol="0">
            <a:spAutoFit/>
          </a:bodyPr>
          <a:lstStyle/>
          <a:p>
            <a:pPr algn="just"/>
            <a:r>
              <a:rPr lang="es-MX" sz="1400" b="1" dirty="0" smtClean="0">
                <a:solidFill>
                  <a:srgbClr val="00B050"/>
                </a:solidFill>
              </a:rPr>
              <a:t>ACCIONES PROPUESTAS:</a:t>
            </a:r>
          </a:p>
          <a:p>
            <a:pPr marL="342900" indent="-342900" algn="just">
              <a:buFont typeface="+mj-lt"/>
              <a:buAutoNum type="arabicPeriod"/>
            </a:pPr>
            <a:r>
              <a:rPr lang="es-MX" sz="1400" b="1" dirty="0" smtClean="0">
                <a:solidFill>
                  <a:srgbClr val="00B050"/>
                </a:solidFill>
              </a:rPr>
              <a:t>Dotar al Subgerente de </a:t>
            </a:r>
            <a:r>
              <a:rPr lang="es-MX" sz="1400" b="1" dirty="0" err="1" smtClean="0">
                <a:solidFill>
                  <a:srgbClr val="00B050"/>
                </a:solidFill>
              </a:rPr>
              <a:t>SIPAC</a:t>
            </a:r>
            <a:r>
              <a:rPr lang="es-MX" sz="1400" b="1" dirty="0" smtClean="0">
                <a:solidFill>
                  <a:srgbClr val="00B050"/>
                </a:solidFill>
              </a:rPr>
              <a:t> de un equipo </a:t>
            </a:r>
            <a:r>
              <a:rPr lang="es-MX" sz="1400" b="1" dirty="0" err="1" smtClean="0">
                <a:solidFill>
                  <a:srgbClr val="00B050"/>
                </a:solidFill>
              </a:rPr>
              <a:t>Blackberry</a:t>
            </a:r>
            <a:r>
              <a:rPr lang="es-MX" sz="1400" b="1" dirty="0" smtClean="0">
                <a:solidFill>
                  <a:srgbClr val="00B050"/>
                </a:solidFill>
              </a:rPr>
              <a:t>, sin restricciones de uso.</a:t>
            </a:r>
          </a:p>
          <a:p>
            <a:pPr marL="342900" indent="-342900" algn="just">
              <a:buFont typeface="+mj-lt"/>
              <a:buAutoNum type="arabicPeriod"/>
            </a:pPr>
            <a:r>
              <a:rPr lang="es-MX" sz="1400" b="1" dirty="0" smtClean="0">
                <a:solidFill>
                  <a:srgbClr val="00B050"/>
                </a:solidFill>
              </a:rPr>
              <a:t>Formalizar un canal de acceso directo entre el Subgerente de </a:t>
            </a:r>
            <a:r>
              <a:rPr lang="es-MX" sz="1400" b="1" dirty="0" err="1" smtClean="0">
                <a:solidFill>
                  <a:srgbClr val="00B050"/>
                </a:solidFill>
              </a:rPr>
              <a:t>SIPAC</a:t>
            </a:r>
            <a:r>
              <a:rPr lang="es-MX" sz="1400" b="1" dirty="0" smtClean="0">
                <a:solidFill>
                  <a:srgbClr val="00B050"/>
                </a:solidFill>
              </a:rPr>
              <a:t> y el Director.</a:t>
            </a:r>
          </a:p>
          <a:p>
            <a:pPr marL="342900" indent="-342900" algn="just">
              <a:buFont typeface="+mj-lt"/>
              <a:buAutoNum type="arabicPeriod"/>
            </a:pPr>
            <a:r>
              <a:rPr lang="es-MX" sz="1400" b="1" dirty="0" smtClean="0">
                <a:solidFill>
                  <a:srgbClr val="00B050"/>
                </a:solidFill>
              </a:rPr>
              <a:t>Programar al menos una junta formal </a:t>
            </a:r>
            <a:r>
              <a:rPr lang="es-MX" sz="1400" b="1" dirty="0" smtClean="0">
                <a:solidFill>
                  <a:srgbClr val="00B050"/>
                </a:solidFill>
              </a:rPr>
              <a:t>MENSUAL entre </a:t>
            </a:r>
            <a:r>
              <a:rPr lang="es-MX" sz="1400" b="1" dirty="0" smtClean="0">
                <a:solidFill>
                  <a:srgbClr val="00B050"/>
                </a:solidFill>
              </a:rPr>
              <a:t>el Subgerente y el Director en la Ciudad de México en las Oficinas Corporativas.</a:t>
            </a:r>
            <a:endParaRPr lang="es-MX" sz="1400" b="1" dirty="0">
              <a:solidFill>
                <a:srgbClr val="00B050"/>
              </a:solidFill>
            </a:endParaRPr>
          </a:p>
        </p:txBody>
      </p:sp>
    </p:spTree>
    <p:extLst>
      <p:ext uri="{BB962C8B-B14F-4D97-AF65-F5344CB8AC3E}">
        <p14:creationId xmlns:p14="http://schemas.microsoft.com/office/powerpoint/2010/main" val="10072665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SUPERINTENDENTE DE SIPA</a:t>
            </a:r>
          </a:p>
        </p:txBody>
      </p:sp>
      <p:sp>
        <p:nvSpPr>
          <p:cNvPr id="7" name="6 CuadroTexto"/>
          <p:cNvSpPr txBox="1"/>
          <p:nvPr/>
        </p:nvSpPr>
        <p:spPr>
          <a:xfrm>
            <a:off x="107504" y="705470"/>
            <a:ext cx="3096344" cy="307777"/>
          </a:xfrm>
          <a:prstGeom prst="rect">
            <a:avLst/>
          </a:prstGeom>
          <a:noFill/>
        </p:spPr>
        <p:txBody>
          <a:bodyPr wrap="square" rtlCol="0">
            <a:spAutoFit/>
          </a:bodyPr>
          <a:lstStyle/>
          <a:p>
            <a:r>
              <a:rPr lang="es-MX" sz="1400" b="1" dirty="0" smtClean="0"/>
              <a:t>ACTIVIDADES IDENTIFICADAS: 9</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51" y="1628800"/>
            <a:ext cx="2988000" cy="4072612"/>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32" y="1815014"/>
            <a:ext cx="4942800" cy="3342178"/>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9860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
          <p:cNvGraphicFramePr>
            <a:graphicFrameLocks/>
          </p:cNvGraphicFramePr>
          <p:nvPr>
            <p:extLst>
              <p:ext uri="{D42A27DB-BD31-4B8C-83A1-F6EECF244321}">
                <p14:modId xmlns:p14="http://schemas.microsoft.com/office/powerpoint/2010/main" val="349046301"/>
              </p:ext>
            </p:extLst>
          </p:nvPr>
        </p:nvGraphicFramePr>
        <p:xfrm>
          <a:off x="107504" y="1484784"/>
          <a:ext cx="8424936" cy="5209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SUPERINTENDENTE DE SIPA</a:t>
            </a:r>
          </a:p>
        </p:txBody>
      </p:sp>
      <p:sp>
        <p:nvSpPr>
          <p:cNvPr id="7" name="6 CuadroTexto"/>
          <p:cNvSpPr txBox="1"/>
          <p:nvPr/>
        </p:nvSpPr>
        <p:spPr>
          <a:xfrm>
            <a:off x="107504" y="960983"/>
            <a:ext cx="3096344" cy="369332"/>
          </a:xfrm>
          <a:prstGeom prst="rect">
            <a:avLst/>
          </a:prstGeom>
          <a:noFill/>
        </p:spPr>
        <p:txBody>
          <a:bodyPr wrap="square" rtlCol="0">
            <a:spAutoFit/>
          </a:bodyPr>
          <a:lstStyle/>
          <a:p>
            <a:pPr algn="ctr"/>
            <a:r>
              <a:rPr lang="es-MX" b="1" dirty="0" smtClean="0"/>
              <a:t>DIAGRAMA DE PARETO</a:t>
            </a:r>
          </a:p>
        </p:txBody>
      </p:sp>
      <p:sp>
        <p:nvSpPr>
          <p:cNvPr id="2" name="1 Rectángulo"/>
          <p:cNvSpPr/>
          <p:nvPr/>
        </p:nvSpPr>
        <p:spPr>
          <a:xfrm>
            <a:off x="755576" y="3212976"/>
            <a:ext cx="2160240" cy="31683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 name="3 Conector recto de flecha"/>
          <p:cNvCxnSpPr>
            <a:endCxn id="8" idx="4"/>
          </p:cNvCxnSpPr>
          <p:nvPr/>
        </p:nvCxnSpPr>
        <p:spPr>
          <a:xfrm flipV="1">
            <a:off x="2699792" y="2191798"/>
            <a:ext cx="2142251" cy="1453226"/>
          </a:xfrm>
          <a:prstGeom prst="straightConnector1">
            <a:avLst/>
          </a:prstGeom>
          <a:ln w="57150">
            <a:solidFill>
              <a:srgbClr val="92D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7 Llamada rectangular"/>
          <p:cNvSpPr/>
          <p:nvPr/>
        </p:nvSpPr>
        <p:spPr>
          <a:xfrm>
            <a:off x="3707904" y="1013247"/>
            <a:ext cx="3888432" cy="1047601"/>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Área del 80% en la que se observa que las actividades 9, 4 y 8 son las que consumen la mayor parte del </a:t>
            </a: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TTP</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155695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646331"/>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SUPERINTENDENTE DE SIPA</a:t>
            </a:r>
          </a:p>
        </p:txBody>
      </p:sp>
      <p:sp>
        <p:nvSpPr>
          <p:cNvPr id="7" name="6 CuadroTexto"/>
          <p:cNvSpPr txBox="1"/>
          <p:nvPr/>
        </p:nvSpPr>
        <p:spPr>
          <a:xfrm>
            <a:off x="107504" y="674693"/>
            <a:ext cx="8424936" cy="523220"/>
          </a:xfrm>
          <a:prstGeom prst="rect">
            <a:avLst/>
          </a:prstGeom>
          <a:noFill/>
        </p:spPr>
        <p:txBody>
          <a:bodyPr wrap="square" rtlCol="0">
            <a:spAutoFit/>
          </a:bodyPr>
          <a:lstStyle/>
          <a:p>
            <a:pPr algn="just"/>
            <a:r>
              <a:rPr lang="es-MX" sz="1400" b="1" dirty="0" smtClean="0">
                <a:solidFill>
                  <a:srgbClr val="FF0000"/>
                </a:solidFill>
              </a:rPr>
              <a:t>ACTIVIDAD </a:t>
            </a:r>
            <a:r>
              <a:rPr lang="es-MX" sz="1400" b="1" dirty="0">
                <a:solidFill>
                  <a:srgbClr val="FF0000"/>
                </a:solidFill>
              </a:rPr>
              <a:t>9</a:t>
            </a:r>
            <a:r>
              <a:rPr lang="es-MX" sz="1400" b="1" dirty="0" smtClean="0">
                <a:solidFill>
                  <a:srgbClr val="FF0000"/>
                </a:solidFill>
              </a:rPr>
              <a:t>:</a:t>
            </a:r>
            <a:endParaRPr lang="es-MX" sz="1400" b="1" dirty="0">
              <a:solidFill>
                <a:srgbClr val="FF0000"/>
              </a:solidFill>
            </a:endParaRPr>
          </a:p>
          <a:p>
            <a:pPr algn="just"/>
            <a:r>
              <a:rPr lang="es-MX" sz="1400" b="1" dirty="0" smtClean="0">
                <a:solidFill>
                  <a:srgbClr val="FF0000"/>
                </a:solidFill>
              </a:rPr>
              <a:t>Planificar</a:t>
            </a:r>
            <a:r>
              <a:rPr lang="es-MX" sz="1400" b="1" dirty="0">
                <a:solidFill>
                  <a:srgbClr val="FF0000"/>
                </a:solidFill>
              </a:rPr>
              <a:t>, ejecutar y supervisar auditorías internas de SIPA y reportar sus resultados.</a:t>
            </a:r>
            <a:endParaRPr lang="es-MX" sz="1400" b="1" dirty="0" smtClean="0">
              <a:solidFill>
                <a:srgbClr val="FF0000"/>
              </a:solidFill>
            </a:endParaRPr>
          </a:p>
        </p:txBody>
      </p:sp>
      <p:sp>
        <p:nvSpPr>
          <p:cNvPr id="6" name="5 CuadroTexto"/>
          <p:cNvSpPr txBox="1"/>
          <p:nvPr/>
        </p:nvSpPr>
        <p:spPr>
          <a:xfrm>
            <a:off x="107504" y="5212938"/>
            <a:ext cx="8424936" cy="1600438"/>
          </a:xfrm>
          <a:prstGeom prst="rect">
            <a:avLst/>
          </a:prstGeom>
          <a:noFill/>
        </p:spPr>
        <p:txBody>
          <a:bodyPr wrap="square" rtlCol="0">
            <a:spAutoFit/>
          </a:bodyPr>
          <a:lstStyle/>
          <a:p>
            <a:pPr algn="just"/>
            <a:r>
              <a:rPr lang="es-MX" sz="1400" b="1" dirty="0" smtClean="0">
                <a:solidFill>
                  <a:srgbClr val="00B050"/>
                </a:solidFill>
              </a:rPr>
              <a:t>ACCIONES PROPUESTAS:</a:t>
            </a:r>
          </a:p>
          <a:p>
            <a:pPr marL="342900" indent="-342900" algn="just">
              <a:buFont typeface="+mj-lt"/>
              <a:buAutoNum type="arabicPeriod"/>
            </a:pPr>
            <a:r>
              <a:rPr lang="es-MX" sz="1400" b="1" dirty="0" smtClean="0">
                <a:solidFill>
                  <a:srgbClr val="00B050"/>
                </a:solidFill>
              </a:rPr>
              <a:t>Realizar las evaluaciones costa afuera, en operaciones normales.</a:t>
            </a:r>
          </a:p>
          <a:p>
            <a:pPr marL="342900" indent="-342900" algn="just">
              <a:buFont typeface="+mj-lt"/>
              <a:buAutoNum type="arabicPeriod"/>
            </a:pPr>
            <a:r>
              <a:rPr lang="es-MX" sz="1400" b="1" dirty="0" smtClean="0">
                <a:solidFill>
                  <a:srgbClr val="00B050"/>
                </a:solidFill>
              </a:rPr>
              <a:t>Capacitar a dos Coordinadores más para convertirlos en Evaluadores.</a:t>
            </a:r>
          </a:p>
          <a:p>
            <a:pPr marL="342900" indent="-342900" algn="just">
              <a:buFont typeface="+mj-lt"/>
              <a:buAutoNum type="arabicPeriod"/>
            </a:pPr>
            <a:r>
              <a:rPr lang="es-MX" sz="1400" b="1" dirty="0" smtClean="0">
                <a:solidFill>
                  <a:srgbClr val="00B050"/>
                </a:solidFill>
              </a:rPr>
              <a:t>Integrar dos equipos de evaluación, cada uno con un vehículo que le permita desplazarse con rapidez a cualquier Base.</a:t>
            </a:r>
          </a:p>
          <a:p>
            <a:pPr marL="342900" indent="-342900" algn="just">
              <a:buFont typeface="+mj-lt"/>
              <a:buAutoNum type="arabicPeriod"/>
            </a:pPr>
            <a:r>
              <a:rPr lang="es-MX" sz="1400" b="1" dirty="0" smtClean="0">
                <a:solidFill>
                  <a:srgbClr val="00B050"/>
                </a:solidFill>
              </a:rPr>
              <a:t>Dotar al Departamento de </a:t>
            </a:r>
            <a:r>
              <a:rPr lang="es-MX" sz="1400" b="1" dirty="0" err="1" smtClean="0">
                <a:solidFill>
                  <a:srgbClr val="00B050"/>
                </a:solidFill>
              </a:rPr>
              <a:t>SIPAC</a:t>
            </a:r>
            <a:r>
              <a:rPr lang="es-MX" sz="1400" b="1" dirty="0" smtClean="0">
                <a:solidFill>
                  <a:srgbClr val="00B050"/>
                </a:solidFill>
              </a:rPr>
              <a:t> con autonomía total para gestionar sus planes de auditorías y los recursos necesarios para ellos.</a:t>
            </a:r>
            <a:endParaRPr lang="es-MX" sz="1400" b="1" dirty="0">
              <a:solidFill>
                <a:srgbClr val="00B050"/>
              </a:solidFill>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2373881522"/>
              </p:ext>
            </p:extLst>
          </p:nvPr>
        </p:nvGraphicFramePr>
        <p:xfrm>
          <a:off x="107504" y="1628800"/>
          <a:ext cx="8574676" cy="3533453"/>
        </p:xfrm>
        <a:graphic>
          <a:graphicData uri="http://schemas.openxmlformats.org/presentationml/2006/ole">
            <mc:AlternateContent xmlns:mc="http://schemas.openxmlformats.org/markup-compatibility/2006">
              <mc:Choice xmlns:v="urn:schemas-microsoft-com:vml" Requires="v">
                <p:oleObj spid="_x0000_s5140" name="Visio" r:id="rId4" imgW="7700794" imgH="3172903" progId="Visio.Drawing.11">
                  <p:embed/>
                </p:oleObj>
              </mc:Choice>
              <mc:Fallback>
                <p:oleObj name="Visio" r:id="rId4" imgW="7700794" imgH="3172903" progId="Visio.Drawing.11">
                  <p:embed/>
                  <p:pic>
                    <p:nvPicPr>
                      <p:cNvPr id="0" name=""/>
                      <p:cNvPicPr/>
                      <p:nvPr/>
                    </p:nvPicPr>
                    <p:blipFill>
                      <a:blip r:embed="rId5"/>
                      <a:stretch>
                        <a:fillRect/>
                      </a:stretch>
                    </p:blipFill>
                    <p:spPr>
                      <a:xfrm>
                        <a:off x="107504" y="1628800"/>
                        <a:ext cx="8574676" cy="3533453"/>
                      </a:xfrm>
                      <a:prstGeom prst="rect">
                        <a:avLst/>
                      </a:prstGeom>
                    </p:spPr>
                  </p:pic>
                </p:oleObj>
              </mc:Fallback>
            </mc:AlternateContent>
          </a:graphicData>
        </a:graphic>
      </p:graphicFrame>
    </p:spTree>
    <p:extLst>
      <p:ext uri="{BB962C8B-B14F-4D97-AF65-F5344CB8AC3E}">
        <p14:creationId xmlns:p14="http://schemas.microsoft.com/office/powerpoint/2010/main" val="11494722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1015663"/>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SUPERINTENDENTE DE SIPA</a:t>
            </a:r>
          </a:p>
          <a:p>
            <a:pPr fontAlgn="auto">
              <a:spcBef>
                <a:spcPts val="0"/>
              </a:spcBef>
              <a:spcAft>
                <a:spcPts val="0"/>
              </a:spcAft>
              <a:defRPr/>
            </a:pP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74693"/>
            <a:ext cx="8424936" cy="954107"/>
          </a:xfrm>
          <a:prstGeom prst="rect">
            <a:avLst/>
          </a:prstGeom>
          <a:noFill/>
        </p:spPr>
        <p:txBody>
          <a:bodyPr wrap="square" rtlCol="0">
            <a:spAutoFit/>
          </a:bodyPr>
          <a:lstStyle/>
          <a:p>
            <a:pPr algn="just"/>
            <a:r>
              <a:rPr lang="es-MX" sz="1400" b="1" dirty="0" smtClean="0">
                <a:solidFill>
                  <a:srgbClr val="FF0000"/>
                </a:solidFill>
              </a:rPr>
              <a:t>ACTIVIDAD 4:</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a:p>
            <a:pPr algn="just"/>
            <a:r>
              <a:rPr lang="es-MX" sz="1400" b="1" dirty="0" smtClean="0">
                <a:solidFill>
                  <a:srgbClr val="FF0000"/>
                </a:solidFill>
              </a:rPr>
              <a:t>Determinar </a:t>
            </a:r>
            <a:r>
              <a:rPr lang="es-MX" sz="1400" b="1" dirty="0">
                <a:solidFill>
                  <a:srgbClr val="FF0000"/>
                </a:solidFill>
              </a:rPr>
              <a:t>y aplicar métodos para obtener y utilizar la información relativa a la percepción del cliente con respecto al cumplimiento de sus requisitos </a:t>
            </a:r>
            <a:r>
              <a:rPr lang="es-MX" sz="1400" b="1" dirty="0" smtClean="0">
                <a:solidFill>
                  <a:srgbClr val="FF0000"/>
                </a:solidFill>
              </a:rPr>
              <a:t>por </a:t>
            </a:r>
            <a:r>
              <a:rPr lang="es-MX" sz="1400" b="1" dirty="0">
                <a:solidFill>
                  <a:srgbClr val="FF0000"/>
                </a:solidFill>
              </a:rPr>
              <a:t>parte de la empresa.</a:t>
            </a:r>
          </a:p>
          <a:p>
            <a:pPr algn="just"/>
            <a:endParaRPr lang="es-MX" sz="1400" b="1" dirty="0" smtClean="0"/>
          </a:p>
        </p:txBody>
      </p:sp>
      <p:graphicFrame>
        <p:nvGraphicFramePr>
          <p:cNvPr id="2" name="1 Objeto"/>
          <p:cNvGraphicFramePr>
            <a:graphicFrameLocks noChangeAspect="1"/>
          </p:cNvGraphicFramePr>
          <p:nvPr>
            <p:extLst>
              <p:ext uri="{D42A27DB-BD31-4B8C-83A1-F6EECF244321}">
                <p14:modId xmlns:p14="http://schemas.microsoft.com/office/powerpoint/2010/main" val="191910050"/>
              </p:ext>
            </p:extLst>
          </p:nvPr>
        </p:nvGraphicFramePr>
        <p:xfrm>
          <a:off x="107503" y="1628800"/>
          <a:ext cx="8545653" cy="3389437"/>
        </p:xfrm>
        <a:graphic>
          <a:graphicData uri="http://schemas.openxmlformats.org/presentationml/2006/ole">
            <mc:AlternateContent xmlns:mc="http://schemas.openxmlformats.org/markup-compatibility/2006">
              <mc:Choice xmlns:v="urn:schemas-microsoft-com:vml" Requires="v">
                <p:oleObj spid="_x0000_s6164" name="Visio" r:id="rId4" imgW="8001000" imgH="3172903" progId="Visio.Drawing.11">
                  <p:embed/>
                </p:oleObj>
              </mc:Choice>
              <mc:Fallback>
                <p:oleObj name="Visio" r:id="rId4" imgW="8001000" imgH="3172903" progId="Visio.Drawing.11">
                  <p:embed/>
                  <p:pic>
                    <p:nvPicPr>
                      <p:cNvPr id="0" name=""/>
                      <p:cNvPicPr/>
                      <p:nvPr/>
                    </p:nvPicPr>
                    <p:blipFill>
                      <a:blip r:embed="rId5"/>
                      <a:stretch>
                        <a:fillRect/>
                      </a:stretch>
                    </p:blipFill>
                    <p:spPr>
                      <a:xfrm>
                        <a:off x="107503" y="1628800"/>
                        <a:ext cx="8545653" cy="3389437"/>
                      </a:xfrm>
                      <a:prstGeom prst="rect">
                        <a:avLst/>
                      </a:prstGeom>
                    </p:spPr>
                  </p:pic>
                </p:oleObj>
              </mc:Fallback>
            </mc:AlternateContent>
          </a:graphicData>
        </a:graphic>
      </p:graphicFrame>
      <p:sp>
        <p:nvSpPr>
          <p:cNvPr id="8" name="7 CuadroTexto"/>
          <p:cNvSpPr txBox="1"/>
          <p:nvPr/>
        </p:nvSpPr>
        <p:spPr>
          <a:xfrm>
            <a:off x="107504" y="5212938"/>
            <a:ext cx="8424936" cy="1169551"/>
          </a:xfrm>
          <a:prstGeom prst="rect">
            <a:avLst/>
          </a:prstGeom>
          <a:noFill/>
        </p:spPr>
        <p:txBody>
          <a:bodyPr wrap="square" rtlCol="0">
            <a:spAutoFit/>
          </a:bodyPr>
          <a:lstStyle/>
          <a:p>
            <a:pPr algn="just"/>
            <a:r>
              <a:rPr lang="es-MX" sz="1400" b="1" dirty="0" smtClean="0">
                <a:solidFill>
                  <a:srgbClr val="00B050"/>
                </a:solidFill>
              </a:rPr>
              <a:t>ACCIONES PROPUESTAS:</a:t>
            </a:r>
          </a:p>
          <a:p>
            <a:pPr marL="342900" indent="-342900" algn="just">
              <a:buFont typeface="+mj-lt"/>
              <a:buAutoNum type="arabicPeriod"/>
            </a:pPr>
            <a:r>
              <a:rPr lang="es-MX" sz="1400" b="1" dirty="0" smtClean="0">
                <a:solidFill>
                  <a:srgbClr val="00B050"/>
                </a:solidFill>
              </a:rPr>
              <a:t>Desarrollar una plataforma de encuestas basada en el sitio web </a:t>
            </a:r>
            <a:r>
              <a:rPr lang="es-MX" sz="1400" b="1" dirty="0" smtClean="0">
                <a:solidFill>
                  <a:srgbClr val="00B050"/>
                </a:solidFill>
                <a:hlinkClick r:id="rId6"/>
              </a:rPr>
              <a:t>www.tmm.com.mx</a:t>
            </a:r>
            <a:endParaRPr lang="es-MX" sz="1400" b="1" dirty="0" smtClean="0">
              <a:solidFill>
                <a:srgbClr val="00B050"/>
              </a:solidFill>
            </a:endParaRPr>
          </a:p>
          <a:p>
            <a:pPr marL="342900" indent="-342900" algn="just">
              <a:buFont typeface="+mj-lt"/>
              <a:buAutoNum type="arabicPeriod"/>
            </a:pPr>
            <a:r>
              <a:rPr lang="es-MX" sz="1400" b="1" dirty="0" smtClean="0">
                <a:solidFill>
                  <a:srgbClr val="00B050"/>
                </a:solidFill>
              </a:rPr>
              <a:t>Difundir el nuevo sitio de encuestas entre los clientes a través del correo electrónico.</a:t>
            </a:r>
          </a:p>
          <a:p>
            <a:pPr marL="342900" indent="-342900" algn="just">
              <a:buFont typeface="+mj-lt"/>
              <a:buAutoNum type="arabicPeriod"/>
            </a:pPr>
            <a:r>
              <a:rPr lang="es-MX" sz="1400" b="1" dirty="0" smtClean="0">
                <a:solidFill>
                  <a:srgbClr val="00B050"/>
                </a:solidFill>
              </a:rPr>
              <a:t>Dotar al Departamento de </a:t>
            </a:r>
            <a:r>
              <a:rPr lang="es-MX" sz="1400" b="1" dirty="0" err="1" smtClean="0">
                <a:solidFill>
                  <a:srgbClr val="00B050"/>
                </a:solidFill>
              </a:rPr>
              <a:t>SIPAC</a:t>
            </a:r>
            <a:r>
              <a:rPr lang="es-MX" sz="1400" b="1" dirty="0" smtClean="0">
                <a:solidFill>
                  <a:srgbClr val="00B050"/>
                </a:solidFill>
              </a:rPr>
              <a:t> con autonomía total para gestionar sus planes de encuestas y los recursos necesarios para ellos.</a:t>
            </a:r>
            <a:endParaRPr lang="es-MX" sz="1400" b="1" dirty="0">
              <a:solidFill>
                <a:srgbClr val="00B050"/>
              </a:solidFill>
            </a:endParaRPr>
          </a:p>
        </p:txBody>
      </p:sp>
    </p:spTree>
    <p:extLst>
      <p:ext uri="{BB962C8B-B14F-4D97-AF65-F5344CB8AC3E}">
        <p14:creationId xmlns:p14="http://schemas.microsoft.com/office/powerpoint/2010/main" val="27596841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4032448" cy="4708981"/>
          </a:xfrm>
          <a:prstGeom prst="rect">
            <a:avLst/>
          </a:prstGeom>
          <a:noFill/>
        </p:spPr>
        <p:txBody>
          <a:bodyPr wrap="square" rtlCol="0">
            <a:spAutoFit/>
          </a:bodyPr>
          <a:lstStyle/>
          <a:p>
            <a:pPr algn="just"/>
            <a:r>
              <a:rPr lang="es-MX" sz="2000" b="1" dirty="0" smtClean="0"/>
              <a:t>¿Quiénes somos? </a:t>
            </a:r>
            <a:endParaRPr lang="es-MX" sz="2000" dirty="0" smtClean="0"/>
          </a:p>
          <a:p>
            <a:pPr algn="just"/>
            <a:r>
              <a:rPr lang="es-MX" sz="2000" dirty="0" smtClean="0"/>
              <a:t>TRANSPORTACIÓN MARÍTIMA MEXICANA S.A. DE C.V. y </a:t>
            </a:r>
            <a:r>
              <a:rPr lang="es-MX" sz="2000" dirty="0" err="1" smtClean="0"/>
              <a:t>TMM</a:t>
            </a:r>
            <a:r>
              <a:rPr lang="es-MX" sz="2000" dirty="0" smtClean="0"/>
              <a:t> DIVISIÓN MARÍTIMA S.A. DE C.V. son empresas navieras Mexicanas cuyo principal giro desde 1992 es la prestación de servicios marítimos especializados para la industria costa afuera. Ambas empresas son subsidiarias de </a:t>
            </a:r>
            <a:r>
              <a:rPr lang="es-MX" sz="2000" i="1" dirty="0" smtClean="0"/>
              <a:t>GRUPO </a:t>
            </a:r>
            <a:r>
              <a:rPr lang="es-MX" sz="2000" i="1" dirty="0" err="1" smtClean="0"/>
              <a:t>TMM</a:t>
            </a:r>
            <a:r>
              <a:rPr lang="es-MX" sz="2000" dirty="0" smtClean="0"/>
              <a:t>.</a:t>
            </a:r>
          </a:p>
          <a:p>
            <a:pPr algn="just"/>
            <a:endParaRPr lang="es-MX" sz="2000" dirty="0" smtClean="0">
              <a:hlinkClick r:id="rId3"/>
            </a:endParaRPr>
          </a:p>
          <a:p>
            <a:pPr algn="just"/>
            <a:r>
              <a:rPr lang="es-MX" sz="2000" dirty="0" smtClean="0">
                <a:hlinkClick r:id="rId3"/>
              </a:rPr>
              <a:t>www.tmm.com.mx</a:t>
            </a:r>
            <a:endParaRPr lang="es-MX" sz="2000" dirty="0" smtClean="0"/>
          </a:p>
          <a:p>
            <a:pPr algn="just"/>
            <a:r>
              <a:rPr lang="es-MX" sz="2000" dirty="0" smtClean="0"/>
              <a:t> </a:t>
            </a:r>
            <a:endParaRPr lang="es-MX" sz="2000"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620" y="1124744"/>
            <a:ext cx="3416796" cy="3416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47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4896544" cy="1015663"/>
          </a:xfrm>
          <a:prstGeom prst="rect">
            <a:avLst/>
          </a:prstGeom>
          <a:noFill/>
        </p:spPr>
        <p:txBody>
          <a:bodyPr wrap="square">
            <a:spAutoFit/>
          </a:bodyPr>
          <a:lstStyle/>
          <a:p>
            <a:pPr fontAlgn="auto">
              <a:spcBef>
                <a:spcPts val="0"/>
              </a:spcBef>
              <a:spcAft>
                <a:spcPts val="0"/>
              </a:spcAft>
              <a:defRPr/>
            </a:pP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ANÁLISIS DE CARGA DE TRABAJO: </a:t>
            </a:r>
          </a:p>
          <a:p>
            <a:pPr fontAlgn="auto">
              <a:spcBef>
                <a:spcPts val="0"/>
              </a:spcBef>
              <a:spcAft>
                <a:spcPts val="0"/>
              </a:spcAft>
              <a:defRPr/>
            </a:pP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SUPERINTENDENTE DE SIPA</a:t>
            </a:r>
          </a:p>
          <a:p>
            <a:pPr fontAlgn="auto">
              <a:spcBef>
                <a:spcPts val="0"/>
              </a:spcBef>
              <a:spcAft>
                <a:spcPts val="0"/>
              </a:spcAft>
              <a:defRPr/>
            </a:pP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74693"/>
            <a:ext cx="8424936" cy="954107"/>
          </a:xfrm>
          <a:prstGeom prst="rect">
            <a:avLst/>
          </a:prstGeom>
          <a:noFill/>
        </p:spPr>
        <p:txBody>
          <a:bodyPr wrap="square" rtlCol="0">
            <a:spAutoFit/>
          </a:bodyPr>
          <a:lstStyle/>
          <a:p>
            <a:pPr algn="just"/>
            <a:r>
              <a:rPr lang="es-MX" sz="1400" b="1" dirty="0" smtClean="0">
                <a:solidFill>
                  <a:srgbClr val="FF0000"/>
                </a:solidFill>
              </a:rPr>
              <a:t>ACTIVIDAD 8:</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a:p>
            <a:pPr algn="just"/>
            <a:r>
              <a:rPr lang="es-MX" sz="1400" b="1" dirty="0" smtClean="0">
                <a:solidFill>
                  <a:srgbClr val="FF0000"/>
                </a:solidFill>
              </a:rPr>
              <a:t>Mantener </a:t>
            </a:r>
            <a:r>
              <a:rPr lang="es-MX" sz="1400" b="1" dirty="0">
                <a:solidFill>
                  <a:srgbClr val="FF0000"/>
                </a:solidFill>
              </a:rPr>
              <a:t>registros de los Procesos de Control del Sistema de Gestión adoptado por la empresa para demostrar la conformidad con los requisitos de las normas de SIPA aplicables. </a:t>
            </a:r>
          </a:p>
          <a:p>
            <a:pPr algn="just"/>
            <a:endParaRPr lang="es-MX" sz="1400" b="1" dirty="0" smtClean="0"/>
          </a:p>
        </p:txBody>
      </p:sp>
      <p:sp>
        <p:nvSpPr>
          <p:cNvPr id="8" name="7 CuadroTexto"/>
          <p:cNvSpPr txBox="1"/>
          <p:nvPr/>
        </p:nvSpPr>
        <p:spPr>
          <a:xfrm>
            <a:off x="107504" y="5212938"/>
            <a:ext cx="8424936" cy="1169551"/>
          </a:xfrm>
          <a:prstGeom prst="rect">
            <a:avLst/>
          </a:prstGeom>
          <a:noFill/>
        </p:spPr>
        <p:txBody>
          <a:bodyPr wrap="square" rtlCol="0">
            <a:spAutoFit/>
          </a:bodyPr>
          <a:lstStyle/>
          <a:p>
            <a:pPr algn="just"/>
            <a:r>
              <a:rPr lang="es-MX" sz="1400" b="1" dirty="0" smtClean="0">
                <a:solidFill>
                  <a:srgbClr val="00B050"/>
                </a:solidFill>
              </a:rPr>
              <a:t>ACCIONES PROPUESTAS:</a:t>
            </a:r>
          </a:p>
          <a:p>
            <a:pPr marL="342900" indent="-342900" algn="just">
              <a:buFont typeface="+mj-lt"/>
              <a:buAutoNum type="arabicPeriod"/>
            </a:pPr>
            <a:r>
              <a:rPr lang="es-MX" sz="1400" b="1" dirty="0" smtClean="0">
                <a:solidFill>
                  <a:srgbClr val="00B050"/>
                </a:solidFill>
              </a:rPr>
              <a:t>Desarrollar una plataforma de registro electrónico basada en </a:t>
            </a:r>
            <a:r>
              <a:rPr lang="es-MX" sz="1400" b="1" dirty="0" err="1" smtClean="0">
                <a:solidFill>
                  <a:srgbClr val="00B050"/>
                </a:solidFill>
              </a:rPr>
              <a:t>PDF</a:t>
            </a:r>
            <a:r>
              <a:rPr lang="es-MX" sz="1400" b="1" dirty="0" smtClean="0">
                <a:solidFill>
                  <a:srgbClr val="00B050"/>
                </a:solidFill>
              </a:rPr>
              <a:t>, que use como medio de enlace el sistema </a:t>
            </a:r>
            <a:r>
              <a:rPr lang="es-MX" sz="1400" b="1" dirty="0" err="1" smtClean="0">
                <a:solidFill>
                  <a:srgbClr val="00B050"/>
                </a:solidFill>
              </a:rPr>
              <a:t>GLOBE</a:t>
            </a:r>
            <a:r>
              <a:rPr lang="es-MX" sz="1400" b="1" dirty="0" smtClean="0">
                <a:solidFill>
                  <a:srgbClr val="00B050"/>
                </a:solidFill>
              </a:rPr>
              <a:t> </a:t>
            </a:r>
            <a:r>
              <a:rPr lang="es-MX" sz="1400" b="1" dirty="0" err="1" smtClean="0">
                <a:solidFill>
                  <a:srgbClr val="00B050"/>
                </a:solidFill>
              </a:rPr>
              <a:t>WIRELESS</a:t>
            </a:r>
            <a:r>
              <a:rPr lang="es-MX" sz="1400" b="1" dirty="0" smtClean="0">
                <a:solidFill>
                  <a:srgbClr val="00B050"/>
                </a:solidFill>
              </a:rPr>
              <a:t>.</a:t>
            </a:r>
          </a:p>
          <a:p>
            <a:pPr marL="342900" indent="-342900" algn="just">
              <a:buFont typeface="+mj-lt"/>
              <a:buAutoNum type="arabicPeriod"/>
            </a:pPr>
            <a:r>
              <a:rPr lang="es-MX" sz="1400" b="1" dirty="0" smtClean="0">
                <a:solidFill>
                  <a:srgbClr val="00B050"/>
                </a:solidFill>
              </a:rPr>
              <a:t>Dotar al Departamento de </a:t>
            </a:r>
            <a:r>
              <a:rPr lang="es-MX" sz="1400" b="1" dirty="0" err="1" smtClean="0">
                <a:solidFill>
                  <a:srgbClr val="00B050"/>
                </a:solidFill>
              </a:rPr>
              <a:t>SIPAC</a:t>
            </a:r>
            <a:r>
              <a:rPr lang="es-MX" sz="1400" b="1" dirty="0" smtClean="0">
                <a:solidFill>
                  <a:srgbClr val="00B050"/>
                </a:solidFill>
              </a:rPr>
              <a:t> con autonomía total para gestionar su sistema de registros electrónicos y los recursos necesarios para ellos.</a:t>
            </a:r>
            <a:endParaRPr lang="es-MX" sz="1400" b="1" dirty="0">
              <a:solidFill>
                <a:srgbClr val="00B050"/>
              </a:solidFill>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939306399"/>
              </p:ext>
            </p:extLst>
          </p:nvPr>
        </p:nvGraphicFramePr>
        <p:xfrm>
          <a:off x="113258" y="1700808"/>
          <a:ext cx="8438833" cy="3389437"/>
        </p:xfrm>
        <a:graphic>
          <a:graphicData uri="http://schemas.openxmlformats.org/presentationml/2006/ole">
            <mc:AlternateContent xmlns:mc="http://schemas.openxmlformats.org/markup-compatibility/2006">
              <mc:Choice xmlns:v="urn:schemas-microsoft-com:vml" Requires="v">
                <p:oleObj spid="_x0000_s9224" name="Visio" r:id="rId4" imgW="7900751" imgH="3172903" progId="Visio.Drawing.11">
                  <p:embed/>
                </p:oleObj>
              </mc:Choice>
              <mc:Fallback>
                <p:oleObj name="Visio" r:id="rId4" imgW="7900751" imgH="3172903" progId="Visio.Drawing.11">
                  <p:embed/>
                  <p:pic>
                    <p:nvPicPr>
                      <p:cNvPr id="0" name=""/>
                      <p:cNvPicPr/>
                      <p:nvPr/>
                    </p:nvPicPr>
                    <p:blipFill>
                      <a:blip r:embed="rId5"/>
                      <a:stretch>
                        <a:fillRect/>
                      </a:stretch>
                    </p:blipFill>
                    <p:spPr>
                      <a:xfrm>
                        <a:off x="113258" y="1700808"/>
                        <a:ext cx="8438833" cy="3389437"/>
                      </a:xfrm>
                      <a:prstGeom prst="rect">
                        <a:avLst/>
                      </a:prstGeom>
                    </p:spPr>
                  </p:pic>
                </p:oleObj>
              </mc:Fallback>
            </mc:AlternateContent>
          </a:graphicData>
        </a:graphic>
      </p:graphicFrame>
    </p:spTree>
    <p:extLst>
      <p:ext uri="{BB962C8B-B14F-4D97-AF65-F5344CB8AC3E}">
        <p14:creationId xmlns:p14="http://schemas.microsoft.com/office/powerpoint/2010/main" val="10669956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5262979"/>
          </a:xfrm>
          <a:prstGeom prst="rect">
            <a:avLst/>
          </a:prstGeom>
          <a:noFill/>
        </p:spPr>
        <p:txBody>
          <a:bodyPr wrap="square" rtlCol="0">
            <a:spAutoFit/>
          </a:bodyPr>
          <a:lstStyle/>
          <a:p>
            <a:pPr algn="just"/>
            <a:r>
              <a:rPr lang="es-MX" sz="2400" b="1" dirty="0" smtClean="0"/>
              <a:t>¿</a:t>
            </a:r>
            <a:r>
              <a:rPr lang="es-MX" sz="2400" b="1" dirty="0"/>
              <a:t>Cuál es nuestra visión? </a:t>
            </a:r>
            <a:endParaRPr lang="es-MX" sz="2400" dirty="0"/>
          </a:p>
          <a:p>
            <a:pPr algn="just"/>
            <a:r>
              <a:rPr lang="es-MX" sz="2400" dirty="0"/>
              <a:t>Queremos ser la principal compañía Mexicana prestadora de servicios marítimos especializados de alta calidad para la industria costa afuera nacional.</a:t>
            </a:r>
          </a:p>
          <a:p>
            <a:pPr algn="just"/>
            <a:r>
              <a:rPr lang="es-MX" sz="2400" dirty="0"/>
              <a:t> </a:t>
            </a:r>
          </a:p>
          <a:p>
            <a:pPr algn="just"/>
            <a:r>
              <a:rPr lang="es-MX" sz="2400" b="1" dirty="0"/>
              <a:t>¿Cuál es nuestra misión? </a:t>
            </a:r>
            <a:endParaRPr lang="es-MX" sz="2400" dirty="0"/>
          </a:p>
          <a:p>
            <a:pPr algn="just"/>
            <a:r>
              <a:rPr lang="es-MX" sz="2400" dirty="0"/>
              <a:t>Trabajamos juntos día a día para ser un proveedor confiable y competitivo en el mercado de los servicios marítimos especializados para la industria costa afuera nacional e internacional, aprovechando los recursos humanos, tecnológicos y materiales de </a:t>
            </a:r>
            <a:r>
              <a:rPr lang="es-MX" sz="2400" dirty="0" err="1"/>
              <a:t>TMM</a:t>
            </a:r>
            <a:r>
              <a:rPr lang="es-MX" sz="2400" dirty="0"/>
              <a:t> SERVICIOS COSTA AFUERA para satisfacer los requisitos y especificaciones de nuestros clientes.</a:t>
            </a:r>
          </a:p>
          <a:p>
            <a:pPr algn="just"/>
            <a:r>
              <a:rPr lang="es-MX" sz="2400" dirty="0" smtClean="0"/>
              <a:t> </a:t>
            </a:r>
            <a:endParaRPr lang="es-MX" sz="2400" dirty="0"/>
          </a:p>
        </p:txBody>
      </p:sp>
    </p:spTree>
    <p:extLst>
      <p:ext uri="{BB962C8B-B14F-4D97-AF65-F5344CB8AC3E}">
        <p14:creationId xmlns:p14="http://schemas.microsoft.com/office/powerpoint/2010/main" val="34983816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4154984"/>
          </a:xfrm>
          <a:prstGeom prst="rect">
            <a:avLst/>
          </a:prstGeom>
          <a:noFill/>
        </p:spPr>
        <p:txBody>
          <a:bodyPr wrap="square" rtlCol="0">
            <a:spAutoFit/>
          </a:bodyPr>
          <a:lstStyle/>
          <a:p>
            <a:pPr algn="just"/>
            <a:r>
              <a:rPr lang="es-MX" sz="2400" b="1" dirty="0" smtClean="0"/>
              <a:t>¿</a:t>
            </a:r>
            <a:r>
              <a:rPr lang="es-MX" sz="2400" b="1" dirty="0"/>
              <a:t>Cuáles son nuestros valores? </a:t>
            </a:r>
            <a:endParaRPr lang="es-MX" sz="2400" dirty="0"/>
          </a:p>
          <a:p>
            <a:pPr algn="just"/>
            <a:r>
              <a:rPr lang="es-MX" sz="2400" dirty="0"/>
              <a:t>Quienes trabajamos en </a:t>
            </a:r>
            <a:r>
              <a:rPr lang="es-MX" sz="2400" dirty="0" err="1"/>
              <a:t>TMM</a:t>
            </a:r>
            <a:r>
              <a:rPr lang="es-MX" sz="2400" dirty="0"/>
              <a:t> SERVICIOS COSTA AFUERA queremos tener convicciones que nos distingan y nos conviertan en mejores proveedores para nuestros clientes. Estas convicciones son también los valores que queremos compartir</a:t>
            </a:r>
            <a:r>
              <a:rPr lang="es-MX" sz="2400" dirty="0" smtClean="0"/>
              <a:t>:</a:t>
            </a:r>
          </a:p>
          <a:p>
            <a:pPr algn="just"/>
            <a:r>
              <a:rPr lang="es-MX" sz="2400" dirty="0" smtClean="0"/>
              <a:t> </a:t>
            </a:r>
            <a:endParaRPr lang="es-MX" sz="2400" dirty="0"/>
          </a:p>
          <a:p>
            <a:pPr algn="just"/>
            <a:r>
              <a:rPr lang="es-MX" sz="2400" dirty="0"/>
              <a:t>• </a:t>
            </a:r>
            <a:r>
              <a:rPr lang="es-MX" sz="2400" b="1" dirty="0"/>
              <a:t>Honestidad </a:t>
            </a:r>
            <a:endParaRPr lang="es-MX" sz="2400" dirty="0"/>
          </a:p>
          <a:p>
            <a:pPr algn="just"/>
            <a:r>
              <a:rPr lang="es-MX" sz="2400" dirty="0"/>
              <a:t>• </a:t>
            </a:r>
            <a:r>
              <a:rPr lang="es-MX" sz="2400" b="1" dirty="0"/>
              <a:t>Respeto </a:t>
            </a:r>
            <a:endParaRPr lang="es-MX" sz="2400" dirty="0"/>
          </a:p>
          <a:p>
            <a:pPr algn="just"/>
            <a:r>
              <a:rPr lang="es-MX" sz="2400" dirty="0"/>
              <a:t>• </a:t>
            </a:r>
            <a:r>
              <a:rPr lang="es-MX" sz="2400" b="1" dirty="0"/>
              <a:t>Dedicación </a:t>
            </a:r>
            <a:endParaRPr lang="es-MX" sz="2400" dirty="0"/>
          </a:p>
          <a:p>
            <a:pPr algn="just"/>
            <a:r>
              <a:rPr lang="es-MX" sz="2400" dirty="0"/>
              <a:t>• </a:t>
            </a:r>
            <a:r>
              <a:rPr lang="es-MX" sz="2400" b="1" dirty="0" smtClean="0"/>
              <a:t>Profesionalismo</a:t>
            </a:r>
            <a:endParaRPr lang="es-MX" sz="2400" dirty="0"/>
          </a:p>
        </p:txBody>
      </p:sp>
    </p:spTree>
    <p:extLst>
      <p:ext uri="{BB962C8B-B14F-4D97-AF65-F5344CB8AC3E}">
        <p14:creationId xmlns:p14="http://schemas.microsoft.com/office/powerpoint/2010/main" val="2783435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5262979"/>
          </a:xfrm>
          <a:prstGeom prst="rect">
            <a:avLst/>
          </a:prstGeom>
          <a:noFill/>
        </p:spPr>
        <p:txBody>
          <a:bodyPr wrap="square" rtlCol="0">
            <a:spAutoFit/>
          </a:bodyPr>
          <a:lstStyle/>
          <a:p>
            <a:r>
              <a:rPr lang="es-MX" sz="2400" b="1" dirty="0" smtClean="0"/>
              <a:t>¿</a:t>
            </a:r>
            <a:r>
              <a:rPr lang="es-MX" sz="2400" b="1" dirty="0"/>
              <a:t>En dónde se encuentran nuestras oficinas?</a:t>
            </a:r>
            <a:endParaRPr lang="es-MX" sz="2400" dirty="0"/>
          </a:p>
          <a:p>
            <a:r>
              <a:rPr lang="es-MX" sz="2400" dirty="0"/>
              <a:t> </a:t>
            </a:r>
          </a:p>
          <a:p>
            <a:r>
              <a:rPr lang="es-MX" sz="2400" dirty="0"/>
              <a:t>Nuestras oficinas se encuentran en</a:t>
            </a:r>
            <a:r>
              <a:rPr lang="es-MX" sz="2400" dirty="0" smtClean="0"/>
              <a:t>:</a:t>
            </a:r>
          </a:p>
          <a:p>
            <a:endParaRPr lang="es-MX" sz="2400" dirty="0"/>
          </a:p>
          <a:p>
            <a:r>
              <a:rPr lang="es-MX" sz="2400" b="1" dirty="0"/>
              <a:t>BASE CARMEN</a:t>
            </a:r>
            <a:r>
              <a:rPr lang="es-MX" sz="2400" i="1" dirty="0"/>
              <a:t> </a:t>
            </a:r>
            <a:endParaRPr lang="es-MX" sz="2400" dirty="0"/>
          </a:p>
          <a:p>
            <a:r>
              <a:rPr lang="es-MX" sz="2400" i="1" dirty="0"/>
              <a:t>Calle 55 No. 2, Colonia Electricistas </a:t>
            </a:r>
            <a:endParaRPr lang="es-MX" sz="2400" dirty="0"/>
          </a:p>
          <a:p>
            <a:r>
              <a:rPr lang="es-MX" sz="2400" i="1" dirty="0"/>
              <a:t>Ciudad del Carmen, Campeche, México </a:t>
            </a:r>
            <a:endParaRPr lang="es-MX" sz="2400" dirty="0"/>
          </a:p>
          <a:p>
            <a:r>
              <a:rPr lang="es-MX" sz="2400" i="1" dirty="0"/>
              <a:t>C.P. 24120</a:t>
            </a:r>
            <a:endParaRPr lang="es-MX" sz="2400" dirty="0"/>
          </a:p>
          <a:p>
            <a:r>
              <a:rPr lang="es-MX" sz="2400" i="1" dirty="0"/>
              <a:t> </a:t>
            </a:r>
            <a:endParaRPr lang="es-MX" sz="2400" dirty="0"/>
          </a:p>
          <a:p>
            <a:r>
              <a:rPr lang="es-MX" sz="2400" b="1" dirty="0"/>
              <a:t>BASE DOS BOCAS</a:t>
            </a:r>
            <a:endParaRPr lang="es-MX" sz="2400" dirty="0"/>
          </a:p>
          <a:p>
            <a:r>
              <a:rPr lang="es-MX" sz="2400" i="1" dirty="0"/>
              <a:t>Carretera a Dos Bocas No. 1057, Norte, Colonia El Limón. </a:t>
            </a:r>
            <a:endParaRPr lang="es-MX" sz="2400" dirty="0"/>
          </a:p>
          <a:p>
            <a:r>
              <a:rPr lang="es-MX" sz="2400" i="1" dirty="0"/>
              <a:t>Paraíso, Tabasco, México</a:t>
            </a:r>
            <a:endParaRPr lang="es-MX" sz="2400" dirty="0"/>
          </a:p>
          <a:p>
            <a:r>
              <a:rPr lang="es-MX" sz="2400" i="1" dirty="0"/>
              <a:t>C.P. </a:t>
            </a:r>
            <a:r>
              <a:rPr lang="es-MX" sz="2400" i="1" dirty="0" smtClean="0"/>
              <a:t>86600</a:t>
            </a:r>
            <a:endParaRPr lang="es-MX" sz="2400" dirty="0"/>
          </a:p>
        </p:txBody>
      </p:sp>
    </p:spTree>
    <p:extLst>
      <p:ext uri="{BB962C8B-B14F-4D97-AF65-F5344CB8AC3E}">
        <p14:creationId xmlns:p14="http://schemas.microsoft.com/office/powerpoint/2010/main" val="40208159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3416320"/>
          </a:xfrm>
          <a:prstGeom prst="rect">
            <a:avLst/>
          </a:prstGeom>
          <a:noFill/>
        </p:spPr>
        <p:txBody>
          <a:bodyPr wrap="square" rtlCol="0">
            <a:spAutoFit/>
          </a:bodyPr>
          <a:lstStyle/>
          <a:p>
            <a:r>
              <a:rPr lang="es-MX" sz="2400" b="1" dirty="0" smtClean="0"/>
              <a:t>Entre </a:t>
            </a:r>
            <a:r>
              <a:rPr lang="es-MX" sz="2400" b="1" dirty="0"/>
              <a:t>los principales servicios que ofrecemos destacan</a:t>
            </a:r>
            <a:r>
              <a:rPr lang="es-MX" sz="2400" b="1" dirty="0" smtClean="0"/>
              <a:t>:</a:t>
            </a:r>
          </a:p>
          <a:p>
            <a:endParaRPr lang="es-MX" sz="2400" dirty="0"/>
          </a:p>
          <a:p>
            <a:pPr marL="342900" lvl="0" indent="-342900">
              <a:buFont typeface="Arial" pitchFamily="34" charset="0"/>
              <a:buChar char="•"/>
            </a:pPr>
            <a:r>
              <a:rPr lang="es-MX" sz="2400" dirty="0"/>
              <a:t>Posicionamiento y manejo de anclas de plataformas marinas.</a:t>
            </a:r>
          </a:p>
          <a:p>
            <a:pPr marL="342900" lvl="0" indent="-342900">
              <a:buFont typeface="Arial" pitchFamily="34" charset="0"/>
              <a:buChar char="•"/>
            </a:pPr>
            <a:r>
              <a:rPr lang="es-MX" sz="2400" dirty="0"/>
              <a:t>Transporte de materiales, equipos y refacciones.</a:t>
            </a:r>
          </a:p>
          <a:p>
            <a:pPr marL="342900" lvl="0" indent="-342900">
              <a:buFont typeface="Arial" pitchFamily="34" charset="0"/>
              <a:buChar char="•"/>
            </a:pPr>
            <a:r>
              <a:rPr lang="es-MX" sz="2400" dirty="0"/>
              <a:t>Transporte de personal.</a:t>
            </a:r>
          </a:p>
          <a:p>
            <a:pPr marL="342900" lvl="0" indent="-342900">
              <a:buFont typeface="Arial" pitchFamily="34" charset="0"/>
              <a:buChar char="•"/>
            </a:pPr>
            <a:r>
              <a:rPr lang="es-MX" sz="2400" dirty="0"/>
              <a:t>Remolque de estructuras y barcazas.</a:t>
            </a:r>
          </a:p>
          <a:p>
            <a:pPr marL="342900" lvl="0" indent="-342900">
              <a:buFont typeface="Arial" pitchFamily="34" charset="0"/>
              <a:buChar char="•"/>
            </a:pPr>
            <a:r>
              <a:rPr lang="es-MX" sz="2400" dirty="0" smtClean="0"/>
              <a:t>Servicios </a:t>
            </a:r>
            <a:r>
              <a:rPr lang="es-MX" sz="2400" dirty="0"/>
              <a:t>de protección con buques contra incendio. </a:t>
            </a:r>
          </a:p>
        </p:txBody>
      </p:sp>
    </p:spTree>
    <p:extLst>
      <p:ext uri="{BB962C8B-B14F-4D97-AF65-F5344CB8AC3E}">
        <p14:creationId xmlns:p14="http://schemas.microsoft.com/office/powerpoint/2010/main" val="138959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1200329"/>
          </a:xfrm>
          <a:prstGeom prst="rect">
            <a:avLst/>
          </a:prstGeom>
          <a:noFill/>
        </p:spPr>
        <p:txBody>
          <a:bodyPr wrap="square" rtlCol="0">
            <a:spAutoFit/>
          </a:bodyPr>
          <a:lstStyle/>
          <a:p>
            <a:r>
              <a:rPr lang="es-MX" sz="2400" b="1" dirty="0" smtClean="0"/>
              <a:t>Nuestra flota (32 buques):</a:t>
            </a:r>
          </a:p>
          <a:p>
            <a:pPr marL="342900" lvl="0" indent="-342900">
              <a:buFont typeface="Arial" pitchFamily="34" charset="0"/>
              <a:buChar char="•"/>
            </a:pPr>
            <a:endParaRPr lang="es-MX" sz="2400" dirty="0"/>
          </a:p>
          <a:p>
            <a:pPr marL="342900" indent="-342900">
              <a:buFont typeface="Arial" pitchFamily="34" charset="0"/>
              <a:buChar char="•"/>
            </a:pPr>
            <a:endParaRPr lang="es-MX" sz="2400" dirty="0"/>
          </a:p>
        </p:txBody>
      </p:sp>
      <p:graphicFrame>
        <p:nvGraphicFramePr>
          <p:cNvPr id="2" name="1 Tabla"/>
          <p:cNvGraphicFramePr>
            <a:graphicFrameLocks noGrp="1"/>
          </p:cNvGraphicFramePr>
          <p:nvPr>
            <p:extLst>
              <p:ext uri="{D42A27DB-BD31-4B8C-83A1-F6EECF244321}">
                <p14:modId xmlns:p14="http://schemas.microsoft.com/office/powerpoint/2010/main" val="1105947689"/>
              </p:ext>
            </p:extLst>
          </p:nvPr>
        </p:nvGraphicFramePr>
        <p:xfrm>
          <a:off x="395536" y="1477856"/>
          <a:ext cx="7920880" cy="5047488"/>
        </p:xfrm>
        <a:graphic>
          <a:graphicData uri="http://schemas.openxmlformats.org/drawingml/2006/table">
            <a:tbl>
              <a:tblPr firstRow="1" firstCol="1" bandRow="1">
                <a:tableStyleId>{BC89EF96-8CEA-46FF-86C4-4CE0E7609802}</a:tableStyleId>
              </a:tblPr>
              <a:tblGrid>
                <a:gridCol w="3960440"/>
                <a:gridCol w="3960440"/>
              </a:tblGrid>
              <a:tr h="292532">
                <a:tc>
                  <a:txBody>
                    <a:bodyPr/>
                    <a:lstStyle/>
                    <a:p>
                      <a:pPr algn="ctr">
                        <a:lnSpc>
                          <a:spcPct val="115000"/>
                        </a:lnSpc>
                        <a:spcAft>
                          <a:spcPts val="0"/>
                        </a:spcAft>
                      </a:pPr>
                      <a:r>
                        <a:rPr lang="es-MX" sz="1800" b="1" dirty="0">
                          <a:effectLst/>
                          <a:latin typeface="Arial" pitchFamily="34" charset="0"/>
                          <a:cs typeface="Arial" pitchFamily="34" charset="0"/>
                        </a:rPr>
                        <a:t>Isla Janitzio </a:t>
                      </a:r>
                      <a:endParaRPr lang="es-MX" sz="3200" b="1" dirty="0">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Eco III</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León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Arboleda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Miramar</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Arcas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Monserrat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Arena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dirty="0">
                          <a:effectLst/>
                          <a:latin typeface="Arial" pitchFamily="34" charset="0"/>
                          <a:cs typeface="Arial" pitchFamily="34" charset="0"/>
                        </a:rPr>
                        <a:t>Isla Montague </a:t>
                      </a:r>
                      <a:endParaRPr lang="es-MX" sz="3200" b="1" dirty="0">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Azteca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Passavera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Blanca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Pelicano</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Ciari</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 Gabriel</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Clarión</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 Ignacio</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Colorada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 Luis</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Cozumel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Santa Cruz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Creciente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Tiburón</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 Cedros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Verde</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 Lobos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Marmex III</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del Carmen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UOS Challenger</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del Toro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dirty="0">
                          <a:effectLst/>
                          <a:latin typeface="Arial" pitchFamily="34" charset="0"/>
                          <a:cs typeface="Arial" pitchFamily="34" charset="0"/>
                        </a:rPr>
                        <a:t>Isla Guadalupe </a:t>
                      </a:r>
                      <a:endParaRPr lang="es-MX" sz="3200" b="1" dirty="0">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dirty="0">
                          <a:effectLst/>
                          <a:latin typeface="Arial" pitchFamily="34" charset="0"/>
                          <a:cs typeface="Arial" pitchFamily="34" charset="0"/>
                        </a:rPr>
                        <a:t>Isla Grande </a:t>
                      </a:r>
                      <a:endParaRPr lang="es-MX" sz="3200" b="1" dirty="0">
                        <a:effectLst/>
                        <a:latin typeface="Arial" pitchFamily="34" charset="0"/>
                        <a:ea typeface="Calibri"/>
                        <a:cs typeface="Arial" pitchFamily="34" charset="0"/>
                      </a:endParaRPr>
                    </a:p>
                  </a:txBody>
                  <a:tcPr marL="0" marR="0" marT="0" marB="0" anchor="ctr"/>
                </a:tc>
              </a:tr>
            </a:tbl>
          </a:graphicData>
        </a:graphic>
      </p:graphicFrame>
    </p:spTree>
    <p:extLst>
      <p:ext uri="{BB962C8B-B14F-4D97-AF65-F5344CB8AC3E}">
        <p14:creationId xmlns:p14="http://schemas.microsoft.com/office/powerpoint/2010/main" val="11499749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SELECCIÓN DE PROCESOS</a:t>
            </a:r>
          </a:p>
        </p:txBody>
      </p:sp>
      <p:graphicFrame>
        <p:nvGraphicFramePr>
          <p:cNvPr id="3" name="2 Diagrama"/>
          <p:cNvGraphicFramePr/>
          <p:nvPr>
            <p:extLst>
              <p:ext uri="{D42A27DB-BD31-4B8C-83A1-F6EECF244321}">
                <p14:modId xmlns:p14="http://schemas.microsoft.com/office/powerpoint/2010/main" val="2394887883"/>
              </p:ext>
            </p:extLst>
          </p:nvPr>
        </p:nvGraphicFramePr>
        <p:xfrm>
          <a:off x="1043608" y="1916832"/>
          <a:ext cx="62646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251520" y="705470"/>
            <a:ext cx="8064896" cy="923330"/>
          </a:xfrm>
          <a:prstGeom prst="rect">
            <a:avLst/>
          </a:prstGeom>
          <a:noFill/>
        </p:spPr>
        <p:txBody>
          <a:bodyPr wrap="square" rtlCol="0">
            <a:spAutoFit/>
          </a:bodyPr>
          <a:lstStyle/>
          <a:p>
            <a:r>
              <a:rPr lang="es-MX" b="1" dirty="0" smtClean="0"/>
              <a:t>PROCESO SELECCIONADO: </a:t>
            </a:r>
          </a:p>
          <a:p>
            <a:r>
              <a:rPr lang="es-MX" dirty="0" smtClean="0"/>
              <a:t>VERIFICACIÓN DE LA GESTIÓN DE LA SEGURIDAD INDUSTRIAL, PROTECCIÓN AMBIENTAL Y CALIDAD (</a:t>
            </a:r>
            <a:r>
              <a:rPr lang="es-MX" dirty="0" err="1" smtClean="0"/>
              <a:t>SIPAC</a:t>
            </a:r>
            <a:r>
              <a:rPr lang="es-MX" dirty="0" smtClean="0"/>
              <a:t>)</a:t>
            </a:r>
            <a:endParaRPr lang="es-MX" dirty="0"/>
          </a:p>
        </p:txBody>
      </p:sp>
    </p:spTree>
    <p:extLst>
      <p:ext uri="{BB962C8B-B14F-4D97-AF65-F5344CB8AC3E}">
        <p14:creationId xmlns:p14="http://schemas.microsoft.com/office/powerpoint/2010/main" val="485251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SELECCIÓN DE PROCESOS</a:t>
            </a:r>
          </a:p>
        </p:txBody>
      </p:sp>
      <p:sp>
        <p:nvSpPr>
          <p:cNvPr id="7" name="6 CuadroTexto"/>
          <p:cNvSpPr txBox="1"/>
          <p:nvPr/>
        </p:nvSpPr>
        <p:spPr>
          <a:xfrm>
            <a:off x="251520" y="705470"/>
            <a:ext cx="8064896" cy="923330"/>
          </a:xfrm>
          <a:prstGeom prst="rect">
            <a:avLst/>
          </a:prstGeom>
          <a:noFill/>
        </p:spPr>
        <p:txBody>
          <a:bodyPr wrap="square" rtlCol="0">
            <a:spAutoFit/>
          </a:bodyPr>
          <a:lstStyle/>
          <a:p>
            <a:r>
              <a:rPr lang="es-MX" b="1" dirty="0" smtClean="0"/>
              <a:t>DEPARTAMENTO RESPONSABLE: </a:t>
            </a:r>
          </a:p>
          <a:p>
            <a:r>
              <a:rPr lang="es-MX" dirty="0" smtClean="0"/>
              <a:t>DEPARTAMENTO DE SEGURIDAD INDUSTRIAL, PROTECCIÓN AMBIENTAL Y CALIDAD</a:t>
            </a:r>
            <a:endParaRPr lang="es-MX" dirty="0"/>
          </a:p>
        </p:txBody>
      </p:sp>
      <p:sp>
        <p:nvSpPr>
          <p:cNvPr id="4" name="3 CuadroTexto"/>
          <p:cNvSpPr txBox="1"/>
          <p:nvPr/>
        </p:nvSpPr>
        <p:spPr>
          <a:xfrm>
            <a:off x="323528" y="5807005"/>
            <a:ext cx="2929007" cy="646331"/>
          </a:xfrm>
          <a:prstGeom prst="rect">
            <a:avLst/>
          </a:prstGeom>
          <a:noFill/>
        </p:spPr>
        <p:txBody>
          <a:bodyPr wrap="none" rtlCol="0">
            <a:spAutoFit/>
          </a:bodyPr>
          <a:lstStyle/>
          <a:p>
            <a:r>
              <a:rPr lang="es-MX" dirty="0" smtClean="0"/>
              <a:t>Número de puestos: </a:t>
            </a:r>
            <a:r>
              <a:rPr lang="es-MX" b="1" dirty="0" smtClean="0"/>
              <a:t>7</a:t>
            </a:r>
          </a:p>
          <a:p>
            <a:r>
              <a:rPr lang="es-MX" dirty="0" smtClean="0"/>
              <a:t>Número de trabajadores: </a:t>
            </a:r>
            <a:r>
              <a:rPr lang="es-MX" b="1" dirty="0" smtClean="0"/>
              <a:t>8</a:t>
            </a:r>
            <a:endParaRPr lang="es-MX" b="1" dirty="0"/>
          </a:p>
        </p:txBody>
      </p:sp>
      <p:graphicFrame>
        <p:nvGraphicFramePr>
          <p:cNvPr id="3" name="2 Objeto"/>
          <p:cNvGraphicFramePr>
            <a:graphicFrameLocks noChangeAspect="1"/>
          </p:cNvGraphicFramePr>
          <p:nvPr>
            <p:extLst>
              <p:ext uri="{D42A27DB-BD31-4B8C-83A1-F6EECF244321}">
                <p14:modId xmlns:p14="http://schemas.microsoft.com/office/powerpoint/2010/main" val="1393166427"/>
              </p:ext>
            </p:extLst>
          </p:nvPr>
        </p:nvGraphicFramePr>
        <p:xfrm>
          <a:off x="2051720" y="1988840"/>
          <a:ext cx="6181512" cy="3718421"/>
        </p:xfrm>
        <a:graphic>
          <a:graphicData uri="http://schemas.openxmlformats.org/presentationml/2006/ole">
            <mc:AlternateContent xmlns:mc="http://schemas.openxmlformats.org/markup-compatibility/2006">
              <mc:Choice xmlns:v="urn:schemas-microsoft-com:vml" Requires="v">
                <p:oleObj spid="_x0000_s1088" name="Visio" r:id="rId4" imgW="4744936" imgH="2854804" progId="Visio.Drawing.11">
                  <p:embed/>
                </p:oleObj>
              </mc:Choice>
              <mc:Fallback>
                <p:oleObj name="Visio" r:id="rId4" imgW="4744936" imgH="2854804" progId="Visio.Drawing.11">
                  <p:embed/>
                  <p:pic>
                    <p:nvPicPr>
                      <p:cNvPr id="0" name=""/>
                      <p:cNvPicPr/>
                      <p:nvPr/>
                    </p:nvPicPr>
                    <p:blipFill>
                      <a:blip r:embed="rId5"/>
                      <a:stretch>
                        <a:fillRect/>
                      </a:stretch>
                    </p:blipFill>
                    <p:spPr>
                      <a:xfrm>
                        <a:off x="2051720" y="1988840"/>
                        <a:ext cx="6181512" cy="3718421"/>
                      </a:xfrm>
                      <a:prstGeom prst="rect">
                        <a:avLst/>
                      </a:prstGeom>
                    </p:spPr>
                  </p:pic>
                </p:oleObj>
              </mc:Fallback>
            </mc:AlternateContent>
          </a:graphicData>
        </a:graphic>
      </p:graphicFrame>
    </p:spTree>
    <p:extLst>
      <p:ext uri="{BB962C8B-B14F-4D97-AF65-F5344CB8AC3E}">
        <p14:creationId xmlns:p14="http://schemas.microsoft.com/office/powerpoint/2010/main" val="32075793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57&quot;/&gt;&lt;/object&gt;&lt;object type=&quot;3&quot; unique_id=&quot;10030&quot;&gt;&lt;property id=&quot;20148&quot; value=&quot;5&quot;/&gt;&lt;property id=&quot;20300&quot; value=&quot;Slide 2&quot;/&gt;&lt;property id=&quot;20307&quot; value=&quot;258&quot;/&gt;&lt;/object&gt;&lt;object type=&quot;3&quot; unique_id=&quot;10031&quot;&gt;&lt;property id=&quot;20148&quot; value=&quot;5&quot;/&gt;&lt;property id=&quot;20300&quot; value=&quot;Slide 9&quot;/&gt;&lt;property id=&quot;20307&quot; value=&quot;259&quot;/&gt;&lt;/object&gt;&lt;object type=&quot;3&quot; unique_id=&quot;10057&quot;&gt;&lt;property id=&quot;20148&quot; value=&quot;5&quot;/&gt;&lt;property id=&quot;20300&quot; value=&quot;Slide 10&quot;/&gt;&lt;property id=&quot;20307&quot; value=&quot;260&quot;/&gt;&lt;/object&gt;&lt;object type=&quot;3&quot; unique_id=&quot;10100&quot;&gt;&lt;property id=&quot;20148&quot; value=&quot;5&quot;/&gt;&lt;property id=&quot;20300&quot; value=&quot;Slide 8&quot;/&gt;&lt;property id=&quot;20307&quot; value=&quot;261&quot;/&gt;&lt;/object&gt;&lt;object type=&quot;3&quot; unique_id=&quot;10122&quot;&gt;&lt;property id=&quot;20148&quot; value=&quot;5&quot;/&gt;&lt;property id=&quot;20300&quot; value=&quot;Slide 3&quot;/&gt;&lt;property id=&quot;20307&quot; value=&quot;262&quot;/&gt;&lt;/object&gt;&lt;object type=&quot;3&quot; unique_id=&quot;10147&quot;&gt;&lt;property id=&quot;20148&quot; value=&quot;5&quot;/&gt;&lt;property id=&quot;20300&quot; value=&quot;Slide 4&quot;/&gt;&lt;property id=&quot;20307&quot; value=&quot;263&quot;/&gt;&lt;/object&gt;&lt;object type=&quot;3&quot; unique_id=&quot;10184&quot;&gt;&lt;property id=&quot;20148&quot; value=&quot;5&quot;/&gt;&lt;property id=&quot;20300&quot; value=&quot;Slide 5&quot;/&gt;&lt;property id=&quot;20307&quot; value=&quot;264&quot;/&gt;&lt;/object&gt;&lt;object type=&quot;3&quot; unique_id=&quot;10185&quot;&gt;&lt;property id=&quot;20148&quot; value=&quot;5&quot;/&gt;&lt;property id=&quot;20300&quot; value=&quot;Slide 6&quot;/&gt;&lt;property id=&quot;20307&quot; value=&quot;265&quot;/&gt;&lt;/object&gt;&lt;object type=&quot;3&quot; unique_id=&quot;10219&quot;&gt;&lt;property id=&quot;20148&quot; value=&quot;5&quot;/&gt;&lt;property id=&quot;20300&quot; value=&quot;Slide 7&quot;/&gt;&lt;property id=&quot;20307&quot; value=&quot;266&quot;/&gt;&lt;/object&gt;&lt;object type=&quot;3&quot; unique_id=&quot;10565&quot;&gt;&lt;property id=&quot;20148&quot; value=&quot;5&quot;/&gt;&lt;property id=&quot;20300&quot; value=&quot;Slide 11&quot;/&gt;&lt;property id=&quot;20307&quot; value=&quot;268&quot;/&gt;&lt;/object&gt;&lt;object type=&quot;3&quot; unique_id=&quot;10664&quot;&gt;&lt;property id=&quot;20148&quot; value=&quot;5&quot;/&gt;&lt;property id=&quot;20300&quot; value=&quot;Slide 12&quot;/&gt;&lt;property id=&quot;20307&quot; value=&quot;269&quot;/&gt;&lt;/object&gt;&lt;object type=&quot;3&quot; unique_id=&quot;10830&quot;&gt;&lt;property id=&quot;20148&quot; value=&quot;5&quot;/&gt;&lt;property id=&quot;20300&quot; value=&quot;Slide 13&quot;/&gt;&lt;property id=&quot;20307&quot; value=&quot;270&quot;/&gt;&lt;/object&gt;&lt;object type=&quot;3&quot; unique_id=&quot;10943&quot;&gt;&lt;property id=&quot;20148&quot; value=&quot;5&quot;/&gt;&lt;property id=&quot;20300&quot; value=&quot;Slide 14&quot;/&gt;&lt;property id=&quot;20307&quot; value=&quot;271&quot;/&gt;&lt;/object&gt;&lt;object type=&quot;3&quot; unique_id=&quot;11034&quot;&gt;&lt;property id=&quot;20148&quot; value=&quot;5&quot;/&gt;&lt;property id=&quot;20300&quot; value=&quot;Slide 15&quot;/&gt;&lt;property id=&quot;20307&quot; value=&quot;273&quot;/&gt;&lt;/object&gt;&lt;object type=&quot;3&quot; unique_id=&quot;11216&quot;&gt;&lt;property id=&quot;20148&quot; value=&quot;5&quot;/&gt;&lt;property id=&quot;20300&quot; value=&quot;Slide 16&quot;/&gt;&lt;property id=&quot;20307&quot; value=&quot;274&quot;/&gt;&lt;/object&gt;&lt;object type=&quot;3&quot; unique_id=&quot;11217&quot;&gt;&lt;property id=&quot;20148&quot; value=&quot;5&quot;/&gt;&lt;property id=&quot;20300&quot; value=&quot;Slide 17&quot;/&gt;&lt;property id=&quot;20307&quot; value=&quot;275&quot;/&gt;&lt;/object&gt;&lt;object type=&quot;3&quot; unique_id=&quot;11218&quot;&gt;&lt;property id=&quot;20148&quot; value=&quot;5&quot;/&gt;&lt;property id=&quot;20300&quot; value=&quot;Slide 18&quot;/&gt;&lt;property id=&quot;20307&quot; value=&quot;276&quot;/&gt;&lt;/object&gt;&lt;object type=&quot;3&quot; unique_id=&quot;11219&quot;&gt;&lt;property id=&quot;20148&quot; value=&quot;5&quot;/&gt;&lt;property id=&quot;20300&quot; value=&quot;Slide 19&quot;/&gt;&lt;property id=&quot;20307&quot; value=&quot;277&quot;/&gt;&lt;/object&gt;&lt;object type=&quot;3&quot; unique_id=&quot;11803&quot;&gt;&lt;property id=&quot;20148&quot; value=&quot;5&quot;/&gt;&lt;property id=&quot;20300&quot; value=&quot;Slide 20&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1052</Words>
  <Application>Microsoft Office PowerPoint</Application>
  <PresentationFormat>Presentación en pantalla (4:3)</PresentationFormat>
  <Paragraphs>180</Paragraphs>
  <Slides>20</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Office Theme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Mario</cp:lastModifiedBy>
  <cp:revision>164</cp:revision>
  <dcterms:created xsi:type="dcterms:W3CDTF">2010-06-25T20:00:47Z</dcterms:created>
  <dcterms:modified xsi:type="dcterms:W3CDTF">2010-11-20T02:55:10Z</dcterms:modified>
</cp:coreProperties>
</file>