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6"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1C49454-0628-4911-B7D3-7B868656C431}" type="datetimeFigureOut">
              <a:rPr lang="es-MX" smtClean="0"/>
              <a:t>13/01/2011</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9DC009B-2228-40F6-B9E0-F573CC5F79DE}"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C1C49454-0628-4911-B7D3-7B868656C431}" type="datetimeFigureOut">
              <a:rPr lang="es-MX" smtClean="0"/>
              <a:t>13/01/2011</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9DC009B-2228-40F6-B9E0-F573CC5F79D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1C49454-0628-4911-B7D3-7B868656C431}" type="datetimeFigureOut">
              <a:rPr lang="es-MX" smtClean="0"/>
              <a:t>13/01/2011</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09DC009B-2228-40F6-B9E0-F573CC5F79DE}"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C1C49454-0628-4911-B7D3-7B868656C431}" type="datetimeFigureOut">
              <a:rPr lang="es-MX" smtClean="0"/>
              <a:t>13/01/2011</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C1C49454-0628-4911-B7D3-7B868656C431}" type="datetimeFigureOut">
              <a:rPr lang="es-MX" smtClean="0"/>
              <a:t>13/01/2011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09DC009B-2228-40F6-B9E0-F573CC5F79DE}" type="slidenum">
              <a:rPr lang="es-MX" smtClean="0"/>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1C49454-0628-4911-B7D3-7B868656C431}" type="datetimeFigureOut">
              <a:rPr lang="es-MX" smtClean="0"/>
              <a:t>13/01/2011</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9DC009B-2228-40F6-B9E0-F573CC5F79DE}"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0" y="188640"/>
            <a:ext cx="8820472" cy="6264696"/>
          </a:xfrm>
        </p:spPr>
        <p:txBody>
          <a:bodyPr>
            <a:noAutofit/>
          </a:bodyPr>
          <a:lstStyle/>
          <a:p>
            <a:pPr algn="l"/>
            <a:r>
              <a:rPr lang="es-MX" sz="1400" dirty="0" smtClean="0">
                <a:solidFill>
                  <a:schemeClr val="tx1"/>
                </a:solidFill>
              </a:rPr>
              <a:t>7 ENFERMEDADES MORTALES DE LA GERENCIA</a:t>
            </a:r>
          </a:p>
          <a:p>
            <a:pPr algn="l"/>
            <a:r>
              <a:rPr lang="es-MX" sz="1400" dirty="0" smtClean="0">
                <a:solidFill>
                  <a:schemeClr val="tx1"/>
                </a:solidFill>
              </a:rPr>
              <a:t>1</a:t>
            </a:r>
            <a:r>
              <a:rPr lang="es-MX" sz="1400" dirty="0">
                <a:solidFill>
                  <a:schemeClr val="tx1"/>
                </a:solidFill>
              </a:rPr>
              <a:t>.- Falta de constancia en el propósito:</a:t>
            </a:r>
            <a:br>
              <a:rPr lang="es-MX" sz="1400" dirty="0">
                <a:solidFill>
                  <a:schemeClr val="tx1"/>
                </a:solidFill>
              </a:rPr>
            </a:br>
            <a:r>
              <a:rPr lang="es-MX" sz="1400" dirty="0">
                <a:solidFill>
                  <a:schemeClr val="tx1"/>
                </a:solidFill>
              </a:rPr>
              <a:t>La Gerencia cambia de dirección constantemente: hoy es ISO 9000, ayer Reingeniería, antes Calidad Total. Se pasa de una metodología a otra, se mandan señales encontradas al personal. Se abandonan proyectos, por estar con el "sabor del mes", pero no se nota la constancia en el propósito de mejorar constantemente los procesos y los productos. No se nota el compromiso. En una empresa que estaba en el proceso de Calidad Total, nos preguntaba el mismo Gerente, que como nos iba con la implementación, la respuesta fue: "pésimo, si usted es el que pregunta". De suerte hoy día la misma ISO obliga que desde la política de calidad se establezca la mejora continua y de resalta la importancia del involucramiento de la Gerencia. Tuvo que hacerse obligatorio para que se entendiera su importancia.</a:t>
            </a:r>
            <a:br>
              <a:rPr lang="es-MX" sz="1400" dirty="0">
                <a:solidFill>
                  <a:schemeClr val="tx1"/>
                </a:solidFill>
              </a:rPr>
            </a:br>
            <a:r>
              <a:rPr lang="es-MX" sz="1400" dirty="0">
                <a:solidFill>
                  <a:schemeClr val="tx1"/>
                </a:solidFill>
              </a:rPr>
              <a:t/>
            </a:r>
            <a:br>
              <a:rPr lang="es-MX" sz="1400" dirty="0">
                <a:solidFill>
                  <a:schemeClr val="tx1"/>
                </a:solidFill>
              </a:rPr>
            </a:br>
            <a:r>
              <a:rPr lang="es-MX" sz="1400" dirty="0">
                <a:solidFill>
                  <a:schemeClr val="tx1"/>
                </a:solidFill>
              </a:rPr>
              <a:t>2.- Énfasis en las utilidades a corto plazo:</a:t>
            </a:r>
            <a:br>
              <a:rPr lang="es-MX" sz="1400" dirty="0">
                <a:solidFill>
                  <a:schemeClr val="tx1"/>
                </a:solidFill>
              </a:rPr>
            </a:br>
            <a:r>
              <a:rPr lang="es-MX" sz="1400" dirty="0">
                <a:solidFill>
                  <a:schemeClr val="tx1"/>
                </a:solidFill>
              </a:rPr>
              <a:t>Es difícil para una gerencia, que pasa todos los días revisando las cifras del mes, tratando de adivinar el porqué de las pérdidas obtenidas, lograr la transformación; está tan preocupado por el hoy, que difícilmente puede ver el mañana y menos pasado mañana. Recordamos una experiencia triste cuando un gerente quería comprar una materia prima de dudosa procedencia pero a un bajísimo costo. Las utilidades del período dependían de esa compra, y de las utilidades la renovación de su contrato. En este tipo de empresas, no cambia la empresa, se cambia al gerente. ¿Pero que sucede cuando es el dueño?. Las empresas se venden, se fusionan, desaparecen.</a:t>
            </a:r>
            <a:br>
              <a:rPr lang="es-MX" sz="1400" dirty="0">
                <a:solidFill>
                  <a:schemeClr val="tx1"/>
                </a:solidFill>
              </a:rPr>
            </a:br>
            <a:r>
              <a:rPr lang="es-MX" sz="1400" dirty="0">
                <a:solidFill>
                  <a:schemeClr val="tx1"/>
                </a:solidFill>
              </a:rPr>
              <a:t/>
            </a:r>
            <a:br>
              <a:rPr lang="es-MX" sz="1400" dirty="0">
                <a:solidFill>
                  <a:schemeClr val="tx1"/>
                </a:solidFill>
              </a:rPr>
            </a:br>
            <a:r>
              <a:rPr lang="es-MX" sz="1400" dirty="0">
                <a:solidFill>
                  <a:schemeClr val="tx1"/>
                </a:solidFill>
              </a:rPr>
              <a:t>3.- Evaluación del desempeño, clasificación según el mérito:</a:t>
            </a:r>
            <a:br>
              <a:rPr lang="es-MX" sz="1400" dirty="0">
                <a:solidFill>
                  <a:schemeClr val="tx1"/>
                </a:solidFill>
              </a:rPr>
            </a:br>
            <a:r>
              <a:rPr lang="es-MX" sz="1400" dirty="0">
                <a:solidFill>
                  <a:schemeClr val="tx1"/>
                </a:solidFill>
              </a:rPr>
              <a:t>La costumbre de pasarle la culpa al nivel inferior de los malos resultados, hace que se entronice la evaluación del desempeño, para poder identificar al culpable. Se ha olvidado lo que decía Ishikawa, que el 85% de los problemas son responsabilidad de la Gerencia. Utilizar las evaluaciones para escatimar unos centavos al aumento de los empleados, no es bien visto, cuando a pesar de todo su esfuerzo no pueden lograr los resultados, lo que sucede cuando una gerencia está desconectada de los procesos. Hemos experimentado que algunas empresas han convertido la excelente herramienta estratégica del </a:t>
            </a:r>
            <a:r>
              <a:rPr lang="es-MX" sz="1400" dirty="0" err="1">
                <a:solidFill>
                  <a:schemeClr val="tx1"/>
                </a:solidFill>
              </a:rPr>
              <a:t>Balanced</a:t>
            </a:r>
            <a:r>
              <a:rPr lang="es-MX" sz="1400" dirty="0">
                <a:solidFill>
                  <a:schemeClr val="tx1"/>
                </a:solidFill>
              </a:rPr>
              <a:t> Score </a:t>
            </a:r>
            <a:r>
              <a:rPr lang="es-MX" sz="1400" dirty="0" err="1">
                <a:solidFill>
                  <a:schemeClr val="tx1"/>
                </a:solidFill>
              </a:rPr>
              <a:t>Card</a:t>
            </a:r>
            <a:r>
              <a:rPr lang="es-MX" sz="1400" dirty="0">
                <a:solidFill>
                  <a:schemeClr val="tx1"/>
                </a:solidFill>
              </a:rPr>
              <a:t>, en una pobre herramienta para evaluar el desempeño, eso es no querer ver en donde está el mal. Algún esfuerzo se está haciendo por cambiar el enfoque con la famosa "Evaluación 360° aunque debemos recomendar el último capítulo del libro de Mary </a:t>
            </a:r>
            <a:r>
              <a:rPr lang="es-MX" sz="1400" dirty="0" err="1">
                <a:solidFill>
                  <a:schemeClr val="tx1"/>
                </a:solidFill>
              </a:rPr>
              <a:t>Walton</a:t>
            </a:r>
            <a:r>
              <a:rPr lang="es-MX" sz="1400" dirty="0">
                <a:solidFill>
                  <a:schemeClr val="tx1"/>
                </a:solidFill>
              </a:rPr>
              <a:t>, "Como prescindir de las evaluaciones del Desempeño con el método Deming".</a:t>
            </a:r>
            <a:r>
              <a:rPr lang="es-MX" sz="1200" dirty="0">
                <a:solidFill>
                  <a:schemeClr val="tx1"/>
                </a:solidFill>
              </a:rPr>
              <a:t/>
            </a:r>
            <a:br>
              <a:rPr lang="es-MX" sz="1200" dirty="0">
                <a:solidFill>
                  <a:schemeClr val="tx1"/>
                </a:solidFill>
              </a:rPr>
            </a:br>
            <a:endParaRPr lang="es-MX" sz="1200" dirty="0">
              <a:solidFill>
                <a:schemeClr val="tx1"/>
              </a:solidFill>
            </a:endParaRPr>
          </a:p>
        </p:txBody>
      </p:sp>
    </p:spTree>
    <p:extLst>
      <p:ext uri="{BB962C8B-B14F-4D97-AF65-F5344CB8AC3E}">
        <p14:creationId xmlns:p14="http://schemas.microsoft.com/office/powerpoint/2010/main" val="3244760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0" y="0"/>
            <a:ext cx="9036496" cy="6309320"/>
          </a:xfrm>
        </p:spPr>
        <p:txBody>
          <a:bodyPr>
            <a:noAutofit/>
          </a:bodyPr>
          <a:lstStyle/>
          <a:p>
            <a:pPr algn="l"/>
            <a:r>
              <a:rPr lang="es-MX" sz="1300" dirty="0">
                <a:solidFill>
                  <a:schemeClr val="tx1"/>
                </a:solidFill>
              </a:rPr>
              <a:t/>
            </a:r>
            <a:br>
              <a:rPr lang="es-MX" sz="1300" dirty="0">
                <a:solidFill>
                  <a:schemeClr val="tx1"/>
                </a:solidFill>
              </a:rPr>
            </a:br>
            <a:r>
              <a:rPr lang="es-MX" sz="1300" dirty="0">
                <a:solidFill>
                  <a:schemeClr val="tx1"/>
                </a:solidFill>
              </a:rPr>
              <a:t>4.- Movilidad de la Gerencia:</a:t>
            </a:r>
            <a:br>
              <a:rPr lang="es-MX" sz="1300" dirty="0">
                <a:solidFill>
                  <a:schemeClr val="tx1"/>
                </a:solidFill>
              </a:rPr>
            </a:br>
            <a:r>
              <a:rPr lang="es-MX" sz="1300" dirty="0">
                <a:solidFill>
                  <a:schemeClr val="tx1"/>
                </a:solidFill>
              </a:rPr>
              <a:t>El énfasis en las utilidades del corto plazo y en administrar con base a las cifras visibles, hace que el gerente se esté moviendo de una empresa a otra. Es mejor cambiar de barco mientras haya utilidades, nadie contrata a alguien que haya trabajado en una empresa que cerró. Otros buscan una posición mejor en una nueva compañía. Los gerentes que conocíamos hace 2 o 3 años ya no están, vienen nuevos líderes con nuevas ideas, se abandona la constancia en el propósito de mejora continuamente productos y servicios.</a:t>
            </a:r>
            <a:br>
              <a:rPr lang="es-MX" sz="1300" dirty="0">
                <a:solidFill>
                  <a:schemeClr val="tx1"/>
                </a:solidFill>
              </a:rPr>
            </a:br>
            <a:r>
              <a:rPr lang="es-MX" sz="1300" dirty="0">
                <a:solidFill>
                  <a:schemeClr val="tx1"/>
                </a:solidFill>
              </a:rPr>
              <a:t/>
            </a:r>
            <a:br>
              <a:rPr lang="es-MX" sz="1300" dirty="0">
                <a:solidFill>
                  <a:schemeClr val="tx1"/>
                </a:solidFill>
              </a:rPr>
            </a:br>
            <a:r>
              <a:rPr lang="es-MX" sz="1300" dirty="0">
                <a:solidFill>
                  <a:schemeClr val="tx1"/>
                </a:solidFill>
              </a:rPr>
              <a:t>5.- Manejar una compañía basándose únicamente en las cifras visibles:</a:t>
            </a:r>
            <a:br>
              <a:rPr lang="es-MX" sz="1300" dirty="0">
                <a:solidFill>
                  <a:schemeClr val="tx1"/>
                </a:solidFill>
              </a:rPr>
            </a:br>
            <a:r>
              <a:rPr lang="es-MX" sz="1300" dirty="0">
                <a:solidFill>
                  <a:schemeClr val="tx1"/>
                </a:solidFill>
              </a:rPr>
              <a:t>Lo que el Dr. Deming nos dijo ,hace más de 30 años hoy nos lo repiten </a:t>
            </a:r>
            <a:r>
              <a:rPr lang="es-MX" sz="1300" dirty="0" err="1">
                <a:solidFill>
                  <a:schemeClr val="tx1"/>
                </a:solidFill>
              </a:rPr>
              <a:t>Prahalad</a:t>
            </a:r>
            <a:r>
              <a:rPr lang="es-MX" sz="1300" dirty="0">
                <a:solidFill>
                  <a:schemeClr val="tx1"/>
                </a:solidFill>
              </a:rPr>
              <a:t>, Kaplan y muchos otros autores, las cifras visibles que nos muestra la contabilidad financiera no reflejan lo que vale una empresa. No se contabiliza la fidelidad de los clientes, la alta calidad del producto, la participación del mercado, el conocimiento de los empleados, la capacidad gerencial, lo que hoy se conoce como los activos intangibles. Cuando un gerente administra tan solo con las cifras visibles, muy pronto se queda sin cifras, ni empresa que administrar.</a:t>
            </a:r>
            <a:br>
              <a:rPr lang="es-MX" sz="1300" dirty="0">
                <a:solidFill>
                  <a:schemeClr val="tx1"/>
                </a:solidFill>
              </a:rPr>
            </a:br>
            <a:r>
              <a:rPr lang="es-MX" sz="1300" dirty="0">
                <a:solidFill>
                  <a:schemeClr val="tx1"/>
                </a:solidFill>
              </a:rPr>
              <a:t/>
            </a:r>
            <a:br>
              <a:rPr lang="es-MX" sz="1300" dirty="0">
                <a:solidFill>
                  <a:schemeClr val="tx1"/>
                </a:solidFill>
              </a:rPr>
            </a:br>
            <a:r>
              <a:rPr lang="es-MX" sz="1300" dirty="0">
                <a:solidFill>
                  <a:schemeClr val="tx1"/>
                </a:solidFill>
              </a:rPr>
              <a:t>6.- Costos médicos excesivos:</a:t>
            </a:r>
            <a:br>
              <a:rPr lang="es-MX" sz="1300" dirty="0">
                <a:solidFill>
                  <a:schemeClr val="tx1"/>
                </a:solidFill>
              </a:rPr>
            </a:br>
            <a:r>
              <a:rPr lang="es-MX" sz="1300" dirty="0">
                <a:solidFill>
                  <a:schemeClr val="tx1"/>
                </a:solidFill>
              </a:rPr>
              <a:t>Cuando las empresas empezaron a notar que con las nuevas prerrogativas de la seguridad social los empleados se ausentaban con la excusa de ir al Seguro, cambiaron el concepto a médico de empresa, para evitar que éstos salieran de las instalaciones. En los anuncios sobre reclutamiento de personal, se presenta como un beneficio. Las ausencias y las incapacidades son muestra de algo más que vagabundería del trabajador, es que hay empresas en donde trabajar es un fastidio, pues no se valora el recurso humano. El trabajador debe soportar llamadas de atención por procesos mal diseñados, por ausencia de liderazgo, falta de motivación, por falta de planificación, por falta de visión de sus jefes, por la falta de capacidad de hacer de la empresa el mejor lugar para trabajar. El Dr. Deming decía que esto solo era para la industria estadounidense pero también es una realidad en nuestras empresas latinoamericanas.</a:t>
            </a:r>
            <a:br>
              <a:rPr lang="es-MX" sz="1300" dirty="0">
                <a:solidFill>
                  <a:schemeClr val="tx1"/>
                </a:solidFill>
              </a:rPr>
            </a:br>
            <a:r>
              <a:rPr lang="es-MX" sz="1300" dirty="0">
                <a:solidFill>
                  <a:schemeClr val="tx1"/>
                </a:solidFill>
              </a:rPr>
              <a:t/>
            </a:r>
            <a:br>
              <a:rPr lang="es-MX" sz="1300" dirty="0">
                <a:solidFill>
                  <a:schemeClr val="tx1"/>
                </a:solidFill>
              </a:rPr>
            </a:br>
            <a:r>
              <a:rPr lang="es-MX" sz="1300" dirty="0">
                <a:solidFill>
                  <a:schemeClr val="tx1"/>
                </a:solidFill>
              </a:rPr>
              <a:t>7.- Costos excesivos de garantía:</a:t>
            </a:r>
            <a:br>
              <a:rPr lang="es-MX" sz="1300" dirty="0">
                <a:solidFill>
                  <a:schemeClr val="tx1"/>
                </a:solidFill>
              </a:rPr>
            </a:br>
            <a:r>
              <a:rPr lang="es-MX" sz="1300" dirty="0">
                <a:solidFill>
                  <a:schemeClr val="tx1"/>
                </a:solidFill>
              </a:rPr>
              <a:t>Hay quejas audibles y hay quejas inaudibles, las primeras probablemente se conviertan en reclamos que deben ser atendidos y en muchos de ellos hacer honor a la garantía. Pero cuidado con aquellos clientes que no se quejan, pero dejan de comprar. "Esto es lo que mejor podemos hacer y punto, lo toma o lo deja". Con esta calidad queremos soportar la avalancha de productos externos y competir en mercados internacionales, inclusive estamos dispuestos a firmar tratados de libre comercio. La competitividad no está en leyes, infraestructura, reconversión industrial, reciprocidad, financiamiento, está en la calidad de los productos y servicios que se ofrecen. Si entendiéramos el concepto de la "reacción en cadena" otro legado del Dr. Deming, todo sería distinto</a:t>
            </a:r>
            <a:r>
              <a:rPr lang="es-MX" sz="1300" dirty="0" smtClean="0">
                <a:solidFill>
                  <a:schemeClr val="tx1"/>
                </a:solidFill>
              </a:rPr>
              <a:t>.</a:t>
            </a:r>
            <a:endParaRPr lang="es-MX" sz="1300" dirty="0"/>
          </a:p>
        </p:txBody>
      </p:sp>
    </p:spTree>
    <p:extLst>
      <p:ext uri="{BB962C8B-B14F-4D97-AF65-F5344CB8AC3E}">
        <p14:creationId xmlns:p14="http://schemas.microsoft.com/office/powerpoint/2010/main" val="4252408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73</TotalTime>
  <Words>15</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Opulento</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ADAPTACION DEL OBRERO AL MODO CAPITALISTA DE PRODUCCION</dc:title>
  <dc:creator>Bonita</dc:creator>
  <cp:lastModifiedBy>Bonita</cp:lastModifiedBy>
  <cp:revision>11</cp:revision>
  <dcterms:created xsi:type="dcterms:W3CDTF">2011-01-12T06:03:23Z</dcterms:created>
  <dcterms:modified xsi:type="dcterms:W3CDTF">2011-01-13T19:35:53Z</dcterms:modified>
</cp:coreProperties>
</file>