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55000" dist="18000" dir="54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xmlns:mc="http://schemas.openxmlformats.org/markup-compatibility/2006" xmlns:a14="http://schemas.microsoft.com/office/drawing/2010/main" val="FFFFFF" mc:Ignorable="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7FE7103-3202-4E38-B875-546964508ECE}" type="datetimeFigureOut">
              <a:rPr lang="es-AR" smtClean="0"/>
              <a:t>18/09/2010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08637C-DC83-4F1A-AD69-BDD5CEC678CD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ARQUITECTURA </a:t>
            </a:r>
            <a:br>
              <a:rPr lang="es-AR" dirty="0" smtClean="0"/>
            </a:br>
            <a:r>
              <a:rPr lang="es-AR" dirty="0" smtClean="0"/>
              <a:t>CLIENTE - SERVIDOR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4641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CONCEPTOS: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7164288" y="2204864"/>
            <a:ext cx="1656184" cy="1600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1400" dirty="0" smtClean="0">
                <a:effectLst/>
                <a:latin typeface="Comic Sans MS" pitchFamily="66" charset="0"/>
              </a:rPr>
              <a:t>Es una arquitectura de procesamientos cooperativo donde uno de los componentes pide  </a:t>
            </a:r>
            <a:r>
              <a:rPr lang="es-AR" sz="1400" dirty="0" smtClean="0">
                <a:latin typeface="Comic Sans MS" pitchFamily="66" charset="0"/>
              </a:rPr>
              <a:t>servicios </a:t>
            </a:r>
            <a:r>
              <a:rPr lang="es-AR" sz="1400" dirty="0" smtClean="0">
                <a:effectLst/>
                <a:latin typeface="Comic Sans MS" pitchFamily="66" charset="0"/>
              </a:rPr>
              <a:t>a otro.</a:t>
            </a:r>
            <a:endParaRPr lang="es-AR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1700808"/>
            <a:ext cx="2016224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Es un procesamiento de datos de índole colaborativo entre dos o más computadoras conectadas a una red.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611560" y="4731217"/>
            <a:ext cx="36004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s-AR" sz="1200" dirty="0">
                <a:latin typeface="Comic Sans MS" pitchFamily="66" charset="0"/>
              </a:rPr>
              <a:t>El término cliente/servidor es originalmente aplicado a la arquitectura de </a:t>
            </a:r>
            <a:r>
              <a:rPr lang="es-AR" sz="1200" dirty="0" smtClean="0">
                <a:latin typeface="Comic Sans MS" pitchFamily="66" charset="0"/>
              </a:rPr>
              <a:t>software  </a:t>
            </a:r>
            <a:r>
              <a:rPr lang="es-AR" sz="1200" dirty="0">
                <a:latin typeface="Comic Sans MS" pitchFamily="66" charset="0"/>
              </a:rPr>
              <a:t>que describe el procesamiento entre dos o más </a:t>
            </a:r>
            <a:r>
              <a:rPr lang="es-AR" sz="1200" dirty="0" smtClean="0">
                <a:latin typeface="Comic Sans MS" pitchFamily="66" charset="0"/>
              </a:rPr>
              <a:t>programas:  </a:t>
            </a:r>
            <a:r>
              <a:rPr lang="es-AR" sz="1200" dirty="0">
                <a:latin typeface="Comic Sans MS" pitchFamily="66" charset="0"/>
              </a:rPr>
              <a:t>una aplicación y un </a:t>
            </a:r>
            <a:r>
              <a:rPr lang="es-AR" sz="1200" dirty="0" smtClean="0">
                <a:latin typeface="Comic Sans MS" pitchFamily="66" charset="0"/>
              </a:rPr>
              <a:t>servicio  soportante</a:t>
            </a:r>
            <a:r>
              <a:rPr lang="es-AR" sz="1200" dirty="0">
                <a:latin typeface="Comic Sans MS" pitchFamily="66" charset="0"/>
              </a:rPr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88024" y="5131327"/>
            <a:ext cx="3885109" cy="1231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"</a:t>
            </a:r>
            <a:r>
              <a:rPr lang="es-AR" sz="1400" dirty="0" smtClean="0"/>
              <a:t>Es un modelo para construir sistemas de información, que se sustenta en la idea de repartir el tratamiento de la información y los datos por todo el sistema informático, permitiendo mejorar el rendimiento del sistema global de información" </a:t>
            </a:r>
            <a:endParaRPr lang="es-AR" sz="14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02579"/>
            <a:ext cx="39052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1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Lo definimos como:</a:t>
            </a:r>
            <a:endParaRPr lang="es-AR" dirty="0"/>
          </a:p>
        </p:txBody>
      </p:sp>
      <p:sp>
        <p:nvSpPr>
          <p:cNvPr id="4" name="3 Redondear rectángulo de esquina del mismo lado"/>
          <p:cNvSpPr/>
          <p:nvPr/>
        </p:nvSpPr>
        <p:spPr>
          <a:xfrm>
            <a:off x="539552" y="1844824"/>
            <a:ext cx="3456384" cy="37444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Es el intercambio de información entre dos computadoras para realizar tareas.</a:t>
            </a:r>
            <a:endParaRPr lang="es-AR" sz="2800" dirty="0"/>
          </a:p>
        </p:txBody>
      </p:sp>
      <p:pic>
        <p:nvPicPr>
          <p:cNvPr id="1026" name="Imagen 1" descr="Image hosting by Photobuc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84009"/>
            <a:ext cx="40957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97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400" spc="0" dirty="0" smtClean="0">
                <a:ln w="1778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xmlns:mc="http://schemas.openxmlformats.org/markup-compatibility/2006" xmlns:a14="http://schemas.microsoft.com/office/drawing/2010/main" val="FFFF00" mc:Ignorable=""/>
                </a:solidFill>
                <a:effectLst>
                  <a:outerShdw blurRad="55000" dist="50800" dir="5400000" algn="tl">
                    <a:srgbClr xmlns:mc="http://schemas.openxmlformats.org/markup-compatibility/2006" xmlns:a14="http://schemas.microsoft.com/office/drawing/2010/main" val="000000" mc:Ignorable="">
                      <a:alpha val="33000"/>
                    </a:srgbClr>
                  </a:outerShdw>
                </a:effectLst>
              </a:rPr>
              <a:t>Cliente </a:t>
            </a:r>
            <a:endParaRPr lang="es-AR" sz="4400" spc="0" dirty="0">
              <a:ln w="17780" cmpd="sng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solidFill>
                <a:srgbClr xmlns:mc="http://schemas.openxmlformats.org/markup-compatibility/2006" xmlns:a14="http://schemas.microsoft.com/office/drawing/2010/main" val="FFFF00" mc:Ignorable=""/>
              </a:solidFill>
              <a:effectLst>
                <a:outerShdw blurRad="55000" dist="50800" dir="5400000" algn="tl">
                  <a:srgbClr xmlns:mc="http://schemas.openxmlformats.org/markup-compatibility/2006" xmlns:a14="http://schemas.microsoft.com/office/drawing/2010/main" val="000000" mc:Ignorable="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es-AR" dirty="0" smtClean="0"/>
              <a:t>Formula los requerimientos y los envía al servidor. Front-</a:t>
            </a:r>
            <a:r>
              <a:rPr lang="es-AR" dirty="0" err="1" smtClean="0"/>
              <a:t>end</a:t>
            </a:r>
            <a:endParaRPr lang="es-AR" dirty="0" smtClean="0"/>
          </a:p>
          <a:p>
            <a:r>
              <a:rPr lang="es-AR" dirty="0" smtClean="0"/>
              <a:t>Manipulación y despliegue de datos.</a:t>
            </a:r>
          </a:p>
          <a:p>
            <a:endParaRPr lang="es-AR" dirty="0"/>
          </a:p>
        </p:txBody>
      </p:sp>
      <p:sp>
        <p:nvSpPr>
          <p:cNvPr id="4" name="3 Llamada de flecha hacia arriba"/>
          <p:cNvSpPr/>
          <p:nvPr/>
        </p:nvSpPr>
        <p:spPr>
          <a:xfrm>
            <a:off x="1187624" y="2852936"/>
            <a:ext cx="6336704" cy="3024336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Administrador de la interfaz con el usuario.</a:t>
            </a:r>
          </a:p>
          <a:p>
            <a:pPr algn="ctr"/>
            <a:r>
              <a:rPr lang="es-AR" dirty="0" smtClean="0"/>
              <a:t>Interactúa con el usuario.</a:t>
            </a:r>
          </a:p>
          <a:p>
            <a:pPr algn="ctr"/>
            <a:r>
              <a:rPr lang="es-AR" dirty="0" smtClean="0"/>
              <a:t>Procesar la lógica de las aplicaciones.</a:t>
            </a:r>
          </a:p>
          <a:p>
            <a:pPr algn="ctr"/>
            <a:r>
              <a:rPr lang="es-AR" dirty="0" smtClean="0"/>
              <a:t>Genera requerimientos de Base de Datos.</a:t>
            </a:r>
          </a:p>
          <a:p>
            <a:pPr algn="ctr"/>
            <a:r>
              <a:rPr lang="es-AR" dirty="0" smtClean="0"/>
              <a:t>Recibe el resultado de los enviado por el Servidor.</a:t>
            </a:r>
          </a:p>
          <a:p>
            <a:pPr algn="ctr"/>
            <a:r>
              <a:rPr lang="es-AR" dirty="0" smtClean="0"/>
              <a:t>Formatea los resultados.</a:t>
            </a:r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6218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Servidor </a:t>
            </a:r>
            <a:endParaRPr lang="es-AR" sz="4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19"/>
          </a:xfrm>
        </p:spPr>
        <p:txBody>
          <a:bodyPr/>
          <a:lstStyle/>
          <a:p>
            <a:r>
              <a:rPr lang="es-AR" dirty="0" smtClean="0"/>
              <a:t>Atiende los múltiples clientes que hacen peticiones de algún recursos administrado por el.</a:t>
            </a:r>
          </a:p>
        </p:txBody>
      </p:sp>
      <p:sp>
        <p:nvSpPr>
          <p:cNvPr id="4" name="3 Llamada de flecha hacia arriba"/>
          <p:cNvSpPr/>
          <p:nvPr/>
        </p:nvSpPr>
        <p:spPr>
          <a:xfrm>
            <a:off x="755576" y="2708920"/>
            <a:ext cx="7272808" cy="2952328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Acepta los requerimientos  de Bas de Datos que hacen los clientes.</a:t>
            </a:r>
          </a:p>
          <a:p>
            <a:pPr algn="ctr"/>
            <a:r>
              <a:rPr lang="es-AR" dirty="0" smtClean="0"/>
              <a:t>Procesamientos de los requerimientos de las Base de Datos.</a:t>
            </a:r>
          </a:p>
          <a:p>
            <a:pPr algn="ctr"/>
            <a:r>
              <a:rPr lang="es-AR" dirty="0" smtClean="0"/>
              <a:t>Formatear los datos transmitidos por el Cliente.</a:t>
            </a:r>
          </a:p>
          <a:p>
            <a:pPr algn="ctr"/>
            <a:r>
              <a:rPr lang="es-AR" dirty="0" smtClean="0"/>
              <a:t>Procesar las lógicas de las aplicaciones.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267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dirty="0" smtClean="0"/>
              <a:t>Procesamientos Dinámico Cliente Servidor</a:t>
            </a:r>
            <a:endParaRPr lang="es-AR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16832"/>
            <a:ext cx="7047620" cy="44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5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xmlns:mc="http://schemas.openxmlformats.org/markup-compatibility/2006" xmlns:a14="http://schemas.microsoft.com/office/drawing/2010/main" val="000000" mc:Ignorable="">
                      <a:alpha val="50000"/>
                    </a:srgbClr>
                  </a:outerShdw>
                </a:effectLst>
              </a:rPr>
              <a:t>Características</a:t>
            </a:r>
            <a:r>
              <a:rPr lang="es-AR" sz="5400" dirty="0" smtClean="0"/>
              <a:t> </a:t>
            </a:r>
            <a:endParaRPr lang="es-AR" sz="5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967883"/>
              </p:ext>
            </p:extLst>
          </p:nvPr>
        </p:nvGraphicFramePr>
        <p:xfrm>
          <a:off x="467544" y="1844824"/>
          <a:ext cx="7992888" cy="42159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6444"/>
                <a:gridCol w="3996444"/>
              </a:tblGrid>
              <a:tr h="832687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Clientes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Servidor </a:t>
                      </a:r>
                      <a:endParaRPr lang="es-AR" sz="2400" dirty="0"/>
                    </a:p>
                  </a:txBody>
                  <a:tcPr/>
                </a:tc>
              </a:tr>
              <a:tr h="3343777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dirty="0" smtClean="0"/>
                        <a:t>Inicia la solicitud o petición de datos.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dirty="0" smtClean="0"/>
                        <a:t>Activo en</a:t>
                      </a:r>
                      <a:r>
                        <a:rPr lang="es-AR" sz="2000" baseline="0" dirty="0" smtClean="0"/>
                        <a:t> la comunicación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baseline="0" dirty="0" smtClean="0"/>
                        <a:t>Espera y recibe la respuesta del Servidor.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baseline="0" dirty="0" smtClean="0"/>
                        <a:t>Puede conectarse a varios servidores.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baseline="0" dirty="0" smtClean="0"/>
                        <a:t>Interactúa con los usuarios finales mediante interfaz gráfica.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s-AR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dirty="0" smtClean="0"/>
                        <a:t>Espera la petición del cliente.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dirty="0" smtClean="0"/>
                        <a:t>Pasivo en la Comunicación.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dirty="0" smtClean="0"/>
                        <a:t>Recibe la solicitud,</a:t>
                      </a:r>
                      <a:r>
                        <a:rPr lang="es-AR" sz="2000" baseline="0" dirty="0" smtClean="0"/>
                        <a:t> procesa y luego envía la respuesta.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baseline="0" dirty="0" smtClean="0"/>
                        <a:t>Acepta conexiones de varios clientes.</a:t>
                      </a:r>
                      <a:endParaRPr lang="es-AR" sz="200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AR" sz="2000" dirty="0" smtClean="0"/>
                        <a:t>No interactúa frecuentemente con los usuarios.</a:t>
                      </a:r>
                      <a:endParaRPr lang="es-A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29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491064" cy="1143000"/>
          </a:xfrm>
        </p:spPr>
        <p:txBody>
          <a:bodyPr>
            <a:normAutofit/>
          </a:bodyPr>
          <a:lstStyle/>
          <a:p>
            <a:r>
              <a:rPr lang="es-AR" sz="54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Ventajas </a:t>
            </a:r>
            <a:endParaRPr lang="es-AR" sz="5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61048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s-AR" dirty="0" smtClean="0"/>
              <a:t>Utilizar plataformas mas baratas.</a:t>
            </a:r>
          </a:p>
          <a:p>
            <a:r>
              <a:rPr lang="es-AR" dirty="0" smtClean="0"/>
              <a:t>El modelo facilita la integración entre diferentes sistemas.</a:t>
            </a:r>
          </a:p>
          <a:p>
            <a:r>
              <a:rPr lang="es-AR" dirty="0" smtClean="0"/>
              <a:t>Favorece el uso de interfaz grafica interactivas.</a:t>
            </a:r>
          </a:p>
          <a:p>
            <a:r>
              <a:rPr lang="es-AR" dirty="0" smtClean="0"/>
              <a:t>Es de rápido mantenimiento y desarrollo de aplicaciones.</a:t>
            </a:r>
          </a:p>
          <a:p>
            <a:r>
              <a:rPr lang="es-AR" dirty="0" smtClean="0"/>
              <a:t>Por su estructura inherente modular facilita además la integración de nuevas tecnologías.</a:t>
            </a:r>
          </a:p>
          <a:p>
            <a:r>
              <a:rPr lang="es-AR" dirty="0" smtClean="0"/>
              <a:t>Proporciona distintas soluciones locales para los departamentos de una organización, pero permitiendo la integración relevante a nivel global.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2972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1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717432" cy="1143000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s-AR" sz="5400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Desventajas </a:t>
            </a:r>
            <a:endParaRPr lang="es-AR" sz="5400" spc="0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1217712" cy="1217712"/>
          </a:xfrm>
        </p:spPr>
      </p:pic>
      <p:sp>
        <p:nvSpPr>
          <p:cNvPr id="5" name="4 CuadroTexto"/>
          <p:cNvSpPr txBox="1"/>
          <p:nvPr/>
        </p:nvSpPr>
        <p:spPr>
          <a:xfrm>
            <a:off x="683568" y="2132856"/>
            <a:ext cx="7704856" cy="369331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AR" sz="2400" dirty="0" smtClean="0">
                <a:solidFill>
                  <a:schemeClr val="tx1"/>
                </a:solidFill>
              </a:rPr>
              <a:t>Dificultad para diagnosticar fallas en el sistema.</a:t>
            </a:r>
          </a:p>
          <a:p>
            <a:pPr marL="285750" indent="-285750">
              <a:buFont typeface="Arial" charset="0"/>
              <a:buChar char="•"/>
            </a:pPr>
            <a:r>
              <a:rPr lang="es-AR" sz="2400" dirty="0" smtClean="0">
                <a:solidFill>
                  <a:schemeClr val="tx1"/>
                </a:solidFill>
              </a:rPr>
              <a:t>Escasa herramientas para la administración y ajustes de desempeño de los sistemas.</a:t>
            </a:r>
          </a:p>
          <a:p>
            <a:pPr marL="285750" indent="-285750">
              <a:buFont typeface="Arial" charset="0"/>
              <a:buChar char="•"/>
            </a:pPr>
            <a:r>
              <a:rPr lang="es-AR" sz="2400" dirty="0" smtClean="0">
                <a:solidFill>
                  <a:schemeClr val="tx1"/>
                </a:solidFill>
              </a:rPr>
              <a:t>Diversidad en la utilización de los mecanismos Sockers.</a:t>
            </a:r>
          </a:p>
          <a:p>
            <a:pPr marL="285750" indent="-285750">
              <a:buFont typeface="Arial" charset="0"/>
              <a:buChar char="•"/>
            </a:pPr>
            <a:r>
              <a:rPr lang="es-AR" sz="2400" dirty="0" smtClean="0">
                <a:solidFill>
                  <a:schemeClr val="tx1"/>
                </a:solidFill>
              </a:rPr>
              <a:t>Tener estrategias en el manejo de errores y para mantener la consistencia de datos.</a:t>
            </a:r>
          </a:p>
          <a:p>
            <a:pPr marL="285750" indent="-285750">
              <a:buFont typeface="Arial" charset="0"/>
              <a:buChar char="•"/>
            </a:pPr>
            <a:r>
              <a:rPr lang="es-AR" sz="2400" dirty="0" smtClean="0">
                <a:solidFill>
                  <a:schemeClr val="tx1"/>
                </a:solidFill>
              </a:rPr>
              <a:t>Verificación  de Clientes y Servidores.</a:t>
            </a:r>
          </a:p>
          <a:p>
            <a:pPr marL="285750" indent="-285750">
              <a:buFont typeface="Arial" charset="0"/>
              <a:buChar char="•"/>
            </a:pPr>
            <a:r>
              <a:rPr lang="es-AR" sz="2400" dirty="0" smtClean="0">
                <a:solidFill>
                  <a:schemeClr val="tx1"/>
                </a:solidFill>
              </a:rPr>
              <a:t>Congestión de redes.</a:t>
            </a:r>
          </a:p>
          <a:p>
            <a:pPr marL="285750" indent="-285750">
              <a:buFont typeface="Arial" charset="0"/>
              <a:buChar char="•"/>
            </a:pPr>
            <a:r>
              <a:rPr lang="es-AR" sz="2400" dirty="0" smtClean="0">
                <a:solidFill>
                  <a:schemeClr val="tx1"/>
                </a:solidFill>
              </a:rPr>
              <a:t>Dificultad en el tráfico de Datos.</a:t>
            </a:r>
          </a:p>
          <a:p>
            <a:pPr marL="285750" indent="-285750">
              <a:buFont typeface="Arial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82273320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D3641" mc:Ignorable=""/>
      </a:dk2>
      <a:lt2>
        <a:srgbClr xmlns:mc="http://schemas.openxmlformats.org/markup-compatibility/2006" xmlns:a14="http://schemas.microsoft.com/office/drawing/2010/main" val="DFE6D0" mc:Ignorable=""/>
      </a:lt2>
      <a:accent1>
        <a:srgbClr xmlns:mc="http://schemas.openxmlformats.org/markup-compatibility/2006" xmlns:a14="http://schemas.microsoft.com/office/drawing/2010/main" val="759AA5" mc:Ignorable=""/>
      </a:accent1>
      <a:accent2>
        <a:srgbClr xmlns:mc="http://schemas.openxmlformats.org/markup-compatibility/2006" xmlns:a14="http://schemas.microsoft.com/office/drawing/2010/main" val="CFC60D" mc:Ignorable=""/>
      </a:accent2>
      <a:accent3>
        <a:srgbClr xmlns:mc="http://schemas.openxmlformats.org/markup-compatibility/2006" xmlns:a14="http://schemas.microsoft.com/office/drawing/2010/main" val="99987F" mc:Ignorable=""/>
      </a:accent3>
      <a:accent4>
        <a:srgbClr xmlns:mc="http://schemas.openxmlformats.org/markup-compatibility/2006" xmlns:a14="http://schemas.microsoft.com/office/drawing/2010/main" val="90AC97" mc:Ignorable=""/>
      </a:accent4>
      <a:accent5>
        <a:srgbClr xmlns:mc="http://schemas.openxmlformats.org/markup-compatibility/2006" xmlns:a14="http://schemas.microsoft.com/office/drawing/2010/main" val="FFAD1C" mc:Ignorable=""/>
      </a:accent5>
      <a:accent6>
        <a:srgbClr xmlns:mc="http://schemas.openxmlformats.org/markup-compatibility/2006" xmlns:a14="http://schemas.microsoft.com/office/drawing/2010/main" val="B9AB6F" mc:Ignorable=""/>
      </a:accent6>
      <a:hlink>
        <a:srgbClr xmlns:mc="http://schemas.openxmlformats.org/markup-compatibility/2006" xmlns:a14="http://schemas.microsoft.com/office/drawing/2010/main" val="66AACD" mc:Ignorable=""/>
      </a:hlink>
      <a:folHlink>
        <a:srgbClr xmlns:mc="http://schemas.openxmlformats.org/markup-compatibility/2006" xmlns:a14="http://schemas.microsoft.com/office/drawing/2010/main" val="809DB3" mc:Ignorable="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167</TotalTime>
  <Words>438</Words>
  <Application>Microsoft Office PowerPoint</Application>
  <PresentationFormat>Presentación en pantalla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Paja</vt:lpstr>
      <vt:lpstr>ARQUITECTURA  CLIENTE - SERVIDOR</vt:lpstr>
      <vt:lpstr>CONCEPTOS:</vt:lpstr>
      <vt:lpstr>Lo definimos como:</vt:lpstr>
      <vt:lpstr>Cliente </vt:lpstr>
      <vt:lpstr>Servidor </vt:lpstr>
      <vt:lpstr>Procesamientos Dinámico Cliente Servidor</vt:lpstr>
      <vt:lpstr>Características </vt:lpstr>
      <vt:lpstr>Ventajas </vt:lpstr>
      <vt:lpstr>Desventajas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ARQUITECTURA  CLIENTE - SERVIDOR</dc:title>
  <dc:creator>PERSONAL</dc:creator>
  <cp:lastModifiedBy>PERSONAL</cp:lastModifiedBy>
  <cp:revision>12</cp:revision>
  <dcterms:created xsi:type="dcterms:W3CDTF">2010-09-18T13:50:17Z</dcterms:created>
  <dcterms:modified xsi:type="dcterms:W3CDTF">2010-09-18T17:51:33Z</dcterms:modified>
</cp:coreProperties>
</file>