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Layouts/slideLayout7.xml" ContentType="application/vnd.openxmlformats-officedocument.presentationml.slideLayout+xml"/>
  <Default Extension="jpeg" ContentType="image/jpeg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4.xml" ContentType="application/vnd.openxmlformats-officedocument.presentationml.slide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_trad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20"/>
    <p:restoredTop sz="87526" autoAdjust="0"/>
  </p:normalViewPr>
  <p:slideViewPr>
    <p:cSldViewPr snapToObjects="1">
      <p:cViewPr varScale="1">
        <p:scale>
          <a:sx n="74" d="100"/>
          <a:sy n="74" d="100"/>
        </p:scale>
        <p:origin x="-133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4" Type="http://schemas.openxmlformats.org/officeDocument/2006/relationships/slide" Target="slides/slide3.xml"/><Relationship Id="rId10" Type="http://schemas.openxmlformats.org/officeDocument/2006/relationships/tableStyles" Target="tableStyles.xml"/><Relationship Id="rId5" Type="http://schemas.openxmlformats.org/officeDocument/2006/relationships/slide" Target="slides/slide4.xml"/><Relationship Id="rId7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theme" Target="theme/theme1.xml"/><Relationship Id="rId3" Type="http://schemas.openxmlformats.org/officeDocument/2006/relationships/slide" Target="slides/slide2.xml"/><Relationship Id="rId6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1461247"/>
            <a:ext cx="9144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0" y="4953000"/>
            <a:ext cx="9144000" cy="45291"/>
            <a:chOff x="0" y="1613647"/>
            <a:chExt cx="9144000" cy="45291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14800" y="1572768"/>
            <a:ext cx="4910328" cy="2130552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effectLst>
                  <a:outerShdw blurRad="50800" dist="50800" dir="2700000" algn="tl" rotWithShape="0">
                    <a:schemeClr val="bg1">
                      <a:alpha val="3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3711388"/>
            <a:ext cx="4910328" cy="886968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" pitchFamily="2" charset="2"/>
              <a:buNone/>
              <a:defRPr sz="2400" b="1" kern="1200">
                <a:solidFill>
                  <a:schemeClr val="tx1">
                    <a:tint val="75000"/>
                  </a:schemeClr>
                </a:solidFill>
                <a:effectLst>
                  <a:outerShdw blurRad="50800" dist="50800" dir="270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82591-351A-49C5-BD56-030F4C806DDE}" type="datetime1">
              <a:rPr smtClean="0"/>
              <a:pPr/>
              <a:t>6/3/2007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85F5-FB5E-4F79-A561-97039C58DE01}" type="slidenum">
              <a:rPr smtClean="0"/>
              <a:pPr/>
              <a:t>‹Nr.›</a:t>
            </a:fld>
            <a:endParaRPr/>
          </a:p>
        </p:txBody>
      </p:sp>
      <p:sp>
        <p:nvSpPr>
          <p:cNvPr id="20" name="Oval 19"/>
          <p:cNvSpPr>
            <a:spLocks noChangeAspect="1"/>
          </p:cNvSpPr>
          <p:nvPr/>
        </p:nvSpPr>
        <p:spPr>
          <a:xfrm>
            <a:off x="121024" y="85165"/>
            <a:ext cx="4433047" cy="4433047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50000">
                <a:schemeClr val="accent1">
                  <a:lumMod val="75000"/>
                </a:schemeClr>
              </a:gs>
              <a:gs pos="100000">
                <a:schemeClr val="accent1"/>
              </a:gs>
            </a:gsLst>
            <a:lin ang="8400000" scaled="0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chilly" dir="t">
              <a:rot lat="0" lon="0" rev="16800000"/>
            </a:lightRig>
          </a:scene3d>
          <a:sp3d>
            <a:bevelT w="127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179294" y="112058"/>
            <a:ext cx="4201255" cy="4201255"/>
          </a:xfrm>
          <a:prstGeom prst="ellipse">
            <a:avLst/>
          </a:prstGeom>
          <a:gradFill flip="none" rotWithShape="1">
            <a:gsLst>
              <a:gs pos="0">
                <a:schemeClr val="accent2">
                  <a:alpha val="30000"/>
                </a:schemeClr>
              </a:gs>
              <a:gs pos="100000">
                <a:schemeClr val="accent2">
                  <a:lumMod val="75000"/>
                  <a:alpha val="30000"/>
                </a:schemeClr>
              </a:gs>
            </a:gsLst>
            <a:lin ang="2700000" scaled="1"/>
            <a:tileRect/>
          </a:gradFill>
          <a:ln>
            <a:noFill/>
          </a:ln>
          <a:effectLst>
            <a:innerShdw blurRad="38100" dist="12700" dir="2700000">
              <a:prstClr val="black">
                <a:alpha val="3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35" name="Oval 34"/>
          <p:cNvSpPr/>
          <p:nvPr/>
        </p:nvSpPr>
        <p:spPr>
          <a:xfrm>
            <a:off x="264460" y="138952"/>
            <a:ext cx="3988777" cy="4056383"/>
          </a:xfrm>
          <a:prstGeom prst="ellipse">
            <a:avLst/>
          </a:prstGeom>
          <a:gradFill flip="none" rotWithShape="1">
            <a:gsLst>
              <a:gs pos="0">
                <a:schemeClr val="accent2">
                  <a:alpha val="30000"/>
                </a:schemeClr>
              </a:gs>
              <a:gs pos="100000">
                <a:schemeClr val="accent2">
                  <a:lumMod val="75000"/>
                  <a:alpha val="30000"/>
                </a:schemeClr>
              </a:gs>
            </a:gsLst>
            <a:lin ang="2700000" scaled="1"/>
            <a:tileRect/>
          </a:gradFill>
          <a:ln>
            <a:noFill/>
          </a:ln>
          <a:effectLst>
            <a:innerShdw blurRad="38100" dist="12700" dir="2700000">
              <a:prstClr val="black">
                <a:alpha val="3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37" name="Oval 36"/>
          <p:cNvSpPr/>
          <p:nvPr/>
        </p:nvSpPr>
        <p:spPr>
          <a:xfrm>
            <a:off x="264460" y="138953"/>
            <a:ext cx="3897026" cy="3897026"/>
          </a:xfrm>
          <a:prstGeom prst="ellipse">
            <a:avLst/>
          </a:prstGeom>
          <a:gradFill flip="none" rotWithShape="1">
            <a:gsLst>
              <a:gs pos="0">
                <a:schemeClr val="accent2">
                  <a:alpha val="30000"/>
                </a:schemeClr>
              </a:gs>
              <a:gs pos="100000">
                <a:schemeClr val="accent2">
                  <a:lumMod val="75000"/>
                  <a:alpha val="30000"/>
                </a:schemeClr>
              </a:gs>
            </a:gsLst>
            <a:lin ang="2700000" scaled="1"/>
            <a:tileRect/>
          </a:gradFill>
          <a:ln>
            <a:noFill/>
          </a:ln>
          <a:effectLst>
            <a:innerShdw blurRad="127000" dist="63500" dir="162000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agen con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1178859"/>
            <a:ext cx="9144000" cy="45291"/>
            <a:chOff x="0" y="1613647"/>
            <a:chExt cx="9144000" cy="45291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0" y="5715000"/>
            <a:ext cx="9144000" cy="45291"/>
            <a:chOff x="0" y="1613647"/>
            <a:chExt cx="9144000" cy="45291"/>
          </a:xfrm>
        </p:grpSpPr>
        <p:cxnSp>
          <p:nvCxnSpPr>
            <p:cNvPr id="13" name="Straight Connector 12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0"/>
            <a:ext cx="3581400" cy="1252538"/>
          </a:xfrm>
        </p:spPr>
        <p:txBody>
          <a:bodyPr anchor="b">
            <a:normAutofit/>
          </a:bodyPr>
          <a:lstStyle>
            <a:lvl1pPr algn="l">
              <a:defRPr sz="3600" b="1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895600"/>
            <a:ext cx="3581400" cy="2438400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877D1-5A20-9440-9240-4D58C50C7860}" type="datetimeFigureOut">
              <a:rPr lang="es-ES_tradnl" smtClean="0"/>
              <a:t>16/2/11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5D15D-B301-9D46-9ABB-D122187E2418}" type="slidenum">
              <a:rPr lang="es-ES_tradnl" smtClean="0"/>
              <a:t>‹Nr.›</a:t>
            </a:fld>
            <a:endParaRPr lang="es-ES_tradnl"/>
          </a:p>
        </p:txBody>
      </p:sp>
      <p:sp>
        <p:nvSpPr>
          <p:cNvPr id="8" name="Oval 7"/>
          <p:cNvSpPr>
            <a:spLocks noChangeAspect="1"/>
          </p:cNvSpPr>
          <p:nvPr/>
        </p:nvSpPr>
        <p:spPr>
          <a:xfrm>
            <a:off x="4285131" y="1116106"/>
            <a:ext cx="4724400" cy="4724400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50000">
                <a:schemeClr val="accent1">
                  <a:lumMod val="75000"/>
                </a:schemeClr>
              </a:gs>
              <a:gs pos="100000">
                <a:schemeClr val="accent1"/>
              </a:gs>
            </a:gsLst>
            <a:lin ang="8400000" scaled="0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chilly" dir="t">
              <a:rot lat="0" lon="0" rev="16800000"/>
            </a:lightRig>
          </a:scene3d>
          <a:sp3d>
            <a:bevelT w="127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3386" y="1148001"/>
            <a:ext cx="4434840" cy="4434987"/>
          </a:xfrm>
          <a:prstGeom prst="ellipse">
            <a:avLst/>
          </a:prstGeom>
          <a:effectLst>
            <a:innerShdw blurRad="63500" dist="50800" dir="18900000">
              <a:prstClr val="black">
                <a:alpha val="30000"/>
              </a:prstClr>
            </a:inn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" pitchFamily="2" charset="2"/>
              <a:buNone/>
              <a:defRPr sz="1800" b="1" kern="1200">
                <a:solidFill>
                  <a:schemeClr val="tx1"/>
                </a:solidFill>
                <a:effectLst>
                  <a:outerShdw blurRad="50800" dist="50800" dir="270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Haga clic en el icono para agregar una imagen</a:t>
            </a:r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877D1-5A20-9440-9240-4D58C50C7860}" type="datetimeFigureOut">
              <a:rPr lang="es-ES_tradnl" smtClean="0"/>
              <a:t>16/2/11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5D15D-B301-9D46-9ABB-D122187E2418}" type="slidenum">
              <a:rPr lang="es-ES_tradnl" smtClean="0"/>
              <a:t>‹Nr.›</a:t>
            </a:fld>
            <a:endParaRPr lang="es-ES_tradnl"/>
          </a:p>
        </p:txBody>
      </p:sp>
      <p:grpSp>
        <p:nvGrpSpPr>
          <p:cNvPr id="7" name="Group 6"/>
          <p:cNvGrpSpPr/>
          <p:nvPr/>
        </p:nvGrpSpPr>
        <p:grpSpPr>
          <a:xfrm>
            <a:off x="0" y="1584169"/>
            <a:ext cx="9144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6500" y="609600"/>
            <a:ext cx="1587500" cy="5516563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629400" cy="5516563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56499" y="6356350"/>
            <a:ext cx="1148229" cy="365125"/>
          </a:xfrm>
        </p:spPr>
        <p:txBody>
          <a:bodyPr/>
          <a:lstStyle/>
          <a:p>
            <a:fld id="{069877D1-5A20-9440-9240-4D58C50C7860}" type="datetimeFigureOut">
              <a:rPr lang="es-ES_tradnl" smtClean="0"/>
              <a:t>16/2/11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5D15D-B301-9D46-9ABB-D122187E2418}" type="slidenum">
              <a:rPr lang="es-ES_tradnl" smtClean="0"/>
              <a:t>‹Nr.›</a:t>
            </a:fld>
            <a:endParaRPr lang="es-ES_tradnl"/>
          </a:p>
        </p:txBody>
      </p:sp>
      <p:grpSp>
        <p:nvGrpSpPr>
          <p:cNvPr id="7" name="Group 6"/>
          <p:cNvGrpSpPr/>
          <p:nvPr/>
        </p:nvGrpSpPr>
        <p:grpSpPr>
          <a:xfrm rot="5400000">
            <a:off x="4065260" y="3406355"/>
            <a:ext cx="6858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20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877D1-5A20-9440-9240-4D58C50C7860}" type="datetimeFigureOut">
              <a:rPr lang="es-ES_tradnl" smtClean="0"/>
              <a:t>16/2/11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5D15D-B301-9D46-9ABB-D122187E2418}" type="slidenum">
              <a:rPr lang="es-ES_tradnl" smtClean="0"/>
              <a:t>‹Nr.›</a:t>
            </a:fld>
            <a:endParaRPr lang="es-ES_tradnl"/>
          </a:p>
        </p:txBody>
      </p:sp>
      <p:grpSp>
        <p:nvGrpSpPr>
          <p:cNvPr id="7" name="Group 10"/>
          <p:cNvGrpSpPr/>
          <p:nvPr/>
        </p:nvGrpSpPr>
        <p:grpSpPr>
          <a:xfrm>
            <a:off x="0" y="1584169"/>
            <a:ext cx="9144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Diapositiva de título con image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6"/>
          <p:cNvGrpSpPr/>
          <p:nvPr/>
        </p:nvGrpSpPr>
        <p:grpSpPr>
          <a:xfrm>
            <a:off x="0" y="1461247"/>
            <a:ext cx="9144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9"/>
          <p:cNvGrpSpPr/>
          <p:nvPr/>
        </p:nvGrpSpPr>
        <p:grpSpPr>
          <a:xfrm>
            <a:off x="0" y="4953000"/>
            <a:ext cx="9144000" cy="45291"/>
            <a:chOff x="0" y="1613647"/>
            <a:chExt cx="9144000" cy="45291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65376" y="1573306"/>
            <a:ext cx="3653117" cy="2133600"/>
          </a:xfrm>
        </p:spPr>
        <p:txBody>
          <a:bodyPr anchor="b" anchorCtr="0"/>
          <a:lstStyle>
            <a:lvl1pPr algn="r">
              <a:defRPr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65376" y="3998259"/>
            <a:ext cx="3653117" cy="883024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877D1-5A20-9440-9240-4D58C50C7860}" type="datetimeFigureOut">
              <a:rPr lang="es-ES_tradnl" smtClean="0"/>
              <a:t>16/2/11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 algn="ctr">
              <a:defRPr/>
            </a:lvl1pPr>
          </a:lstStyle>
          <a:p>
            <a:endParaRPr lang="es-ES_tradnl"/>
          </a:p>
        </p:txBody>
      </p:sp>
      <p:sp>
        <p:nvSpPr>
          <p:cNvPr id="16" name="Oval 15"/>
          <p:cNvSpPr>
            <a:spLocks noChangeAspect="1"/>
          </p:cNvSpPr>
          <p:nvPr/>
        </p:nvSpPr>
        <p:spPr>
          <a:xfrm>
            <a:off x="134471" y="685800"/>
            <a:ext cx="5268049" cy="526804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50000">
                <a:schemeClr val="accent1">
                  <a:lumMod val="75000"/>
                </a:schemeClr>
              </a:gs>
              <a:gs pos="100000">
                <a:schemeClr val="accent1"/>
              </a:gs>
            </a:gsLst>
            <a:lin ang="8400000" scaled="0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chilly" dir="t">
              <a:rot lat="0" lon="0" rev="16800000"/>
            </a:lightRig>
          </a:scene3d>
          <a:sp3d>
            <a:bevelT w="127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7" name="Oval 16"/>
          <p:cNvSpPr/>
          <p:nvPr/>
        </p:nvSpPr>
        <p:spPr>
          <a:xfrm>
            <a:off x="229676" y="712694"/>
            <a:ext cx="4983480" cy="4983480"/>
          </a:xfrm>
          <a:prstGeom prst="ellipse">
            <a:avLst/>
          </a:prstGeom>
          <a:gradFill flip="none" rotWithShape="1">
            <a:gsLst>
              <a:gs pos="0">
                <a:schemeClr val="accent2">
                  <a:alpha val="30000"/>
                </a:schemeClr>
              </a:gs>
              <a:gs pos="100000">
                <a:schemeClr val="accent2">
                  <a:lumMod val="75000"/>
                  <a:alpha val="30000"/>
                </a:schemeClr>
              </a:gs>
            </a:gsLst>
            <a:lin ang="2700000" scaled="1"/>
            <a:tileRect/>
          </a:gradFill>
          <a:ln>
            <a:noFill/>
          </a:ln>
          <a:effectLst>
            <a:innerShdw blurRad="38100" dist="12700" dir="2700000">
              <a:prstClr val="black">
                <a:alpha val="3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8" name="Picture Placeholder 24"/>
          <p:cNvSpPr>
            <a:spLocks noGrp="1"/>
          </p:cNvSpPr>
          <p:nvPr>
            <p:ph type="pic" sz="quarter" idx="13"/>
          </p:nvPr>
        </p:nvSpPr>
        <p:spPr>
          <a:xfrm>
            <a:off x="241232" y="716992"/>
            <a:ext cx="4906459" cy="4852935"/>
          </a:xfrm>
          <a:prstGeom prst="ellipse">
            <a:avLst/>
          </a:prstGeom>
          <a:effectLst>
            <a:innerShdw blurRad="63500" dist="50800" dir="16200000">
              <a:prstClr val="black">
                <a:alpha val="30000"/>
              </a:prstClr>
            </a:innerShdw>
          </a:effectLst>
        </p:spPr>
        <p:txBody>
          <a:bodyPr>
            <a:normAutofit/>
          </a:bodyPr>
          <a:lstStyle>
            <a:lvl1pPr algn="r">
              <a:buNone/>
              <a:defRPr sz="1800"/>
            </a:lvl1pPr>
          </a:lstStyle>
          <a:p>
            <a:r>
              <a:rPr lang="es-ES_tradnl" smtClean="0"/>
              <a:t>Haga clic en el icono para agregar una imagen</a:t>
            </a:r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33600"/>
            <a:ext cx="8228013" cy="1362075"/>
          </a:xfrm>
        </p:spPr>
        <p:txBody>
          <a:bodyPr anchor="b" anchorCtr="0">
            <a:normAutofit/>
          </a:bodyPr>
          <a:lstStyle>
            <a:lvl1pPr algn="ctr">
              <a:defRPr sz="4800" b="1" cap="none" baseline="0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29013"/>
            <a:ext cx="8228013" cy="1347787"/>
          </a:xfrm>
        </p:spPr>
        <p:txBody>
          <a:bodyPr anchor="t" anchorCtr="0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AF767-44AA-4440-A071-804CAA4767B3}" type="datetime1">
              <a:rPr smtClean="0"/>
              <a:pPr/>
              <a:t>6/3/2007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A4845-A08A-4DF4-8D99-E2E7B6D41C67}" type="slidenum">
              <a:rPr smtClean="0"/>
              <a:pPr/>
              <a:t>‹Nr.›</a:t>
            </a:fld>
            <a:endParaRPr/>
          </a:p>
        </p:txBody>
      </p:sp>
      <p:grpSp>
        <p:nvGrpSpPr>
          <p:cNvPr id="7" name="Group 7"/>
          <p:cNvGrpSpPr/>
          <p:nvPr/>
        </p:nvGrpSpPr>
        <p:grpSpPr>
          <a:xfrm>
            <a:off x="0" y="1447800"/>
            <a:ext cx="9144000" cy="45291"/>
            <a:chOff x="0" y="1613647"/>
            <a:chExt cx="9144000" cy="45291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10"/>
          <p:cNvGrpSpPr/>
          <p:nvPr/>
        </p:nvGrpSpPr>
        <p:grpSpPr>
          <a:xfrm>
            <a:off x="0" y="4939553"/>
            <a:ext cx="9144000" cy="45291"/>
            <a:chOff x="0" y="1613647"/>
            <a:chExt cx="9144000" cy="45291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57401"/>
            <a:ext cx="3931920" cy="398032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4880" y="2057401"/>
            <a:ext cx="3931920" cy="398032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877D1-5A20-9440-9240-4D58C50C7860}" type="datetimeFigureOut">
              <a:rPr lang="es-ES_tradnl" smtClean="0"/>
              <a:t>16/2/11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5D15D-B301-9D46-9ABB-D122187E2418}" type="slidenum">
              <a:rPr lang="es-ES_tradnl" smtClean="0"/>
              <a:t>‹Nr.›</a:t>
            </a:fld>
            <a:endParaRPr lang="es-ES_tradnl"/>
          </a:p>
        </p:txBody>
      </p:sp>
      <p:grpSp>
        <p:nvGrpSpPr>
          <p:cNvPr id="8" name="Group 16"/>
          <p:cNvGrpSpPr/>
          <p:nvPr/>
        </p:nvGrpSpPr>
        <p:grpSpPr>
          <a:xfrm>
            <a:off x="0" y="1584169"/>
            <a:ext cx="9144000" cy="45291"/>
            <a:chOff x="0" y="1613647"/>
            <a:chExt cx="9144000" cy="45291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1584169"/>
            <a:ext cx="9144000" cy="45291"/>
            <a:chOff x="0" y="1613647"/>
            <a:chExt cx="9144000" cy="45291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34670"/>
            <a:ext cx="3931920" cy="744071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8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14600"/>
            <a:ext cx="3931920" cy="352312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734670"/>
            <a:ext cx="3931920" cy="744071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8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514600"/>
            <a:ext cx="3931920" cy="352312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877D1-5A20-9440-9240-4D58C50C7860}" type="datetimeFigureOut">
              <a:rPr lang="es-ES_tradnl" smtClean="0"/>
              <a:t>16/2/11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5D15D-B301-9D46-9ABB-D122187E2418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877D1-5A20-9440-9240-4D58C50C7860}" type="datetimeFigureOut">
              <a:rPr lang="es-ES_tradnl" smtClean="0"/>
              <a:t>16/2/11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5D15D-B301-9D46-9ABB-D122187E2418}" type="slidenum">
              <a:rPr lang="es-ES_tradnl" smtClean="0"/>
              <a:t>‹Nr.›</a:t>
            </a:fld>
            <a:endParaRPr lang="es-ES_tradnl"/>
          </a:p>
        </p:txBody>
      </p:sp>
      <p:grpSp>
        <p:nvGrpSpPr>
          <p:cNvPr id="6" name="Group 6"/>
          <p:cNvGrpSpPr/>
          <p:nvPr/>
        </p:nvGrpSpPr>
        <p:grpSpPr>
          <a:xfrm>
            <a:off x="0" y="1584169"/>
            <a:ext cx="9144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877D1-5A20-9440-9240-4D58C50C7860}" type="datetimeFigureOut">
              <a:rPr lang="es-ES_tradnl" smtClean="0"/>
              <a:t>16/2/11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5D15D-B301-9D46-9ABB-D122187E2418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658906"/>
            <a:ext cx="3602039" cy="1162050"/>
          </a:xfrm>
        </p:spPr>
        <p:txBody>
          <a:bodyPr anchor="b">
            <a:normAutofit/>
          </a:bodyPr>
          <a:lstStyle>
            <a:lvl1pPr algn="ctr">
              <a:defRPr sz="3600" b="1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3388" y="273051"/>
            <a:ext cx="4206240" cy="57785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1905001"/>
            <a:ext cx="3602039" cy="3733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877D1-5A20-9440-9240-4D58C50C7860}" type="datetimeFigureOut">
              <a:rPr lang="es-ES_tradnl" smtClean="0"/>
              <a:t>16/2/11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5D15D-B301-9D46-9ABB-D122187E2418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7401"/>
            <a:ext cx="8229600" cy="3962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71129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9877D1-5A20-9440-9240-4D58C50C7860}" type="datetimeFigureOut">
              <a:rPr lang="es-ES_tradnl" smtClean="0"/>
              <a:t>16/2/11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67200" y="6356350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25D15D-B301-9D46-9ABB-D122187E2418}" type="slidenum">
              <a:rPr lang="es-ES_tradnl" smtClean="0"/>
              <a:t>‹Nr.›</a:t>
            </a:fld>
            <a:endParaRPr lang="es-ES_tradn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  <p:sldLayoutId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8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"/>
        <a:defRPr sz="24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ct val="20000"/>
        </a:spcBef>
        <a:buClr>
          <a:schemeClr val="accent2"/>
        </a:buClr>
        <a:buSzPct val="90000"/>
        <a:buFont typeface="Wingdings" pitchFamily="2" charset="2"/>
        <a:buChar char=""/>
        <a:defRPr sz="22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"/>
        <a:defRPr sz="20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ct val="20000"/>
        </a:spcBef>
        <a:buClr>
          <a:schemeClr val="accent2"/>
        </a:buClr>
        <a:buSzPct val="90000"/>
        <a:buFont typeface="Wingdings" pitchFamily="2" charset="2"/>
        <a:buChar char=""/>
        <a:defRPr sz="18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"/>
        <a:defRPr sz="18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410200" y="1851025"/>
            <a:ext cx="3276600" cy="1470025"/>
          </a:xfrm>
          <a:effectLst>
            <a:outerShdw blurRad="50800" dist="38100" dir="2700000" sx="88000" sy="88000" algn="tl" rotWithShape="0">
              <a:srgbClr val="000000">
                <a:alpha val="43000"/>
              </a:srgbClr>
            </a:outerShdw>
          </a:effectLst>
        </p:spPr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s-ES_tradnl" sz="6600" b="1" cap="all" dirty="0" smtClean="0">
                <a:ln/>
                <a:solidFill>
                  <a:srgbClr val="3366FF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badi MT Condensed Light"/>
                <a:cs typeface="Abadi MT Condensed Light"/>
              </a:rPr>
              <a:t>OXIGENO</a:t>
            </a:r>
            <a:endParaRPr lang="es-ES_tradnl" sz="6600" b="1" cap="all" dirty="0">
              <a:ln/>
              <a:solidFill>
                <a:srgbClr val="3366FF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Abadi MT Condensed Light"/>
              <a:cs typeface="Abadi MT Condensed Light"/>
            </a:endParaRPr>
          </a:p>
        </p:txBody>
      </p:sp>
      <p:pic>
        <p:nvPicPr>
          <p:cNvPr id="5" name="Imagen 4" descr="1222714451560oxigeno mard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990600"/>
            <a:ext cx="3606800" cy="2705100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2628900" y="5338465"/>
            <a:ext cx="3784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700" dirty="0" smtClean="0">
                <a:solidFill>
                  <a:srgbClr val="3366FF"/>
                </a:solidFill>
              </a:rPr>
              <a:t>POR:</a:t>
            </a:r>
          </a:p>
          <a:p>
            <a:pPr algn="ctr"/>
            <a:r>
              <a:rPr lang="es-ES_tradnl" sz="2700" dirty="0" smtClean="0">
                <a:solidFill>
                  <a:srgbClr val="3366FF"/>
                </a:solidFill>
              </a:rPr>
              <a:t>DIANA P. MARTINEZ</a:t>
            </a:r>
            <a:endParaRPr lang="es-ES_tradnl" sz="2700" dirty="0">
              <a:solidFill>
                <a:srgbClr val="3366F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s-ES_tradnl" dirty="0" smtClean="0">
              <a:solidFill>
                <a:srgbClr val="3366FF"/>
              </a:solidFill>
              <a:latin typeface="Abadi MT Condensed Light"/>
              <a:cs typeface="Abadi MT Condensed Light"/>
            </a:endParaRPr>
          </a:p>
          <a:p>
            <a:pPr algn="ctr">
              <a:buNone/>
            </a:pPr>
            <a:r>
              <a:rPr lang="es-ES_tradnl" sz="3000" dirty="0" smtClean="0">
                <a:solidFill>
                  <a:schemeClr val="bg2">
                    <a:lumMod val="50000"/>
                  </a:schemeClr>
                </a:solidFill>
                <a:latin typeface="Abadi MT Condensed Light"/>
                <a:cs typeface="Abadi MT Condensed Light"/>
              </a:rPr>
              <a:t>CARACTERISTICAS:</a:t>
            </a:r>
          </a:p>
          <a:p>
            <a:pPr algn="just">
              <a:spcBef>
                <a:spcPts val="200"/>
              </a:spcBef>
              <a:buNone/>
            </a:pPr>
            <a:endParaRPr lang="es-ES_tradnl" sz="3000" dirty="0" smtClean="0">
              <a:solidFill>
                <a:schemeClr val="bg2">
                  <a:lumMod val="50000"/>
                </a:schemeClr>
              </a:solidFill>
              <a:latin typeface="Abadi MT Condensed Light"/>
              <a:cs typeface="Abadi MT Condensed Light"/>
            </a:endParaRPr>
          </a:p>
          <a:p>
            <a:pPr algn="just">
              <a:spcBef>
                <a:spcPts val="200"/>
              </a:spcBef>
              <a:buNone/>
            </a:pPr>
            <a:r>
              <a:rPr lang="es-ES_tradnl" sz="3000" dirty="0" smtClean="0">
                <a:solidFill>
                  <a:schemeClr val="bg2">
                    <a:lumMod val="50000"/>
                  </a:schemeClr>
                </a:solidFill>
                <a:latin typeface="Abadi MT Condensed Light"/>
                <a:cs typeface="Abadi MT Condensed Light"/>
              </a:rPr>
              <a:t>*</a:t>
            </a:r>
            <a:r>
              <a:rPr lang="es-ES_tradnl" sz="3000" dirty="0">
                <a:solidFill>
                  <a:schemeClr val="bg2">
                    <a:lumMod val="50000"/>
                  </a:schemeClr>
                </a:solidFill>
                <a:latin typeface="Abadi MT Condensed Light"/>
                <a:cs typeface="Abadi MT Condensed Light"/>
              </a:rPr>
              <a:t>Elemento químico gaseoso, símbolo O, número atómico </a:t>
            </a:r>
            <a:r>
              <a:rPr lang="es-ES_tradnl" sz="3000" dirty="0" smtClean="0">
                <a:solidFill>
                  <a:schemeClr val="bg2">
                    <a:lumMod val="50000"/>
                  </a:schemeClr>
                </a:solidFill>
                <a:latin typeface="Abadi MT Condensed Light"/>
                <a:cs typeface="Abadi MT Condensed Light"/>
              </a:rPr>
              <a:t>8.</a:t>
            </a:r>
          </a:p>
          <a:p>
            <a:pPr algn="just">
              <a:spcBef>
                <a:spcPts val="200"/>
              </a:spcBef>
              <a:buNone/>
            </a:pPr>
            <a:endParaRPr lang="es-ES_tradnl" sz="3000" dirty="0" smtClean="0">
              <a:solidFill>
                <a:schemeClr val="bg2">
                  <a:lumMod val="50000"/>
                </a:schemeClr>
              </a:solidFill>
              <a:latin typeface="Abadi MT Condensed Light"/>
              <a:cs typeface="Abadi MT Condensed Light"/>
            </a:endParaRPr>
          </a:p>
          <a:p>
            <a:pPr algn="just">
              <a:spcBef>
                <a:spcPts val="200"/>
              </a:spcBef>
              <a:buNone/>
            </a:pPr>
            <a:r>
              <a:rPr lang="es-ES_tradnl" sz="3000" dirty="0" smtClean="0">
                <a:solidFill>
                  <a:schemeClr val="bg2">
                    <a:lumMod val="50000"/>
                  </a:schemeClr>
                </a:solidFill>
                <a:latin typeface="Abadi MT Condensed Light"/>
                <a:cs typeface="Abadi MT Condensed Light"/>
              </a:rPr>
              <a:t>*Es un elemento </a:t>
            </a:r>
            <a:r>
              <a:rPr lang="es-ES_tradnl" sz="3000" dirty="0">
                <a:solidFill>
                  <a:schemeClr val="bg2">
                    <a:lumMod val="50000"/>
                  </a:schemeClr>
                </a:solidFill>
                <a:latin typeface="Abadi MT Condensed Light"/>
                <a:cs typeface="Abadi MT Condensed Light"/>
              </a:rPr>
              <a:t>esencial en los procesos de respiración de la mayor parte de las células vivas y en los procesos de combustión</a:t>
            </a:r>
            <a:r>
              <a:rPr lang="es-ES_tradnl" sz="3000" dirty="0" smtClean="0">
                <a:solidFill>
                  <a:schemeClr val="bg2">
                    <a:lumMod val="50000"/>
                  </a:schemeClr>
                </a:solidFill>
                <a:latin typeface="Abadi MT Condensed Light"/>
                <a:cs typeface="Abadi MT Condensed Light"/>
              </a:rPr>
              <a:t>.</a:t>
            </a:r>
          </a:p>
          <a:p>
            <a:pPr algn="just">
              <a:spcBef>
                <a:spcPts val="200"/>
              </a:spcBef>
              <a:buNone/>
            </a:pPr>
            <a:endParaRPr lang="es-ES_tradnl" sz="3000" dirty="0" smtClean="0">
              <a:solidFill>
                <a:schemeClr val="bg2">
                  <a:lumMod val="50000"/>
                </a:schemeClr>
              </a:solidFill>
              <a:latin typeface="Abadi MT Condensed Light"/>
              <a:cs typeface="Abadi MT Condensed Light"/>
            </a:endParaRPr>
          </a:p>
          <a:p>
            <a:pPr algn="just">
              <a:spcBef>
                <a:spcPts val="200"/>
              </a:spcBef>
              <a:buNone/>
            </a:pPr>
            <a:r>
              <a:rPr lang="es-ES_tradnl" sz="3000" dirty="0" smtClean="0">
                <a:solidFill>
                  <a:schemeClr val="bg2">
                    <a:lumMod val="50000"/>
                  </a:schemeClr>
                </a:solidFill>
                <a:latin typeface="Abadi MT Condensed Light"/>
                <a:cs typeface="Abadi MT Condensed Light"/>
              </a:rPr>
              <a:t>* </a:t>
            </a:r>
            <a:r>
              <a:rPr lang="es-ES_tradnl" sz="3000" dirty="0">
                <a:solidFill>
                  <a:schemeClr val="bg2">
                    <a:lumMod val="50000"/>
                  </a:schemeClr>
                </a:solidFill>
                <a:latin typeface="Abadi MT Condensed Light"/>
                <a:cs typeface="Abadi MT Condensed Light"/>
              </a:rPr>
              <a:t>Es el elemento más abundante en la corteza terrestre. Cerca de una quinta parte (en volumen) del aire es oxígeno</a:t>
            </a:r>
            <a:r>
              <a:rPr lang="es-ES_tradnl" sz="3000" dirty="0" smtClean="0">
                <a:solidFill>
                  <a:schemeClr val="bg2">
                    <a:lumMod val="50000"/>
                  </a:schemeClr>
                </a:solidFill>
                <a:latin typeface="Abadi MT Condensed Light"/>
                <a:cs typeface="Abadi MT Condensed Light"/>
              </a:rPr>
              <a:t>.</a:t>
            </a:r>
            <a:endParaRPr lang="es-ES_tradnl" sz="3000" dirty="0">
              <a:solidFill>
                <a:schemeClr val="bg2">
                  <a:lumMod val="50000"/>
                </a:schemeClr>
              </a:solidFill>
              <a:latin typeface="Abadi MT Condensed Light"/>
              <a:cs typeface="Abadi MT Condensed Ligh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Efectos del </a:t>
            </a:r>
            <a:r>
              <a:rPr lang="es-ES_tradnl" dirty="0" smtClean="0"/>
              <a:t>Oxigeno </a:t>
            </a:r>
            <a:r>
              <a:rPr lang="es-ES_tradnl" dirty="0" smtClean="0"/>
              <a:t>sobre la salud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72000"/>
          </a:xfrm>
        </p:spPr>
        <p:txBody>
          <a:bodyPr>
            <a:noAutofit/>
          </a:bodyPr>
          <a:lstStyle/>
          <a:p>
            <a:r>
              <a:rPr lang="es-ES_tradnl" sz="3600" dirty="0" smtClean="0">
                <a:latin typeface="Abadi MT Condensed Light"/>
                <a:cs typeface="Abadi MT Condensed Light"/>
              </a:rPr>
              <a:t>Todo </a:t>
            </a:r>
            <a:r>
              <a:rPr lang="es-ES_tradnl" sz="3600" dirty="0" smtClean="0">
                <a:latin typeface="Abadi MT Condensed Light"/>
                <a:cs typeface="Abadi MT Condensed Light"/>
              </a:rPr>
              <a:t>ser humano necesita oxígeno para respirar, pero como ocurre con</a:t>
            </a:r>
            <a:r>
              <a:rPr lang="es-ES_tradnl" sz="3600" dirty="0" smtClean="0">
                <a:latin typeface="Abadi MT Condensed Light"/>
                <a:cs typeface="Abadi MT Condensed Light"/>
              </a:rPr>
              <a:t> muchas </a:t>
            </a:r>
            <a:r>
              <a:rPr lang="es-ES_tradnl" sz="3600" dirty="0" smtClean="0">
                <a:latin typeface="Abadi MT Condensed Light"/>
                <a:cs typeface="Abadi MT Condensed Light"/>
              </a:rPr>
              <a:t>sustancias un exceso de oxígeno no es </a:t>
            </a:r>
            <a:r>
              <a:rPr lang="es-ES_tradnl" sz="3600" dirty="0" smtClean="0">
                <a:latin typeface="Abadi MT Condensed Light"/>
                <a:cs typeface="Abadi MT Condensed Light"/>
              </a:rPr>
              <a:t>bueno, pues si </a:t>
            </a:r>
            <a:r>
              <a:rPr lang="es-ES_tradnl" sz="3600" dirty="0" smtClean="0">
                <a:latin typeface="Abadi MT Condensed Light"/>
                <a:cs typeface="Abadi MT Condensed Light"/>
              </a:rPr>
              <a:t>uno se expone a grandes cantidades de oxígeno durante mucho tiempo, se pueden producir daños en los pulmones.</a:t>
            </a:r>
            <a:r>
              <a:rPr lang="es-ES_tradnl" sz="3600" dirty="0" smtClean="0">
                <a:latin typeface="Abadi MT Condensed Light"/>
                <a:cs typeface="Abadi MT Condensed Light"/>
              </a:rPr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CICLO DEL OXIGENO</a:t>
            </a:r>
            <a:endParaRPr lang="es-ES_tradnl" dirty="0"/>
          </a:p>
        </p:txBody>
      </p:sp>
      <p:pic>
        <p:nvPicPr>
          <p:cNvPr id="4" name="Marcador de contenido 3" descr="ciclo-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6800" y="1417638"/>
            <a:ext cx="6781800" cy="3905044"/>
          </a:xfrm>
        </p:spPr>
      </p:pic>
      <p:sp>
        <p:nvSpPr>
          <p:cNvPr id="5" name="CuadroTexto 4"/>
          <p:cNvSpPr txBox="1"/>
          <p:nvPr/>
        </p:nvSpPr>
        <p:spPr>
          <a:xfrm>
            <a:off x="762000" y="5715000"/>
            <a:ext cx="739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REFERENCIA:</a:t>
            </a:r>
          </a:p>
          <a:p>
            <a:r>
              <a:rPr lang="es-ES_tradnl" dirty="0" smtClean="0"/>
              <a:t>http://www.lenntech.es/periodica/elementos/o.htm</a:t>
            </a:r>
          </a:p>
          <a:p>
            <a:endParaRPr lang="es-ES_tradn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3" Type="http://schemas.openxmlformats.org/officeDocument/2006/relationships/image" Target="../media/image3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nfoque">
  <a:themeElements>
    <a:clrScheme name="Enfoque">
      <a:dk1>
        <a:sysClr val="windowText" lastClr="000000"/>
      </a:dk1>
      <a:lt1>
        <a:sysClr val="window" lastClr="FFFFFF"/>
      </a:lt1>
      <a:dk2>
        <a:srgbClr val="0064E2"/>
      </a:dk2>
      <a:lt2>
        <a:srgbClr val="B5D2F5"/>
      </a:lt2>
      <a:accent1>
        <a:srgbClr val="FFB91D"/>
      </a:accent1>
      <a:accent2>
        <a:srgbClr val="F97817"/>
      </a:accent2>
      <a:accent3>
        <a:srgbClr val="6DE304"/>
      </a:accent3>
      <a:accent4>
        <a:srgbClr val="FF0000"/>
      </a:accent4>
      <a:accent5>
        <a:srgbClr val="732BEA"/>
      </a:accent5>
      <a:accent6>
        <a:srgbClr val="C913AD"/>
      </a:accent6>
      <a:hlink>
        <a:srgbClr val="FFE400"/>
      </a:hlink>
      <a:folHlink>
        <a:srgbClr val="A3EC62"/>
      </a:folHlink>
    </a:clrScheme>
    <a:fontScheme name="Enfoque">
      <a:majorFont>
        <a:latin typeface="Corbel"/>
        <a:ea typeface=""/>
        <a:cs typeface=""/>
        <a:font script="Jpan" typeface="ＭＳ ゴシック"/>
      </a:majorFont>
      <a:minorFont>
        <a:latin typeface="Corbel"/>
        <a:ea typeface=""/>
        <a:cs typeface=""/>
        <a:font script="Jpan" typeface="ＭＳ ゴシック"/>
      </a:minorFont>
    </a:fontScheme>
    <a:fmtScheme name="Enfoque">
      <a:fillStyleLst>
        <a:solidFill>
          <a:schemeClr val="phClr"/>
        </a:solidFill>
        <a:solidFill>
          <a:schemeClr val="phClr"/>
        </a:solidFill>
        <a:solidFill>
          <a:schemeClr val="phClr">
            <a:satMod val="150000"/>
          </a:schemeClr>
        </a:solidFill>
      </a:fillStyleLst>
      <a:lnStyleLst>
        <a:ln w="1905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101600" dist="63500" dir="4200000" algn="br" rotWithShape="0">
              <a:srgbClr val="000000">
                <a:alpha val="50000"/>
              </a:srgbClr>
            </a:outerShdw>
          </a:effectLst>
        </a:effectStyle>
        <a:effectStyle>
          <a:effectLst>
            <a:glow rad="101600">
              <a:schemeClr val="lt1"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soft" dir="r">
              <a:rot lat="0" lon="0" rev="5400000"/>
            </a:lightRig>
          </a:scene3d>
          <a:sp3d prstMaterial="softmetal">
            <a:bevelT w="31750" h="63500"/>
          </a:sp3d>
        </a:effectStyle>
      </a:effectStyleLst>
      <a:bgFillStyleLst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10000"/>
                <a:satMod val="250000"/>
              </a:schemeClr>
              <a:schemeClr val="phClr">
                <a:tint val="70000"/>
                <a:alpha val="80000"/>
                <a:satMod val="25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80000"/>
                <a:shade val="10000"/>
                <a:satMod val="250000"/>
              </a:schemeClr>
              <a:schemeClr val="phClr">
                <a:tint val="70000"/>
                <a:alpha val="80000"/>
                <a:satMod val="250000"/>
              </a:schemeClr>
            </a:duotone>
          </a:blip>
          <a:stretch/>
        </a:blipFill>
        <a:blipFill rotWithShape="1">
          <a:blip xmlns:r="http://schemas.openxmlformats.org/officeDocument/2006/relationships" r:embed="rId3">
            <a:duotone>
              <a:schemeClr val="phClr">
                <a:tint val="80000"/>
                <a:shade val="10000"/>
                <a:satMod val="250000"/>
              </a:schemeClr>
              <a:schemeClr val="phClr">
                <a:tint val="70000"/>
                <a:alpha val="80000"/>
                <a:satMod val="2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Enfoque.thmx</Template>
  <TotalTime>75</TotalTime>
  <Words>143</Words>
  <Application>Microsoft Macintosh PowerPoint</Application>
  <PresentationFormat>Presentación en pantalla (4:3)</PresentationFormat>
  <Paragraphs>16</Paragraphs>
  <Slides>4</Slides>
  <Notes>0</Notes>
  <HiddenSlides>0</HiddenSlides>
  <MMClips>0</MMClips>
  <ScaleCrop>false</ScaleCrop>
  <HeadingPairs>
    <vt:vector size="4" baseType="variant">
      <vt:variant>
        <vt:lpstr>Plantilla de diseño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Enfoque</vt:lpstr>
      <vt:lpstr>OXIGENO</vt:lpstr>
      <vt:lpstr>Diapositiva 2</vt:lpstr>
      <vt:lpstr>Efectos del Oxigeno sobre la salud</vt:lpstr>
      <vt:lpstr>CICLO DEL OXIGENO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OXIGENO</dc:title>
  <dc:creator>Diana</dc:creator>
  <cp:lastModifiedBy>Diana</cp:lastModifiedBy>
  <cp:revision>4</cp:revision>
  <dcterms:created xsi:type="dcterms:W3CDTF">2011-02-17T00:13:26Z</dcterms:created>
  <dcterms:modified xsi:type="dcterms:W3CDTF">2011-02-17T01:28:48Z</dcterms:modified>
</cp:coreProperties>
</file>