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A559124-10E8-4798-8E17-CD9258B4A4AA}" type="datetimeFigureOut">
              <a:rPr lang="es-ES"/>
              <a:pPr>
                <a:defRPr/>
              </a:pPr>
              <a:t>19/02/2011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FB7D76-1136-465F-BFEC-7640ED1A7AAE}"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AC58EF63-F5C9-4AB3-9086-1D34E9455C20}" type="datetimeFigureOut">
              <a:rPr lang="es-ES"/>
              <a:pPr>
                <a:defRPr/>
              </a:pPr>
              <a:t>19/02/2011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A1DC09F-8EB7-4632-8EE0-FADBE1E84A5E}"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3C79C24-0F9B-4F8C-B417-0F445F307BC0}" type="datetimeFigureOut">
              <a:rPr lang="es-ES"/>
              <a:pPr>
                <a:defRPr/>
              </a:pPr>
              <a:t>19/02/2011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26DCD7C-67F1-4D66-ADFA-3E893902D3F2}"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A92D360-2932-42A8-B8C4-99942CA8E90A}" type="datetimeFigureOut">
              <a:rPr lang="es-ES"/>
              <a:pPr>
                <a:defRPr/>
              </a:pPr>
              <a:t>19/02/2011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5AA0435-AD75-4417-9AB2-0995BA868F75}"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7F4D0D4-4EAE-41E7-B7F5-5A1A1371BEF6}" type="datetimeFigureOut">
              <a:rPr lang="es-ES"/>
              <a:pPr>
                <a:defRPr/>
              </a:pPr>
              <a:t>19/02/2011</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69B630D-358B-45A9-B99E-4914551CAF6E}" type="slidenum">
              <a:rPr lang="es-ES"/>
              <a:pPr>
                <a:defRPr/>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pPr>
              <a:defRPr/>
            </a:pPr>
            <a:fld id="{BA8AD08A-387F-4051-BE2E-5C42B5092850}" type="datetimeFigureOut">
              <a:rPr lang="es-ES"/>
              <a:pPr>
                <a:defRPr/>
              </a:pPr>
              <a:t>19/02/2011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686D27C0-4D65-414A-8F5E-66A6DC040F7E}"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pPr>
              <a:defRPr/>
            </a:pPr>
            <a:fld id="{ED53CECF-330F-4AFB-9513-8E4F1F8F5321}" type="datetimeFigureOut">
              <a:rPr lang="es-ES"/>
              <a:pPr>
                <a:defRPr/>
              </a:pPr>
              <a:t>19/02/2011</a:t>
            </a:fld>
            <a:endParaRPr lang="es-ES" dirty="0"/>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3CF38CED-FBAA-442F-A1BD-97473EF4134E}"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pPr>
              <a:defRPr/>
            </a:pPr>
            <a:fld id="{30B254C7-5620-4B88-9456-BD2FE179E225}" type="datetimeFigureOut">
              <a:rPr lang="es-ES"/>
              <a:pPr>
                <a:defRPr/>
              </a:pPr>
              <a:t>19/02/2011</a:t>
            </a:fld>
            <a:endParaRPr lang="es-ES" dirty="0"/>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434D57AC-4E8B-4978-815D-BA35A48F355A}"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44A4F37F-B078-474A-BAD1-4EBCBD1A420F}" type="datetimeFigureOut">
              <a:rPr lang="es-ES"/>
              <a:pPr>
                <a:defRPr/>
              </a:pPr>
              <a:t>19/02/2011</a:t>
            </a:fld>
            <a:endParaRPr lang="es-ES" dirty="0"/>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a:lvl1pPr>
          </a:lstStyle>
          <a:p>
            <a:pPr>
              <a:defRPr/>
            </a:pPr>
            <a:fld id="{5BD89111-0949-4866-8675-834F8C777B5F}"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8C444D1B-B7F9-4755-BBCB-731F66A8E42F}" type="datetimeFigureOut">
              <a:rPr lang="es-ES"/>
              <a:pPr>
                <a:defRPr/>
              </a:pPr>
              <a:t>19/02/2011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10B46704-31DA-4A7D-9EBA-16BBE16A7746}"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24F8C288-436D-41F6-B419-1FDB68EDB1BD}" type="datetimeFigureOut">
              <a:rPr lang="es-ES"/>
              <a:pPr>
                <a:defRPr/>
              </a:pPr>
              <a:t>19/02/2011</a:t>
            </a:fld>
            <a:endParaRPr lang="es-ES" dirty="0"/>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CADCE430-27C7-4388-BBF3-C9C725837A4B}"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1D68685-9E9A-42FA-B021-C9682C6C1E07}" type="datetimeFigureOut">
              <a:rPr lang="es-ES"/>
              <a:pPr>
                <a:defRPr/>
              </a:pPr>
              <a:t>19/02/2011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13EE0AA-5283-4C94-B3F7-D8D47D1CF0D1}"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s.wikipedia.org/wiki/Siglo_X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3" name="Picture 6" descr="http://www.fondostv.com/bulkupload/fotos-de-corazones/Amor/Corazon%20de%20Mariposas_800.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5" name="4 Rectángulo"/>
          <p:cNvSpPr/>
          <p:nvPr/>
        </p:nvSpPr>
        <p:spPr>
          <a:xfrm>
            <a:off x="2195513" y="2492375"/>
            <a:ext cx="4762500" cy="923925"/>
          </a:xfrm>
          <a:prstGeom prst="rect">
            <a:avLst/>
          </a:prstGeom>
        </p:spPr>
        <p:txBody>
          <a:bodyPr wrap="none">
            <a:spAutoFit/>
          </a:bodyPr>
          <a:lstStyle/>
          <a:p>
            <a:pPr fontAlgn="auto">
              <a:spcBef>
                <a:spcPts val="0"/>
              </a:spcBef>
              <a:spcAft>
                <a:spcPts val="0"/>
              </a:spcAft>
              <a:defRPr/>
            </a:pPr>
            <a:r>
              <a:rPr lang="es-PA" sz="5400" b="1" dirty="0">
                <a:solidFill>
                  <a:schemeClr val="accent2">
                    <a:lumMod val="75000"/>
                  </a:schemeClr>
                </a:solidFill>
                <a:latin typeface="+mn-lt"/>
                <a:cs typeface="+mn-cs"/>
              </a:rPr>
              <a:t>BIODIVERSIDAD</a:t>
            </a:r>
            <a:endParaRPr lang="es-ES" sz="5400" dirty="0">
              <a:latin typeface="+mn-lt"/>
              <a:cs typeface="+mn-cs"/>
            </a:endParaRPr>
          </a:p>
        </p:txBody>
      </p:sp>
      <p:sp>
        <p:nvSpPr>
          <p:cNvPr id="7" name="1 Título"/>
          <p:cNvSpPr txBox="1">
            <a:spLocks/>
          </p:cNvSpPr>
          <p:nvPr/>
        </p:nvSpPr>
        <p:spPr>
          <a:xfrm>
            <a:off x="1371600" y="5387975"/>
            <a:ext cx="7772400" cy="1470025"/>
          </a:xfrm>
          <a:prstGeom prst="rect">
            <a:avLst/>
          </a:prstGeom>
        </p:spPr>
        <p:txBody>
          <a:bodyPr anchor="ctr">
            <a:normAutofit fontScale="45000" lnSpcReduction="20000"/>
          </a:bodyPr>
          <a:lstStyle/>
          <a:p>
            <a:pPr algn="r" fontAlgn="auto">
              <a:spcAft>
                <a:spcPts val="0"/>
              </a:spcAft>
              <a:defRPr/>
            </a:pPr>
            <a:r>
              <a:rPr lang="es-PA" sz="4400" b="1" dirty="0">
                <a:solidFill>
                  <a:schemeClr val="accent2">
                    <a:lumMod val="75000"/>
                  </a:schemeClr>
                </a:solidFill>
                <a:latin typeface="+mj-lt"/>
                <a:ea typeface="+mj-ea"/>
                <a:cs typeface="+mj-cs"/>
              </a:rPr>
              <a:t/>
            </a:r>
            <a:br>
              <a:rPr lang="es-PA" sz="4400" b="1" dirty="0">
                <a:solidFill>
                  <a:schemeClr val="accent2">
                    <a:lumMod val="75000"/>
                  </a:schemeClr>
                </a:solidFill>
                <a:latin typeface="+mj-lt"/>
                <a:ea typeface="+mj-ea"/>
                <a:cs typeface="+mj-cs"/>
              </a:rPr>
            </a:br>
            <a:r>
              <a:rPr lang="es-PA" sz="4400" b="1" dirty="0">
                <a:solidFill>
                  <a:schemeClr val="accent2">
                    <a:lumMod val="75000"/>
                  </a:schemeClr>
                </a:solidFill>
                <a:latin typeface="+mj-lt"/>
                <a:ea typeface="+mj-ea"/>
                <a:cs typeface="+mj-cs"/>
              </a:rPr>
              <a:t/>
            </a:r>
            <a:br>
              <a:rPr lang="es-PA" sz="4400" b="1" dirty="0">
                <a:solidFill>
                  <a:schemeClr val="accent2">
                    <a:lumMod val="75000"/>
                  </a:schemeClr>
                </a:solidFill>
                <a:latin typeface="+mj-lt"/>
                <a:ea typeface="+mj-ea"/>
                <a:cs typeface="+mj-cs"/>
              </a:rPr>
            </a:br>
            <a:r>
              <a:rPr lang="es-PA" sz="4400" b="1" dirty="0">
                <a:solidFill>
                  <a:schemeClr val="accent2">
                    <a:lumMod val="75000"/>
                  </a:schemeClr>
                </a:solidFill>
                <a:latin typeface="+mj-lt"/>
                <a:ea typeface="+mj-ea"/>
                <a:cs typeface="+mj-cs"/>
              </a:rPr>
              <a:t/>
            </a:r>
            <a:br>
              <a:rPr lang="es-PA" sz="4400" b="1" dirty="0">
                <a:solidFill>
                  <a:schemeClr val="accent2">
                    <a:lumMod val="75000"/>
                  </a:schemeClr>
                </a:solidFill>
                <a:latin typeface="+mj-lt"/>
                <a:ea typeface="+mj-ea"/>
                <a:cs typeface="+mj-cs"/>
              </a:rPr>
            </a:br>
            <a:r>
              <a:rPr lang="es-PA" sz="4400" b="1" dirty="0">
                <a:solidFill>
                  <a:schemeClr val="accent2">
                    <a:lumMod val="75000"/>
                  </a:schemeClr>
                </a:solidFill>
                <a:latin typeface="+mj-lt"/>
                <a:ea typeface="+mj-ea"/>
                <a:cs typeface="+mj-cs"/>
              </a:rPr>
              <a:t>Elaborado  por </a:t>
            </a:r>
            <a:br>
              <a:rPr lang="es-PA" sz="4400" b="1" dirty="0">
                <a:solidFill>
                  <a:schemeClr val="accent2">
                    <a:lumMod val="75000"/>
                  </a:schemeClr>
                </a:solidFill>
                <a:latin typeface="+mj-lt"/>
                <a:ea typeface="+mj-ea"/>
                <a:cs typeface="+mj-cs"/>
              </a:rPr>
            </a:br>
            <a:r>
              <a:rPr lang="es-PA" sz="4400" b="1" dirty="0" err="1">
                <a:solidFill>
                  <a:schemeClr val="accent2">
                    <a:lumMod val="75000"/>
                  </a:schemeClr>
                </a:solidFill>
                <a:latin typeface="+mj-lt"/>
                <a:ea typeface="+mj-ea"/>
                <a:cs typeface="+mj-cs"/>
              </a:rPr>
              <a:t>Franci</a:t>
            </a:r>
            <a:r>
              <a:rPr lang="es-PA" sz="4400" b="1" dirty="0">
                <a:solidFill>
                  <a:schemeClr val="accent2">
                    <a:lumMod val="75000"/>
                  </a:schemeClr>
                </a:solidFill>
                <a:latin typeface="+mj-lt"/>
                <a:ea typeface="+mj-ea"/>
                <a:cs typeface="+mj-cs"/>
              </a:rPr>
              <a:t> E. González V.  </a:t>
            </a:r>
            <a:endParaRPr lang="es-ES" sz="4400" b="1" dirty="0">
              <a:solidFill>
                <a:schemeClr val="accent2">
                  <a:lumMod val="75000"/>
                </a:schemeClr>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7" name="2 Marcador de contenido"/>
          <p:cNvSpPr>
            <a:spLocks noGrp="1"/>
          </p:cNvSpPr>
          <p:nvPr>
            <p:ph idx="1"/>
          </p:nvPr>
        </p:nvSpPr>
        <p:spPr>
          <a:xfrm>
            <a:off x="468313" y="1484313"/>
            <a:ext cx="8229600" cy="4525962"/>
          </a:xfrm>
        </p:spPr>
        <p:txBody>
          <a:bodyPr/>
          <a:lstStyle/>
          <a:p>
            <a:pPr algn="just">
              <a:buFont typeface="Arial" charset="0"/>
              <a:buNone/>
            </a:pPr>
            <a:r>
              <a:rPr lang="es-ES" smtClean="0"/>
              <a:t>Es la amplia variedad de seres vivos sobre la Tierra y los patrones naturales que la conforman, resultado de miles de millones de años de evolución según procesos naturales y también de la influencia creciente de las actividades del ser humano.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1" name="Picture 2" descr="http://ambienteybiodiversidadsostenible.com/wp-content/uploads/2011/01/Biodiversidad.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5 CuadroTexto"/>
          <p:cNvSpPr txBox="1"/>
          <p:nvPr/>
        </p:nvSpPr>
        <p:spPr>
          <a:xfrm>
            <a:off x="4319588" y="333375"/>
            <a:ext cx="4824412" cy="1630363"/>
          </a:xfrm>
          <a:prstGeom prst="rect">
            <a:avLst/>
          </a:prstGeom>
          <a:solidFill>
            <a:schemeClr val="tx2">
              <a:lumMod val="40000"/>
              <a:lumOff val="60000"/>
            </a:schemeClr>
          </a:solidFill>
        </p:spPr>
        <p:txBody>
          <a:bodyPr>
            <a:spAutoFit/>
          </a:bodyPr>
          <a:lstStyle/>
          <a:p>
            <a:pPr algn="just" fontAlgn="auto">
              <a:spcBef>
                <a:spcPts val="0"/>
              </a:spcBef>
              <a:spcAft>
                <a:spcPts val="0"/>
              </a:spcAft>
              <a:defRPr/>
            </a:pPr>
            <a:r>
              <a:rPr lang="es-ES" sz="2000" b="1" dirty="0">
                <a:solidFill>
                  <a:schemeClr val="bg1"/>
                </a:solidFill>
                <a:latin typeface="+mn-lt"/>
                <a:cs typeface="+mn-cs"/>
              </a:rPr>
              <a:t>Aunque el origen de la vida no se puede datar con precisión, la evidencia sugiere que se inició muy temprano, unos 100 millones de años después de la formación de la Tierra. Junio de 2009</a:t>
            </a:r>
            <a:r>
              <a:rPr lang="es-ES" sz="2000" b="1" baseline="30000" dirty="0">
                <a:solidFill>
                  <a:schemeClr val="bg1"/>
                </a:solidFill>
                <a:latin typeface="+mn-lt"/>
                <a:cs typeface="+mn-cs"/>
              </a:rPr>
              <a:t>[</a:t>
            </a:r>
            <a:r>
              <a:rPr lang="es-ES" sz="2000" b="1" i="1" baseline="30000" dirty="0">
                <a:solidFill>
                  <a:schemeClr val="bg1"/>
                </a:solidFill>
                <a:latin typeface="+mn-lt"/>
                <a:cs typeface="+mn-cs"/>
              </a:rPr>
              <a:t>cita requerida</a:t>
            </a:r>
            <a:r>
              <a:rPr lang="es-ES" sz="2000" b="1" baseline="30000" dirty="0">
                <a:solidFill>
                  <a:schemeClr val="bg1"/>
                </a:solidFill>
                <a:latin typeface="+mn-lt"/>
                <a:cs typeface="+mn-cs"/>
              </a:rPr>
              <a:t>].</a:t>
            </a:r>
            <a:endParaRPr lang="es-ES" sz="2000" b="1" dirty="0">
              <a:solidFill>
                <a:schemeClr val="bg1"/>
              </a:solidFill>
              <a:latin typeface="+mn-lt"/>
              <a:cs typeface="+mn-cs"/>
            </a:endParaRPr>
          </a:p>
        </p:txBody>
      </p:sp>
      <p:sp>
        <p:nvSpPr>
          <p:cNvPr id="7" name="6 CuadroTexto"/>
          <p:cNvSpPr txBox="1"/>
          <p:nvPr/>
        </p:nvSpPr>
        <p:spPr>
          <a:xfrm>
            <a:off x="0" y="3141663"/>
            <a:ext cx="4716463" cy="1322387"/>
          </a:xfrm>
          <a:prstGeom prst="rect">
            <a:avLst/>
          </a:prstGeom>
          <a:solidFill>
            <a:schemeClr val="tx2">
              <a:lumMod val="60000"/>
              <a:lumOff val="40000"/>
            </a:schemeClr>
          </a:solidFill>
        </p:spPr>
        <p:txBody>
          <a:bodyPr>
            <a:spAutoFit/>
          </a:bodyPr>
          <a:lstStyle/>
          <a:p>
            <a:pPr algn="just" fontAlgn="auto">
              <a:spcBef>
                <a:spcPts val="0"/>
              </a:spcBef>
              <a:spcAft>
                <a:spcPts val="0"/>
              </a:spcAft>
              <a:defRPr/>
            </a:pPr>
            <a:r>
              <a:rPr lang="es-ES" sz="2000" b="1" dirty="0">
                <a:solidFill>
                  <a:schemeClr val="bg1"/>
                </a:solidFill>
                <a:latin typeface="+mn-lt"/>
                <a:cs typeface="+mn-cs"/>
              </a:rPr>
              <a:t>Hasta hace aproximadamente 600 millones de años, toda la vida consistía en bacterias y microorganismos .junio de 2010</a:t>
            </a:r>
            <a:r>
              <a:rPr lang="es-ES" sz="2000" b="1" baseline="30000" dirty="0">
                <a:solidFill>
                  <a:schemeClr val="bg1"/>
                </a:solidFill>
                <a:latin typeface="+mn-lt"/>
                <a:cs typeface="+mn-cs"/>
              </a:rPr>
              <a:t>[</a:t>
            </a:r>
            <a:r>
              <a:rPr lang="es-ES" sz="2000" b="1" i="1" baseline="30000" dirty="0">
                <a:solidFill>
                  <a:schemeClr val="bg1"/>
                </a:solidFill>
                <a:latin typeface="+mn-lt"/>
                <a:cs typeface="+mn-cs"/>
              </a:rPr>
              <a:t>cita requerida</a:t>
            </a:r>
            <a:r>
              <a:rPr lang="es-ES" sz="2000" b="1" baseline="30000" dirty="0">
                <a:solidFill>
                  <a:schemeClr val="bg1"/>
                </a:solidFill>
                <a:latin typeface="+mn-lt"/>
                <a:cs typeface="+mn-cs"/>
              </a:rPr>
              <a:t>]</a:t>
            </a:r>
            <a:endParaRPr lang="es-ES" sz="2000" b="1" dirty="0">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b="1" dirty="0" smtClean="0"/>
              <a:t/>
            </a:r>
            <a:br>
              <a:rPr lang="es-ES" b="1" dirty="0" smtClean="0"/>
            </a:br>
            <a:r>
              <a:rPr lang="es-ES" b="1" dirty="0" smtClean="0"/>
              <a:t>Importancia de la biodiversidad</a:t>
            </a:r>
            <a:br>
              <a:rPr lang="es-ES" b="1" dirty="0" smtClean="0"/>
            </a:br>
            <a:endParaRPr lang="es-ES" dirty="0"/>
          </a:p>
        </p:txBody>
      </p:sp>
      <p:sp>
        <p:nvSpPr>
          <p:cNvPr id="16386" name="2 Marcador de contenido"/>
          <p:cNvSpPr>
            <a:spLocks noGrp="1"/>
          </p:cNvSpPr>
          <p:nvPr>
            <p:ph idx="1"/>
          </p:nvPr>
        </p:nvSpPr>
        <p:spPr/>
        <p:txBody>
          <a:bodyPr/>
          <a:lstStyle/>
          <a:p>
            <a:pPr algn="just">
              <a:buFont typeface="Arial" charset="0"/>
              <a:buNone/>
            </a:pPr>
            <a:endParaRPr lang="es-ES" smtClean="0"/>
          </a:p>
          <a:p>
            <a:pPr algn="just">
              <a:buFont typeface="Arial" charset="0"/>
              <a:buNone/>
            </a:pPr>
            <a:r>
              <a:rPr lang="es-ES" smtClean="0"/>
              <a:t>La biodiversidad es garante de bienestar y equilibrio en la biosfera. Los elementos diversos que componen la biodiversidad conforman verdaderas unidades funcionales, que aportan y aseguran muchos de los “servicios” básicos para nuestra supervivencia.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09" name="Picture 2" descr="http://www.madrimasd.org/blogs/universo/wp-content/blogs.dir/42/files/255/o_ImageHandler.jpg"/>
          <p:cNvPicPr>
            <a:picLocks noChangeAspect="1" noChangeArrowheads="1"/>
          </p:cNvPicPr>
          <p:nvPr/>
        </p:nvPicPr>
        <p:blipFill>
          <a:blip r:embed="rId2"/>
          <a:srcRect b="11125"/>
          <a:stretch>
            <a:fillRect/>
          </a:stretch>
        </p:blipFill>
        <p:spPr bwMode="auto">
          <a:xfrm>
            <a:off x="0" y="0"/>
            <a:ext cx="4716463" cy="3284538"/>
          </a:xfrm>
          <a:prstGeom prst="rect">
            <a:avLst/>
          </a:prstGeom>
          <a:noFill/>
          <a:ln w="9525">
            <a:noFill/>
            <a:miter lim="800000"/>
            <a:headEnd/>
            <a:tailEnd/>
          </a:ln>
        </p:spPr>
      </p:pic>
      <p:pic>
        <p:nvPicPr>
          <p:cNvPr id="17410" name="Picture 4" descr="http://www.expotrade.com.ar/sites/expotrade/images/stories/industria.jpg"/>
          <p:cNvPicPr>
            <a:picLocks noChangeAspect="1" noChangeArrowheads="1"/>
          </p:cNvPicPr>
          <p:nvPr/>
        </p:nvPicPr>
        <p:blipFill>
          <a:blip r:embed="rId3"/>
          <a:srcRect/>
          <a:stretch>
            <a:fillRect/>
          </a:stretch>
        </p:blipFill>
        <p:spPr bwMode="auto">
          <a:xfrm>
            <a:off x="4427538" y="0"/>
            <a:ext cx="4716462" cy="3284538"/>
          </a:xfrm>
          <a:prstGeom prst="rect">
            <a:avLst/>
          </a:prstGeom>
          <a:noFill/>
          <a:ln w="9525">
            <a:noFill/>
            <a:miter lim="800000"/>
            <a:headEnd/>
            <a:tailEnd/>
          </a:ln>
        </p:spPr>
      </p:pic>
      <p:pic>
        <p:nvPicPr>
          <p:cNvPr id="17411" name="Picture 6" descr="http://www.diariodeseguros.es/wp-content/uploads/2009/09/seguros-de-hogar-canales-de-distribuci%C3%B3n-preferidos.jpg"/>
          <p:cNvPicPr>
            <a:picLocks noChangeAspect="1" noChangeArrowheads="1"/>
          </p:cNvPicPr>
          <p:nvPr/>
        </p:nvPicPr>
        <p:blipFill>
          <a:blip r:embed="rId4"/>
          <a:srcRect/>
          <a:stretch>
            <a:fillRect/>
          </a:stretch>
        </p:blipFill>
        <p:spPr bwMode="auto">
          <a:xfrm>
            <a:off x="0" y="3284538"/>
            <a:ext cx="5219700" cy="3573462"/>
          </a:xfrm>
          <a:prstGeom prst="rect">
            <a:avLst/>
          </a:prstGeom>
          <a:noFill/>
          <a:ln w="9525">
            <a:noFill/>
            <a:miter lim="800000"/>
            <a:headEnd/>
            <a:tailEnd/>
          </a:ln>
        </p:spPr>
      </p:pic>
      <p:pic>
        <p:nvPicPr>
          <p:cNvPr id="17412" name="Picture 8" descr="http://www.todohumor.com/UserFiles/Image/powerpoints/animales/animales%20tiernos.jpg"/>
          <p:cNvPicPr>
            <a:picLocks noChangeAspect="1" noChangeArrowheads="1"/>
          </p:cNvPicPr>
          <p:nvPr/>
        </p:nvPicPr>
        <p:blipFill>
          <a:blip r:embed="rId5"/>
          <a:srcRect/>
          <a:stretch>
            <a:fillRect/>
          </a:stretch>
        </p:blipFill>
        <p:spPr bwMode="auto">
          <a:xfrm>
            <a:off x="5148263" y="3284538"/>
            <a:ext cx="3995737" cy="3573462"/>
          </a:xfrm>
          <a:prstGeom prst="rect">
            <a:avLst/>
          </a:prstGeom>
          <a:noFill/>
          <a:ln w="9525">
            <a:noFill/>
            <a:miter lim="800000"/>
            <a:headEnd/>
            <a:tailEnd/>
          </a:ln>
        </p:spPr>
      </p:pic>
      <p:sp>
        <p:nvSpPr>
          <p:cNvPr id="8" name="7 CuadroTexto"/>
          <p:cNvSpPr txBox="1"/>
          <p:nvPr/>
        </p:nvSpPr>
        <p:spPr>
          <a:xfrm>
            <a:off x="539750" y="2781300"/>
            <a:ext cx="7920038" cy="1630363"/>
          </a:xfrm>
          <a:prstGeom prst="rect">
            <a:avLst/>
          </a:prstGeom>
          <a:solidFill>
            <a:schemeClr val="accent4">
              <a:lumMod val="60000"/>
              <a:lumOff val="40000"/>
            </a:schemeClr>
          </a:solidFill>
        </p:spPr>
        <p:txBody>
          <a:bodyPr>
            <a:spAutoFit/>
          </a:bodyPr>
          <a:lstStyle/>
          <a:p>
            <a:pPr algn="just" fontAlgn="auto">
              <a:spcBef>
                <a:spcPts val="0"/>
              </a:spcBef>
              <a:spcAft>
                <a:spcPts val="0"/>
              </a:spcAft>
              <a:defRPr/>
            </a:pPr>
            <a:r>
              <a:rPr lang="es-ES" sz="2000" dirty="0">
                <a:latin typeface="Arial Rounded MT Bold" pitchFamily="34" charset="0"/>
                <a:cs typeface="+mn-cs"/>
              </a:rPr>
              <a:t>Finalmente desde nuestra condición humana, la diversidad también representa un capital natural. El uso y beneficio de la biodiversidad ha contribuido de muchas maneras al desarrollo de la cultura humana, y representa una fuente potencial para subvenir a necesidades futuras.</a:t>
            </a:r>
            <a:endParaRPr lang="es-ES" sz="2000" dirty="0">
              <a:latin typeface="Arial Rounded MT Bold" pitchFamily="34" charset="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fontAlgn="auto">
              <a:spcAft>
                <a:spcPts val="0"/>
              </a:spcAft>
              <a:defRPr/>
            </a:pPr>
            <a:r>
              <a:rPr lang="es-ES" b="1" dirty="0" smtClean="0"/>
              <a:t/>
            </a:r>
            <a:br>
              <a:rPr lang="es-ES" b="1" dirty="0" smtClean="0"/>
            </a:br>
            <a:r>
              <a:rPr lang="es-ES" b="1" dirty="0" smtClean="0"/>
              <a:t>Amenazas</a:t>
            </a:r>
            <a:br>
              <a:rPr lang="es-ES" b="1" dirty="0" smtClean="0"/>
            </a:br>
            <a:endParaRPr lang="es-ES" dirty="0"/>
          </a:p>
        </p:txBody>
      </p:sp>
      <p:sp>
        <p:nvSpPr>
          <p:cNvPr id="18434" name="2 Marcador de contenido"/>
          <p:cNvSpPr>
            <a:spLocks noGrp="1"/>
          </p:cNvSpPr>
          <p:nvPr>
            <p:ph idx="1"/>
          </p:nvPr>
        </p:nvSpPr>
        <p:spPr>
          <a:xfrm>
            <a:off x="457200" y="1600200"/>
            <a:ext cx="8229600" cy="1541463"/>
          </a:xfrm>
        </p:spPr>
        <p:txBody>
          <a:bodyPr/>
          <a:lstStyle/>
          <a:p>
            <a:pPr algn="just">
              <a:buFont typeface="Arial" charset="0"/>
              <a:buNone/>
            </a:pPr>
            <a:r>
              <a:rPr lang="es-ES" sz="2800" smtClean="0"/>
              <a:t>Durante el </a:t>
            </a:r>
            <a:r>
              <a:rPr lang="es-ES" sz="2800" smtClean="0">
                <a:hlinkClick r:id="rId2" tooltip="Siglo XX"/>
              </a:rPr>
              <a:t>siglo XX</a:t>
            </a:r>
            <a:r>
              <a:rPr lang="es-ES" sz="2800" smtClean="0"/>
              <a:t> se ha venido observando la erosión cada vez más acelerada de la biodiversidad. </a:t>
            </a:r>
          </a:p>
          <a:p>
            <a:endParaRPr lang="es-ES" smtClean="0"/>
          </a:p>
        </p:txBody>
      </p:sp>
      <p:sp>
        <p:nvSpPr>
          <p:cNvPr id="18435" name="3 Rectángulo"/>
          <p:cNvSpPr>
            <a:spLocks noChangeArrowheads="1"/>
          </p:cNvSpPr>
          <p:nvPr/>
        </p:nvSpPr>
        <p:spPr bwMode="auto">
          <a:xfrm>
            <a:off x="4787900" y="3284538"/>
            <a:ext cx="3816350" cy="2862262"/>
          </a:xfrm>
          <a:prstGeom prst="rect">
            <a:avLst/>
          </a:prstGeom>
          <a:noFill/>
          <a:ln w="9525">
            <a:noFill/>
            <a:miter lim="800000"/>
            <a:headEnd/>
            <a:tailEnd/>
          </a:ln>
        </p:spPr>
        <p:txBody>
          <a:bodyPr>
            <a:spAutoFit/>
          </a:bodyPr>
          <a:lstStyle/>
          <a:p>
            <a:pPr algn="just"/>
            <a:r>
              <a:rPr lang="es-ES" sz="2000">
                <a:latin typeface="Calibri" pitchFamily="34" charset="0"/>
              </a:rPr>
              <a:t>Las estimaciones sobre las proporciones de la extinción son variadas, entre muy pocas y hasta 200 especies extinguidas por día, pero todos los científicos reconocen que la proporción de pérdida de especies es mayor que en cualquier época de la historia humana.</a:t>
            </a:r>
          </a:p>
        </p:txBody>
      </p:sp>
      <p:pic>
        <p:nvPicPr>
          <p:cNvPr id="18436" name="Picture 2" descr="http://1.bp.blogspot.com/_f3psk49ETGU/TPo7tZvzJHI/AAAAAAAAAEc/yjAoJ5rgP3c/s1600/Biodiversidad%255B1%255D.jpg"/>
          <p:cNvPicPr>
            <a:picLocks noChangeAspect="1" noChangeArrowheads="1"/>
          </p:cNvPicPr>
          <p:nvPr/>
        </p:nvPicPr>
        <p:blipFill>
          <a:blip r:embed="rId3"/>
          <a:srcRect/>
          <a:stretch>
            <a:fillRect/>
          </a:stretch>
        </p:blipFill>
        <p:spPr bwMode="auto">
          <a:xfrm>
            <a:off x="395288" y="2708275"/>
            <a:ext cx="4392612" cy="36226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1 Título"/>
          <p:cNvSpPr>
            <a:spLocks noGrp="1"/>
          </p:cNvSpPr>
          <p:nvPr>
            <p:ph type="title"/>
          </p:nvPr>
        </p:nvSpPr>
        <p:spPr/>
        <p:txBody>
          <a:bodyPr/>
          <a:lstStyle/>
          <a:p>
            <a:r>
              <a:rPr lang="es-ES" sz="3200" smtClean="0"/>
              <a:t>Determinados hábitos diarios pueden salvar el futuro</a:t>
            </a:r>
          </a:p>
        </p:txBody>
      </p:sp>
      <p:sp>
        <p:nvSpPr>
          <p:cNvPr id="19458" name="3 Rectángulo"/>
          <p:cNvSpPr>
            <a:spLocks noChangeArrowheads="1"/>
          </p:cNvSpPr>
          <p:nvPr/>
        </p:nvSpPr>
        <p:spPr bwMode="auto">
          <a:xfrm>
            <a:off x="250825" y="1484313"/>
            <a:ext cx="4465638" cy="1200150"/>
          </a:xfrm>
          <a:prstGeom prst="rect">
            <a:avLst/>
          </a:prstGeom>
          <a:noFill/>
          <a:ln w="9525">
            <a:noFill/>
            <a:miter lim="800000"/>
            <a:headEnd/>
            <a:tailEnd/>
          </a:ln>
        </p:spPr>
        <p:txBody>
          <a:bodyPr>
            <a:spAutoFit/>
          </a:bodyPr>
          <a:lstStyle/>
          <a:p>
            <a:pPr algn="just">
              <a:buFont typeface="Wingdings" pitchFamily="2" charset="2"/>
              <a:buChar char="v"/>
            </a:pPr>
            <a:r>
              <a:rPr lang="es-ES">
                <a:latin typeface="Calibri" pitchFamily="34" charset="0"/>
              </a:rPr>
              <a:t>Consumo de productos frescos, de temporada y producidos de forma local es preferible al de alimentos transportados, empaquetados y congelados. </a:t>
            </a:r>
          </a:p>
        </p:txBody>
      </p:sp>
      <p:sp>
        <p:nvSpPr>
          <p:cNvPr id="19459" name="4 Rectángulo"/>
          <p:cNvSpPr>
            <a:spLocks noChangeArrowheads="1"/>
          </p:cNvSpPr>
          <p:nvPr/>
        </p:nvSpPr>
        <p:spPr bwMode="auto">
          <a:xfrm>
            <a:off x="3851275" y="2565400"/>
            <a:ext cx="4572000" cy="1200150"/>
          </a:xfrm>
          <a:prstGeom prst="rect">
            <a:avLst/>
          </a:prstGeom>
          <a:noFill/>
          <a:ln w="9525">
            <a:noFill/>
            <a:miter lim="800000"/>
            <a:headEnd/>
            <a:tailEnd/>
          </a:ln>
        </p:spPr>
        <p:txBody>
          <a:bodyPr>
            <a:spAutoFit/>
          </a:bodyPr>
          <a:lstStyle/>
          <a:p>
            <a:pPr algn="just">
              <a:buFont typeface="Wingdings" pitchFamily="2" charset="2"/>
              <a:buChar char="v"/>
            </a:pPr>
            <a:r>
              <a:rPr lang="es-ES">
                <a:latin typeface="Calibri" pitchFamily="34" charset="0"/>
              </a:rPr>
              <a:t>El uso de sistemas de energía renovable, la utilización de bombillas de bajo consumo, el empleo de electrodomésticos con etiqueta de eficiencia energética A o A+. </a:t>
            </a:r>
          </a:p>
        </p:txBody>
      </p:sp>
      <p:sp>
        <p:nvSpPr>
          <p:cNvPr id="19460" name="5 Rectángulo"/>
          <p:cNvSpPr>
            <a:spLocks noChangeArrowheads="1"/>
          </p:cNvSpPr>
          <p:nvPr/>
        </p:nvSpPr>
        <p:spPr bwMode="auto">
          <a:xfrm>
            <a:off x="250825" y="3933825"/>
            <a:ext cx="5834063" cy="1200150"/>
          </a:xfrm>
          <a:prstGeom prst="rect">
            <a:avLst/>
          </a:prstGeom>
          <a:noFill/>
          <a:ln w="9525">
            <a:noFill/>
            <a:miter lim="800000"/>
            <a:headEnd/>
            <a:tailEnd/>
          </a:ln>
        </p:spPr>
        <p:txBody>
          <a:bodyPr>
            <a:spAutoFit/>
          </a:bodyPr>
          <a:lstStyle/>
          <a:p>
            <a:pPr algn="just">
              <a:buFont typeface="Wingdings" pitchFamily="2" charset="2"/>
              <a:buChar char="v"/>
            </a:pPr>
            <a:r>
              <a:rPr lang="es-ES">
                <a:latin typeface="Calibri" pitchFamily="34" charset="0"/>
              </a:rPr>
              <a:t>El agua  se  puede utilizar  de forma responsable: una ducha gasta menos agua que un baño y el uso de sistemas eficientes, así como el aprovechamiento del agua de lluvia o de las aguas grises, permite un consumo menor.</a:t>
            </a:r>
          </a:p>
        </p:txBody>
      </p:sp>
      <p:sp>
        <p:nvSpPr>
          <p:cNvPr id="19461" name="6 Rectángulo"/>
          <p:cNvSpPr>
            <a:spLocks noChangeArrowheads="1"/>
          </p:cNvSpPr>
          <p:nvPr/>
        </p:nvSpPr>
        <p:spPr bwMode="auto">
          <a:xfrm>
            <a:off x="2700338" y="5373688"/>
            <a:ext cx="6192837" cy="1200150"/>
          </a:xfrm>
          <a:prstGeom prst="rect">
            <a:avLst/>
          </a:prstGeom>
          <a:noFill/>
          <a:ln w="9525">
            <a:noFill/>
            <a:miter lim="800000"/>
            <a:headEnd/>
            <a:tailEnd/>
          </a:ln>
        </p:spPr>
        <p:txBody>
          <a:bodyPr>
            <a:spAutoFit/>
          </a:bodyPr>
          <a:lstStyle/>
          <a:p>
            <a:pPr algn="just">
              <a:buFont typeface="Wingdings" pitchFamily="2" charset="2"/>
              <a:buChar char="v"/>
            </a:pPr>
            <a:r>
              <a:rPr lang="es-ES">
                <a:latin typeface="Calibri" pitchFamily="34" charset="0"/>
              </a:rPr>
              <a:t>Aplicación de las tres erres. Es decir, utilizar la menor cantidad posible de productos (reducción) y aprovechar más de una vez los envases (reutilización) antes de depositarlos en el contenedor adecuado (reciclaje).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1" name="Picture 2" descr="http://t2.gstatic.com/images?q=tbn:ANd9GcSjudwPl5tCLcpfx7GOiPimgZV7aPFU5HoHTDC795nSgAd4BJp6Xg"/>
          <p:cNvPicPr>
            <a:picLocks noChangeAspect="1" noChangeArrowheads="1"/>
          </p:cNvPicPr>
          <p:nvPr/>
        </p:nvPicPr>
        <p:blipFill>
          <a:blip r:embed="rId2"/>
          <a:srcRect t="10168"/>
          <a:stretch>
            <a:fillRect/>
          </a:stretch>
        </p:blipFill>
        <p:spPr bwMode="auto">
          <a:xfrm>
            <a:off x="1116013" y="2708275"/>
            <a:ext cx="6408737" cy="3816350"/>
          </a:xfrm>
          <a:prstGeom prst="rect">
            <a:avLst/>
          </a:prstGeom>
          <a:noFill/>
          <a:ln w="9525">
            <a:noFill/>
            <a:miter lim="800000"/>
            <a:headEnd/>
            <a:tailEnd/>
          </a:ln>
        </p:spPr>
      </p:pic>
      <p:sp>
        <p:nvSpPr>
          <p:cNvPr id="7" name="6 Rectángulo"/>
          <p:cNvSpPr/>
          <p:nvPr/>
        </p:nvSpPr>
        <p:spPr>
          <a:xfrm>
            <a:off x="1258888" y="260350"/>
            <a:ext cx="5724525" cy="2838450"/>
          </a:xfrm>
          <a:prstGeom prst="rect">
            <a:avLst/>
          </a:prstGeom>
        </p:spPr>
        <p:txBody>
          <a:bodyPr>
            <a:spAutoFit/>
          </a:bodyPr>
          <a:lstStyle/>
          <a:p>
            <a:pPr algn="ctr"/>
            <a:r>
              <a:rPr lang="es-ES" sz="3600" b="1">
                <a:solidFill>
                  <a:srgbClr val="69240C"/>
                </a:solidFill>
                <a:latin typeface="Calibri" pitchFamily="34" charset="0"/>
              </a:rPr>
              <a:t>Aunque supiera que el mundo se va a acabar mañana, yo hoy aún plantaría un árbol.</a:t>
            </a:r>
          </a:p>
          <a:p>
            <a:pPr algn="ctr"/>
            <a:endParaRPr lang="es-ES" sz="3600">
              <a:latin typeface="Calibri" pitchFamily="34" charset="0"/>
            </a:endParaRPr>
          </a:p>
        </p:txBody>
      </p:sp>
      <p:sp>
        <p:nvSpPr>
          <p:cNvPr id="20483" name="7 Rectángulo"/>
          <p:cNvSpPr>
            <a:spLocks noChangeArrowheads="1"/>
          </p:cNvSpPr>
          <p:nvPr/>
        </p:nvSpPr>
        <p:spPr bwMode="auto">
          <a:xfrm>
            <a:off x="5230813" y="2349500"/>
            <a:ext cx="1250950" cy="366713"/>
          </a:xfrm>
          <a:prstGeom prst="rect">
            <a:avLst/>
          </a:prstGeom>
          <a:noFill/>
          <a:ln w="9525">
            <a:noFill/>
            <a:miter lim="800000"/>
            <a:headEnd/>
            <a:tailEnd/>
          </a:ln>
        </p:spPr>
        <p:txBody>
          <a:bodyPr wrap="none">
            <a:spAutoFit/>
          </a:bodyPr>
          <a:lstStyle/>
          <a:p>
            <a:pPr algn="r"/>
            <a:r>
              <a:rPr lang="es-ES" b="1" i="1">
                <a:latin typeface="Calibri" pitchFamily="34" charset="0"/>
              </a:rPr>
              <a:t>- M. L. King</a:t>
            </a:r>
            <a:endParaRPr lang="es-ES">
              <a:latin typeface="Calibri" pitchFamily="34" charset="0"/>
            </a:endParaRPr>
          </a:p>
        </p:txBody>
      </p:sp>
    </p:spTree>
  </p:cSld>
  <p:clrMapOvr>
    <a:masterClrMapping/>
  </p:clrMapOvr>
</p:sld>
</file>

<file path=ppt/theme/theme1.xml><?xml version="1.0" encoding="utf-8"?>
<a:theme xmlns:a="http://schemas.openxmlformats.org/drawingml/2006/main" name="Tema de Office">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384</Words>
  <Application>Microsoft Office PowerPoint</Application>
  <PresentationFormat>Presentación en pantalla (4:3)</PresentationFormat>
  <Paragraphs>19</Paragraphs>
  <Slides>8</Slides>
  <Notes>0</Notes>
  <HiddenSlides>0</HiddenSlides>
  <MMClips>0</MMClips>
  <ScaleCrop>false</ScaleCrop>
  <HeadingPairs>
    <vt:vector size="6" baseType="variant">
      <vt:variant>
        <vt:lpstr>Fuentes usadas</vt:lpstr>
      </vt:variant>
      <vt:variant>
        <vt:i4>4</vt:i4>
      </vt:variant>
      <vt:variant>
        <vt:lpstr>Plantilla de diseño</vt:lpstr>
      </vt:variant>
      <vt:variant>
        <vt:i4>12</vt:i4>
      </vt:variant>
      <vt:variant>
        <vt:lpstr>Títulos de diapositiva</vt:lpstr>
      </vt:variant>
      <vt:variant>
        <vt:i4>8</vt:i4>
      </vt:variant>
    </vt:vector>
  </HeadingPairs>
  <TitlesOfParts>
    <vt:vector size="24" baseType="lpstr">
      <vt:lpstr>Calibri</vt:lpstr>
      <vt:lpstr>Arial</vt:lpstr>
      <vt:lpstr>Arial Rounded MT Bold</vt:lpstr>
      <vt:lpstr>Wingdings</vt:lpstr>
      <vt:lpstr>Tema de Office</vt:lpstr>
      <vt:lpstr>Tema de Office</vt:lpstr>
      <vt:lpstr>Tema de Office</vt:lpstr>
      <vt:lpstr>Tema de Office</vt:lpstr>
      <vt:lpstr>Tema de Office</vt:lpstr>
      <vt:lpstr>Tema de Office</vt:lpstr>
      <vt:lpstr>Tema de Office</vt:lpstr>
      <vt:lpstr>Tema de Office</vt:lpstr>
      <vt:lpstr>Tema de Office</vt:lpstr>
      <vt:lpstr>Tema de Office</vt:lpstr>
      <vt:lpstr>Tema de Office</vt:lpstr>
      <vt:lpstr>Tema de Office</vt:lpstr>
      <vt:lpstr>Diapositiva 1</vt:lpstr>
      <vt:lpstr>Diapositiva 2</vt:lpstr>
      <vt:lpstr>Diapositiva 3</vt:lpstr>
      <vt:lpstr> Importancia de la biodiversidad </vt:lpstr>
      <vt:lpstr>Diapositiva 5</vt:lpstr>
      <vt:lpstr> Amenazas </vt:lpstr>
      <vt:lpstr>Determinados hábitos diarios pueden salvar el futuro</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BIODIVERSIDAD </dc:title>
  <dc:creator>Edgar González</dc:creator>
  <cp:lastModifiedBy>abdel</cp:lastModifiedBy>
  <cp:revision>9</cp:revision>
  <dcterms:created xsi:type="dcterms:W3CDTF">2011-02-13T13:45:43Z</dcterms:created>
  <dcterms:modified xsi:type="dcterms:W3CDTF">2011-02-19T14:15:21Z</dcterms:modified>
</cp:coreProperties>
</file>