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  <p:sldMasterId id="2147484176" r:id="rId2"/>
    <p:sldMasterId id="2147484188" r:id="rId3"/>
    <p:sldMasterId id="2147484224" r:id="rId4"/>
  </p:sldMasterIdLst>
  <p:sldIdLst>
    <p:sldId id="277" r:id="rId5"/>
    <p:sldId id="260" r:id="rId6"/>
    <p:sldId id="256" r:id="rId7"/>
    <p:sldId id="257" r:id="rId8"/>
    <p:sldId id="258" r:id="rId9"/>
    <p:sldId id="259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77" r:id="rId1"/>
    <p:sldLayoutId id="2147484178" r:id="rId2"/>
    <p:sldLayoutId id="2147484179" r:id="rId3"/>
    <p:sldLayoutId id="2147484180" r:id="rId4"/>
    <p:sldLayoutId id="2147484181" r:id="rId5"/>
    <p:sldLayoutId id="2147484182" r:id="rId6"/>
    <p:sldLayoutId id="2147484183" r:id="rId7"/>
    <p:sldLayoutId id="2147484184" r:id="rId8"/>
    <p:sldLayoutId id="2147484185" r:id="rId9"/>
    <p:sldLayoutId id="2147484186" r:id="rId10"/>
    <p:sldLayoutId id="214748418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9" r:id="rId1"/>
    <p:sldLayoutId id="2147484190" r:id="rId2"/>
    <p:sldLayoutId id="2147484191" r:id="rId3"/>
    <p:sldLayoutId id="2147484192" r:id="rId4"/>
    <p:sldLayoutId id="2147484193" r:id="rId5"/>
    <p:sldLayoutId id="2147484194" r:id="rId6"/>
    <p:sldLayoutId id="2147484195" r:id="rId7"/>
    <p:sldLayoutId id="2147484196" r:id="rId8"/>
    <p:sldLayoutId id="2147484197" r:id="rId9"/>
    <p:sldLayoutId id="2147484198" r:id="rId10"/>
    <p:sldLayoutId id="214748419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D1DE422-5C45-43AC-B254-538F05ECE5FD}" type="datetimeFigureOut">
              <a:rPr lang="es-ES" smtClean="0"/>
              <a:pPr/>
              <a:t>17/12/2010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9DBE965-0756-410D-8A6B-28CBC90703C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5" r:id="rId1"/>
    <p:sldLayoutId id="2147484226" r:id="rId2"/>
    <p:sldLayoutId id="2147484227" r:id="rId3"/>
    <p:sldLayoutId id="2147484228" r:id="rId4"/>
    <p:sldLayoutId id="2147484229" r:id="rId5"/>
    <p:sldLayoutId id="2147484230" r:id="rId6"/>
    <p:sldLayoutId id="2147484231" r:id="rId7"/>
    <p:sldLayoutId id="2147484232" r:id="rId8"/>
    <p:sldLayoutId id="2147484233" r:id="rId9"/>
    <p:sldLayoutId id="2147484234" r:id="rId10"/>
    <p:sldLayoutId id="214748423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296680"/>
          </a:xfrm>
        </p:spPr>
        <p:txBody>
          <a:bodyPr>
            <a:normAutofit/>
          </a:bodyPr>
          <a:lstStyle/>
          <a:p>
            <a:pPr algn="ctr"/>
            <a:r>
              <a:rPr lang="es-ES" sz="1800" b="1" dirty="0" smtClean="0"/>
              <a:t>UNIVERSIDAD TECNOLÓGICA OTEIMA</a:t>
            </a:r>
            <a:r>
              <a:rPr lang="es-ES" sz="1800" dirty="0" smtClean="0"/>
              <a:t/>
            </a:r>
            <a:br>
              <a:rPr lang="es-ES" sz="1800" dirty="0" smtClean="0"/>
            </a:br>
            <a:r>
              <a:rPr lang="es-ES" sz="1800" b="1" dirty="0" smtClean="0"/>
              <a:t> </a:t>
            </a:r>
            <a:r>
              <a:rPr lang="es-ES" sz="1800" dirty="0" smtClean="0"/>
              <a:t/>
            </a:r>
            <a:br>
              <a:rPr lang="es-ES" sz="1800" dirty="0" smtClean="0"/>
            </a:br>
            <a:r>
              <a:rPr lang="es-ES" sz="1800" b="1" dirty="0" smtClean="0"/>
              <a:t>CURSO:</a:t>
            </a:r>
            <a:r>
              <a:rPr lang="es-ES" sz="1800" dirty="0" smtClean="0"/>
              <a:t/>
            </a:r>
            <a:br>
              <a:rPr lang="es-ES" sz="1800" dirty="0" smtClean="0"/>
            </a:br>
            <a:r>
              <a:rPr lang="es-ES" sz="1800" b="1" dirty="0" smtClean="0"/>
              <a:t> </a:t>
            </a:r>
            <a:r>
              <a:rPr lang="es-ES" sz="1800" dirty="0" smtClean="0"/>
              <a:t/>
            </a:r>
            <a:br>
              <a:rPr lang="es-ES" sz="1800" dirty="0" smtClean="0"/>
            </a:br>
            <a:r>
              <a:rPr lang="es-ES" sz="1800" b="1" dirty="0" smtClean="0"/>
              <a:t>EVALUACIÒN DE LOS APRENDIZAJEZ</a:t>
            </a:r>
            <a:r>
              <a:rPr lang="es-ES" sz="1800" dirty="0" smtClean="0"/>
              <a:t/>
            </a:r>
            <a:br>
              <a:rPr lang="es-ES" sz="1800" dirty="0" smtClean="0"/>
            </a:br>
            <a:r>
              <a:rPr lang="es-ES" sz="1800" b="1" dirty="0" smtClean="0"/>
              <a:t> </a:t>
            </a:r>
            <a:r>
              <a:rPr lang="es-ES" sz="1800" smtClean="0"/>
              <a:t/>
            </a:r>
            <a:br>
              <a:rPr lang="es-ES" sz="1800" smtClean="0"/>
            </a:br>
            <a:r>
              <a:rPr lang="es-ES" sz="1800" b="1" smtClean="0"/>
              <a:t>FACILITADORA</a:t>
            </a:r>
            <a:r>
              <a:rPr lang="es-ES" sz="1800" dirty="0" smtClean="0"/>
              <a:t/>
            </a:r>
            <a:br>
              <a:rPr lang="es-ES" sz="1800" dirty="0" smtClean="0"/>
            </a:br>
            <a:r>
              <a:rPr lang="es-ES" sz="1800" b="1" dirty="0" smtClean="0"/>
              <a:t> </a:t>
            </a:r>
            <a:r>
              <a:rPr lang="es-ES" sz="1800" dirty="0" smtClean="0"/>
              <a:t/>
            </a:r>
            <a:br>
              <a:rPr lang="es-ES" sz="1800" dirty="0" smtClean="0"/>
            </a:br>
            <a:r>
              <a:rPr lang="es-ES" sz="1800" b="1" dirty="0" smtClean="0"/>
              <a:t>DRA: KATIA I. ACOSTA</a:t>
            </a:r>
            <a:r>
              <a:rPr lang="es-ES" sz="1800" dirty="0" smtClean="0"/>
              <a:t/>
            </a:r>
            <a:br>
              <a:rPr lang="es-ES" sz="1800" dirty="0" smtClean="0"/>
            </a:br>
            <a:r>
              <a:rPr lang="es-ES" sz="1800" b="1" dirty="0" smtClean="0"/>
              <a:t> </a:t>
            </a:r>
            <a:r>
              <a:rPr lang="es-ES" sz="1800" dirty="0" smtClean="0"/>
              <a:t/>
            </a:r>
            <a:br>
              <a:rPr lang="es-ES" sz="1800" dirty="0" smtClean="0"/>
            </a:br>
            <a:r>
              <a:rPr lang="es-ES" sz="1800" b="1" dirty="0" smtClean="0"/>
              <a:t>ELABORADO POR</a:t>
            </a:r>
            <a:r>
              <a:rPr lang="es-ES" sz="1800" dirty="0" smtClean="0"/>
              <a:t/>
            </a:r>
            <a:br>
              <a:rPr lang="es-ES" sz="1800" dirty="0" smtClean="0"/>
            </a:br>
            <a:r>
              <a:rPr lang="es-ES" sz="1800" b="1" dirty="0" smtClean="0"/>
              <a:t> </a:t>
            </a:r>
            <a:r>
              <a:rPr lang="es-ES" sz="1800" dirty="0" smtClean="0"/>
              <a:t/>
            </a:r>
            <a:br>
              <a:rPr lang="es-ES" sz="1800" dirty="0" smtClean="0"/>
            </a:br>
            <a:r>
              <a:rPr lang="es-ES" sz="1800" b="1" dirty="0" smtClean="0"/>
              <a:t>PROFESOR</a:t>
            </a:r>
            <a:r>
              <a:rPr lang="es-ES" sz="1800" dirty="0" smtClean="0"/>
              <a:t/>
            </a:r>
            <a:br>
              <a:rPr lang="es-ES" sz="1800" dirty="0" smtClean="0"/>
            </a:br>
            <a:r>
              <a:rPr lang="es-ES" sz="1800" b="1" dirty="0" smtClean="0"/>
              <a:t>                                                    ANGEL CASTILLO</a:t>
            </a:r>
            <a:r>
              <a:rPr lang="es-ES" sz="1800" dirty="0" smtClean="0"/>
              <a:t/>
            </a:r>
            <a:br>
              <a:rPr lang="es-ES" sz="1800" dirty="0" smtClean="0"/>
            </a:br>
            <a:r>
              <a:rPr lang="es-ES" sz="1800" dirty="0" smtClean="0"/>
              <a:t>                                                          </a:t>
            </a:r>
            <a:r>
              <a:rPr lang="es-ES" sz="1800" b="1" dirty="0" smtClean="0"/>
              <a:t>ANEL </a:t>
            </a:r>
            <a:r>
              <a:rPr lang="es-ES" sz="1800" b="1" dirty="0" smtClean="0"/>
              <a:t>A. GONZALEZ</a:t>
            </a:r>
            <a:r>
              <a:rPr lang="es-ES" sz="1800" dirty="0" smtClean="0"/>
              <a:t/>
            </a:r>
            <a:br>
              <a:rPr lang="es-ES" sz="1800" dirty="0" smtClean="0"/>
            </a:br>
            <a:r>
              <a:rPr lang="es-ES" sz="1800" b="1" dirty="0" smtClean="0"/>
              <a:t> </a:t>
            </a:r>
            <a:r>
              <a:rPr lang="es-ES" sz="1800" dirty="0" smtClean="0"/>
              <a:t/>
            </a:r>
            <a:br>
              <a:rPr lang="es-ES" sz="1800" dirty="0" smtClean="0"/>
            </a:br>
            <a:endParaRPr lang="es-E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571480"/>
            <a:ext cx="9144000" cy="628652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es-ES" dirty="0" smtClean="0"/>
              <a:t>Bartels, propone tres categorías para evaluar y, </a:t>
            </a: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sz="4000" dirty="0" smtClean="0"/>
              <a:t>Bartels, propone tres categorías para evaluar y, eventualmente, calificar el trabajo del estudiante con los mapas conceptuales, en cada categoría establece 4 criterios de desempeño a los cuales le asigna un puntaje el que se muestra a continuación:</a:t>
            </a:r>
          </a:p>
          <a:p>
            <a:pPr>
              <a:buNone/>
            </a:pPr>
            <a:endParaRPr lang="es-ES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571480"/>
            <a:ext cx="9144000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es-E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824558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PA" dirty="0" smtClean="0"/>
          </a:p>
          <a:p>
            <a:pPr>
              <a:buNone/>
            </a:pPr>
            <a:endParaRPr lang="es-ES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642910" y="928669"/>
          <a:ext cx="7929618" cy="61793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60"/>
                <a:gridCol w="6500858"/>
              </a:tblGrid>
              <a:tr h="1107289"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s-E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ES" sz="2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CONCEPTOS Y TERMINOLOGÍA</a:t>
                      </a:r>
                      <a:endParaRPr lang="es-E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1107289"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r>
                        <a:rPr lang="es-ES" sz="1600" baseline="0" dirty="0" smtClean="0">
                          <a:solidFill>
                            <a:schemeClr val="bg1"/>
                          </a:solidFill>
                        </a:rPr>
                        <a:t> PUNTTO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" sz="18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Muestra un entendimiento del concepto o principio matemático y usa una notación y una terminología adecuada.</a:t>
                      </a:r>
                      <a:endParaRPr lang="es-ES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1321603"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solidFill>
                            <a:schemeClr val="bg1"/>
                          </a:solidFill>
                        </a:rPr>
                        <a:t>2 PUNTO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Comete algunos errores en la terminología empleada y muestra algunos vacíos en el entendimiento del concepto o principio.</a:t>
                      </a:r>
                      <a:endParaRPr lang="es-ES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1321603"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solidFill>
                            <a:schemeClr val="bg1"/>
                          </a:solidFill>
                        </a:rPr>
                        <a:t>1 PUNTO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Comete muchos errores en la terminología y muestra vacíos conceptuales profundos.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1321603"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solidFill>
                            <a:schemeClr val="bg1"/>
                          </a:solidFill>
                        </a:rPr>
                        <a:t>0 PUNTO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No muestra ningún conocimiento en torno al concepto tratado.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357166"/>
            <a:ext cx="9144000" cy="607223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s-PA" dirty="0" smtClean="0"/>
          </a:p>
          <a:p>
            <a:pPr>
              <a:buNone/>
            </a:pPr>
            <a:endParaRPr lang="es-PA" dirty="0" smtClean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0" y="285730"/>
          <a:ext cx="9144001" cy="607223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71604"/>
                <a:gridCol w="7572397"/>
              </a:tblGrid>
              <a:tr h="1214446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ES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CONOCIMIENTO DE LAS RELACIONES ENTRE CONCEPTOS</a:t>
                      </a:r>
                      <a:endParaRPr lang="es-ES" sz="2000" dirty="0"/>
                    </a:p>
                  </a:txBody>
                  <a:tcPr/>
                </a:tc>
              </a:tr>
              <a:tr h="1214446">
                <a:tc>
                  <a:txBody>
                    <a:bodyPr/>
                    <a:lstStyle/>
                    <a:p>
                      <a:r>
                        <a:rPr lang="es-ES" dirty="0" smtClean="0"/>
                        <a:t>3  PUNTOS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Identifica todos los conceptos importantes y demuestra un conocimiento de las relaciones entre estos.</a:t>
                      </a:r>
                      <a:endParaRPr lang="es-ES" dirty="0"/>
                    </a:p>
                  </a:txBody>
                  <a:tcPr/>
                </a:tc>
              </a:tr>
              <a:tr h="1214446">
                <a:tc>
                  <a:txBody>
                    <a:bodyPr/>
                    <a:lstStyle/>
                    <a:p>
                      <a:r>
                        <a:rPr lang="es-ES" dirty="0" smtClean="0"/>
                        <a:t>2  PUNTOS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Identifica importantes conceptos, pero realiza algunas conexiones erradas</a:t>
                      </a:r>
                      <a:endParaRPr lang="es-ES" dirty="0"/>
                    </a:p>
                  </a:txBody>
                  <a:tcPr/>
                </a:tc>
              </a:tr>
              <a:tr h="1214446">
                <a:tc>
                  <a:txBody>
                    <a:bodyPr/>
                    <a:lstStyle/>
                    <a:p>
                      <a:r>
                        <a:rPr lang="es-ES" dirty="0" smtClean="0"/>
                        <a:t>1 PUNTO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Realiza muchas conexiones erradas.</a:t>
                      </a:r>
                      <a:endParaRPr lang="es-ES" dirty="0"/>
                    </a:p>
                  </a:txBody>
                  <a:tcPr/>
                </a:tc>
              </a:tr>
              <a:tr h="1214446">
                <a:tc>
                  <a:txBody>
                    <a:bodyPr/>
                    <a:lstStyle/>
                    <a:p>
                      <a:r>
                        <a:rPr lang="es-ES" dirty="0" smtClean="0"/>
                        <a:t>0 PUNTO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Falla al establecer en cualquier concepto o conexión apropiada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714376"/>
          <a:ext cx="8229600" cy="61836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0156"/>
                <a:gridCol w="6829444"/>
              </a:tblGrid>
              <a:tr h="1171579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HABILIDAD PARA COMUNICAR CONCEPTOS A TRAVES DEL MAPA CONCEPTUAL.</a:t>
                      </a:r>
                      <a:endParaRPr lang="es-ES" dirty="0"/>
                    </a:p>
                  </a:txBody>
                  <a:tcPr/>
                </a:tc>
              </a:tr>
              <a:tr h="1171579">
                <a:tc>
                  <a:txBody>
                    <a:bodyPr/>
                    <a:lstStyle/>
                    <a:p>
                      <a:r>
                        <a:rPr lang="es-ES" dirty="0" smtClean="0"/>
                        <a:t>3PUNTOS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Construye un mapa conceptual apropiado y completo, incluyendo ejemplos, colocando los conceptos en jerarquías y conexiones adecuadas y colocando relaciones en todas las conexiones, dando como resultado final un mapa que es fácil de interpretar.</a:t>
                      </a:r>
                      <a:endParaRPr lang="es-ES" dirty="0"/>
                    </a:p>
                  </a:txBody>
                  <a:tcPr/>
                </a:tc>
              </a:tr>
              <a:tr h="1171579">
                <a:tc>
                  <a:txBody>
                    <a:bodyPr/>
                    <a:lstStyle/>
                    <a:p>
                      <a:r>
                        <a:rPr lang="es-ES" dirty="0" smtClean="0"/>
                        <a:t>2 PUNTOS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Coloca la mayoría de los conceptos en una jerarquía adecuada estableciendo relaciones apropiadas la mayoría de las veces, dando como resultado un mapa fácil de interpretar.</a:t>
                      </a:r>
                      <a:endParaRPr lang="es-ES" dirty="0"/>
                    </a:p>
                  </a:txBody>
                  <a:tcPr/>
                </a:tc>
              </a:tr>
              <a:tr h="1171579">
                <a:tc>
                  <a:txBody>
                    <a:bodyPr/>
                    <a:lstStyle/>
                    <a:p>
                      <a:r>
                        <a:rPr lang="es-ES" dirty="0" smtClean="0"/>
                        <a:t>1 PUNTO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Coloca sólo unos pocos conceptos en una jerarquía apropiada y usa sólo unas pocas relaciones entre los conceptos, dando como resultado un mapa difícil de interpretar</a:t>
                      </a:r>
                      <a:endParaRPr lang="es-ES" dirty="0"/>
                    </a:p>
                  </a:txBody>
                  <a:tcPr/>
                </a:tc>
              </a:tr>
              <a:tr h="1171579">
                <a:tc>
                  <a:txBody>
                    <a:bodyPr/>
                    <a:lstStyle/>
                    <a:p>
                      <a:r>
                        <a:rPr lang="es-ES" dirty="0" smtClean="0"/>
                        <a:t>0 PUNTO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Produce un resultado final que no es un mapa conceptual.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1016379" y="2967335"/>
            <a:ext cx="65261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MUCHAS GRACIAS</a:t>
            </a:r>
            <a:endParaRPr lang="es-ES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/>
          <p:nvPr/>
        </p:nvPicPr>
        <p:blipFill>
          <a:blip r:embed="rId2"/>
          <a:srcRect b="5046"/>
          <a:stretch>
            <a:fillRect/>
          </a:stretch>
        </p:blipFill>
        <p:spPr bwMode="auto">
          <a:xfrm>
            <a:off x="428597" y="2443162"/>
            <a:ext cx="8072494" cy="3986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428604"/>
            <a:ext cx="8929718" cy="6429396"/>
          </a:xfrm>
        </p:spPr>
        <p:txBody>
          <a:bodyPr>
            <a:normAutofit/>
          </a:bodyPr>
          <a:lstStyle/>
          <a:p>
            <a:endParaRPr lang="es-PA" dirty="0" smtClean="0"/>
          </a:p>
          <a:p>
            <a:pPr lvl="0" algn="ctr"/>
            <a:endParaRPr lang="es-ES" b="1" u="sng" dirty="0" smtClean="0"/>
          </a:p>
          <a:p>
            <a:pPr lvl="0" algn="ctr"/>
            <a:endParaRPr lang="es-ES" b="1" u="sng" dirty="0" smtClean="0"/>
          </a:p>
          <a:p>
            <a:pPr lvl="0" algn="ctr"/>
            <a:endParaRPr lang="es-ES" b="1" u="sng" dirty="0" smtClean="0"/>
          </a:p>
          <a:p>
            <a:pPr lvl="0" algn="ctr"/>
            <a:r>
              <a:rPr lang="es-ES" sz="4000" b="1" dirty="0" smtClean="0"/>
              <a:t>TEMA</a:t>
            </a:r>
            <a:endParaRPr lang="es-ES" sz="4000" b="1" dirty="0" smtClean="0"/>
          </a:p>
          <a:p>
            <a:pPr lvl="0" algn="ctr"/>
            <a:endParaRPr lang="es-ES" b="1" dirty="0" smtClean="0"/>
          </a:p>
          <a:p>
            <a:pPr lvl="0" algn="ctr"/>
            <a:r>
              <a:rPr lang="es-ES" sz="4000" b="1" dirty="0" smtClean="0"/>
              <a:t>MAPAS </a:t>
            </a:r>
            <a:r>
              <a:rPr lang="es-ES" sz="4000" b="1" dirty="0" smtClean="0"/>
              <a:t>CONCEPTUALES:</a:t>
            </a:r>
            <a:endParaRPr lang="es-ES" sz="4000" dirty="0" smtClean="0"/>
          </a:p>
          <a:p>
            <a:pPr algn="just"/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0"/>
            <a:ext cx="8858280" cy="6500834"/>
          </a:xfrm>
        </p:spPr>
        <p:txBody>
          <a:bodyPr>
            <a:normAutofit lnSpcReduction="10000"/>
          </a:bodyPr>
          <a:lstStyle/>
          <a:p>
            <a:pPr algn="l"/>
            <a:endParaRPr lang="es-ES" sz="2800" dirty="0" smtClean="0"/>
          </a:p>
          <a:p>
            <a:pPr algn="just"/>
            <a:r>
              <a:rPr lang="es-ES" sz="3900" dirty="0" smtClean="0"/>
              <a:t>El mapa conceptual es una técnica de evaluación propia del enfoque constructivista en el cual, el aprendizaje se expresa como un proceso fundamentalmente interno</a:t>
            </a:r>
            <a:r>
              <a:rPr lang="es-ES" sz="3900" dirty="0" smtClean="0"/>
              <a:t>.</a:t>
            </a:r>
            <a:r>
              <a:rPr lang="es-ES" sz="3900" dirty="0" smtClean="0"/>
              <a:t> Su finalidad es analizar los procesos internos de los alumnos. Estos son indicadores del grado de diferenciación que una persona establece entre sus conceptos.</a:t>
            </a:r>
          </a:p>
          <a:p>
            <a:r>
              <a:rPr lang="es-ES" sz="3600" dirty="0" smtClean="0"/>
              <a:t> </a:t>
            </a:r>
          </a:p>
          <a:p>
            <a:pPr algn="ctr"/>
            <a:endParaRPr lang="es-ES" sz="3600" dirty="0" smtClean="0"/>
          </a:p>
          <a:p>
            <a:pPr algn="ctr"/>
            <a:endParaRPr lang="es-ES" sz="2800" dirty="0" smtClean="0"/>
          </a:p>
        </p:txBody>
      </p:sp>
    </p:spTree>
  </p:cSld>
  <p:clrMapOvr>
    <a:masterClrMapping/>
  </p:clrMapOvr>
  <p:transition>
    <p:sndAc>
      <p:stSnd>
        <p:snd r:embed="rId2" name="wind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500042"/>
            <a:ext cx="9144000" cy="635795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s-ES" sz="4800" dirty="0" smtClean="0"/>
          </a:p>
          <a:p>
            <a:pPr>
              <a:buNone/>
            </a:pPr>
            <a:r>
              <a:rPr lang="es-ES" sz="4800" dirty="0" smtClean="0"/>
              <a:t>Con </a:t>
            </a:r>
            <a:r>
              <a:rPr lang="es-ES" sz="4800" dirty="0" smtClean="0"/>
              <a:t>los mapas conceptuales podemos verificar si el alumno es capaz de distinguir entre el concepto general y especifico sobre el tema.</a:t>
            </a:r>
          </a:p>
          <a:p>
            <a:pPr>
              <a:buNone/>
            </a:pPr>
            <a:endParaRPr lang="es-ES" sz="3600" dirty="0" smtClean="0"/>
          </a:p>
          <a:p>
            <a:pPr algn="just"/>
            <a:endParaRPr lang="es-PA" sz="3400" dirty="0" smtClean="0"/>
          </a:p>
        </p:txBody>
      </p:sp>
    </p:spTree>
  </p:cSld>
  <p:clrMapOvr>
    <a:masterClrMapping/>
  </p:clrMapOvr>
  <p:transition>
    <p:sndAc>
      <p:stSnd>
        <p:snd r:embed="rId2" name="explod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0" y="714356"/>
            <a:ext cx="9144000" cy="6143644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endParaRPr lang="es-ES" dirty="0" smtClean="0"/>
          </a:p>
          <a:p>
            <a:r>
              <a:rPr lang="es-PA" sz="3200" dirty="0" smtClean="0">
                <a:solidFill>
                  <a:schemeClr val="tx1"/>
                </a:solidFill>
              </a:rPr>
              <a:t>  </a:t>
            </a:r>
            <a:r>
              <a:rPr lang="es-ES" sz="4000" dirty="0" smtClean="0"/>
              <a:t>Para la elaboración de los mapas conceptuales se han establecido criterios</a:t>
            </a:r>
            <a:r>
              <a:rPr lang="es-ES" sz="3600" dirty="0" smtClean="0"/>
              <a:t>:</a:t>
            </a:r>
          </a:p>
          <a:p>
            <a:pPr lvl="0">
              <a:buFont typeface="Wingdings" pitchFamily="2" charset="2"/>
              <a:buChar char="§"/>
            </a:pPr>
            <a:r>
              <a:rPr lang="es-ES" sz="2800" dirty="0" smtClean="0"/>
              <a:t>1-Considerar </a:t>
            </a:r>
            <a:r>
              <a:rPr lang="es-ES" sz="2800" dirty="0" smtClean="0"/>
              <a:t>el orden jerárquico de los conceptos en el mapa conceptual.</a:t>
            </a:r>
          </a:p>
          <a:p>
            <a:pPr lvl="0">
              <a:buFont typeface="Wingdings" pitchFamily="2" charset="2"/>
              <a:buChar char="§"/>
            </a:pPr>
            <a:r>
              <a:rPr lang="es-ES" sz="2800" dirty="0" smtClean="0"/>
              <a:t>2-Apreciar </a:t>
            </a:r>
            <a:r>
              <a:rPr lang="es-ES" sz="2800" dirty="0" smtClean="0"/>
              <a:t>la validez y precisión sistemática entre los diferentes enlaces establecido entre los conceptos.</a:t>
            </a:r>
          </a:p>
          <a:p>
            <a:pPr lvl="0">
              <a:buFont typeface="Wingdings" pitchFamily="2" charset="2"/>
              <a:buChar char="§"/>
            </a:pPr>
            <a:r>
              <a:rPr lang="es-ES" sz="2800" dirty="0" smtClean="0"/>
              <a:t>3-Tomar </a:t>
            </a:r>
            <a:r>
              <a:rPr lang="es-ES" sz="2800" dirty="0" smtClean="0"/>
              <a:t>en cuenta la densidad y relación cruzadas</a:t>
            </a:r>
          </a:p>
          <a:p>
            <a:r>
              <a:rPr lang="es-ES" sz="2800" dirty="0" smtClean="0"/>
              <a:t> </a:t>
            </a:r>
          </a:p>
          <a:p>
            <a:pPr algn="just">
              <a:lnSpc>
                <a:spcPct val="150000"/>
              </a:lnSpc>
              <a:buNone/>
            </a:pPr>
            <a:endParaRPr lang="es-ES" sz="32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idx="1"/>
          </p:nvPr>
        </p:nvSpPr>
        <p:spPr bwMode="auto">
          <a:xfrm rot="10800000" flipV="1">
            <a:off x="0" y="-762951"/>
            <a:ext cx="8529194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3200" dirty="0" smtClean="0">
              <a:latin typeface="Calibri" pitchFamily="34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3200" dirty="0" smtClean="0">
              <a:latin typeface="Calibri" pitchFamily="34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3200" dirty="0" smtClean="0">
              <a:latin typeface="Calibri" pitchFamily="34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urier New" pitchFamily="49" charset="0"/>
              </a:rPr>
              <a:t>CRITERIOS PARA EVALUAR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urier New" pitchFamily="49" charset="0"/>
              </a:rPr>
              <a:t>MAPAS CONCEPTUALES</a:t>
            </a:r>
            <a:endParaRPr kumimoji="0" lang="es-ES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sndAc>
      <p:stSnd>
        <p:snd r:embed="rId2" name="applause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214290"/>
            <a:ext cx="9144000" cy="6643710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es-ES" dirty="0" smtClean="0"/>
              <a:t>    </a:t>
            </a:r>
            <a:r>
              <a:rPr lang="es-ES" sz="3600" dirty="0" smtClean="0"/>
              <a:t>Existen diferentes criterios que el docente debe tener presente a la hora de evaluar un mapa conceptual</a:t>
            </a:r>
            <a:r>
              <a:rPr lang="es-ES" sz="2800" dirty="0" smtClean="0"/>
              <a:t>.</a:t>
            </a:r>
          </a:p>
          <a:p>
            <a:pPr lvl="0"/>
            <a:r>
              <a:rPr lang="es-ES" sz="2400" b="1" dirty="0" smtClean="0"/>
              <a:t>Jerarquía</a:t>
            </a:r>
            <a:r>
              <a:rPr lang="es-ES" sz="2400" dirty="0" smtClean="0"/>
              <a:t>: es decir, cada concepto inferior depende del superior en el contexto de lo que ha sido planteado.</a:t>
            </a:r>
          </a:p>
          <a:p>
            <a:pPr lvl="0"/>
            <a:r>
              <a:rPr lang="es-ES" sz="2400" b="1" dirty="0" smtClean="0"/>
              <a:t>Cantidad y calidad de conceptos</a:t>
            </a:r>
            <a:r>
              <a:rPr lang="es-ES" sz="2400" dirty="0" smtClean="0"/>
              <a:t>, involucrados en su confección.</a:t>
            </a:r>
          </a:p>
          <a:p>
            <a:pPr lvl="0"/>
            <a:r>
              <a:rPr lang="es-ES" sz="2400" b="1" dirty="0" smtClean="0"/>
              <a:t>Adecuada relación de los significados, </a:t>
            </a:r>
            <a:r>
              <a:rPr lang="es-ES" sz="2400" dirty="0" smtClean="0"/>
              <a:t>entre dos conceptos conectados por la línea indicada y las palabras apropiadas.</a:t>
            </a:r>
          </a:p>
          <a:p>
            <a:pPr lvl="0"/>
            <a:r>
              <a:rPr lang="es-ES" sz="2400" b="1" dirty="0" smtClean="0"/>
              <a:t>Conexión significativa entre un segmento de la jerarquía y el otro, </a:t>
            </a:r>
            <a:r>
              <a:rPr lang="es-ES" sz="2400" dirty="0" smtClean="0"/>
              <a:t>es decir, debe existir conexiones significativas y válidas entre conceptos.</a:t>
            </a:r>
          </a:p>
          <a:p>
            <a:r>
              <a:rPr lang="es-ES" sz="2400" b="1" dirty="0" smtClean="0"/>
              <a:t> </a:t>
            </a:r>
            <a:endParaRPr lang="es-ES" sz="2400" dirty="0" smtClean="0"/>
          </a:p>
          <a:p>
            <a:pPr>
              <a:buNone/>
            </a:pPr>
            <a:endParaRPr lang="es-ES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714356"/>
            <a:ext cx="9144000" cy="614364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8"/>
            <a:r>
              <a:rPr lang="es-ES" sz="3200" dirty="0" smtClean="0"/>
              <a:t>Para calificar los mapas conceptuales se puede hacer primero un análisis del aspecto cualitativo, enfatizado “lo preciso y válido del conocimiento representado” (Keilik, 1998), algunas preguntas que pueden servir para realizar la evaluación son las que nos ofrece Keilik (1998):</a:t>
            </a:r>
          </a:p>
          <a:p>
            <a:pPr lvl="8"/>
            <a:endParaRPr lang="es-E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500042"/>
            <a:ext cx="9144000" cy="8643998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lvl="0"/>
            <a:r>
              <a:rPr lang="es-PA" sz="4000" dirty="0" smtClean="0">
                <a:solidFill>
                  <a:schemeClr val="tx1"/>
                </a:solidFill>
              </a:rPr>
              <a:t>   </a:t>
            </a:r>
            <a:r>
              <a:rPr lang="es-ES" sz="4000" dirty="0" smtClean="0"/>
              <a:t>¿Están expuestos los conceptos más importantes?</a:t>
            </a:r>
          </a:p>
          <a:p>
            <a:pPr lvl="0"/>
            <a:r>
              <a:rPr lang="es-ES" sz="4000" dirty="0" smtClean="0"/>
              <a:t>¿Las ligas son aceptables?</a:t>
            </a:r>
          </a:p>
          <a:p>
            <a:pPr lvl="0"/>
            <a:r>
              <a:rPr lang="es-ES" sz="4000" dirty="0" smtClean="0"/>
              <a:t>¿Hay suficiente cantidad de jerarquía y uniones cruzadas?</a:t>
            </a:r>
          </a:p>
          <a:p>
            <a:pPr lvl="0"/>
            <a:r>
              <a:rPr lang="es-ES" sz="4000" dirty="0" smtClean="0"/>
              <a:t>Algunas de las proposiciones sugeridas son errores de pensamiento significativo?,</a:t>
            </a:r>
          </a:p>
          <a:p>
            <a:pPr lvl="0"/>
            <a:r>
              <a:rPr lang="es-ES" sz="4000" dirty="0" smtClean="0"/>
              <a:t>¿Han cambiado los mapas conceptuales a lo largo del curso?</a:t>
            </a:r>
          </a:p>
          <a:p>
            <a:pPr>
              <a:buNone/>
            </a:pPr>
            <a:r>
              <a:rPr lang="es-ES" sz="2800" dirty="0" smtClean="0"/>
              <a:t> </a:t>
            </a:r>
          </a:p>
          <a:p>
            <a:pPr algn="just">
              <a:lnSpc>
                <a:spcPct val="150000"/>
              </a:lnSpc>
              <a:buNone/>
            </a:pPr>
            <a:endParaRPr lang="es-PA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373</TotalTime>
  <Words>626</Words>
  <Application>Microsoft Office PowerPoint</Application>
  <PresentationFormat>Presentación en pantalla (4:3)</PresentationFormat>
  <Paragraphs>73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4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Brío</vt:lpstr>
      <vt:lpstr>1_Brío</vt:lpstr>
      <vt:lpstr>Tema de Office</vt:lpstr>
      <vt:lpstr>Solsticio</vt:lpstr>
      <vt:lpstr>UNIVERSIDAD TECNOLÓGICA OTEIMA   CURSO:   EVALUACIÒN DE LOS APRENDIZAJEZ   FACILITADORA   DRA: KATIA I. ACOSTA   ELABORADO POR   PROFESOR                                                     ANGEL CASTILLO                                                           ANEL A. GONZALEZ   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Odilia</dc:creator>
  <cp:lastModifiedBy>Odilia</cp:lastModifiedBy>
  <cp:revision>41</cp:revision>
  <dcterms:created xsi:type="dcterms:W3CDTF">2010-12-12T01:01:29Z</dcterms:created>
  <dcterms:modified xsi:type="dcterms:W3CDTF">2010-12-17T17:37:47Z</dcterms:modified>
</cp:coreProperties>
</file>