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0379-835F-43E1-A1CB-7D132ACC7539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27AD-EA32-40F4-BD8D-5593CADF9C3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0379-835F-43E1-A1CB-7D132ACC7539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27AD-EA32-40F4-BD8D-5593CADF9C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0379-835F-43E1-A1CB-7D132ACC7539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27AD-EA32-40F4-BD8D-5593CADF9C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0379-835F-43E1-A1CB-7D132ACC7539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27AD-EA32-40F4-BD8D-5593CADF9C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0379-835F-43E1-A1CB-7D132ACC7539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27AD-EA32-40F4-BD8D-5593CADF9C3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0379-835F-43E1-A1CB-7D132ACC7539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27AD-EA32-40F4-BD8D-5593CADF9C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0379-835F-43E1-A1CB-7D132ACC7539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27AD-EA32-40F4-BD8D-5593CADF9C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0379-835F-43E1-A1CB-7D132ACC7539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4127AD-EA32-40F4-BD8D-5593CADF9C36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0379-835F-43E1-A1CB-7D132ACC7539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27AD-EA32-40F4-BD8D-5593CADF9C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0379-835F-43E1-A1CB-7D132ACC7539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04127AD-EA32-40F4-BD8D-5593CADF9C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F5A0379-835F-43E1-A1CB-7D132ACC7539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27AD-EA32-40F4-BD8D-5593CADF9C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F5A0379-835F-43E1-A1CB-7D132ACC7539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04127AD-EA32-40F4-BD8D-5593CADF9C36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Mol" TargetMode="External"/><Relationship Id="rId7" Type="http://schemas.openxmlformats.org/officeDocument/2006/relationships/hyperlink" Target="http://es.wikipedia.org/wiki/Estequiometr%C3%ADa" TargetMode="External"/><Relationship Id="rId2" Type="http://schemas.openxmlformats.org/officeDocument/2006/relationships/hyperlink" Target="http://es.wikipedia.org/wiki/Molaridad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Reacci%C3%B3n_qu%C3%ADmica" TargetMode="External"/><Relationship Id="rId5" Type="http://schemas.openxmlformats.org/officeDocument/2006/relationships/hyperlink" Target="http://es.wikipedia.org/wiki/Matraz_aforado" TargetMode="External"/><Relationship Id="rId4" Type="http://schemas.openxmlformats.org/officeDocument/2006/relationships/hyperlink" Target="http://es.wikipedia.org/wiki/Litr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8662" y="500042"/>
            <a:ext cx="7772400" cy="1470025"/>
          </a:xfrm>
        </p:spPr>
        <p:txBody>
          <a:bodyPr/>
          <a:lstStyle/>
          <a:p>
            <a:r>
              <a:rPr lang="es-ES" dirty="0" smtClean="0"/>
              <a:t>MOLARIDAD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1285860"/>
            <a:ext cx="8215370" cy="485778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s-ES" sz="2200" dirty="0">
                <a:solidFill>
                  <a:schemeClr val="tx1"/>
                </a:solidFill>
              </a:rPr>
              <a:t>La </a:t>
            </a:r>
            <a:r>
              <a:rPr lang="es-ES" sz="2200" b="1" dirty="0">
                <a:solidFill>
                  <a:schemeClr val="tx1"/>
                </a:solidFill>
                <a:hlinkClick r:id="rId2"/>
              </a:rPr>
              <a:t>molaridad</a:t>
            </a:r>
            <a:r>
              <a:rPr lang="es-ES" sz="2200" dirty="0">
                <a:solidFill>
                  <a:schemeClr val="tx1"/>
                </a:solidFill>
              </a:rPr>
              <a:t> (</a:t>
            </a:r>
            <a:r>
              <a:rPr lang="es-ES" sz="2200" b="1" dirty="0">
                <a:solidFill>
                  <a:schemeClr val="tx1"/>
                </a:solidFill>
              </a:rPr>
              <a:t>M</a:t>
            </a:r>
            <a:r>
              <a:rPr lang="es-ES" sz="2200" dirty="0">
                <a:solidFill>
                  <a:schemeClr val="tx1"/>
                </a:solidFill>
              </a:rPr>
              <a:t>), o </a:t>
            </a:r>
            <a:r>
              <a:rPr lang="es-ES" sz="2200" b="1" dirty="0">
                <a:solidFill>
                  <a:schemeClr val="tx1"/>
                </a:solidFill>
              </a:rPr>
              <a:t>concentración molar</a:t>
            </a:r>
            <a:r>
              <a:rPr lang="es-ES" sz="2200" dirty="0">
                <a:solidFill>
                  <a:schemeClr val="tx1"/>
                </a:solidFill>
              </a:rPr>
              <a:t>, es el número de </a:t>
            </a:r>
            <a:r>
              <a:rPr lang="es-ES" sz="2200" dirty="0">
                <a:solidFill>
                  <a:schemeClr val="tx1"/>
                </a:solidFill>
                <a:hlinkClick r:id="rId3" tooltip="Mol"/>
              </a:rPr>
              <a:t>moles</a:t>
            </a:r>
            <a:r>
              <a:rPr lang="es-ES" sz="2200" dirty="0">
                <a:solidFill>
                  <a:schemeClr val="tx1"/>
                </a:solidFill>
              </a:rPr>
              <a:t> de soluto por cada </a:t>
            </a:r>
            <a:r>
              <a:rPr lang="es-ES" sz="2200" dirty="0">
                <a:solidFill>
                  <a:schemeClr val="tx1"/>
                </a:solidFill>
                <a:hlinkClick r:id="rId4"/>
              </a:rPr>
              <a:t>litro</a:t>
            </a:r>
            <a:r>
              <a:rPr lang="es-ES" sz="2200" dirty="0">
                <a:solidFill>
                  <a:schemeClr val="tx1"/>
                </a:solidFill>
              </a:rPr>
              <a:t> de disolución. Por ejemplo, si se disuelven 0,5 moles de soluto en 1000 </a:t>
            </a:r>
            <a:r>
              <a:rPr lang="es-ES" sz="2200" dirty="0" err="1">
                <a:solidFill>
                  <a:schemeClr val="tx1"/>
                </a:solidFill>
              </a:rPr>
              <a:t>mL</a:t>
            </a:r>
            <a:r>
              <a:rPr lang="es-ES" sz="2200" dirty="0">
                <a:solidFill>
                  <a:schemeClr val="tx1"/>
                </a:solidFill>
              </a:rPr>
              <a:t> de disolución, se tiene una concentración de ese soluto de 0,5 M (0,5 molar). Para preparar una disolución de esta concentración habitualmente se disuelve primero el soluto en un volumen menor, por ejemplo 300 </a:t>
            </a:r>
            <a:r>
              <a:rPr lang="es-ES" sz="2200" dirty="0" err="1">
                <a:solidFill>
                  <a:schemeClr val="tx1"/>
                </a:solidFill>
              </a:rPr>
              <a:t>mL</a:t>
            </a:r>
            <a:r>
              <a:rPr lang="es-ES" sz="2200" dirty="0">
                <a:solidFill>
                  <a:schemeClr val="tx1"/>
                </a:solidFill>
              </a:rPr>
              <a:t>, y se traslada esa disolución a </a:t>
            </a:r>
            <a:r>
              <a:rPr lang="es-ES" sz="2200" dirty="0" smtClean="0">
                <a:solidFill>
                  <a:schemeClr val="tx1"/>
                </a:solidFill>
              </a:rPr>
              <a:t>un </a:t>
            </a:r>
            <a:r>
              <a:rPr lang="es-ES" sz="2200" dirty="0" smtClean="0">
                <a:solidFill>
                  <a:schemeClr val="tx1"/>
                </a:solidFill>
                <a:hlinkClick r:id="rId5"/>
              </a:rPr>
              <a:t>matraz </a:t>
            </a:r>
            <a:r>
              <a:rPr lang="es-ES" sz="2200" dirty="0">
                <a:solidFill>
                  <a:schemeClr val="tx1"/>
                </a:solidFill>
                <a:hlinkClick r:id="rId5"/>
              </a:rPr>
              <a:t>aforado</a:t>
            </a:r>
            <a:r>
              <a:rPr lang="es-ES" sz="2200" dirty="0">
                <a:solidFill>
                  <a:schemeClr val="tx1"/>
                </a:solidFill>
              </a:rPr>
              <a:t>, para después enrasarlo con más disolvente hasta los 1000 </a:t>
            </a:r>
            <a:r>
              <a:rPr lang="es-ES" sz="2200" dirty="0" err="1">
                <a:solidFill>
                  <a:schemeClr val="tx1"/>
                </a:solidFill>
              </a:rPr>
              <a:t>mL.</a:t>
            </a:r>
            <a:endParaRPr lang="es-ES" sz="2200" dirty="0">
              <a:solidFill>
                <a:schemeClr val="tx1"/>
              </a:solidFill>
            </a:endParaRPr>
          </a:p>
          <a:p>
            <a:pPr algn="l"/>
            <a:r>
              <a:rPr lang="es-ES" sz="2200" dirty="0">
                <a:solidFill>
                  <a:schemeClr val="tx1"/>
                </a:solidFill>
              </a:rPr>
              <a:t>Es el método más común de expresar la concentración en química, sobre todo cuando se trabaja con </a:t>
            </a:r>
            <a:r>
              <a:rPr lang="es-ES" sz="2200" dirty="0">
                <a:solidFill>
                  <a:schemeClr val="tx1"/>
                </a:solidFill>
                <a:hlinkClick r:id="rId6" tooltip="Reacción química"/>
              </a:rPr>
              <a:t>reacciones químicas</a:t>
            </a:r>
            <a:r>
              <a:rPr lang="es-ES" sz="2200" dirty="0">
                <a:solidFill>
                  <a:schemeClr val="tx1"/>
                </a:solidFill>
              </a:rPr>
              <a:t> y </a:t>
            </a:r>
            <a:r>
              <a:rPr lang="es-ES" sz="2200" dirty="0" smtClean="0">
                <a:solidFill>
                  <a:schemeClr val="tx1"/>
                </a:solidFill>
              </a:rPr>
              <a:t>relaciones </a:t>
            </a:r>
            <a:r>
              <a:rPr lang="es-ES" sz="2200" dirty="0" err="1" smtClean="0">
                <a:solidFill>
                  <a:schemeClr val="tx1"/>
                </a:solidFill>
                <a:hlinkClick r:id="rId7" tooltip="Estequiometría"/>
              </a:rPr>
              <a:t>estequiométricas</a:t>
            </a:r>
            <a:r>
              <a:rPr lang="es-ES" sz="2200" dirty="0">
                <a:solidFill>
                  <a:schemeClr val="tx1"/>
                </a:solidFill>
              </a:rPr>
              <a:t>. Sin embargo, este proceso tiene el inconveniente de que el volumen cambia con la temperatura.</a:t>
            </a:r>
          </a:p>
          <a:p>
            <a:pPr algn="l"/>
            <a:r>
              <a:rPr lang="es-ES" sz="2200" dirty="0">
                <a:solidFill>
                  <a:schemeClr val="tx1"/>
                </a:solidFill>
              </a:rPr>
              <a:t>Se representa también como: M = n / V, en donde "n" son los moles de soluto(n=gr soluto/PM) y "V" es el volumen de la disolución expresado en litros.</a:t>
            </a:r>
          </a:p>
          <a:p>
            <a:endParaRPr lang="es-ES" dirty="0" smtClean="0"/>
          </a:p>
          <a:p>
            <a:pPr algn="ctr"/>
            <a:r>
              <a:rPr lang="es-ES" dirty="0" smtClean="0"/>
              <a:t>M =     </a:t>
            </a:r>
            <a:r>
              <a:rPr lang="es-ES" u="sng" dirty="0" smtClean="0"/>
              <a:t>MOLES DE SOLUTO</a:t>
            </a:r>
          </a:p>
          <a:p>
            <a:pPr algn="ctr"/>
            <a:r>
              <a:rPr lang="es-ES" dirty="0" smtClean="0"/>
              <a:t>              LITROS DE SOLUCION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</TotalTime>
  <Words>2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Técnico</vt:lpstr>
      <vt:lpstr>MOLARIDAD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MOLARIDAD</dc:title>
  <dc:creator>user</dc:creator>
  <cp:lastModifiedBy>user</cp:lastModifiedBy>
  <cp:revision>1</cp:revision>
  <dcterms:created xsi:type="dcterms:W3CDTF">2011-04-08T15:15:13Z</dcterms:created>
  <dcterms:modified xsi:type="dcterms:W3CDTF">2011-04-08T15:18:51Z</dcterms:modified>
</cp:coreProperties>
</file>