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0F9F-C61D-428D-9C0C-09FFCD8F9E74}" type="datetimeFigureOut">
              <a:rPr lang="es-CO" smtClean="0"/>
              <a:t>20/05/2011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B3498-FEE1-4B68-89EA-6AF0AD812512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0F9F-C61D-428D-9C0C-09FFCD8F9E74}" type="datetimeFigureOut">
              <a:rPr lang="es-CO" smtClean="0"/>
              <a:t>20/05/2011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B3498-FEE1-4B68-89EA-6AF0AD812512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0F9F-C61D-428D-9C0C-09FFCD8F9E74}" type="datetimeFigureOut">
              <a:rPr lang="es-CO" smtClean="0"/>
              <a:t>20/05/2011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B3498-FEE1-4B68-89EA-6AF0AD812512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0F9F-C61D-428D-9C0C-09FFCD8F9E74}" type="datetimeFigureOut">
              <a:rPr lang="es-CO" smtClean="0"/>
              <a:t>20/05/2011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B3498-FEE1-4B68-89EA-6AF0AD812512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0F9F-C61D-428D-9C0C-09FFCD8F9E74}" type="datetimeFigureOut">
              <a:rPr lang="es-CO" smtClean="0"/>
              <a:t>20/05/2011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B3498-FEE1-4B68-89EA-6AF0AD812512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0F9F-C61D-428D-9C0C-09FFCD8F9E74}" type="datetimeFigureOut">
              <a:rPr lang="es-CO" smtClean="0"/>
              <a:t>20/05/2011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B3498-FEE1-4B68-89EA-6AF0AD812512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0F9F-C61D-428D-9C0C-09FFCD8F9E74}" type="datetimeFigureOut">
              <a:rPr lang="es-CO" smtClean="0"/>
              <a:t>20/05/2011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B3498-FEE1-4B68-89EA-6AF0AD812512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0F9F-C61D-428D-9C0C-09FFCD8F9E74}" type="datetimeFigureOut">
              <a:rPr lang="es-CO" smtClean="0"/>
              <a:t>20/05/2011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B3498-FEE1-4B68-89EA-6AF0AD812512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0F9F-C61D-428D-9C0C-09FFCD8F9E74}" type="datetimeFigureOut">
              <a:rPr lang="es-CO" smtClean="0"/>
              <a:t>20/05/2011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B3498-FEE1-4B68-89EA-6AF0AD812512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0F9F-C61D-428D-9C0C-09FFCD8F9E74}" type="datetimeFigureOut">
              <a:rPr lang="es-CO" smtClean="0"/>
              <a:t>20/05/2011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B3498-FEE1-4B68-89EA-6AF0AD812512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0F9F-C61D-428D-9C0C-09FFCD8F9E74}" type="datetimeFigureOut">
              <a:rPr lang="es-CO" smtClean="0"/>
              <a:t>20/05/2011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B3498-FEE1-4B68-89EA-6AF0AD812512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00F9F-C61D-428D-9C0C-09FFCD8F9E74}" type="datetimeFigureOut">
              <a:rPr lang="es-CO" smtClean="0"/>
              <a:t>20/05/2011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B3498-FEE1-4B68-89EA-6AF0AD812512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Gr_fico_de_Microsoft_Office_Excel1.xls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Gr_fico_de_Microsoft_Office_Excel2.xls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323850" y="765175"/>
            <a:ext cx="8496300" cy="287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CO" sz="1800">
                <a:solidFill>
                  <a:schemeClr val="accent2"/>
                </a:solidFill>
              </a:rPr>
              <a:t>:: Forwards de Tipo de Cambio</a:t>
            </a: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468313" y="1270000"/>
            <a:ext cx="8135937" cy="1438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CO" sz="1600" b="0"/>
              <a:t>Es una operación en la cual el cliente se </a:t>
            </a:r>
            <a:r>
              <a:rPr lang="es-CO" sz="1600" b="0" i="1" u="sng"/>
              <a:t>OBLIGA</a:t>
            </a:r>
            <a:r>
              <a:rPr lang="es-CO" sz="1600" b="0" i="1"/>
              <a:t> </a:t>
            </a:r>
            <a:r>
              <a:rPr lang="es-CO" sz="1600" b="0"/>
              <a:t>a COMPRAR o VENDER un monto nominal de dólares a una tipo de cambio determinado en una fecha futura y con una forma de liquidación preestablecida, condiciones que se pactan al momento de su celebración.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Char char="§"/>
            </a:pPr>
            <a:endParaRPr lang="es-CO" sz="1600" b="0"/>
          </a:p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endParaRPr lang="es-CO" sz="1600" b="0"/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Char char="§"/>
            </a:pPr>
            <a:endParaRPr lang="es-CO" sz="1600" b="0"/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2987675" y="146050"/>
            <a:ext cx="597693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s-CO" sz="2400" b="0" dirty="0" smtClean="0">
                <a:solidFill>
                  <a:schemeClr val="accent2"/>
                </a:solidFill>
              </a:rPr>
              <a:t> </a:t>
            </a:r>
            <a:r>
              <a:rPr lang="es-CO" sz="2400" b="0" dirty="0">
                <a:solidFill>
                  <a:schemeClr val="accent2"/>
                </a:solidFill>
              </a:rPr>
              <a:t>Forwards</a:t>
            </a:r>
            <a:endParaRPr lang="es-ES" sz="2400" b="0" dirty="0">
              <a:solidFill>
                <a:schemeClr val="accent2"/>
              </a:solidFill>
            </a:endParaRP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323850" y="2566988"/>
            <a:ext cx="8496300" cy="2873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CO" sz="1800">
                <a:solidFill>
                  <a:schemeClr val="accent2"/>
                </a:solidFill>
              </a:rPr>
              <a:t>:: Formulación</a:t>
            </a:r>
          </a:p>
        </p:txBody>
      </p:sp>
      <p:sp>
        <p:nvSpPr>
          <p:cNvPr id="2055" name="Rectangle 6"/>
          <p:cNvSpPr>
            <a:spLocks noChangeArrowheads="1"/>
          </p:cNvSpPr>
          <p:nvPr/>
        </p:nvSpPr>
        <p:spPr bwMode="auto">
          <a:xfrm>
            <a:off x="468313" y="4078288"/>
            <a:ext cx="8135937" cy="16557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2174875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CO" sz="1400" b="0"/>
              <a:t>F</a:t>
            </a:r>
            <a:r>
              <a:rPr lang="es-CO" sz="1400" b="0" baseline="-25000"/>
              <a:t>0</a:t>
            </a:r>
            <a:r>
              <a:rPr lang="es-CO" sz="1400" b="0"/>
              <a:t>: Tipo de cambio Forward</a:t>
            </a:r>
            <a:endParaRPr lang="es-CO" sz="1400" b="0" baseline="-25000"/>
          </a:p>
          <a:p>
            <a:pPr marL="342900" indent="2174875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CO" sz="1400" b="0"/>
              <a:t>S</a:t>
            </a:r>
            <a:r>
              <a:rPr lang="es-CO" sz="1400" b="0" baseline="-25000"/>
              <a:t>0</a:t>
            </a:r>
            <a:r>
              <a:rPr lang="es-CO" sz="1400" b="0"/>
              <a:t>: Tipo de cambio Contado</a:t>
            </a:r>
            <a:endParaRPr lang="es-CO" sz="1400" b="0" baseline="-25000"/>
          </a:p>
          <a:p>
            <a:pPr marL="342900" indent="2174875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CO" sz="1400" b="0"/>
              <a:t>i</a:t>
            </a:r>
            <a:r>
              <a:rPr lang="es-CO" sz="1400" b="0" baseline="-25000"/>
              <a:t>LOCAL</a:t>
            </a:r>
            <a:r>
              <a:rPr lang="es-CO" sz="1400" b="0"/>
              <a:t>: Tasa de interés local</a:t>
            </a:r>
          </a:p>
          <a:p>
            <a:pPr marL="342900" indent="2174875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CO" sz="1400" b="0"/>
              <a:t>i</a:t>
            </a:r>
            <a:r>
              <a:rPr lang="es-CO" sz="1400" b="0" baseline="-25000"/>
              <a:t>EXTERNA</a:t>
            </a:r>
            <a:r>
              <a:rPr lang="es-CO" sz="1400" b="0"/>
              <a:t>: Tasa de interés externa</a:t>
            </a:r>
          </a:p>
          <a:p>
            <a:pPr marL="342900" indent="2174875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CO" sz="1400" b="0"/>
              <a:t>T: Plazo de la operación en años</a:t>
            </a:r>
          </a:p>
          <a:p>
            <a:pPr marL="342900" indent="2174875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endParaRPr lang="es-CO" sz="1400" b="0"/>
          </a:p>
          <a:p>
            <a:pPr marL="342900" indent="2174875" algn="ctr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endParaRPr lang="es-CO" sz="1600" b="0"/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/>
        </p:nvGraphicFramePr>
        <p:xfrm>
          <a:off x="3062288" y="2998788"/>
          <a:ext cx="3019425" cy="828675"/>
        </p:xfrm>
        <a:graphic>
          <a:graphicData uri="http://schemas.openxmlformats.org/presentationml/2006/ole">
            <p:oleObj spid="_x0000_s1026" name="Ecuación" r:id="rId3" imgW="1574640" imgH="431640" progId="Equation.3">
              <p:embed/>
            </p:oleObj>
          </a:graphicData>
        </a:graphic>
      </p:graphicFrame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23850" y="5734050"/>
            <a:ext cx="8496300" cy="287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Char char="§"/>
            </a:pPr>
            <a:r>
              <a:rPr lang="es-CO" sz="1600" b="0"/>
              <a:t>El tipo de cambio Forward depende del diferencial entre las tasas de interés locales y externas, lo que se conoce como </a:t>
            </a:r>
            <a:r>
              <a:rPr lang="es-CO" sz="1600" b="0" u="sng"/>
              <a:t>devaluación implícita</a:t>
            </a:r>
            <a:r>
              <a:rPr lang="es-CO" sz="1600" b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15"/>
          <p:cNvPicPr>
            <a:picLocks noChangeAspect="1" noChangeArrowheads="1"/>
          </p:cNvPicPr>
          <p:nvPr/>
        </p:nvPicPr>
        <p:blipFill>
          <a:blip r:embed="rId2"/>
          <a:srcRect t="6947"/>
          <a:stretch>
            <a:fillRect/>
          </a:stretch>
        </p:blipFill>
        <p:spPr bwMode="auto">
          <a:xfrm>
            <a:off x="766763" y="1666875"/>
            <a:ext cx="7610475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476375" y="1844675"/>
            <a:ext cx="6624638" cy="3455988"/>
          </a:xfrm>
          <a:prstGeom prst="rect">
            <a:avLst/>
          </a:prstGeom>
          <a:solidFill>
            <a:srgbClr val="C0C0C0">
              <a:alpha val="20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CO"/>
          </a:p>
        </p:txBody>
      </p:sp>
      <p:sp>
        <p:nvSpPr>
          <p:cNvPr id="121860" name="Rectangle 4"/>
          <p:cNvSpPr>
            <a:spLocks noChangeArrowheads="1"/>
          </p:cNvSpPr>
          <p:nvPr/>
        </p:nvSpPr>
        <p:spPr bwMode="auto">
          <a:xfrm>
            <a:off x="1474788" y="1844675"/>
            <a:ext cx="3313112" cy="3455988"/>
          </a:xfrm>
          <a:prstGeom prst="rect">
            <a:avLst/>
          </a:prstGeom>
          <a:solidFill>
            <a:srgbClr val="C0C0C0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CO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2987675" y="146050"/>
            <a:ext cx="597693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s-CO" sz="2400" b="0">
                <a:solidFill>
                  <a:schemeClr val="accent2"/>
                </a:solidFill>
              </a:rPr>
              <a:t>4. Opciones</a:t>
            </a:r>
            <a:endParaRPr lang="es-ES" sz="2400" b="0">
              <a:solidFill>
                <a:schemeClr val="accent2"/>
              </a:solidFill>
            </a:endParaRPr>
          </a:p>
        </p:txBody>
      </p:sp>
      <p:sp>
        <p:nvSpPr>
          <p:cNvPr id="121862" name="Rectangle 6"/>
          <p:cNvSpPr>
            <a:spLocks noChangeArrowheads="1"/>
          </p:cNvSpPr>
          <p:nvPr/>
        </p:nvSpPr>
        <p:spPr bwMode="auto">
          <a:xfrm>
            <a:off x="323850" y="765175"/>
            <a:ext cx="8496300" cy="287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  <a:defRPr/>
            </a:pPr>
            <a:r>
              <a:rPr lang="es-CO" sz="1800">
                <a:solidFill>
                  <a:schemeClr val="accent2"/>
                </a:solidFill>
              </a:rPr>
              <a:t>:: Perfil de Pago: </a:t>
            </a:r>
            <a:r>
              <a:rPr lang="es-CO" sz="1800">
                <a:solidFill>
                  <a:schemeClr val="bg2"/>
                </a:solidFill>
              </a:rPr>
              <a:t>Venta USD a Futuro </a:t>
            </a:r>
            <a:r>
              <a:rPr lang="es-CO" sz="1800" u="sng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</a:t>
            </a:r>
            <a:r>
              <a:rPr lang="es-CO" sz="1800">
                <a:solidFill>
                  <a:schemeClr val="bg2"/>
                </a:solidFill>
              </a:rPr>
              <a:t> Cobertura – Opción PUT</a:t>
            </a:r>
          </a:p>
        </p:txBody>
      </p:sp>
      <p:sp>
        <p:nvSpPr>
          <p:cNvPr id="121863" name="AutoShape 7"/>
          <p:cNvSpPr>
            <a:spLocks noChangeArrowheads="1"/>
          </p:cNvSpPr>
          <p:nvPr/>
        </p:nvSpPr>
        <p:spPr bwMode="auto">
          <a:xfrm>
            <a:off x="6359525" y="2852738"/>
            <a:ext cx="155575" cy="144462"/>
          </a:xfrm>
          <a:prstGeom prst="octagon">
            <a:avLst>
              <a:gd name="adj" fmla="val 29287"/>
            </a:avLst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O"/>
          </a:p>
        </p:txBody>
      </p:sp>
      <p:sp>
        <p:nvSpPr>
          <p:cNvPr id="121864" name="AutoShape 8"/>
          <p:cNvSpPr>
            <a:spLocks noChangeArrowheads="1"/>
          </p:cNvSpPr>
          <p:nvPr/>
        </p:nvSpPr>
        <p:spPr bwMode="auto">
          <a:xfrm>
            <a:off x="3048000" y="3716338"/>
            <a:ext cx="155575" cy="144462"/>
          </a:xfrm>
          <a:prstGeom prst="octagon">
            <a:avLst>
              <a:gd name="adj" fmla="val 29287"/>
            </a:avLst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O"/>
          </a:p>
        </p:txBody>
      </p:sp>
      <p:sp>
        <p:nvSpPr>
          <p:cNvPr id="121865" name="Text Box 9"/>
          <p:cNvSpPr txBox="1">
            <a:spLocks noChangeArrowheads="1"/>
          </p:cNvSpPr>
          <p:nvPr/>
        </p:nvSpPr>
        <p:spPr bwMode="auto">
          <a:xfrm>
            <a:off x="1547813" y="3932238"/>
            <a:ext cx="3887787" cy="8239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O">
                <a:solidFill>
                  <a:srgbClr val="CC0000"/>
                </a:solidFill>
              </a:rPr>
              <a:t>Caso 2</a:t>
            </a:r>
          </a:p>
          <a:p>
            <a:pPr>
              <a:spcBef>
                <a:spcPct val="50000"/>
              </a:spcBef>
              <a:defRPr/>
            </a:pPr>
            <a:r>
              <a:rPr lang="es-CO"/>
              <a:t>TC Final:</a:t>
            </a:r>
            <a:r>
              <a:rPr lang="es-CO" b="0"/>
              <a:t> 1.800 COP/USD</a:t>
            </a:r>
          </a:p>
          <a:p>
            <a:pPr>
              <a:spcBef>
                <a:spcPct val="50000"/>
              </a:spcBef>
              <a:defRPr/>
            </a:pPr>
            <a:r>
              <a:rPr lang="es-CO"/>
              <a:t>TC de Venta Efectivo:</a:t>
            </a:r>
            <a:r>
              <a:rPr lang="es-CO" b="0"/>
              <a:t> 2.000 - 50 = 1.950 COP/USD</a:t>
            </a:r>
          </a:p>
        </p:txBody>
      </p:sp>
      <p:sp>
        <p:nvSpPr>
          <p:cNvPr id="28682" name="Rectangle 11"/>
          <p:cNvSpPr>
            <a:spLocks noChangeArrowheads="1"/>
          </p:cNvSpPr>
          <p:nvPr/>
        </p:nvSpPr>
        <p:spPr bwMode="auto">
          <a:xfrm>
            <a:off x="827088" y="1282700"/>
            <a:ext cx="3024187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s-CO">
                <a:solidFill>
                  <a:schemeClr val="accent2"/>
                </a:solidFill>
              </a:rPr>
              <a:t>Precio de Ejercicio: </a:t>
            </a:r>
            <a:r>
              <a:rPr lang="es-CO" b="0">
                <a:solidFill>
                  <a:schemeClr val="tx2"/>
                </a:solidFill>
              </a:rPr>
              <a:t>2.000 COP/USD</a:t>
            </a:r>
          </a:p>
        </p:txBody>
      </p:sp>
      <p:sp>
        <p:nvSpPr>
          <p:cNvPr id="28683" name="Rectangle 12"/>
          <p:cNvSpPr>
            <a:spLocks noChangeArrowheads="1"/>
          </p:cNvSpPr>
          <p:nvPr/>
        </p:nvSpPr>
        <p:spPr bwMode="auto">
          <a:xfrm>
            <a:off x="3852863" y="1282700"/>
            <a:ext cx="3024187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s-CO">
                <a:solidFill>
                  <a:schemeClr val="accent2"/>
                </a:solidFill>
              </a:rPr>
              <a:t>Prima: </a:t>
            </a:r>
            <a:r>
              <a:rPr lang="es-CO" b="0">
                <a:solidFill>
                  <a:schemeClr val="tx2"/>
                </a:solidFill>
              </a:rPr>
              <a:t>50 COP/USD</a:t>
            </a:r>
          </a:p>
        </p:txBody>
      </p:sp>
      <p:sp>
        <p:nvSpPr>
          <p:cNvPr id="121869" name="Text Box 13"/>
          <p:cNvSpPr txBox="1">
            <a:spLocks noChangeArrowheads="1"/>
          </p:cNvSpPr>
          <p:nvPr/>
        </p:nvSpPr>
        <p:spPr bwMode="auto">
          <a:xfrm>
            <a:off x="4859338" y="3068638"/>
            <a:ext cx="3887787" cy="8239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O">
                <a:solidFill>
                  <a:srgbClr val="CC0000"/>
                </a:solidFill>
              </a:rPr>
              <a:t>Caso 1</a:t>
            </a:r>
          </a:p>
          <a:p>
            <a:pPr>
              <a:spcBef>
                <a:spcPct val="50000"/>
              </a:spcBef>
              <a:defRPr/>
            </a:pPr>
            <a:r>
              <a:rPr lang="es-CO"/>
              <a:t>TC Final:</a:t>
            </a:r>
            <a:r>
              <a:rPr lang="es-CO" b="0"/>
              <a:t> 2.200 COP/USD</a:t>
            </a:r>
          </a:p>
          <a:p>
            <a:pPr>
              <a:spcBef>
                <a:spcPct val="50000"/>
              </a:spcBef>
              <a:defRPr/>
            </a:pPr>
            <a:r>
              <a:rPr lang="es-CO"/>
              <a:t>TC de Venta Efectivo:</a:t>
            </a:r>
            <a:r>
              <a:rPr lang="es-CO" b="0"/>
              <a:t> 2.200 - 50 = 2.150 COP/USD</a:t>
            </a:r>
          </a:p>
        </p:txBody>
      </p:sp>
      <p:sp>
        <p:nvSpPr>
          <p:cNvPr id="121870" name="Text Box 14"/>
          <p:cNvSpPr txBox="1">
            <a:spLocks noChangeArrowheads="1"/>
          </p:cNvSpPr>
          <p:nvPr/>
        </p:nvSpPr>
        <p:spPr bwMode="auto">
          <a:xfrm>
            <a:off x="2268538" y="2332038"/>
            <a:ext cx="1655762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O" sz="1400">
                <a:solidFill>
                  <a:srgbClr val="CC0000"/>
                </a:solidFill>
              </a:rPr>
              <a:t>Zona de ejercicio</a:t>
            </a:r>
            <a:endParaRPr lang="es-ES" sz="1400">
              <a:solidFill>
                <a:srgbClr val="CC0000"/>
              </a:solidFill>
            </a:endParaRPr>
          </a:p>
        </p:txBody>
      </p:sp>
      <p:pic>
        <p:nvPicPr>
          <p:cNvPr id="28686" name="Picture 16"/>
          <p:cNvPicPr>
            <a:picLocks noChangeAspect="1" noChangeArrowheads="1"/>
          </p:cNvPicPr>
          <p:nvPr/>
        </p:nvPicPr>
        <p:blipFill>
          <a:blip r:embed="rId2"/>
          <a:srcRect l="33917" r="29182" b="93614"/>
          <a:stretch>
            <a:fillRect/>
          </a:stretch>
        </p:blipFill>
        <p:spPr bwMode="auto">
          <a:xfrm>
            <a:off x="1547813" y="1844675"/>
            <a:ext cx="280828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18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1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1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18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1218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218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18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18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218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218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18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18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1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0" grpId="0" animBg="1"/>
      <p:bldP spid="121863" grpId="0" animBg="1"/>
      <p:bldP spid="121863" grpId="1" animBg="1"/>
      <p:bldP spid="121864" grpId="0" animBg="1"/>
      <p:bldP spid="121864" grpId="1" animBg="1"/>
      <p:bldP spid="121865" grpId="0" animBg="1"/>
      <p:bldP spid="121865" grpId="1" animBg="1"/>
      <p:bldP spid="121869" grpId="0" animBg="1"/>
      <p:bldP spid="121869" grpId="1" animBg="1"/>
      <p:bldP spid="1218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323850" y="765175"/>
            <a:ext cx="8496300" cy="287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CO" sz="1800">
                <a:solidFill>
                  <a:schemeClr val="accent2"/>
                </a:solidFill>
              </a:rPr>
              <a:t>:: Ejemplo de Cobertura Usando Opciones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468313" y="1125538"/>
            <a:ext cx="8135937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Char char="§"/>
            </a:pPr>
            <a:r>
              <a:rPr lang="es-CO" sz="1600" b="0"/>
              <a:t>Una compañía en Colombia, Importador S.A., tiene la obligación de pagar USD1.000.000 en 6 meses a un proveedor en Estados Unidos por la compra de materia prima.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Char char="§"/>
            </a:pPr>
            <a:endParaRPr lang="es-CO" sz="1600" b="0"/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Char char="§"/>
            </a:pPr>
            <a:endParaRPr lang="es-CO" sz="1600" b="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987675" y="146050"/>
            <a:ext cx="597693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s-CO" sz="2400" b="0">
                <a:solidFill>
                  <a:schemeClr val="accent2"/>
                </a:solidFill>
              </a:rPr>
              <a:t>4. Opciones</a:t>
            </a:r>
            <a:endParaRPr lang="es-ES" sz="2400" b="0">
              <a:solidFill>
                <a:schemeClr val="accent2"/>
              </a:solidFill>
            </a:endParaRPr>
          </a:p>
        </p:txBody>
      </p:sp>
      <p:sp>
        <p:nvSpPr>
          <p:cNvPr id="29701" name="Rectangle 6"/>
          <p:cNvSpPr>
            <a:spLocks noChangeArrowheads="1"/>
          </p:cNvSpPr>
          <p:nvPr/>
        </p:nvSpPr>
        <p:spPr bwMode="auto">
          <a:xfrm>
            <a:off x="468313" y="5302250"/>
            <a:ext cx="8135937" cy="287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Char char="§"/>
            </a:pPr>
            <a:r>
              <a:rPr lang="es-CO" sz="1600"/>
              <a:t>CONCLUSIÓN: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CO" sz="1600" b="0"/>
              <a:t>	Con una opción transferimos el riesgo de pérdida, pero mantenemos las posibilidades de beneficio ante una evolución positiva de los precios. Es decir, La cobertura de riesgos con opciones es </a:t>
            </a:r>
            <a:r>
              <a:rPr lang="es-CO" sz="1600" b="0" i="1" u="sng"/>
              <a:t>FLEXIBLE</a:t>
            </a:r>
            <a:r>
              <a:rPr lang="es-CO" sz="1600" b="0"/>
              <a:t>. 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CO" sz="1600" b="0"/>
              <a:t>	</a:t>
            </a:r>
          </a:p>
        </p:txBody>
      </p:sp>
      <p:sp>
        <p:nvSpPr>
          <p:cNvPr id="123914" name="Rectangle 10"/>
          <p:cNvSpPr>
            <a:spLocks noChangeArrowheads="1"/>
          </p:cNvSpPr>
          <p:nvPr/>
        </p:nvSpPr>
        <p:spPr bwMode="auto">
          <a:xfrm>
            <a:off x="827088" y="2133600"/>
            <a:ext cx="3529012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s-CO">
                <a:solidFill>
                  <a:schemeClr val="accent2"/>
                </a:solidFill>
              </a:rPr>
              <a:t>En T = 0: </a:t>
            </a:r>
            <a:r>
              <a:rPr lang="es-CO" b="0">
                <a:solidFill>
                  <a:schemeClr val="tx2"/>
                </a:solidFill>
              </a:rPr>
              <a:t>Se pacta la operación.</a:t>
            </a:r>
          </a:p>
          <a:p>
            <a:pPr marL="177800" indent="-177800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s-CO">
                <a:solidFill>
                  <a:schemeClr val="accent2"/>
                </a:solidFill>
              </a:rPr>
              <a:t>Precio Ejercicio: </a:t>
            </a:r>
            <a:r>
              <a:rPr lang="es-CO" b="0">
                <a:solidFill>
                  <a:schemeClr val="tx2"/>
                </a:solidFill>
              </a:rPr>
              <a:t>2.000 COP/USD</a:t>
            </a:r>
          </a:p>
          <a:p>
            <a:pPr marL="177800" indent="-177800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s-CO">
                <a:solidFill>
                  <a:schemeClr val="accent2"/>
                </a:solidFill>
              </a:rPr>
              <a:t>Prima:</a:t>
            </a:r>
            <a:r>
              <a:rPr lang="es-CO" b="0">
                <a:solidFill>
                  <a:schemeClr val="tx2"/>
                </a:solidFill>
              </a:rPr>
              <a:t> 50 COP/USD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995738" y="3492500"/>
            <a:ext cx="865187" cy="1016000"/>
            <a:chOff x="2744" y="1661"/>
            <a:chExt cx="545" cy="640"/>
          </a:xfrm>
        </p:grpSpPr>
        <p:sp>
          <p:nvSpPr>
            <p:cNvPr id="123916" name="Rectangle 12"/>
            <p:cNvSpPr>
              <a:spLocks noChangeArrowheads="1"/>
            </p:cNvSpPr>
            <p:nvPr/>
          </p:nvSpPr>
          <p:spPr bwMode="auto">
            <a:xfrm>
              <a:off x="2744" y="1661"/>
              <a:ext cx="545" cy="64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s-CO"/>
            </a:p>
          </p:txBody>
        </p:sp>
        <p:pic>
          <p:nvPicPr>
            <p:cNvPr id="29747" name="Picture 1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5" y="1779"/>
              <a:ext cx="493" cy="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4356100" y="3213100"/>
            <a:ext cx="2016125" cy="220663"/>
            <a:chOff x="2992" y="2136"/>
            <a:chExt cx="2040" cy="181"/>
          </a:xfrm>
        </p:grpSpPr>
        <p:sp>
          <p:nvSpPr>
            <p:cNvPr id="29741" name="Line 18"/>
            <p:cNvSpPr>
              <a:spLocks noChangeShapeType="1"/>
            </p:cNvSpPr>
            <p:nvPr/>
          </p:nvSpPr>
          <p:spPr bwMode="auto">
            <a:xfrm>
              <a:off x="2992" y="2136"/>
              <a:ext cx="2040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lg" len="med"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29742" name="Line 19"/>
            <p:cNvSpPr>
              <a:spLocks noChangeShapeType="1"/>
            </p:cNvSpPr>
            <p:nvPr/>
          </p:nvSpPr>
          <p:spPr bwMode="auto">
            <a:xfrm>
              <a:off x="2995" y="2136"/>
              <a:ext cx="0" cy="181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s-CO"/>
            </a:p>
          </p:txBody>
        </p:sp>
        <p:sp>
          <p:nvSpPr>
            <p:cNvPr id="29743" name="Line 20"/>
            <p:cNvSpPr>
              <a:spLocks noChangeShapeType="1"/>
            </p:cNvSpPr>
            <p:nvPr/>
          </p:nvSpPr>
          <p:spPr bwMode="auto">
            <a:xfrm>
              <a:off x="5029" y="2136"/>
              <a:ext cx="0" cy="181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s-CO"/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4356100" y="4579938"/>
            <a:ext cx="2016125" cy="288925"/>
            <a:chOff x="628" y="3785"/>
            <a:chExt cx="2040" cy="182"/>
          </a:xfrm>
        </p:grpSpPr>
        <p:sp>
          <p:nvSpPr>
            <p:cNvPr id="29738" name="Line 22"/>
            <p:cNvSpPr>
              <a:spLocks noChangeShapeType="1"/>
            </p:cNvSpPr>
            <p:nvPr/>
          </p:nvSpPr>
          <p:spPr bwMode="auto">
            <a:xfrm>
              <a:off x="628" y="3967"/>
              <a:ext cx="204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 type="none" w="lg" len="med"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29739" name="Line 23"/>
            <p:cNvSpPr>
              <a:spLocks noChangeShapeType="1"/>
            </p:cNvSpPr>
            <p:nvPr/>
          </p:nvSpPr>
          <p:spPr bwMode="auto">
            <a:xfrm>
              <a:off x="631" y="3785"/>
              <a:ext cx="0" cy="18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 type="triangle" w="med" len="med"/>
              <a:tailEnd/>
            </a:ln>
          </p:spPr>
          <p:txBody>
            <a:bodyPr wrap="none" anchor="ctr">
              <a:spAutoFit/>
            </a:bodyPr>
            <a:lstStyle/>
            <a:p>
              <a:endParaRPr lang="es-CO"/>
            </a:p>
          </p:txBody>
        </p:sp>
        <p:sp>
          <p:nvSpPr>
            <p:cNvPr id="29740" name="Line 24"/>
            <p:cNvSpPr>
              <a:spLocks noChangeShapeType="1"/>
            </p:cNvSpPr>
            <p:nvPr/>
          </p:nvSpPr>
          <p:spPr bwMode="auto">
            <a:xfrm>
              <a:off x="2665" y="3785"/>
              <a:ext cx="0" cy="18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s-CO"/>
            </a:p>
          </p:txBody>
        </p:sp>
      </p:grpSp>
      <p:sp>
        <p:nvSpPr>
          <p:cNvPr id="123929" name="Text Box 25"/>
          <p:cNvSpPr txBox="1">
            <a:spLocks noChangeArrowheads="1"/>
          </p:cNvSpPr>
          <p:nvPr/>
        </p:nvSpPr>
        <p:spPr bwMode="auto">
          <a:xfrm>
            <a:off x="4356100" y="3213100"/>
            <a:ext cx="2017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1000">
                <a:solidFill>
                  <a:schemeClr val="accent2"/>
                </a:solidFill>
              </a:rPr>
              <a:t>Derecho compra futura USD</a:t>
            </a:r>
          </a:p>
        </p:txBody>
      </p:sp>
      <p:sp>
        <p:nvSpPr>
          <p:cNvPr id="123930" name="Text Box 26"/>
          <p:cNvSpPr txBox="1">
            <a:spLocks noChangeArrowheads="1"/>
          </p:cNvSpPr>
          <p:nvPr/>
        </p:nvSpPr>
        <p:spPr bwMode="auto">
          <a:xfrm>
            <a:off x="4356100" y="4624388"/>
            <a:ext cx="2017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1000">
                <a:solidFill>
                  <a:srgbClr val="FF3300"/>
                </a:solidFill>
              </a:rPr>
              <a:t>Obligación venta futura USD</a:t>
            </a:r>
          </a:p>
        </p:txBody>
      </p:sp>
      <p:sp>
        <p:nvSpPr>
          <p:cNvPr id="123951" name="Rectangle 47"/>
          <p:cNvSpPr>
            <a:spLocks noChangeArrowheads="1"/>
          </p:cNvSpPr>
          <p:nvPr/>
        </p:nvSpPr>
        <p:spPr bwMode="auto">
          <a:xfrm>
            <a:off x="1979613" y="3455988"/>
            <a:ext cx="865187" cy="1016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CO"/>
          </a:p>
        </p:txBody>
      </p:sp>
      <p:sp>
        <p:nvSpPr>
          <p:cNvPr id="123954" name="Text Box 50"/>
          <p:cNvSpPr txBox="1">
            <a:spLocks noChangeArrowheads="1"/>
          </p:cNvSpPr>
          <p:nvPr/>
        </p:nvSpPr>
        <p:spPr bwMode="auto">
          <a:xfrm>
            <a:off x="4500563" y="2968625"/>
            <a:ext cx="17287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1000">
                <a:solidFill>
                  <a:schemeClr val="accent2"/>
                </a:solidFill>
              </a:rPr>
              <a:t>COP 50 MM</a:t>
            </a:r>
          </a:p>
        </p:txBody>
      </p:sp>
      <p:sp>
        <p:nvSpPr>
          <p:cNvPr id="123956" name="Rectangle 52"/>
          <p:cNvSpPr>
            <a:spLocks noChangeArrowheads="1"/>
          </p:cNvSpPr>
          <p:nvPr/>
        </p:nvSpPr>
        <p:spPr bwMode="auto">
          <a:xfrm>
            <a:off x="827088" y="2133600"/>
            <a:ext cx="6192837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s-CO">
                <a:solidFill>
                  <a:schemeClr val="accent2"/>
                </a:solidFill>
              </a:rPr>
              <a:t>En T = 6 meses: </a:t>
            </a:r>
            <a:r>
              <a:rPr lang="es-CO" b="0">
                <a:solidFill>
                  <a:schemeClr val="tx2"/>
                </a:solidFill>
              </a:rPr>
              <a:t>Si TC Contado &gt; Precio Ejercicio </a:t>
            </a:r>
            <a:r>
              <a:rPr lang="es-CO" u="sng">
                <a:solidFill>
                  <a:schemeClr val="tx2"/>
                </a:solidFill>
              </a:rPr>
              <a:t>SI</a:t>
            </a:r>
            <a:r>
              <a:rPr lang="es-CO" b="0">
                <a:solidFill>
                  <a:schemeClr val="tx2"/>
                </a:solidFill>
              </a:rPr>
              <a:t> se ejerce la opción de compra</a:t>
            </a:r>
          </a:p>
          <a:p>
            <a:pPr marL="177800" indent="-177800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s-CO">
                <a:solidFill>
                  <a:schemeClr val="accent2"/>
                </a:solidFill>
              </a:rPr>
              <a:t>Precio Ejercicio: </a:t>
            </a:r>
            <a:r>
              <a:rPr lang="es-CO" b="0">
                <a:solidFill>
                  <a:schemeClr val="tx2"/>
                </a:solidFill>
              </a:rPr>
              <a:t>2.000 COP/USD</a:t>
            </a:r>
          </a:p>
          <a:p>
            <a:pPr marL="177800" indent="-177800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s-CO">
                <a:solidFill>
                  <a:schemeClr val="accent2"/>
                </a:solidFill>
              </a:rPr>
              <a:t>Precio Contado:</a:t>
            </a:r>
            <a:r>
              <a:rPr lang="es-CO" b="0">
                <a:solidFill>
                  <a:schemeClr val="tx2"/>
                </a:solidFill>
              </a:rPr>
              <a:t> 2.200 COP/USD</a:t>
            </a:r>
          </a:p>
        </p:txBody>
      </p:sp>
      <p:grpSp>
        <p:nvGrpSpPr>
          <p:cNvPr id="6" name="Group 59"/>
          <p:cNvGrpSpPr>
            <a:grpSpLocks/>
          </p:cNvGrpSpPr>
          <p:nvPr/>
        </p:nvGrpSpPr>
        <p:grpSpPr bwMode="auto">
          <a:xfrm>
            <a:off x="4356100" y="3241675"/>
            <a:ext cx="2016125" cy="220663"/>
            <a:chOff x="2992" y="2136"/>
            <a:chExt cx="2040" cy="181"/>
          </a:xfrm>
        </p:grpSpPr>
        <p:sp>
          <p:nvSpPr>
            <p:cNvPr id="29735" name="Line 60"/>
            <p:cNvSpPr>
              <a:spLocks noChangeShapeType="1"/>
            </p:cNvSpPr>
            <p:nvPr/>
          </p:nvSpPr>
          <p:spPr bwMode="auto">
            <a:xfrm>
              <a:off x="2992" y="2136"/>
              <a:ext cx="2040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lg" len="med"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29736" name="Line 61"/>
            <p:cNvSpPr>
              <a:spLocks noChangeShapeType="1"/>
            </p:cNvSpPr>
            <p:nvPr/>
          </p:nvSpPr>
          <p:spPr bwMode="auto">
            <a:xfrm>
              <a:off x="2995" y="2136"/>
              <a:ext cx="0" cy="181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s-CO"/>
            </a:p>
          </p:txBody>
        </p:sp>
        <p:sp>
          <p:nvSpPr>
            <p:cNvPr id="29737" name="Line 62"/>
            <p:cNvSpPr>
              <a:spLocks noChangeShapeType="1"/>
            </p:cNvSpPr>
            <p:nvPr/>
          </p:nvSpPr>
          <p:spPr bwMode="auto">
            <a:xfrm>
              <a:off x="5029" y="2136"/>
              <a:ext cx="0" cy="181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s-CO"/>
            </a:p>
          </p:txBody>
        </p:sp>
      </p:grpSp>
      <p:grpSp>
        <p:nvGrpSpPr>
          <p:cNvPr id="7" name="Group 63"/>
          <p:cNvGrpSpPr>
            <a:grpSpLocks/>
          </p:cNvGrpSpPr>
          <p:nvPr/>
        </p:nvGrpSpPr>
        <p:grpSpPr bwMode="auto">
          <a:xfrm>
            <a:off x="4356100" y="4608513"/>
            <a:ext cx="2016125" cy="288925"/>
            <a:chOff x="628" y="3785"/>
            <a:chExt cx="2040" cy="182"/>
          </a:xfrm>
        </p:grpSpPr>
        <p:sp>
          <p:nvSpPr>
            <p:cNvPr id="29732" name="Line 64"/>
            <p:cNvSpPr>
              <a:spLocks noChangeShapeType="1"/>
            </p:cNvSpPr>
            <p:nvPr/>
          </p:nvSpPr>
          <p:spPr bwMode="auto">
            <a:xfrm>
              <a:off x="628" y="3967"/>
              <a:ext cx="204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lg" len="med"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29733" name="Line 65"/>
            <p:cNvSpPr>
              <a:spLocks noChangeShapeType="1"/>
            </p:cNvSpPr>
            <p:nvPr/>
          </p:nvSpPr>
          <p:spPr bwMode="auto">
            <a:xfrm>
              <a:off x="631" y="3785"/>
              <a:ext cx="0" cy="18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 wrap="none" anchor="ctr">
              <a:spAutoFit/>
            </a:bodyPr>
            <a:lstStyle/>
            <a:p>
              <a:endParaRPr lang="es-CO"/>
            </a:p>
          </p:txBody>
        </p:sp>
        <p:sp>
          <p:nvSpPr>
            <p:cNvPr id="29734" name="Line 66"/>
            <p:cNvSpPr>
              <a:spLocks noChangeShapeType="1"/>
            </p:cNvSpPr>
            <p:nvPr/>
          </p:nvSpPr>
          <p:spPr bwMode="auto">
            <a:xfrm>
              <a:off x="2665" y="3785"/>
              <a:ext cx="0" cy="18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s-CO"/>
            </a:p>
          </p:txBody>
        </p:sp>
      </p:grpSp>
      <p:sp>
        <p:nvSpPr>
          <p:cNvPr id="123971" name="Text Box 67"/>
          <p:cNvSpPr txBox="1">
            <a:spLocks noChangeArrowheads="1"/>
          </p:cNvSpPr>
          <p:nvPr/>
        </p:nvSpPr>
        <p:spPr bwMode="auto">
          <a:xfrm>
            <a:off x="4356100" y="3241675"/>
            <a:ext cx="2017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1000">
                <a:solidFill>
                  <a:schemeClr val="accent2"/>
                </a:solidFill>
              </a:rPr>
              <a:t>Ejerce derecho compra USD</a:t>
            </a:r>
          </a:p>
        </p:txBody>
      </p:sp>
      <p:sp>
        <p:nvSpPr>
          <p:cNvPr id="123972" name="Text Box 68"/>
          <p:cNvSpPr txBox="1">
            <a:spLocks noChangeArrowheads="1"/>
          </p:cNvSpPr>
          <p:nvPr/>
        </p:nvSpPr>
        <p:spPr bwMode="auto">
          <a:xfrm>
            <a:off x="4356100" y="4652963"/>
            <a:ext cx="2017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1000">
                <a:solidFill>
                  <a:srgbClr val="FF3300"/>
                </a:solidFill>
              </a:rPr>
              <a:t>Obligación venta USD</a:t>
            </a:r>
          </a:p>
        </p:txBody>
      </p:sp>
      <p:sp>
        <p:nvSpPr>
          <p:cNvPr id="123975" name="Text Box 71"/>
          <p:cNvSpPr txBox="1">
            <a:spLocks noChangeArrowheads="1"/>
          </p:cNvSpPr>
          <p:nvPr/>
        </p:nvSpPr>
        <p:spPr bwMode="auto">
          <a:xfrm>
            <a:off x="4500563" y="2997200"/>
            <a:ext cx="17287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1000">
                <a:solidFill>
                  <a:schemeClr val="accent2"/>
                </a:solidFill>
              </a:rPr>
              <a:t>COP 2.000 MM</a:t>
            </a:r>
          </a:p>
        </p:txBody>
      </p:sp>
      <p:sp>
        <p:nvSpPr>
          <p:cNvPr id="123976" name="Text Box 72"/>
          <p:cNvSpPr txBox="1">
            <a:spLocks noChangeArrowheads="1"/>
          </p:cNvSpPr>
          <p:nvPr/>
        </p:nvSpPr>
        <p:spPr bwMode="auto">
          <a:xfrm>
            <a:off x="4500563" y="4897438"/>
            <a:ext cx="17287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1000">
                <a:solidFill>
                  <a:srgbClr val="FF3300"/>
                </a:solidFill>
              </a:rPr>
              <a:t>USD 1 MM</a:t>
            </a:r>
          </a:p>
        </p:txBody>
      </p:sp>
      <p:sp>
        <p:nvSpPr>
          <p:cNvPr id="123989" name="Rectangle 85"/>
          <p:cNvSpPr>
            <a:spLocks noChangeArrowheads="1"/>
          </p:cNvSpPr>
          <p:nvPr/>
        </p:nvSpPr>
        <p:spPr bwMode="auto">
          <a:xfrm>
            <a:off x="827088" y="2133600"/>
            <a:ext cx="6192837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s-CO">
                <a:solidFill>
                  <a:schemeClr val="accent2"/>
                </a:solidFill>
              </a:rPr>
              <a:t>En T = 6 meses: </a:t>
            </a:r>
            <a:r>
              <a:rPr lang="es-CO" b="0">
                <a:solidFill>
                  <a:schemeClr val="tx2"/>
                </a:solidFill>
              </a:rPr>
              <a:t>Si TC Contado &lt; Precio Ejercicio </a:t>
            </a:r>
            <a:r>
              <a:rPr lang="es-CO" u="sng">
                <a:solidFill>
                  <a:schemeClr val="tx2"/>
                </a:solidFill>
              </a:rPr>
              <a:t>NO</a:t>
            </a:r>
            <a:r>
              <a:rPr lang="es-CO" b="0">
                <a:solidFill>
                  <a:schemeClr val="tx2"/>
                </a:solidFill>
              </a:rPr>
              <a:t> se ejerce la opción de compra</a:t>
            </a:r>
          </a:p>
          <a:p>
            <a:pPr marL="177800" indent="-177800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s-CO">
                <a:solidFill>
                  <a:schemeClr val="accent2"/>
                </a:solidFill>
              </a:rPr>
              <a:t>Precio Ejercicio: </a:t>
            </a:r>
            <a:r>
              <a:rPr lang="es-CO" b="0">
                <a:solidFill>
                  <a:schemeClr val="tx2"/>
                </a:solidFill>
              </a:rPr>
              <a:t>2.000 COP/USD</a:t>
            </a:r>
          </a:p>
          <a:p>
            <a:pPr marL="177800" indent="-177800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s-CO">
                <a:solidFill>
                  <a:schemeClr val="accent2"/>
                </a:solidFill>
              </a:rPr>
              <a:t>Precio Contado:</a:t>
            </a:r>
            <a:r>
              <a:rPr lang="es-CO" b="0">
                <a:solidFill>
                  <a:schemeClr val="tx2"/>
                </a:solidFill>
              </a:rPr>
              <a:t> 1.800 COP/USD</a:t>
            </a:r>
          </a:p>
        </p:txBody>
      </p:sp>
      <p:grpSp>
        <p:nvGrpSpPr>
          <p:cNvPr id="8" name="Group 98"/>
          <p:cNvGrpSpPr>
            <a:grpSpLocks/>
          </p:cNvGrpSpPr>
          <p:nvPr/>
        </p:nvGrpSpPr>
        <p:grpSpPr bwMode="auto">
          <a:xfrm>
            <a:off x="2339975" y="3213100"/>
            <a:ext cx="2016125" cy="220663"/>
            <a:chOff x="567" y="2024"/>
            <a:chExt cx="1270" cy="139"/>
          </a:xfrm>
        </p:grpSpPr>
        <p:sp>
          <p:nvSpPr>
            <p:cNvPr id="29729" name="Line 87"/>
            <p:cNvSpPr>
              <a:spLocks noChangeShapeType="1"/>
            </p:cNvSpPr>
            <p:nvPr/>
          </p:nvSpPr>
          <p:spPr bwMode="auto">
            <a:xfrm>
              <a:off x="567" y="2024"/>
              <a:ext cx="1270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lg" len="med"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29730" name="Line 88"/>
            <p:cNvSpPr>
              <a:spLocks noChangeShapeType="1"/>
            </p:cNvSpPr>
            <p:nvPr/>
          </p:nvSpPr>
          <p:spPr bwMode="auto">
            <a:xfrm>
              <a:off x="1837" y="2024"/>
              <a:ext cx="0" cy="139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s-CO"/>
            </a:p>
          </p:txBody>
        </p:sp>
        <p:sp>
          <p:nvSpPr>
            <p:cNvPr id="29731" name="Line 89"/>
            <p:cNvSpPr>
              <a:spLocks noChangeShapeType="1"/>
            </p:cNvSpPr>
            <p:nvPr/>
          </p:nvSpPr>
          <p:spPr bwMode="auto">
            <a:xfrm>
              <a:off x="567" y="2024"/>
              <a:ext cx="0" cy="139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s-CO"/>
            </a:p>
          </p:txBody>
        </p:sp>
      </p:grpSp>
      <p:grpSp>
        <p:nvGrpSpPr>
          <p:cNvPr id="9" name="Group 99"/>
          <p:cNvGrpSpPr>
            <a:grpSpLocks/>
          </p:cNvGrpSpPr>
          <p:nvPr/>
        </p:nvGrpSpPr>
        <p:grpSpPr bwMode="auto">
          <a:xfrm>
            <a:off x="2339975" y="4579938"/>
            <a:ext cx="2016125" cy="288925"/>
            <a:chOff x="1474" y="2885"/>
            <a:chExt cx="1270" cy="182"/>
          </a:xfrm>
        </p:grpSpPr>
        <p:sp>
          <p:nvSpPr>
            <p:cNvPr id="29726" name="Line 91"/>
            <p:cNvSpPr>
              <a:spLocks noChangeShapeType="1"/>
            </p:cNvSpPr>
            <p:nvPr/>
          </p:nvSpPr>
          <p:spPr bwMode="auto">
            <a:xfrm>
              <a:off x="1474" y="3067"/>
              <a:ext cx="127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lg" len="med"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29727" name="Line 92"/>
            <p:cNvSpPr>
              <a:spLocks noChangeShapeType="1"/>
            </p:cNvSpPr>
            <p:nvPr/>
          </p:nvSpPr>
          <p:spPr bwMode="auto">
            <a:xfrm>
              <a:off x="2744" y="2885"/>
              <a:ext cx="0" cy="18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 wrap="none" anchor="ctr">
              <a:spAutoFit/>
            </a:bodyPr>
            <a:lstStyle/>
            <a:p>
              <a:endParaRPr lang="es-CO"/>
            </a:p>
          </p:txBody>
        </p:sp>
        <p:sp>
          <p:nvSpPr>
            <p:cNvPr id="29728" name="Line 93"/>
            <p:cNvSpPr>
              <a:spLocks noChangeShapeType="1"/>
            </p:cNvSpPr>
            <p:nvPr/>
          </p:nvSpPr>
          <p:spPr bwMode="auto">
            <a:xfrm>
              <a:off x="1474" y="2885"/>
              <a:ext cx="0" cy="18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s-CO"/>
            </a:p>
          </p:txBody>
        </p:sp>
      </p:grpSp>
      <p:sp>
        <p:nvSpPr>
          <p:cNvPr id="123998" name="Text Box 94"/>
          <p:cNvSpPr txBox="1">
            <a:spLocks noChangeArrowheads="1"/>
          </p:cNvSpPr>
          <p:nvPr/>
        </p:nvSpPr>
        <p:spPr bwMode="auto">
          <a:xfrm>
            <a:off x="2339975" y="3213100"/>
            <a:ext cx="2017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1000">
                <a:solidFill>
                  <a:schemeClr val="accent2"/>
                </a:solidFill>
              </a:rPr>
              <a:t>Entrega COP al Mercado</a:t>
            </a:r>
          </a:p>
        </p:txBody>
      </p:sp>
      <p:sp>
        <p:nvSpPr>
          <p:cNvPr id="123999" name="Text Box 95"/>
          <p:cNvSpPr txBox="1">
            <a:spLocks noChangeArrowheads="1"/>
          </p:cNvSpPr>
          <p:nvPr/>
        </p:nvSpPr>
        <p:spPr bwMode="auto">
          <a:xfrm>
            <a:off x="2339975" y="4624388"/>
            <a:ext cx="2017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1000">
                <a:solidFill>
                  <a:srgbClr val="FF3300"/>
                </a:solidFill>
              </a:rPr>
              <a:t>Recibe USD del Mercado</a:t>
            </a:r>
          </a:p>
        </p:txBody>
      </p:sp>
      <p:sp>
        <p:nvSpPr>
          <p:cNvPr id="124000" name="Text Box 96"/>
          <p:cNvSpPr txBox="1">
            <a:spLocks noChangeArrowheads="1"/>
          </p:cNvSpPr>
          <p:nvPr/>
        </p:nvSpPr>
        <p:spPr bwMode="auto">
          <a:xfrm>
            <a:off x="2484438" y="2968625"/>
            <a:ext cx="17287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1000">
                <a:solidFill>
                  <a:schemeClr val="accent2"/>
                </a:solidFill>
              </a:rPr>
              <a:t>COP 1.800 MM</a:t>
            </a:r>
          </a:p>
        </p:txBody>
      </p:sp>
      <p:sp>
        <p:nvSpPr>
          <p:cNvPr id="124001" name="Text Box 97"/>
          <p:cNvSpPr txBox="1">
            <a:spLocks noChangeArrowheads="1"/>
          </p:cNvSpPr>
          <p:nvPr/>
        </p:nvSpPr>
        <p:spPr bwMode="auto">
          <a:xfrm>
            <a:off x="2484438" y="4868863"/>
            <a:ext cx="17287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1000">
                <a:solidFill>
                  <a:srgbClr val="FF3300"/>
                </a:solidFill>
              </a:rPr>
              <a:t>USD 1 MM</a:t>
            </a:r>
          </a:p>
        </p:txBody>
      </p:sp>
      <p:pic>
        <p:nvPicPr>
          <p:cNvPr id="29725" name="Picture 1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1050" y="3500438"/>
            <a:ext cx="7921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51 CuadroTexto"/>
          <p:cNvSpPr txBox="1"/>
          <p:nvPr/>
        </p:nvSpPr>
        <p:spPr>
          <a:xfrm>
            <a:off x="5929322" y="378619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Entidad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1239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239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1239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1239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1239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1239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1239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1239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1239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2000"/>
                                        <p:tgtEl>
                                          <p:spTgt spid="1239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2000"/>
                                        <p:tgtEl>
                                          <p:spTgt spid="1239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2000"/>
                                        <p:tgtEl>
                                          <p:spTgt spid="1240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1240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2000"/>
                                        <p:tgtEl>
                                          <p:spTgt spid="1239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14" grpId="0"/>
      <p:bldP spid="123929" grpId="0"/>
      <p:bldP spid="123929" grpId="1"/>
      <p:bldP spid="123930" grpId="0"/>
      <p:bldP spid="123930" grpId="1"/>
      <p:bldP spid="123954" grpId="0"/>
      <p:bldP spid="123954" grpId="1"/>
      <p:bldP spid="123956" grpId="0"/>
      <p:bldP spid="123956" grpId="1"/>
      <p:bldP spid="123971" grpId="0"/>
      <p:bldP spid="123971" grpId="1"/>
      <p:bldP spid="123972" grpId="0"/>
      <p:bldP spid="123972" grpId="1"/>
      <p:bldP spid="123975" grpId="0"/>
      <p:bldP spid="123975" grpId="1"/>
      <p:bldP spid="123976" grpId="0"/>
      <p:bldP spid="123976" grpId="1"/>
      <p:bldP spid="123989" grpId="0"/>
      <p:bldP spid="123989" grpId="1"/>
      <p:bldP spid="123998" grpId="0"/>
      <p:bldP spid="123998" grpId="1"/>
      <p:bldP spid="123999" grpId="0"/>
      <p:bldP spid="123999" grpId="1"/>
      <p:bldP spid="124000" grpId="0"/>
      <p:bldP spid="124000" grpId="1"/>
      <p:bldP spid="124001" grpId="0"/>
      <p:bldP spid="124001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23850" y="1628775"/>
            <a:ext cx="8496300" cy="15827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Char char="§"/>
            </a:pPr>
            <a:r>
              <a:rPr lang="es-CO" sz="1600" b="0"/>
              <a:t>Un Swap es un contrato en el cual las partes acuerdan intercambiar flujos expresados en diferentes </a:t>
            </a:r>
            <a:r>
              <a:rPr lang="es-CO" sz="1600" b="0" u="sng"/>
              <a:t>TASAS DE INTERÉS</a:t>
            </a:r>
            <a:r>
              <a:rPr lang="es-CO" sz="1600" b="0"/>
              <a:t> y/o </a:t>
            </a:r>
            <a:r>
              <a:rPr lang="es-CO" sz="1600" b="0" u="sng"/>
              <a:t>MONEDAS</a:t>
            </a:r>
            <a:r>
              <a:rPr lang="es-CO" sz="1600" b="0"/>
              <a:t>, en una serie de fechas futuras determinados desde la fecha de la celebración de la operación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Char char="§"/>
            </a:pPr>
            <a:endParaRPr lang="es-CO" sz="1600" b="0"/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Char char="§"/>
            </a:pPr>
            <a:r>
              <a:rPr lang="es-CO" sz="1600" b="0"/>
              <a:t>Su objetivo es reducir la incertidumbre generada por las variables de mercado (Tasas de Interés y Tipo de Cambio) sobre los resultados del negocio. </a:t>
            </a:r>
            <a:r>
              <a:rPr lang="es-CO" sz="1600" b="0">
                <a:solidFill>
                  <a:srgbClr val="FF3300"/>
                </a:solidFill>
              </a:rPr>
              <a:t>Su objetivo no es ser un nuevo generador de ingresos.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Char char="§"/>
            </a:pPr>
            <a:endParaRPr lang="es-CO" sz="1600" b="0"/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Char char="§"/>
            </a:pPr>
            <a:r>
              <a:rPr lang="es-CO" sz="1600" b="0"/>
              <a:t>Los flujos a intercambiar reflejan los pagos de intereses y/o amortizaciones de capital que durante el plazo del contrato las partes se obligan a pagar y a recibir en la moneda que a cada uno le corresponda.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endParaRPr lang="es-CO" sz="1600" b="0"/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Char char="§"/>
            </a:pPr>
            <a:endParaRPr lang="es-CO" sz="1600" b="0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23850" y="838200"/>
            <a:ext cx="8496300" cy="287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CO" sz="1800">
                <a:solidFill>
                  <a:schemeClr val="accent2"/>
                </a:solidFill>
              </a:rPr>
              <a:t>:: Definición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2987675" y="146050"/>
            <a:ext cx="597693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s-CO" sz="2400" b="0">
                <a:solidFill>
                  <a:schemeClr val="accent2"/>
                </a:solidFill>
              </a:rPr>
              <a:t>5. Swaps</a:t>
            </a:r>
            <a:endParaRPr lang="es-ES" sz="2400" b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323850" y="1628775"/>
            <a:ext cx="8496300" cy="15827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Char char="§"/>
            </a:pPr>
            <a:r>
              <a:rPr lang="es-CO" sz="1600"/>
              <a:t>Swap de Divisas – </a:t>
            </a:r>
            <a:r>
              <a:rPr lang="es-CO" sz="1600" i="1"/>
              <a:t>Cross Currency Swap (CCS)</a:t>
            </a:r>
            <a:endParaRPr lang="es-CO" sz="1600"/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CO" sz="1600" b="0"/>
              <a:t>	Las partes intercambian flujos sobre montos nominales denominados en distintas monedas, los cuales necesariamente están referidos a distintas tasas de interés, fijas o varibles.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endParaRPr lang="es-CO" sz="1600" b="0"/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Char char="§"/>
            </a:pPr>
            <a:r>
              <a:rPr lang="es-CO" sz="1600"/>
              <a:t>Swap de Tasas de Interés</a:t>
            </a:r>
            <a:r>
              <a:rPr lang="es-CO" sz="1600" b="0"/>
              <a:t>	 </a:t>
            </a:r>
            <a:r>
              <a:rPr lang="es-CO" sz="1600"/>
              <a:t>- </a:t>
            </a:r>
            <a:r>
              <a:rPr lang="es-CO" sz="1600" i="1"/>
              <a:t>Interest Rate Swap (IRS)</a:t>
            </a:r>
            <a:endParaRPr lang="es-CO" sz="1600" b="0"/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CO" sz="1600" b="0"/>
              <a:t>	Las partes intercambian flujos calculados sobre un monto nominal, denominados en una misma moneda, pero referidos a distintas tasas de interés.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endParaRPr lang="es-CO" sz="1600" b="0"/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CO" sz="1600" b="0"/>
              <a:t>	Generalmente, en este tipo de contratos una parte recibe flujos con una tasa de interés fija y la otra recibe flujos con una tasa de interés variable, aunque también se puede dar el caso de intercambios referidos a flujos con tasas variables distintas.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endParaRPr lang="es-CO" sz="1600" b="0"/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CO" sz="1600" b="0"/>
              <a:t>	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Char char="§"/>
            </a:pPr>
            <a:endParaRPr lang="es-CO" sz="1600" b="0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23850" y="838200"/>
            <a:ext cx="8496300" cy="287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CO" sz="1800">
                <a:solidFill>
                  <a:schemeClr val="accent2"/>
                </a:solidFill>
              </a:rPr>
              <a:t>:: Tipos de Swaps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2987675" y="146050"/>
            <a:ext cx="597693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s-CO" sz="2400" b="0">
                <a:solidFill>
                  <a:schemeClr val="accent2"/>
                </a:solidFill>
              </a:rPr>
              <a:t>5. Swaps</a:t>
            </a:r>
            <a:endParaRPr lang="es-ES" sz="2400" b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ChangeArrowheads="1"/>
          </p:cNvSpPr>
          <p:nvPr/>
        </p:nvSpPr>
        <p:spPr bwMode="auto">
          <a:xfrm>
            <a:off x="3851275" y="2844800"/>
            <a:ext cx="1617663" cy="20955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CO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5616575" y="3335338"/>
            <a:ext cx="15128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1000">
                <a:solidFill>
                  <a:srgbClr val="001B66"/>
                </a:solidFill>
              </a:rPr>
              <a:t>Intereses en USD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5580063" y="3683000"/>
            <a:ext cx="1584325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 type="none" w="lg" len="med"/>
            <a:tailEnd type="triangle" w="med" len="med"/>
          </a:ln>
        </p:spPr>
        <p:txBody>
          <a:bodyPr/>
          <a:lstStyle/>
          <a:p>
            <a:endParaRPr lang="es-CO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821238" y="2433638"/>
            <a:ext cx="3238500" cy="287337"/>
            <a:chOff x="2992" y="2136"/>
            <a:chExt cx="2040" cy="181"/>
          </a:xfrm>
        </p:grpSpPr>
        <p:sp>
          <p:nvSpPr>
            <p:cNvPr id="33827" name="Line 6"/>
            <p:cNvSpPr>
              <a:spLocks noChangeShapeType="1"/>
            </p:cNvSpPr>
            <p:nvPr/>
          </p:nvSpPr>
          <p:spPr bwMode="auto">
            <a:xfrm>
              <a:off x="2992" y="2136"/>
              <a:ext cx="204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 type="none" w="lg" len="med"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33828" name="Line 7"/>
            <p:cNvSpPr>
              <a:spLocks noChangeShapeType="1"/>
            </p:cNvSpPr>
            <p:nvPr/>
          </p:nvSpPr>
          <p:spPr bwMode="auto">
            <a:xfrm>
              <a:off x="2995" y="2136"/>
              <a:ext cx="0" cy="18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s-CO"/>
            </a:p>
          </p:txBody>
        </p:sp>
        <p:sp>
          <p:nvSpPr>
            <p:cNvPr id="33829" name="Line 8"/>
            <p:cNvSpPr>
              <a:spLocks noChangeShapeType="1"/>
            </p:cNvSpPr>
            <p:nvPr/>
          </p:nvSpPr>
          <p:spPr bwMode="auto">
            <a:xfrm>
              <a:off x="5029" y="2136"/>
              <a:ext cx="0" cy="18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s-CO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068388" y="2433638"/>
            <a:ext cx="3238500" cy="287337"/>
            <a:chOff x="628" y="2136"/>
            <a:chExt cx="2040" cy="181"/>
          </a:xfrm>
        </p:grpSpPr>
        <p:sp>
          <p:nvSpPr>
            <p:cNvPr id="33824" name="Line 10"/>
            <p:cNvSpPr>
              <a:spLocks noChangeShapeType="1"/>
            </p:cNvSpPr>
            <p:nvPr/>
          </p:nvSpPr>
          <p:spPr bwMode="auto">
            <a:xfrm>
              <a:off x="628" y="2136"/>
              <a:ext cx="204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 type="none" w="lg" len="med"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33825" name="Line 11"/>
            <p:cNvSpPr>
              <a:spLocks noChangeShapeType="1"/>
            </p:cNvSpPr>
            <p:nvPr/>
          </p:nvSpPr>
          <p:spPr bwMode="auto">
            <a:xfrm>
              <a:off x="631" y="2136"/>
              <a:ext cx="0" cy="18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s-CO"/>
            </a:p>
          </p:txBody>
        </p:sp>
        <p:sp>
          <p:nvSpPr>
            <p:cNvPr id="33826" name="Line 12"/>
            <p:cNvSpPr>
              <a:spLocks noChangeShapeType="1"/>
            </p:cNvSpPr>
            <p:nvPr/>
          </p:nvSpPr>
          <p:spPr bwMode="auto">
            <a:xfrm>
              <a:off x="2665" y="2136"/>
              <a:ext cx="0" cy="18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s-CO"/>
            </a:p>
          </p:txBody>
        </p:sp>
      </p:grpSp>
      <p:sp>
        <p:nvSpPr>
          <p:cNvPr id="33799" name="Text Box 13"/>
          <p:cNvSpPr txBox="1">
            <a:spLocks noChangeArrowheads="1"/>
          </p:cNvSpPr>
          <p:nvPr/>
        </p:nvSpPr>
        <p:spPr bwMode="auto">
          <a:xfrm>
            <a:off x="5613400" y="2125663"/>
            <a:ext cx="15128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1000">
                <a:solidFill>
                  <a:srgbClr val="001B66"/>
                </a:solidFill>
              </a:rPr>
              <a:t>Capital en USD</a:t>
            </a:r>
          </a:p>
        </p:txBody>
      </p:sp>
      <p:sp>
        <p:nvSpPr>
          <p:cNvPr id="128014" name="Text Box 14"/>
          <p:cNvSpPr txBox="1">
            <a:spLocks noChangeArrowheads="1"/>
          </p:cNvSpPr>
          <p:nvPr/>
        </p:nvSpPr>
        <p:spPr bwMode="auto">
          <a:xfrm>
            <a:off x="1979613" y="2125663"/>
            <a:ext cx="15128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1000">
                <a:solidFill>
                  <a:srgbClr val="001B66"/>
                </a:solidFill>
              </a:rPr>
              <a:t>Capital en USD</a:t>
            </a:r>
          </a:p>
        </p:txBody>
      </p:sp>
      <p:sp>
        <p:nvSpPr>
          <p:cNvPr id="128015" name="Text Box 15"/>
          <p:cNvSpPr txBox="1">
            <a:spLocks noChangeArrowheads="1"/>
          </p:cNvSpPr>
          <p:nvPr/>
        </p:nvSpPr>
        <p:spPr bwMode="auto">
          <a:xfrm>
            <a:off x="2120900" y="3335338"/>
            <a:ext cx="15128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1000">
                <a:solidFill>
                  <a:srgbClr val="001B66"/>
                </a:solidFill>
              </a:rPr>
              <a:t>Intereses en USD</a:t>
            </a:r>
          </a:p>
        </p:txBody>
      </p:sp>
      <p:sp>
        <p:nvSpPr>
          <p:cNvPr id="128016" name="Line 16"/>
          <p:cNvSpPr>
            <a:spLocks noChangeShapeType="1"/>
          </p:cNvSpPr>
          <p:nvPr/>
        </p:nvSpPr>
        <p:spPr bwMode="auto">
          <a:xfrm>
            <a:off x="2084388" y="3683000"/>
            <a:ext cx="1584325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 type="none" w="lg" len="med"/>
            <a:tailEnd type="triangle" w="med" len="med"/>
          </a:ln>
        </p:spPr>
        <p:txBody>
          <a:bodyPr/>
          <a:lstStyle/>
          <a:p>
            <a:endParaRPr lang="es-CO"/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068388" y="5051425"/>
            <a:ext cx="3238500" cy="288925"/>
            <a:chOff x="628" y="3785"/>
            <a:chExt cx="2040" cy="182"/>
          </a:xfrm>
        </p:grpSpPr>
        <p:sp>
          <p:nvSpPr>
            <p:cNvPr id="33821" name="Line 18"/>
            <p:cNvSpPr>
              <a:spLocks noChangeShapeType="1"/>
            </p:cNvSpPr>
            <p:nvPr/>
          </p:nvSpPr>
          <p:spPr bwMode="auto">
            <a:xfrm>
              <a:off x="628" y="3967"/>
              <a:ext cx="2040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lg" len="med"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33822" name="Line 19"/>
            <p:cNvSpPr>
              <a:spLocks noChangeShapeType="1"/>
            </p:cNvSpPr>
            <p:nvPr/>
          </p:nvSpPr>
          <p:spPr bwMode="auto">
            <a:xfrm>
              <a:off x="631" y="3785"/>
              <a:ext cx="0" cy="18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 wrap="none" anchor="ctr">
              <a:spAutoFit/>
            </a:bodyPr>
            <a:lstStyle/>
            <a:p>
              <a:endParaRPr lang="es-CO"/>
            </a:p>
          </p:txBody>
        </p:sp>
        <p:sp>
          <p:nvSpPr>
            <p:cNvPr id="33823" name="Line 20"/>
            <p:cNvSpPr>
              <a:spLocks noChangeShapeType="1"/>
            </p:cNvSpPr>
            <p:nvPr/>
          </p:nvSpPr>
          <p:spPr bwMode="auto">
            <a:xfrm>
              <a:off x="2665" y="3785"/>
              <a:ext cx="0" cy="18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s-CO"/>
            </a:p>
          </p:txBody>
        </p:sp>
      </p:grpSp>
      <p:sp>
        <p:nvSpPr>
          <p:cNvPr id="128021" name="Text Box 21"/>
          <p:cNvSpPr txBox="1">
            <a:spLocks noChangeArrowheads="1"/>
          </p:cNvSpPr>
          <p:nvPr/>
        </p:nvSpPr>
        <p:spPr bwMode="auto">
          <a:xfrm>
            <a:off x="1979613" y="5403850"/>
            <a:ext cx="15128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1000">
                <a:solidFill>
                  <a:srgbClr val="FF0000"/>
                </a:solidFill>
              </a:rPr>
              <a:t>Capital en COP</a:t>
            </a:r>
          </a:p>
        </p:txBody>
      </p:sp>
      <p:sp>
        <p:nvSpPr>
          <p:cNvPr id="128022" name="Text Box 22"/>
          <p:cNvSpPr txBox="1">
            <a:spLocks noChangeArrowheads="1"/>
          </p:cNvSpPr>
          <p:nvPr/>
        </p:nvSpPr>
        <p:spPr bwMode="auto">
          <a:xfrm>
            <a:off x="2125663" y="4284663"/>
            <a:ext cx="15128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1000">
                <a:solidFill>
                  <a:srgbClr val="FF0000"/>
                </a:solidFill>
              </a:rPr>
              <a:t>Intereses en COP</a:t>
            </a:r>
          </a:p>
        </p:txBody>
      </p:sp>
      <p:sp>
        <p:nvSpPr>
          <p:cNvPr id="128023" name="Line 23"/>
          <p:cNvSpPr>
            <a:spLocks noChangeShapeType="1"/>
          </p:cNvSpPr>
          <p:nvPr/>
        </p:nvSpPr>
        <p:spPr bwMode="auto">
          <a:xfrm>
            <a:off x="2089150" y="4127500"/>
            <a:ext cx="158432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s-CO"/>
          </a:p>
        </p:txBody>
      </p:sp>
      <p:sp>
        <p:nvSpPr>
          <p:cNvPr id="128027" name="Rectangle 27"/>
          <p:cNvSpPr>
            <a:spLocks noChangeArrowheads="1"/>
          </p:cNvSpPr>
          <p:nvPr/>
        </p:nvSpPr>
        <p:spPr bwMode="auto">
          <a:xfrm>
            <a:off x="2051050" y="3265488"/>
            <a:ext cx="1657350" cy="503237"/>
          </a:xfrm>
          <a:prstGeom prst="rect">
            <a:avLst/>
          </a:prstGeom>
          <a:solidFill>
            <a:schemeClr val="bg1">
              <a:alpha val="79999"/>
            </a:schemeClr>
          </a:solidFill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CO"/>
          </a:p>
        </p:txBody>
      </p:sp>
      <p:sp>
        <p:nvSpPr>
          <p:cNvPr id="128028" name="Rectangle 28"/>
          <p:cNvSpPr>
            <a:spLocks noChangeArrowheads="1"/>
          </p:cNvSpPr>
          <p:nvPr/>
        </p:nvSpPr>
        <p:spPr bwMode="auto">
          <a:xfrm>
            <a:off x="5534025" y="3265488"/>
            <a:ext cx="1657350" cy="503237"/>
          </a:xfrm>
          <a:prstGeom prst="rect">
            <a:avLst/>
          </a:prstGeom>
          <a:solidFill>
            <a:schemeClr val="bg1">
              <a:alpha val="79999"/>
            </a:schemeClr>
          </a:solidFill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CO"/>
          </a:p>
        </p:txBody>
      </p:sp>
      <p:sp>
        <p:nvSpPr>
          <p:cNvPr id="33810" name="Text Box 29"/>
          <p:cNvSpPr txBox="1">
            <a:spLocks noChangeArrowheads="1"/>
          </p:cNvSpPr>
          <p:nvPr/>
        </p:nvSpPr>
        <p:spPr bwMode="auto">
          <a:xfrm>
            <a:off x="5016500" y="1700213"/>
            <a:ext cx="3011488" cy="3048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1400">
                <a:solidFill>
                  <a:srgbClr val="333333"/>
                </a:solidFill>
              </a:rPr>
              <a:t>:: Deuda Original ::</a:t>
            </a:r>
          </a:p>
        </p:txBody>
      </p:sp>
      <p:sp>
        <p:nvSpPr>
          <p:cNvPr id="128030" name="Text Box 30"/>
          <p:cNvSpPr txBox="1">
            <a:spLocks noChangeArrowheads="1"/>
          </p:cNvSpPr>
          <p:nvPr/>
        </p:nvSpPr>
        <p:spPr bwMode="auto">
          <a:xfrm>
            <a:off x="1416050" y="1700213"/>
            <a:ext cx="2808288" cy="3048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1400">
                <a:solidFill>
                  <a:srgbClr val="333333"/>
                </a:solidFill>
              </a:rPr>
              <a:t>:: Contrato Swap ::</a:t>
            </a:r>
          </a:p>
        </p:txBody>
      </p:sp>
      <p:sp>
        <p:nvSpPr>
          <p:cNvPr id="128034" name="Rectangle 34"/>
          <p:cNvSpPr>
            <a:spLocks noChangeArrowheads="1"/>
          </p:cNvSpPr>
          <p:nvPr/>
        </p:nvSpPr>
        <p:spPr bwMode="auto">
          <a:xfrm>
            <a:off x="827088" y="2112963"/>
            <a:ext cx="7416800" cy="647700"/>
          </a:xfrm>
          <a:prstGeom prst="rect">
            <a:avLst/>
          </a:prstGeom>
          <a:solidFill>
            <a:schemeClr val="bg1">
              <a:alpha val="79999"/>
            </a:schemeClr>
          </a:solidFill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CO"/>
          </a:p>
        </p:txBody>
      </p:sp>
      <p:pic>
        <p:nvPicPr>
          <p:cNvPr id="33814" name="Picture 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71925" y="3230563"/>
            <a:ext cx="1463675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15" name="Rectangle 36"/>
          <p:cNvSpPr>
            <a:spLocks noChangeArrowheads="1"/>
          </p:cNvSpPr>
          <p:nvPr/>
        </p:nvSpPr>
        <p:spPr bwMode="auto">
          <a:xfrm>
            <a:off x="323850" y="838200"/>
            <a:ext cx="8496300" cy="287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CO" sz="1800">
                <a:solidFill>
                  <a:schemeClr val="accent2"/>
                </a:solidFill>
              </a:rPr>
              <a:t>:: Esquema de Flujos</a:t>
            </a:r>
          </a:p>
        </p:txBody>
      </p:sp>
      <p:sp>
        <p:nvSpPr>
          <p:cNvPr id="33816" name="Rectangle 37"/>
          <p:cNvSpPr>
            <a:spLocks noChangeArrowheads="1"/>
          </p:cNvSpPr>
          <p:nvPr/>
        </p:nvSpPr>
        <p:spPr bwMode="auto">
          <a:xfrm>
            <a:off x="2987675" y="146050"/>
            <a:ext cx="597693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s-CO" sz="2400" b="0">
                <a:solidFill>
                  <a:schemeClr val="accent2"/>
                </a:solidFill>
              </a:rPr>
              <a:t>5. Swaps</a:t>
            </a:r>
            <a:endParaRPr lang="es-ES" sz="2400" b="0">
              <a:solidFill>
                <a:schemeClr val="accent2"/>
              </a:solidFill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285720" y="321468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Entidad</a:t>
            </a:r>
            <a:endParaRPr lang="es-CO" dirty="0"/>
          </a:p>
        </p:txBody>
      </p:sp>
      <p:sp>
        <p:nvSpPr>
          <p:cNvPr id="39" name="38 CuadroTexto"/>
          <p:cNvSpPr txBox="1"/>
          <p:nvPr/>
        </p:nvSpPr>
        <p:spPr>
          <a:xfrm>
            <a:off x="7500958" y="307181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Entidad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8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8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8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80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8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8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80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8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8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80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8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8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80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8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8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80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80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8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8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8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8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28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8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8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14" grpId="0"/>
      <p:bldP spid="128015" grpId="0"/>
      <p:bldP spid="128016" grpId="0" animBg="1"/>
      <p:bldP spid="128021" grpId="0"/>
      <p:bldP spid="128022" grpId="0"/>
      <p:bldP spid="128023" grpId="0" animBg="1"/>
      <p:bldP spid="128027" grpId="0" animBg="1"/>
      <p:bldP spid="128028" grpId="0" animBg="1"/>
      <p:bldP spid="128030" grpId="0"/>
      <p:bldP spid="12803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2987675" y="146050"/>
            <a:ext cx="597693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s-CO" sz="2400" b="0">
                <a:solidFill>
                  <a:schemeClr val="accent2"/>
                </a:solidFill>
              </a:rPr>
              <a:t>5. Swaps</a:t>
            </a:r>
            <a:endParaRPr lang="es-ES" sz="2400" b="0">
              <a:solidFill>
                <a:schemeClr val="accent2"/>
              </a:solidFill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23850" y="838200"/>
            <a:ext cx="8496300" cy="287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CO" sz="1800">
                <a:solidFill>
                  <a:schemeClr val="accent2"/>
                </a:solidFill>
              </a:rPr>
              <a:t>:: Generalidades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0825" y="1412875"/>
            <a:ext cx="8605838" cy="4103688"/>
          </a:xfrm>
          <a:noFill/>
        </p:spPr>
        <p:txBody>
          <a:bodyPr>
            <a:normAutofit fontScale="92500" lnSpcReduction="10000"/>
          </a:bodyPr>
          <a:lstStyle/>
          <a:p>
            <a:pPr algn="just">
              <a:buClr>
                <a:schemeClr val="accent2"/>
              </a:buClr>
              <a:buSzPct val="110000"/>
              <a:buFont typeface="Wingdings" pitchFamily="2" charset="2"/>
              <a:buChar char="§"/>
            </a:pPr>
            <a:r>
              <a:rPr lang="es-ES" sz="1600" smtClean="0">
                <a:latin typeface="Trebuchet MS" pitchFamily="34" charset="0"/>
              </a:rPr>
              <a:t>Los pagos de intereses son determinados en función de las Tasas de Interés que pacten las partes.</a:t>
            </a:r>
          </a:p>
          <a:p>
            <a:pPr algn="just">
              <a:buClr>
                <a:schemeClr val="accent2"/>
              </a:buClr>
              <a:buSzPct val="110000"/>
              <a:buFont typeface="Wingdings" pitchFamily="2" charset="2"/>
              <a:buChar char="§"/>
            </a:pPr>
            <a:endParaRPr lang="es-ES" sz="1600" smtClean="0">
              <a:latin typeface="Trebuchet MS" pitchFamily="34" charset="0"/>
            </a:endParaRPr>
          </a:p>
          <a:p>
            <a:pPr lvl="1" algn="just"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ES" sz="1600" smtClean="0">
                <a:latin typeface="Trebuchet MS" pitchFamily="34" charset="0"/>
              </a:rPr>
              <a:t>Tasa de Referencia en USD</a:t>
            </a:r>
          </a:p>
          <a:p>
            <a:pPr lvl="2" algn="just">
              <a:buClr>
                <a:schemeClr val="accent2"/>
              </a:buClr>
              <a:buSzPct val="50000"/>
              <a:buFont typeface="Wingdings" pitchFamily="2" charset="2"/>
              <a:buChar char="q"/>
            </a:pPr>
            <a:r>
              <a:rPr lang="es-ES" sz="1600" smtClean="0">
                <a:latin typeface="Trebuchet MS" pitchFamily="34" charset="0"/>
              </a:rPr>
              <a:t>LIBOR + Spread</a:t>
            </a:r>
          </a:p>
          <a:p>
            <a:pPr lvl="2" algn="just">
              <a:buClr>
                <a:schemeClr val="accent2"/>
              </a:buClr>
              <a:buSzPct val="50000"/>
              <a:buFont typeface="Wingdings" pitchFamily="2" charset="2"/>
              <a:buChar char="q"/>
            </a:pPr>
            <a:r>
              <a:rPr lang="es-ES" sz="1600" smtClean="0">
                <a:latin typeface="Trebuchet MS" pitchFamily="34" charset="0"/>
              </a:rPr>
              <a:t>TF USD</a:t>
            </a:r>
          </a:p>
          <a:p>
            <a:pPr lvl="2" algn="just">
              <a:buClr>
                <a:schemeClr val="accent2"/>
              </a:buClr>
              <a:buSzPct val="110000"/>
              <a:buFont typeface="Wingdings" pitchFamily="2" charset="2"/>
              <a:buNone/>
            </a:pPr>
            <a:endParaRPr lang="es-ES" sz="1600" smtClean="0">
              <a:latin typeface="Trebuchet MS" pitchFamily="34" charset="0"/>
            </a:endParaRPr>
          </a:p>
          <a:p>
            <a:pPr lvl="1" algn="just"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ES" sz="1600" smtClean="0">
                <a:latin typeface="Trebuchet MS" pitchFamily="34" charset="0"/>
              </a:rPr>
              <a:t>Tasa de Referencia en COP</a:t>
            </a:r>
          </a:p>
          <a:p>
            <a:pPr lvl="2" algn="just">
              <a:buClr>
                <a:schemeClr val="accent2"/>
              </a:buClr>
              <a:buSzPct val="50000"/>
              <a:buFont typeface="Wingdings" pitchFamily="2" charset="2"/>
              <a:buChar char="q"/>
            </a:pPr>
            <a:r>
              <a:rPr lang="es-ES" sz="1600" smtClean="0">
                <a:latin typeface="Trebuchet MS" pitchFamily="34" charset="0"/>
              </a:rPr>
              <a:t>TF COP</a:t>
            </a:r>
          </a:p>
          <a:p>
            <a:pPr lvl="2" algn="just">
              <a:buClr>
                <a:schemeClr val="accent2"/>
              </a:buClr>
              <a:buSzPct val="50000"/>
              <a:buFont typeface="Wingdings" pitchFamily="2" charset="2"/>
              <a:buChar char="q"/>
            </a:pPr>
            <a:r>
              <a:rPr lang="es-CO" sz="1600" smtClean="0">
                <a:latin typeface="Trebuchet MS" pitchFamily="34" charset="0"/>
              </a:rPr>
              <a:t>IBR + Spread</a:t>
            </a:r>
            <a:endParaRPr lang="es-ES" sz="1600" smtClean="0">
              <a:latin typeface="Trebuchet MS" pitchFamily="34" charset="0"/>
            </a:endParaRPr>
          </a:p>
          <a:p>
            <a:pPr lvl="2" algn="just">
              <a:buClr>
                <a:schemeClr val="accent2"/>
              </a:buClr>
              <a:buSzPct val="50000"/>
              <a:buFont typeface="Wingdings" pitchFamily="2" charset="2"/>
              <a:buChar char="q"/>
            </a:pPr>
            <a:r>
              <a:rPr lang="es-ES" sz="1600" smtClean="0">
                <a:latin typeface="Trebuchet MS" pitchFamily="34" charset="0"/>
              </a:rPr>
              <a:t>DTF + Spread</a:t>
            </a:r>
          </a:p>
          <a:p>
            <a:pPr lvl="2" algn="just">
              <a:buClr>
                <a:schemeClr val="accent2"/>
              </a:buClr>
              <a:buSzPct val="50000"/>
              <a:buFont typeface="Wingdings" pitchFamily="2" charset="2"/>
              <a:buChar char="q"/>
            </a:pPr>
            <a:r>
              <a:rPr lang="es-ES" sz="1600" smtClean="0">
                <a:latin typeface="Trebuchet MS" pitchFamily="34" charset="0"/>
              </a:rPr>
              <a:t>IPC + Spread</a:t>
            </a:r>
          </a:p>
          <a:p>
            <a:pPr algn="just">
              <a:buClr>
                <a:schemeClr val="accent2"/>
              </a:buClr>
              <a:buSzPct val="110000"/>
              <a:buFont typeface="Wingdings" pitchFamily="2" charset="2"/>
              <a:buChar char="§"/>
            </a:pPr>
            <a:endParaRPr lang="es-ES" sz="1600" smtClean="0">
              <a:latin typeface="Trebuchet MS" pitchFamily="34" charset="0"/>
            </a:endParaRPr>
          </a:p>
          <a:p>
            <a:pPr algn="just">
              <a:buClr>
                <a:schemeClr val="accent2"/>
              </a:buClr>
              <a:buSzPct val="110000"/>
              <a:buFont typeface="Wingdings" pitchFamily="2" charset="2"/>
              <a:buChar char="§"/>
            </a:pPr>
            <a:r>
              <a:rPr lang="es-ES" sz="1600" smtClean="0">
                <a:latin typeface="Trebuchet MS" pitchFamily="34" charset="0"/>
              </a:rPr>
              <a:t>Las partes, en el momento de la negociación, deben pactar la modalidad de cumplimiento de la operación, Delivery o Non Delivery, definiendo así la forma como se realizará la liquidación de cada flujo en las fechas establecidas para su intercambio.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ChangeArrowheads="1"/>
          </p:cNvSpPr>
          <p:nvPr/>
        </p:nvSpPr>
        <p:spPr bwMode="auto">
          <a:xfrm>
            <a:off x="1162050" y="2117725"/>
            <a:ext cx="5184775" cy="136842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s-CO"/>
          </a:p>
        </p:txBody>
      </p:sp>
      <p:sp>
        <p:nvSpPr>
          <p:cNvPr id="132099" name="Rectangle 3"/>
          <p:cNvSpPr>
            <a:spLocks noChangeArrowheads="1"/>
          </p:cNvSpPr>
          <p:nvPr/>
        </p:nvSpPr>
        <p:spPr bwMode="auto">
          <a:xfrm>
            <a:off x="1454150" y="2419350"/>
            <a:ext cx="1500188" cy="274638"/>
          </a:xfrm>
          <a:prstGeom prst="rect">
            <a:avLst/>
          </a:prstGeom>
          <a:solidFill>
            <a:srgbClr val="B2B2B2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/>
              <a:t>CxC Clientes</a:t>
            </a:r>
            <a:endParaRPr lang="en-US"/>
          </a:p>
        </p:txBody>
      </p:sp>
      <p:sp>
        <p:nvSpPr>
          <p:cNvPr id="132100" name="Rectangle 4"/>
          <p:cNvSpPr>
            <a:spLocks noChangeArrowheads="1"/>
          </p:cNvSpPr>
          <p:nvPr/>
        </p:nvSpPr>
        <p:spPr bwMode="auto">
          <a:xfrm>
            <a:off x="1476375" y="2924175"/>
            <a:ext cx="1477963" cy="274638"/>
          </a:xfrm>
          <a:prstGeom prst="rect">
            <a:avLst/>
          </a:prstGeom>
          <a:solidFill>
            <a:srgbClr val="B2B2B2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/>
              <a:t>CxP Banco  </a:t>
            </a:r>
            <a:endParaRPr lang="en-US"/>
          </a:p>
        </p:txBody>
      </p:sp>
      <p:sp>
        <p:nvSpPr>
          <p:cNvPr id="132101" name="Rectangle 5"/>
          <p:cNvSpPr>
            <a:spLocks noChangeArrowheads="1"/>
          </p:cNvSpPr>
          <p:nvPr/>
        </p:nvSpPr>
        <p:spPr bwMode="auto">
          <a:xfrm>
            <a:off x="3341688" y="2419350"/>
            <a:ext cx="463550" cy="274638"/>
          </a:xfrm>
          <a:prstGeom prst="rect">
            <a:avLst/>
          </a:prstGeom>
          <a:solidFill>
            <a:srgbClr val="FFFF66"/>
          </a:solidFill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b="0"/>
              <a:t>COP</a:t>
            </a:r>
            <a:endParaRPr lang="en-US" b="0"/>
          </a:p>
        </p:txBody>
      </p:sp>
      <p:sp>
        <p:nvSpPr>
          <p:cNvPr id="132102" name="Rectangle 6"/>
          <p:cNvSpPr>
            <a:spLocks noChangeArrowheads="1"/>
          </p:cNvSpPr>
          <p:nvPr/>
        </p:nvSpPr>
        <p:spPr bwMode="auto">
          <a:xfrm>
            <a:off x="4435475" y="2981325"/>
            <a:ext cx="449263" cy="274638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b="0"/>
              <a:t>USD</a:t>
            </a:r>
            <a:endParaRPr lang="en-US" b="0"/>
          </a:p>
        </p:txBody>
      </p:sp>
      <p:sp>
        <p:nvSpPr>
          <p:cNvPr id="132103" name="Text Box 7"/>
          <p:cNvSpPr txBox="1">
            <a:spLocks noChangeArrowheads="1"/>
          </p:cNvSpPr>
          <p:nvPr/>
        </p:nvSpPr>
        <p:spPr bwMode="auto">
          <a:xfrm>
            <a:off x="3106738" y="1541463"/>
            <a:ext cx="8636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>
                <a:solidFill>
                  <a:srgbClr val="000066"/>
                </a:solidFill>
              </a:rPr>
              <a:t>Posición Activa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32104" name="Text Box 8"/>
          <p:cNvSpPr txBox="1">
            <a:spLocks noChangeArrowheads="1"/>
          </p:cNvSpPr>
          <p:nvPr/>
        </p:nvSpPr>
        <p:spPr bwMode="auto">
          <a:xfrm>
            <a:off x="4257675" y="1541463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>
                <a:solidFill>
                  <a:srgbClr val="000066"/>
                </a:solidFill>
              </a:rPr>
              <a:t>Posición Pasiva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32105" name="Rectangle 9"/>
          <p:cNvSpPr>
            <a:spLocks noChangeArrowheads="1"/>
          </p:cNvSpPr>
          <p:nvPr/>
        </p:nvSpPr>
        <p:spPr bwMode="auto">
          <a:xfrm>
            <a:off x="1160463" y="3773488"/>
            <a:ext cx="5186362" cy="2376487"/>
          </a:xfrm>
          <a:prstGeom prst="rect">
            <a:avLst/>
          </a:prstGeom>
          <a:solidFill>
            <a:srgbClr val="CCFF66">
              <a:alpha val="70195"/>
            </a:srgb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s-CO"/>
          </a:p>
        </p:txBody>
      </p:sp>
      <p:sp>
        <p:nvSpPr>
          <p:cNvPr id="132106" name="Rectangle 10"/>
          <p:cNvSpPr>
            <a:spLocks noChangeArrowheads="1"/>
          </p:cNvSpPr>
          <p:nvPr/>
        </p:nvSpPr>
        <p:spPr bwMode="auto">
          <a:xfrm>
            <a:off x="1454150" y="3922713"/>
            <a:ext cx="1506538" cy="274637"/>
          </a:xfrm>
          <a:prstGeom prst="rect">
            <a:avLst/>
          </a:prstGeom>
          <a:solidFill>
            <a:srgbClr val="B2B2B2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/>
              <a:t>CxC Clientes</a:t>
            </a:r>
            <a:endParaRPr lang="en-US"/>
          </a:p>
        </p:txBody>
      </p:sp>
      <p:sp>
        <p:nvSpPr>
          <p:cNvPr id="132107" name="Rectangle 11"/>
          <p:cNvSpPr>
            <a:spLocks noChangeArrowheads="1"/>
          </p:cNvSpPr>
          <p:nvPr/>
        </p:nvSpPr>
        <p:spPr bwMode="auto">
          <a:xfrm>
            <a:off x="1476375" y="4435475"/>
            <a:ext cx="1484313" cy="274638"/>
          </a:xfrm>
          <a:prstGeom prst="rect">
            <a:avLst/>
          </a:prstGeom>
          <a:solidFill>
            <a:srgbClr val="B2B2B2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/>
              <a:t>CxP Banco  </a:t>
            </a:r>
            <a:endParaRPr lang="en-US"/>
          </a:p>
        </p:txBody>
      </p:sp>
      <p:sp>
        <p:nvSpPr>
          <p:cNvPr id="132108" name="Rectangle 12"/>
          <p:cNvSpPr>
            <a:spLocks noChangeArrowheads="1"/>
          </p:cNvSpPr>
          <p:nvPr/>
        </p:nvSpPr>
        <p:spPr bwMode="auto">
          <a:xfrm>
            <a:off x="3341688" y="3922713"/>
            <a:ext cx="463550" cy="274637"/>
          </a:xfrm>
          <a:prstGeom prst="rect">
            <a:avLst/>
          </a:prstGeom>
          <a:solidFill>
            <a:srgbClr val="FFFF66"/>
          </a:solidFill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b="0"/>
              <a:t>COP</a:t>
            </a:r>
            <a:endParaRPr lang="en-US" b="0"/>
          </a:p>
        </p:txBody>
      </p:sp>
      <p:sp>
        <p:nvSpPr>
          <p:cNvPr id="132109" name="Rectangle 13"/>
          <p:cNvSpPr>
            <a:spLocks noChangeArrowheads="1"/>
          </p:cNvSpPr>
          <p:nvPr/>
        </p:nvSpPr>
        <p:spPr bwMode="auto">
          <a:xfrm>
            <a:off x="4364038" y="4435475"/>
            <a:ext cx="449262" cy="274638"/>
          </a:xfrm>
          <a:prstGeom prst="rect">
            <a:avLst/>
          </a:prstGeom>
          <a:solidFill>
            <a:srgbClr val="FFFF66"/>
          </a:solidFill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b="0"/>
              <a:t>USD</a:t>
            </a:r>
            <a:endParaRPr lang="en-US" b="0"/>
          </a:p>
        </p:txBody>
      </p:sp>
      <p:sp>
        <p:nvSpPr>
          <p:cNvPr id="132110" name="Rectangle 14"/>
          <p:cNvSpPr>
            <a:spLocks noChangeArrowheads="1"/>
          </p:cNvSpPr>
          <p:nvPr/>
        </p:nvSpPr>
        <p:spPr bwMode="auto">
          <a:xfrm>
            <a:off x="1449388" y="4997450"/>
            <a:ext cx="1511300" cy="274638"/>
          </a:xfrm>
          <a:prstGeom prst="rect">
            <a:avLst/>
          </a:prstGeom>
          <a:solidFill>
            <a:srgbClr val="B2B2B2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/>
              <a:t>Obligacion Swap  </a:t>
            </a:r>
            <a:endParaRPr lang="en-US"/>
          </a:p>
        </p:txBody>
      </p:sp>
      <p:sp>
        <p:nvSpPr>
          <p:cNvPr id="132111" name="Rectangle 15"/>
          <p:cNvSpPr>
            <a:spLocks noChangeArrowheads="1"/>
          </p:cNvSpPr>
          <p:nvPr/>
        </p:nvSpPr>
        <p:spPr bwMode="auto">
          <a:xfrm>
            <a:off x="1449388" y="5573713"/>
            <a:ext cx="1511300" cy="274637"/>
          </a:xfrm>
          <a:prstGeom prst="rect">
            <a:avLst/>
          </a:prstGeom>
          <a:solidFill>
            <a:srgbClr val="B2B2B2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/>
              <a:t>Derecho Swap</a:t>
            </a:r>
            <a:endParaRPr lang="en-US"/>
          </a:p>
        </p:txBody>
      </p:sp>
      <p:sp>
        <p:nvSpPr>
          <p:cNvPr id="132112" name="Rectangle 16"/>
          <p:cNvSpPr>
            <a:spLocks noChangeArrowheads="1"/>
          </p:cNvSpPr>
          <p:nvPr/>
        </p:nvSpPr>
        <p:spPr bwMode="auto">
          <a:xfrm>
            <a:off x="4349750" y="5070475"/>
            <a:ext cx="463550" cy="274638"/>
          </a:xfrm>
          <a:prstGeom prst="rect">
            <a:avLst/>
          </a:prstGeom>
          <a:solidFill>
            <a:srgbClr val="000066"/>
          </a:solidFill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b="0">
                <a:solidFill>
                  <a:schemeClr val="bg1"/>
                </a:solidFill>
              </a:rPr>
              <a:t>COP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132113" name="Rectangle 17"/>
          <p:cNvSpPr>
            <a:spLocks noChangeArrowheads="1"/>
          </p:cNvSpPr>
          <p:nvPr/>
        </p:nvSpPr>
        <p:spPr bwMode="auto">
          <a:xfrm>
            <a:off x="3397250" y="5551488"/>
            <a:ext cx="449263" cy="274637"/>
          </a:xfrm>
          <a:prstGeom prst="rect">
            <a:avLst/>
          </a:prstGeom>
          <a:solidFill>
            <a:srgbClr val="000066"/>
          </a:solidFill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b="0">
                <a:solidFill>
                  <a:schemeClr val="bg1"/>
                </a:solidFill>
              </a:rPr>
              <a:t>USD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132114" name="Text Box 18"/>
          <p:cNvSpPr txBox="1">
            <a:spLocks noChangeArrowheads="1"/>
          </p:cNvSpPr>
          <p:nvPr/>
        </p:nvSpPr>
        <p:spPr bwMode="auto">
          <a:xfrm rot="10800000">
            <a:off x="468313" y="2117725"/>
            <a:ext cx="366712" cy="13874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>
                <a:solidFill>
                  <a:schemeClr val="bg1"/>
                </a:solidFill>
              </a:rPr>
              <a:t>Situación Actual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32115" name="Text Box 19"/>
          <p:cNvSpPr txBox="1">
            <a:spLocks noChangeArrowheads="1"/>
          </p:cNvSpPr>
          <p:nvPr/>
        </p:nvSpPr>
        <p:spPr bwMode="auto">
          <a:xfrm rot="10800000">
            <a:off x="514350" y="3789363"/>
            <a:ext cx="366713" cy="2376487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>
                <a:solidFill>
                  <a:schemeClr val="bg1"/>
                </a:solidFill>
              </a:rPr>
              <a:t>Situación con SWAP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32116" name="Text Box 20"/>
          <p:cNvSpPr txBox="1">
            <a:spLocks noChangeArrowheads="1"/>
          </p:cNvSpPr>
          <p:nvPr/>
        </p:nvSpPr>
        <p:spPr bwMode="auto">
          <a:xfrm>
            <a:off x="6804025" y="2087563"/>
            <a:ext cx="2160588" cy="1196975"/>
          </a:xfrm>
          <a:prstGeom prst="rect">
            <a:avLst/>
          </a:prstGeom>
          <a:solidFill>
            <a:srgbClr val="EAEAEA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MX" b="0"/>
              <a:t>Existe un descalce contable debido a que los ingresos y los activos de la compañía se encuentran en COP, mientras que su deuda se encuentra </a:t>
            </a:r>
            <a:r>
              <a:rPr lang="es-CO" b="0"/>
              <a:t>atada USD.</a:t>
            </a:r>
            <a:endParaRPr lang="en-US" b="0"/>
          </a:p>
        </p:txBody>
      </p:sp>
      <p:sp>
        <p:nvSpPr>
          <p:cNvPr id="132117" name="Text Box 21"/>
          <p:cNvSpPr txBox="1">
            <a:spLocks noChangeArrowheads="1"/>
          </p:cNvSpPr>
          <p:nvPr/>
        </p:nvSpPr>
        <p:spPr bwMode="auto">
          <a:xfrm>
            <a:off x="6778625" y="4676775"/>
            <a:ext cx="2305050" cy="649288"/>
          </a:xfrm>
          <a:prstGeom prst="rect">
            <a:avLst/>
          </a:prstGeom>
          <a:solidFill>
            <a:srgbClr val="EAEAEA">
              <a:alpha val="39999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MX" b="0"/>
              <a:t>Con la estrategia SWAP podría equilibrar el descalce contable total o parcialmente.</a:t>
            </a:r>
            <a:endParaRPr lang="en-US" b="0"/>
          </a:p>
        </p:txBody>
      </p:sp>
      <p:sp>
        <p:nvSpPr>
          <p:cNvPr id="132118" name="Line 22"/>
          <p:cNvSpPr>
            <a:spLocks noChangeShapeType="1"/>
          </p:cNvSpPr>
          <p:nvPr/>
        </p:nvSpPr>
        <p:spPr bwMode="auto">
          <a:xfrm flipH="1">
            <a:off x="3465513" y="3846513"/>
            <a:ext cx="215900" cy="4318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CO"/>
          </a:p>
        </p:txBody>
      </p:sp>
      <p:sp>
        <p:nvSpPr>
          <p:cNvPr id="132119" name="Line 23"/>
          <p:cNvSpPr>
            <a:spLocks noChangeShapeType="1"/>
          </p:cNvSpPr>
          <p:nvPr/>
        </p:nvSpPr>
        <p:spPr bwMode="auto">
          <a:xfrm flipH="1">
            <a:off x="4473575" y="4999038"/>
            <a:ext cx="215900" cy="4318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CO"/>
          </a:p>
        </p:txBody>
      </p:sp>
      <p:sp>
        <p:nvSpPr>
          <p:cNvPr id="132120" name="Line 24"/>
          <p:cNvSpPr>
            <a:spLocks noChangeShapeType="1"/>
          </p:cNvSpPr>
          <p:nvPr/>
        </p:nvSpPr>
        <p:spPr bwMode="auto">
          <a:xfrm flipH="1">
            <a:off x="3465513" y="5502275"/>
            <a:ext cx="215900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CO"/>
          </a:p>
        </p:txBody>
      </p:sp>
      <p:sp>
        <p:nvSpPr>
          <p:cNvPr id="132121" name="Line 25"/>
          <p:cNvSpPr>
            <a:spLocks noChangeShapeType="1"/>
          </p:cNvSpPr>
          <p:nvPr/>
        </p:nvSpPr>
        <p:spPr bwMode="auto">
          <a:xfrm flipH="1">
            <a:off x="4473575" y="4349750"/>
            <a:ext cx="215900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CO"/>
          </a:p>
        </p:txBody>
      </p:sp>
      <p:sp>
        <p:nvSpPr>
          <p:cNvPr id="132122" name="Line 26"/>
          <p:cNvSpPr>
            <a:spLocks noChangeShapeType="1"/>
          </p:cNvSpPr>
          <p:nvPr/>
        </p:nvSpPr>
        <p:spPr bwMode="auto">
          <a:xfrm>
            <a:off x="6388100" y="2781300"/>
            <a:ext cx="3603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s-CO"/>
          </a:p>
        </p:txBody>
      </p:sp>
      <p:sp>
        <p:nvSpPr>
          <p:cNvPr id="132123" name="Line 27"/>
          <p:cNvSpPr>
            <a:spLocks noChangeShapeType="1"/>
          </p:cNvSpPr>
          <p:nvPr/>
        </p:nvSpPr>
        <p:spPr bwMode="auto">
          <a:xfrm>
            <a:off x="6381750" y="4997450"/>
            <a:ext cx="3603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s-CO"/>
          </a:p>
        </p:txBody>
      </p:sp>
      <p:sp>
        <p:nvSpPr>
          <p:cNvPr id="132124" name="Rectangle 28"/>
          <p:cNvSpPr>
            <a:spLocks noChangeArrowheads="1"/>
          </p:cNvSpPr>
          <p:nvPr/>
        </p:nvSpPr>
        <p:spPr bwMode="auto">
          <a:xfrm>
            <a:off x="3829050" y="1997075"/>
            <a:ext cx="2735263" cy="466725"/>
          </a:xfrm>
          <a:prstGeom prst="rect">
            <a:avLst/>
          </a:prstGeom>
          <a:solidFill>
            <a:srgbClr val="EAEAEA">
              <a:alpha val="39999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MX" b="0"/>
              <a:t>XYZ tiene activos en COP y un pasivo en USD a causa del endeudamiento.</a:t>
            </a:r>
            <a:endParaRPr lang="en-US" b="0"/>
          </a:p>
        </p:txBody>
      </p:sp>
      <p:sp>
        <p:nvSpPr>
          <p:cNvPr id="35869" name="Rectangle 29"/>
          <p:cNvSpPr>
            <a:spLocks noChangeArrowheads="1"/>
          </p:cNvSpPr>
          <p:nvPr/>
        </p:nvSpPr>
        <p:spPr bwMode="auto">
          <a:xfrm>
            <a:off x="323850" y="838200"/>
            <a:ext cx="8496300" cy="287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CO" sz="1800">
                <a:solidFill>
                  <a:schemeClr val="accent2"/>
                </a:solidFill>
              </a:rPr>
              <a:t>:: Estrategia de Cobertura con Swaps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2987675" y="146050"/>
            <a:ext cx="597693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s-CO" sz="2400" b="0">
                <a:solidFill>
                  <a:schemeClr val="accent2"/>
                </a:solidFill>
              </a:rPr>
              <a:t>5. Swaps</a:t>
            </a:r>
            <a:endParaRPr lang="es-ES" sz="2400" b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 animBg="1"/>
      <p:bldP spid="132099" grpId="0" animBg="1"/>
      <p:bldP spid="132100" grpId="0" animBg="1"/>
      <p:bldP spid="132101" grpId="0" animBg="1"/>
      <p:bldP spid="132102" grpId="0" animBg="1"/>
      <p:bldP spid="132103" grpId="0"/>
      <p:bldP spid="132104" grpId="0"/>
      <p:bldP spid="132105" grpId="0" animBg="1"/>
      <p:bldP spid="132106" grpId="0" animBg="1"/>
      <p:bldP spid="132107" grpId="0" animBg="1"/>
      <p:bldP spid="132108" grpId="0" animBg="1"/>
      <p:bldP spid="132109" grpId="0" animBg="1"/>
      <p:bldP spid="132110" grpId="0" animBg="1"/>
      <p:bldP spid="132111" grpId="0" animBg="1"/>
      <p:bldP spid="132112" grpId="0" animBg="1"/>
      <p:bldP spid="132113" grpId="0" animBg="1"/>
      <p:bldP spid="132114" grpId="0" animBg="1"/>
      <p:bldP spid="132115" grpId="0" animBg="1"/>
      <p:bldP spid="132116" grpId="0" animBg="1"/>
      <p:bldP spid="132117" grpId="0" animBg="1"/>
      <p:bldP spid="132118" grpId="0" animBg="1"/>
      <p:bldP spid="132119" grpId="0" animBg="1"/>
      <p:bldP spid="132120" grpId="0" animBg="1"/>
      <p:bldP spid="132121" grpId="0" animBg="1"/>
      <p:bldP spid="132122" grpId="0" animBg="1"/>
      <p:bldP spid="132123" grpId="0" animBg="1"/>
      <p:bldP spid="132124" grpId="0" animBg="1"/>
      <p:bldP spid="132124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323850" y="838200"/>
            <a:ext cx="8496300" cy="287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CO" sz="1800">
                <a:solidFill>
                  <a:schemeClr val="accent2"/>
                </a:solidFill>
              </a:rPr>
              <a:t>:: Swap de Deuda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4488" y="1270000"/>
            <a:ext cx="8424862" cy="1150938"/>
          </a:xfrm>
          <a:noFill/>
        </p:spPr>
        <p:txBody>
          <a:bodyPr/>
          <a:lstStyle/>
          <a:p>
            <a:pPr eaLnBrk="1" hangingPunct="1">
              <a:buClr>
                <a:schemeClr val="accent2"/>
              </a:buClr>
              <a:buFont typeface="Wingdings" pitchFamily="2" charset="2"/>
              <a:buChar char="§"/>
            </a:pPr>
            <a:r>
              <a:rPr lang="es-CO" sz="1600" smtClean="0">
                <a:latin typeface="Trebuchet MS" pitchFamily="34" charset="0"/>
              </a:rPr>
              <a:t>El cliente tiene una deuda en USD a una tasa Libor 6M + 2,30%. Las obligaciones futuras de Capital + Intereses denominados en USD se intercambian por Flujos en COP a una TF COP del 10,40%. De esta manera, la deuda en USD se transforma sintéticamente a una deuda en COP con una tasa del 10.40%.</a:t>
            </a:r>
            <a:endParaRPr lang="es-ES" sz="900" i="1" smtClean="0">
              <a:latin typeface="Trebuchet MS" pitchFamily="34" charset="0"/>
            </a:endParaRP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2987675" y="146050"/>
            <a:ext cx="597693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s-CO" sz="2400" b="0">
                <a:solidFill>
                  <a:schemeClr val="accent2"/>
                </a:solidFill>
              </a:rPr>
              <a:t>5. Swaps</a:t>
            </a:r>
            <a:endParaRPr lang="es-ES" sz="2400" b="0">
              <a:solidFill>
                <a:schemeClr val="accent2"/>
              </a:solidFill>
            </a:endParaRPr>
          </a:p>
        </p:txBody>
      </p:sp>
      <p:sp>
        <p:nvSpPr>
          <p:cNvPr id="1502211" name="Rectangle 3"/>
          <p:cNvSpPr>
            <a:spLocks noChangeArrowheads="1"/>
          </p:cNvSpPr>
          <p:nvPr/>
        </p:nvSpPr>
        <p:spPr bwMode="auto">
          <a:xfrm>
            <a:off x="179388" y="2792413"/>
            <a:ext cx="8785225" cy="274637"/>
          </a:xfrm>
          <a:prstGeom prst="rect">
            <a:avLst/>
          </a:prstGeom>
          <a:solidFill>
            <a:srgbClr val="EAEAEA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/>
            </a:pPr>
            <a:r>
              <a:rPr lang="es-CO"/>
              <a:t>Tasa Swap en COP: </a:t>
            </a:r>
            <a:r>
              <a:rPr lang="es-CO" b="0"/>
              <a:t>10.40% TF COP NASV Base 30/360.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5651500" y="5184775"/>
            <a:ext cx="15128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>
                <a:solidFill>
                  <a:srgbClr val="001B66"/>
                </a:solidFill>
              </a:rPr>
              <a:t>Cupón Libor % + K</a:t>
            </a:r>
          </a:p>
          <a:p>
            <a:pPr algn="ctr">
              <a:spcBef>
                <a:spcPct val="50000"/>
              </a:spcBef>
            </a:pPr>
            <a:r>
              <a:rPr lang="es-CO"/>
              <a:t>L + 2,30% + K</a:t>
            </a:r>
            <a:r>
              <a:rPr lang="es-CO" baseline="30000"/>
              <a:t>USD</a:t>
            </a:r>
            <a:endParaRPr lang="es-ES" baseline="30000"/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 rot="10800000">
            <a:off x="5614988" y="5013325"/>
            <a:ext cx="1584325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 type="triangle" w="lg" len="med"/>
            <a:tailEnd type="none" w="lg" len="med"/>
          </a:ln>
        </p:spPr>
        <p:txBody>
          <a:bodyPr/>
          <a:lstStyle/>
          <a:p>
            <a:endParaRPr lang="es-CO"/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1979613" y="4773613"/>
            <a:ext cx="1584325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 type="triangle" w="lg" len="med"/>
            <a:tailEnd type="none" w="lg" len="med"/>
          </a:ln>
        </p:spPr>
        <p:txBody>
          <a:bodyPr/>
          <a:lstStyle/>
          <a:p>
            <a:endParaRPr lang="es-CO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1979613" y="5027613"/>
            <a:ext cx="1584325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s-CO"/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2033588" y="4175125"/>
            <a:ext cx="1476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>
                <a:solidFill>
                  <a:srgbClr val="001B66"/>
                </a:solidFill>
              </a:rPr>
              <a:t>Cupón TF COP + K</a:t>
            </a:r>
          </a:p>
          <a:p>
            <a:pPr algn="ctr">
              <a:spcBef>
                <a:spcPct val="50000"/>
              </a:spcBef>
            </a:pPr>
            <a:r>
              <a:rPr lang="es-CO"/>
              <a:t>10,40% + K</a:t>
            </a:r>
            <a:r>
              <a:rPr lang="es-CO" baseline="30000"/>
              <a:t>COP</a:t>
            </a:r>
            <a:endParaRPr lang="es-ES" baseline="30000"/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3708400" y="3571875"/>
            <a:ext cx="1800225" cy="2232025"/>
            <a:chOff x="2518" y="2250"/>
            <a:chExt cx="1134" cy="1406"/>
          </a:xfrm>
        </p:grpSpPr>
        <p:sp>
          <p:nvSpPr>
            <p:cNvPr id="133135" name="Rectangle 15"/>
            <p:cNvSpPr>
              <a:spLocks noChangeArrowheads="1"/>
            </p:cNvSpPr>
            <p:nvPr/>
          </p:nvSpPr>
          <p:spPr bwMode="auto">
            <a:xfrm>
              <a:off x="2518" y="2250"/>
              <a:ext cx="1134" cy="140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s-CO"/>
            </a:p>
          </p:txBody>
        </p:sp>
        <p:pic>
          <p:nvPicPr>
            <p:cNvPr id="36882" name="Picture 1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53" y="2535"/>
              <a:ext cx="922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6878" name="Text Box 20"/>
          <p:cNvSpPr txBox="1">
            <a:spLocks noChangeArrowheads="1"/>
          </p:cNvSpPr>
          <p:nvPr/>
        </p:nvSpPr>
        <p:spPr bwMode="auto">
          <a:xfrm>
            <a:off x="2051050" y="5184775"/>
            <a:ext cx="15128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>
                <a:solidFill>
                  <a:srgbClr val="001B66"/>
                </a:solidFill>
              </a:rPr>
              <a:t>Cupón Libor % + K</a:t>
            </a:r>
          </a:p>
          <a:p>
            <a:pPr algn="ctr">
              <a:spcBef>
                <a:spcPct val="50000"/>
              </a:spcBef>
            </a:pPr>
            <a:r>
              <a:rPr lang="es-CO"/>
              <a:t>L + 2,30% + K</a:t>
            </a:r>
            <a:r>
              <a:rPr lang="es-CO" baseline="30000"/>
              <a:t>USD</a:t>
            </a:r>
            <a:endParaRPr lang="es-ES" baseline="30000"/>
          </a:p>
        </p:txBody>
      </p:sp>
      <p:sp>
        <p:nvSpPr>
          <p:cNvPr id="21" name="20 CuadroTexto"/>
          <p:cNvSpPr txBox="1"/>
          <p:nvPr/>
        </p:nvSpPr>
        <p:spPr>
          <a:xfrm>
            <a:off x="285720" y="457200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Entidad</a:t>
            </a:r>
            <a:endParaRPr lang="es-CO" dirty="0"/>
          </a:p>
        </p:txBody>
      </p:sp>
      <p:sp>
        <p:nvSpPr>
          <p:cNvPr id="22" name="21 CuadroTexto"/>
          <p:cNvSpPr txBox="1"/>
          <p:nvPr/>
        </p:nvSpPr>
        <p:spPr>
          <a:xfrm>
            <a:off x="7286644" y="484561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Entidad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46"/>
          <p:cNvPicPr>
            <a:picLocks noChangeAspect="1" noChangeArrowheads="1"/>
          </p:cNvPicPr>
          <p:nvPr/>
        </p:nvPicPr>
        <p:blipFill>
          <a:blip r:embed="rId3"/>
          <a:srcRect t="6351"/>
          <a:stretch>
            <a:fillRect/>
          </a:stretch>
        </p:blipFill>
        <p:spPr bwMode="auto">
          <a:xfrm>
            <a:off x="777875" y="1628775"/>
            <a:ext cx="7610475" cy="423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Rectangle 32"/>
          <p:cNvSpPr>
            <a:spLocks noChangeArrowheads="1"/>
          </p:cNvSpPr>
          <p:nvPr/>
        </p:nvSpPr>
        <p:spPr bwMode="auto">
          <a:xfrm>
            <a:off x="1476375" y="1844675"/>
            <a:ext cx="4967288" cy="3455988"/>
          </a:xfrm>
          <a:prstGeom prst="rect">
            <a:avLst/>
          </a:prstGeom>
          <a:solidFill>
            <a:srgbClr val="C0C0C0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CO"/>
          </a:p>
        </p:txBody>
      </p:sp>
      <p:sp>
        <p:nvSpPr>
          <p:cNvPr id="3077" name="Rectangle 30"/>
          <p:cNvSpPr>
            <a:spLocks noChangeArrowheads="1"/>
          </p:cNvSpPr>
          <p:nvPr/>
        </p:nvSpPr>
        <p:spPr bwMode="auto">
          <a:xfrm>
            <a:off x="1476375" y="1844675"/>
            <a:ext cx="1655763" cy="3455988"/>
          </a:xfrm>
          <a:prstGeom prst="rect">
            <a:avLst/>
          </a:prstGeom>
          <a:solidFill>
            <a:srgbClr val="C0C0C0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CO"/>
          </a:p>
        </p:txBody>
      </p:sp>
      <p:sp>
        <p:nvSpPr>
          <p:cNvPr id="3078" name="Rectangle 3"/>
          <p:cNvSpPr>
            <a:spLocks noChangeArrowheads="1"/>
          </p:cNvSpPr>
          <p:nvPr/>
        </p:nvSpPr>
        <p:spPr bwMode="auto">
          <a:xfrm>
            <a:off x="2987675" y="146050"/>
            <a:ext cx="597693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s-CO" sz="2400" b="0">
                <a:solidFill>
                  <a:schemeClr val="accent2"/>
                </a:solidFill>
              </a:rPr>
              <a:t>3. Forwards</a:t>
            </a:r>
            <a:endParaRPr lang="es-ES" sz="2400" b="0">
              <a:solidFill>
                <a:schemeClr val="accent2"/>
              </a:solidFill>
            </a:endParaRP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323850" y="765175"/>
            <a:ext cx="8496300" cy="287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  <a:defRPr/>
            </a:pPr>
            <a:r>
              <a:rPr lang="es-CO" sz="1800">
                <a:solidFill>
                  <a:schemeClr val="accent2"/>
                </a:solidFill>
              </a:rPr>
              <a:t>:: Perfil de Pago: </a:t>
            </a:r>
            <a:r>
              <a:rPr lang="es-CO" sz="1800">
                <a:solidFill>
                  <a:schemeClr val="bg2"/>
                </a:solidFill>
              </a:rPr>
              <a:t>Compra/Venta USD a Futuro </a:t>
            </a:r>
            <a:r>
              <a:rPr lang="es-CO" sz="1800" u="sng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SIN</a:t>
            </a:r>
            <a:r>
              <a:rPr lang="es-CO" sz="1800">
                <a:solidFill>
                  <a:schemeClr val="bg2"/>
                </a:solidFill>
              </a:rPr>
              <a:t> Cobertura</a:t>
            </a:r>
          </a:p>
        </p:txBody>
      </p:sp>
      <p:sp>
        <p:nvSpPr>
          <p:cNvPr id="56353" name="AutoShape 33"/>
          <p:cNvSpPr>
            <a:spLocks noChangeArrowheads="1"/>
          </p:cNvSpPr>
          <p:nvPr/>
        </p:nvSpPr>
        <p:spPr bwMode="auto">
          <a:xfrm>
            <a:off x="3048000" y="4365625"/>
            <a:ext cx="155575" cy="144463"/>
          </a:xfrm>
          <a:prstGeom prst="octagon">
            <a:avLst>
              <a:gd name="adj" fmla="val 29287"/>
            </a:avLst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O"/>
          </a:p>
        </p:txBody>
      </p:sp>
      <p:sp>
        <p:nvSpPr>
          <p:cNvPr id="56354" name="Text Box 34"/>
          <p:cNvSpPr txBox="1">
            <a:spLocks noChangeArrowheads="1"/>
          </p:cNvSpPr>
          <p:nvPr/>
        </p:nvSpPr>
        <p:spPr bwMode="auto">
          <a:xfrm>
            <a:off x="1547813" y="4581525"/>
            <a:ext cx="3095625" cy="8239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O">
                <a:solidFill>
                  <a:srgbClr val="CC0000"/>
                </a:solidFill>
              </a:rPr>
              <a:t>Caso 1</a:t>
            </a:r>
          </a:p>
          <a:p>
            <a:pPr>
              <a:spcBef>
                <a:spcPct val="50000"/>
              </a:spcBef>
              <a:defRPr/>
            </a:pPr>
            <a:r>
              <a:rPr lang="es-CO"/>
              <a:t>TC Final:</a:t>
            </a:r>
            <a:r>
              <a:rPr lang="es-CO" b="0"/>
              <a:t> 1.800 COP/USD</a:t>
            </a:r>
          </a:p>
          <a:p>
            <a:pPr>
              <a:spcBef>
                <a:spcPct val="50000"/>
              </a:spcBef>
              <a:defRPr/>
            </a:pPr>
            <a:r>
              <a:rPr lang="es-CO"/>
              <a:t>TC de Compra Efectivo:</a:t>
            </a:r>
            <a:r>
              <a:rPr lang="es-CO" b="0"/>
              <a:t> 1.800 COP/USD.</a:t>
            </a:r>
          </a:p>
        </p:txBody>
      </p:sp>
      <p:sp>
        <p:nvSpPr>
          <p:cNvPr id="56355" name="AutoShape 35"/>
          <p:cNvSpPr>
            <a:spLocks noChangeArrowheads="1"/>
          </p:cNvSpPr>
          <p:nvPr/>
        </p:nvSpPr>
        <p:spPr bwMode="auto">
          <a:xfrm>
            <a:off x="6361113" y="2636838"/>
            <a:ext cx="155575" cy="144462"/>
          </a:xfrm>
          <a:prstGeom prst="octagon">
            <a:avLst>
              <a:gd name="adj" fmla="val 29287"/>
            </a:avLst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O"/>
          </a:p>
        </p:txBody>
      </p:sp>
      <p:sp>
        <p:nvSpPr>
          <p:cNvPr id="56356" name="Text Box 36"/>
          <p:cNvSpPr txBox="1">
            <a:spLocks noChangeArrowheads="1"/>
          </p:cNvSpPr>
          <p:nvPr/>
        </p:nvSpPr>
        <p:spPr bwMode="auto">
          <a:xfrm>
            <a:off x="4860925" y="2852738"/>
            <a:ext cx="3095625" cy="8239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O">
                <a:solidFill>
                  <a:srgbClr val="CC0000"/>
                </a:solidFill>
              </a:rPr>
              <a:t>Caso 2</a:t>
            </a:r>
          </a:p>
          <a:p>
            <a:pPr>
              <a:spcBef>
                <a:spcPct val="50000"/>
              </a:spcBef>
              <a:defRPr/>
            </a:pPr>
            <a:r>
              <a:rPr lang="es-CO"/>
              <a:t>TC Final:</a:t>
            </a:r>
            <a:r>
              <a:rPr lang="es-CO" b="0"/>
              <a:t> 2.200 COP/USD</a:t>
            </a:r>
          </a:p>
          <a:p>
            <a:pPr>
              <a:spcBef>
                <a:spcPct val="50000"/>
              </a:spcBef>
              <a:defRPr/>
            </a:pPr>
            <a:r>
              <a:rPr lang="es-CO"/>
              <a:t>TC de Compra Efectivo:</a:t>
            </a:r>
            <a:r>
              <a:rPr lang="es-CO" b="0"/>
              <a:t> 2.200 COP/USD.</a:t>
            </a:r>
          </a:p>
        </p:txBody>
      </p:sp>
      <p:graphicFrame>
        <p:nvGraphicFramePr>
          <p:cNvPr id="3074" name="Object 44"/>
          <p:cNvGraphicFramePr>
            <a:graphicFrameLocks noChangeAspect="1"/>
          </p:cNvGraphicFramePr>
          <p:nvPr/>
        </p:nvGraphicFramePr>
        <p:xfrm>
          <a:off x="1547813" y="1844675"/>
          <a:ext cx="936625" cy="288925"/>
        </p:xfrm>
        <a:graphic>
          <a:graphicData uri="http://schemas.openxmlformats.org/presentationml/2006/ole">
            <p:oleObj spid="_x0000_s2050" name="Gráfico" r:id="rId4" imgW="7600950" imgH="4362450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3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63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6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56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56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63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6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6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63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6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6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56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56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53" grpId="0" animBg="1"/>
      <p:bldP spid="56353" grpId="1" animBg="1"/>
      <p:bldP spid="56354" grpId="0" animBg="1"/>
      <p:bldP spid="56354" grpId="1" animBg="1"/>
      <p:bldP spid="56355" grpId="0" animBg="1"/>
      <p:bldP spid="56355" grpId="1" animBg="1"/>
      <p:bldP spid="56356" grpId="0" animBg="1"/>
      <p:bldP spid="5635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7"/>
          <p:cNvPicPr>
            <a:picLocks noChangeAspect="1" noChangeArrowheads="1"/>
          </p:cNvPicPr>
          <p:nvPr/>
        </p:nvPicPr>
        <p:blipFill>
          <a:blip r:embed="rId2"/>
          <a:srcRect t="6947"/>
          <a:stretch>
            <a:fillRect/>
          </a:stretch>
        </p:blipFill>
        <p:spPr bwMode="auto">
          <a:xfrm>
            <a:off x="777875" y="1666875"/>
            <a:ext cx="7610475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476375" y="1844675"/>
            <a:ext cx="4967288" cy="3455988"/>
          </a:xfrm>
          <a:prstGeom prst="rect">
            <a:avLst/>
          </a:prstGeom>
          <a:solidFill>
            <a:srgbClr val="C0C0C0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CO"/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1476375" y="1844675"/>
            <a:ext cx="1655763" cy="3455988"/>
          </a:xfrm>
          <a:prstGeom prst="rect">
            <a:avLst/>
          </a:prstGeom>
          <a:solidFill>
            <a:srgbClr val="C0C0C0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CO"/>
          </a:p>
        </p:txBody>
      </p:sp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2987675" y="146050"/>
            <a:ext cx="597693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s-CO" sz="2400" b="0">
                <a:solidFill>
                  <a:schemeClr val="accent2"/>
                </a:solidFill>
              </a:rPr>
              <a:t>3. Forwards</a:t>
            </a:r>
            <a:endParaRPr lang="es-ES" sz="2400" b="0">
              <a:solidFill>
                <a:schemeClr val="accent2"/>
              </a:solidFill>
            </a:endParaRPr>
          </a:p>
        </p:txBody>
      </p:sp>
      <p:sp>
        <p:nvSpPr>
          <p:cNvPr id="115719" name="Rectangle 7"/>
          <p:cNvSpPr>
            <a:spLocks noChangeArrowheads="1"/>
          </p:cNvSpPr>
          <p:nvPr/>
        </p:nvSpPr>
        <p:spPr bwMode="auto">
          <a:xfrm>
            <a:off x="323850" y="765175"/>
            <a:ext cx="8496300" cy="287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  <a:defRPr/>
            </a:pPr>
            <a:r>
              <a:rPr lang="es-CO" sz="1800">
                <a:solidFill>
                  <a:schemeClr val="accent2"/>
                </a:solidFill>
              </a:rPr>
              <a:t>:: Perfil de Pago: </a:t>
            </a:r>
            <a:r>
              <a:rPr lang="es-CO" sz="1800">
                <a:solidFill>
                  <a:schemeClr val="bg2"/>
                </a:solidFill>
              </a:rPr>
              <a:t>Compra/Venta de USD a Futuro </a:t>
            </a:r>
            <a:r>
              <a:rPr lang="es-CO" sz="1800" u="sng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</a:t>
            </a:r>
            <a:r>
              <a:rPr lang="es-CO" sz="1800">
                <a:solidFill>
                  <a:schemeClr val="bg2"/>
                </a:solidFill>
              </a:rPr>
              <a:t> Cobertura</a:t>
            </a:r>
            <a:endParaRPr lang="es-CO" sz="1800">
              <a:solidFill>
                <a:schemeClr val="accent2"/>
              </a:solidFill>
            </a:endParaRPr>
          </a:p>
        </p:txBody>
      </p:sp>
      <p:sp>
        <p:nvSpPr>
          <p:cNvPr id="115720" name="AutoShape 8"/>
          <p:cNvSpPr>
            <a:spLocks noChangeArrowheads="1"/>
          </p:cNvSpPr>
          <p:nvPr/>
        </p:nvSpPr>
        <p:spPr bwMode="auto">
          <a:xfrm>
            <a:off x="3048000" y="3500438"/>
            <a:ext cx="155575" cy="144462"/>
          </a:xfrm>
          <a:prstGeom prst="octagon">
            <a:avLst>
              <a:gd name="adj" fmla="val 29287"/>
            </a:avLst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O"/>
          </a:p>
        </p:txBody>
      </p:sp>
      <p:sp>
        <p:nvSpPr>
          <p:cNvPr id="115721" name="Text Box 9"/>
          <p:cNvSpPr txBox="1">
            <a:spLocks noChangeArrowheads="1"/>
          </p:cNvSpPr>
          <p:nvPr/>
        </p:nvSpPr>
        <p:spPr bwMode="auto">
          <a:xfrm>
            <a:off x="1547813" y="3716338"/>
            <a:ext cx="3095625" cy="8239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O">
                <a:solidFill>
                  <a:srgbClr val="CC0000"/>
                </a:solidFill>
              </a:rPr>
              <a:t>Caso 1</a:t>
            </a:r>
          </a:p>
          <a:p>
            <a:pPr>
              <a:spcBef>
                <a:spcPct val="50000"/>
              </a:spcBef>
              <a:defRPr/>
            </a:pPr>
            <a:r>
              <a:rPr lang="es-CO"/>
              <a:t>TC Final:</a:t>
            </a:r>
            <a:r>
              <a:rPr lang="es-CO" b="0"/>
              <a:t> 1.800 COP/USD</a:t>
            </a:r>
          </a:p>
          <a:p>
            <a:pPr>
              <a:spcBef>
                <a:spcPct val="50000"/>
              </a:spcBef>
              <a:defRPr/>
            </a:pPr>
            <a:r>
              <a:rPr lang="es-CO"/>
              <a:t>TC Efectivo:</a:t>
            </a:r>
            <a:r>
              <a:rPr lang="es-CO" b="0"/>
              <a:t> 2.000 COP/USD.</a:t>
            </a:r>
          </a:p>
        </p:txBody>
      </p:sp>
      <p:sp>
        <p:nvSpPr>
          <p:cNvPr id="115722" name="AutoShape 10"/>
          <p:cNvSpPr>
            <a:spLocks noChangeArrowheads="1"/>
          </p:cNvSpPr>
          <p:nvPr/>
        </p:nvSpPr>
        <p:spPr bwMode="auto">
          <a:xfrm>
            <a:off x="6361113" y="3500438"/>
            <a:ext cx="155575" cy="144462"/>
          </a:xfrm>
          <a:prstGeom prst="octagon">
            <a:avLst>
              <a:gd name="adj" fmla="val 29287"/>
            </a:avLst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O"/>
          </a:p>
        </p:txBody>
      </p:sp>
      <p:sp>
        <p:nvSpPr>
          <p:cNvPr id="115723" name="Text Box 11"/>
          <p:cNvSpPr txBox="1">
            <a:spLocks noChangeArrowheads="1"/>
          </p:cNvSpPr>
          <p:nvPr/>
        </p:nvSpPr>
        <p:spPr bwMode="auto">
          <a:xfrm>
            <a:off x="4860925" y="3716338"/>
            <a:ext cx="3095625" cy="8239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O">
                <a:solidFill>
                  <a:srgbClr val="CC0000"/>
                </a:solidFill>
              </a:rPr>
              <a:t>Caso 2</a:t>
            </a:r>
          </a:p>
          <a:p>
            <a:pPr>
              <a:spcBef>
                <a:spcPct val="50000"/>
              </a:spcBef>
              <a:defRPr/>
            </a:pPr>
            <a:r>
              <a:rPr lang="es-CO"/>
              <a:t>TC Final:</a:t>
            </a:r>
            <a:r>
              <a:rPr lang="es-CO" b="0"/>
              <a:t> 2.200 COP/USD</a:t>
            </a:r>
          </a:p>
          <a:p>
            <a:pPr>
              <a:spcBef>
                <a:spcPct val="50000"/>
              </a:spcBef>
              <a:defRPr/>
            </a:pPr>
            <a:r>
              <a:rPr lang="es-CO"/>
              <a:t>TC Efectivo:</a:t>
            </a:r>
            <a:r>
              <a:rPr lang="es-CO" b="0"/>
              <a:t> 2.000 COP/USD.</a:t>
            </a:r>
          </a:p>
        </p:txBody>
      </p:sp>
      <p:pic>
        <p:nvPicPr>
          <p:cNvPr id="21515" name="Picture 18"/>
          <p:cNvPicPr>
            <a:picLocks noChangeAspect="1" noChangeArrowheads="1"/>
          </p:cNvPicPr>
          <p:nvPr/>
        </p:nvPicPr>
        <p:blipFill>
          <a:blip r:embed="rId2"/>
          <a:srcRect l="40530" r="35815" b="93649"/>
          <a:stretch>
            <a:fillRect/>
          </a:stretch>
        </p:blipFill>
        <p:spPr bwMode="auto">
          <a:xfrm>
            <a:off x="1547813" y="1844675"/>
            <a:ext cx="180022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57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5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157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157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20" grpId="0" animBg="1"/>
      <p:bldP spid="115720" grpId="1" animBg="1"/>
      <p:bldP spid="115721" grpId="0" animBg="1"/>
      <p:bldP spid="115721" grpId="1" animBg="1"/>
      <p:bldP spid="115722" grpId="0" animBg="1"/>
      <p:bldP spid="115722" grpId="1" animBg="1"/>
      <p:bldP spid="115723" grpId="0" animBg="1"/>
      <p:bldP spid="11572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23850" y="765175"/>
            <a:ext cx="8496300" cy="287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CO" sz="1800">
                <a:solidFill>
                  <a:schemeClr val="accent2"/>
                </a:solidFill>
              </a:rPr>
              <a:t>:: Ejemplo de Cobertura Usando Forwards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468313" y="1125538"/>
            <a:ext cx="8135937" cy="863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Char char="§"/>
            </a:pPr>
            <a:r>
              <a:rPr lang="es-CO" sz="1600" b="0"/>
              <a:t>Una compañía en Colombia, Importador S.A., tiene la obligación de pagar USD1.000.000 en 6 meses a un proveedor en Estados Unidos por la compra de materia prima.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987675" y="146050"/>
            <a:ext cx="597693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s-CO" sz="2400" b="0">
                <a:solidFill>
                  <a:schemeClr val="accent2"/>
                </a:solidFill>
              </a:rPr>
              <a:t>3. Forwards</a:t>
            </a:r>
            <a:endParaRPr lang="es-ES" sz="2400" b="0">
              <a:solidFill>
                <a:schemeClr val="accent2"/>
              </a:solidFill>
            </a:endParaRPr>
          </a:p>
        </p:txBody>
      </p:sp>
      <p:sp>
        <p:nvSpPr>
          <p:cNvPr id="22533" name="Rectangle 9"/>
          <p:cNvSpPr>
            <a:spLocks noChangeArrowheads="1"/>
          </p:cNvSpPr>
          <p:nvPr/>
        </p:nvSpPr>
        <p:spPr bwMode="auto">
          <a:xfrm>
            <a:off x="468313" y="5734050"/>
            <a:ext cx="8135937" cy="287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Char char="§"/>
            </a:pPr>
            <a:r>
              <a:rPr lang="es-CO" sz="1600"/>
              <a:t>CONCLUSIÓN: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CO" sz="1600" b="0"/>
              <a:t>	El valor PAGADO o RECIBIDO en USD está ASEGURADO. Sin embargo, es imposible saber si el resultado con cobertura será mejor que el resultado sin cobertura.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CO" sz="1600" b="0"/>
              <a:t>	</a:t>
            </a:r>
          </a:p>
        </p:txBody>
      </p:sp>
      <p:sp>
        <p:nvSpPr>
          <p:cNvPr id="22534" name="Rectangle 44"/>
          <p:cNvSpPr>
            <a:spLocks noChangeArrowheads="1"/>
          </p:cNvSpPr>
          <p:nvPr/>
        </p:nvSpPr>
        <p:spPr bwMode="auto">
          <a:xfrm>
            <a:off x="827088" y="2178050"/>
            <a:ext cx="3529012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s-CO">
                <a:solidFill>
                  <a:schemeClr val="accent2"/>
                </a:solidFill>
              </a:rPr>
              <a:t>En T = 0: </a:t>
            </a:r>
            <a:r>
              <a:rPr lang="es-CO" b="0">
                <a:solidFill>
                  <a:schemeClr val="tx2"/>
                </a:solidFill>
              </a:rPr>
              <a:t>Se pacta la operación.</a:t>
            </a:r>
          </a:p>
          <a:p>
            <a:pPr marL="177800" indent="-177800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s-CO">
                <a:solidFill>
                  <a:schemeClr val="accent2"/>
                </a:solidFill>
              </a:rPr>
              <a:t>Tasa Fwd Compra Pactada: </a:t>
            </a:r>
            <a:r>
              <a:rPr lang="es-CO" b="0">
                <a:solidFill>
                  <a:schemeClr val="tx2"/>
                </a:solidFill>
              </a:rPr>
              <a:t>2.100 COP/USD</a:t>
            </a:r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4427538" y="2268538"/>
            <a:ext cx="865187" cy="1016000"/>
            <a:chOff x="2744" y="1661"/>
            <a:chExt cx="545" cy="640"/>
          </a:xfrm>
        </p:grpSpPr>
        <p:sp>
          <p:nvSpPr>
            <p:cNvPr id="66605" name="Rectangle 45"/>
            <p:cNvSpPr>
              <a:spLocks noChangeArrowheads="1"/>
            </p:cNvSpPr>
            <p:nvPr/>
          </p:nvSpPr>
          <p:spPr bwMode="auto">
            <a:xfrm>
              <a:off x="2744" y="1661"/>
              <a:ext cx="545" cy="64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s-CO"/>
            </a:p>
          </p:txBody>
        </p:sp>
        <p:pic>
          <p:nvPicPr>
            <p:cNvPr id="22569" name="Picture 4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5" y="1779"/>
              <a:ext cx="493" cy="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54"/>
          <p:cNvGrpSpPr>
            <a:grpSpLocks/>
          </p:cNvGrpSpPr>
          <p:nvPr/>
        </p:nvGrpSpPr>
        <p:grpSpPr bwMode="auto">
          <a:xfrm>
            <a:off x="4787900" y="1989138"/>
            <a:ext cx="2016125" cy="220662"/>
            <a:chOff x="2992" y="2136"/>
            <a:chExt cx="2040" cy="181"/>
          </a:xfrm>
        </p:grpSpPr>
        <p:sp>
          <p:nvSpPr>
            <p:cNvPr id="22563" name="Line 55"/>
            <p:cNvSpPr>
              <a:spLocks noChangeShapeType="1"/>
            </p:cNvSpPr>
            <p:nvPr/>
          </p:nvSpPr>
          <p:spPr bwMode="auto">
            <a:xfrm>
              <a:off x="2992" y="2136"/>
              <a:ext cx="2040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prstDash val="lgDash"/>
              <a:round/>
              <a:headEnd type="none" w="lg" len="med"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22564" name="Line 56"/>
            <p:cNvSpPr>
              <a:spLocks noChangeShapeType="1"/>
            </p:cNvSpPr>
            <p:nvPr/>
          </p:nvSpPr>
          <p:spPr bwMode="auto">
            <a:xfrm>
              <a:off x="2995" y="2136"/>
              <a:ext cx="0" cy="181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prstDash val="lgDash"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s-CO"/>
            </a:p>
          </p:txBody>
        </p:sp>
        <p:sp>
          <p:nvSpPr>
            <p:cNvPr id="22565" name="Line 57"/>
            <p:cNvSpPr>
              <a:spLocks noChangeShapeType="1"/>
            </p:cNvSpPr>
            <p:nvPr/>
          </p:nvSpPr>
          <p:spPr bwMode="auto">
            <a:xfrm>
              <a:off x="5029" y="2136"/>
              <a:ext cx="0" cy="181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prstDash val="lgDash"/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s-CO"/>
            </a:p>
          </p:txBody>
        </p:sp>
      </p:grpSp>
      <p:grpSp>
        <p:nvGrpSpPr>
          <p:cNvPr id="5" name="Group 58"/>
          <p:cNvGrpSpPr>
            <a:grpSpLocks/>
          </p:cNvGrpSpPr>
          <p:nvPr/>
        </p:nvGrpSpPr>
        <p:grpSpPr bwMode="auto">
          <a:xfrm>
            <a:off x="4787900" y="3355975"/>
            <a:ext cx="2016125" cy="288925"/>
            <a:chOff x="628" y="3785"/>
            <a:chExt cx="2040" cy="182"/>
          </a:xfrm>
        </p:grpSpPr>
        <p:sp>
          <p:nvSpPr>
            <p:cNvPr id="22560" name="Line 59"/>
            <p:cNvSpPr>
              <a:spLocks noChangeShapeType="1"/>
            </p:cNvSpPr>
            <p:nvPr/>
          </p:nvSpPr>
          <p:spPr bwMode="auto">
            <a:xfrm>
              <a:off x="628" y="3967"/>
              <a:ext cx="204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lgDash"/>
              <a:round/>
              <a:headEnd type="none" w="lg" len="med"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22561" name="Line 60"/>
            <p:cNvSpPr>
              <a:spLocks noChangeShapeType="1"/>
            </p:cNvSpPr>
            <p:nvPr/>
          </p:nvSpPr>
          <p:spPr bwMode="auto">
            <a:xfrm>
              <a:off x="631" y="3785"/>
              <a:ext cx="0" cy="18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lgDash"/>
              <a:round/>
              <a:headEnd type="triangle" w="med" len="med"/>
              <a:tailEnd/>
            </a:ln>
          </p:spPr>
          <p:txBody>
            <a:bodyPr wrap="none" anchor="ctr">
              <a:spAutoFit/>
            </a:bodyPr>
            <a:lstStyle/>
            <a:p>
              <a:endParaRPr lang="es-CO"/>
            </a:p>
          </p:txBody>
        </p:sp>
        <p:sp>
          <p:nvSpPr>
            <p:cNvPr id="22562" name="Line 61"/>
            <p:cNvSpPr>
              <a:spLocks noChangeShapeType="1"/>
            </p:cNvSpPr>
            <p:nvPr/>
          </p:nvSpPr>
          <p:spPr bwMode="auto">
            <a:xfrm>
              <a:off x="2665" y="3785"/>
              <a:ext cx="0" cy="18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lgDash"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s-CO"/>
            </a:p>
          </p:txBody>
        </p:sp>
      </p:grpSp>
      <p:sp>
        <p:nvSpPr>
          <p:cNvPr id="66622" name="Text Box 62"/>
          <p:cNvSpPr txBox="1">
            <a:spLocks noChangeArrowheads="1"/>
          </p:cNvSpPr>
          <p:nvPr/>
        </p:nvSpPr>
        <p:spPr bwMode="auto">
          <a:xfrm>
            <a:off x="4787900" y="2032000"/>
            <a:ext cx="2017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1000">
                <a:solidFill>
                  <a:schemeClr val="accent2"/>
                </a:solidFill>
              </a:rPr>
              <a:t>Obligación compra futura USD</a:t>
            </a:r>
          </a:p>
        </p:txBody>
      </p:sp>
      <p:sp>
        <p:nvSpPr>
          <p:cNvPr id="66623" name="Text Box 63"/>
          <p:cNvSpPr txBox="1">
            <a:spLocks noChangeArrowheads="1"/>
          </p:cNvSpPr>
          <p:nvPr/>
        </p:nvSpPr>
        <p:spPr bwMode="auto">
          <a:xfrm>
            <a:off x="4787900" y="3400425"/>
            <a:ext cx="2017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1000">
                <a:solidFill>
                  <a:srgbClr val="FF3300"/>
                </a:solidFill>
              </a:rPr>
              <a:t>Obligación venta futura USD</a:t>
            </a:r>
          </a:p>
        </p:txBody>
      </p:sp>
      <p:sp>
        <p:nvSpPr>
          <p:cNvPr id="22541" name="Rectangle 64"/>
          <p:cNvSpPr>
            <a:spLocks noChangeArrowheads="1"/>
          </p:cNvSpPr>
          <p:nvPr/>
        </p:nvSpPr>
        <p:spPr bwMode="auto">
          <a:xfrm>
            <a:off x="827088" y="4273550"/>
            <a:ext cx="3529012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s-CO">
                <a:solidFill>
                  <a:schemeClr val="accent2"/>
                </a:solidFill>
              </a:rPr>
              <a:t>En T = 6 meses: </a:t>
            </a:r>
            <a:r>
              <a:rPr lang="es-CO" b="0">
                <a:solidFill>
                  <a:schemeClr val="tx2"/>
                </a:solidFill>
              </a:rPr>
              <a:t>Se cumple la operación.</a:t>
            </a:r>
          </a:p>
          <a:p>
            <a:pPr marL="177800" indent="-177800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s-CO">
                <a:solidFill>
                  <a:schemeClr val="accent2"/>
                </a:solidFill>
              </a:rPr>
              <a:t>Tasa Contado: </a:t>
            </a:r>
            <a:r>
              <a:rPr lang="es-CO" b="0">
                <a:solidFill>
                  <a:schemeClr val="tx2"/>
                </a:solidFill>
              </a:rPr>
              <a:t>1.900 ó 2.300 COP/USD</a:t>
            </a:r>
          </a:p>
          <a:p>
            <a:pPr marL="177800" indent="-177800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s-CO">
                <a:solidFill>
                  <a:schemeClr val="accent2"/>
                </a:solidFill>
              </a:rPr>
              <a:t>Tasa Efectiva Compra:</a:t>
            </a:r>
            <a:r>
              <a:rPr lang="es-CO">
                <a:solidFill>
                  <a:schemeClr val="tx2"/>
                </a:solidFill>
              </a:rPr>
              <a:t> </a:t>
            </a:r>
            <a:r>
              <a:rPr lang="es-CO" b="0">
                <a:solidFill>
                  <a:schemeClr val="tx2"/>
                </a:solidFill>
              </a:rPr>
              <a:t>2.100 COP/USD</a:t>
            </a:r>
          </a:p>
        </p:txBody>
      </p:sp>
      <p:grpSp>
        <p:nvGrpSpPr>
          <p:cNvPr id="6" name="Group 65"/>
          <p:cNvGrpSpPr>
            <a:grpSpLocks/>
          </p:cNvGrpSpPr>
          <p:nvPr/>
        </p:nvGrpSpPr>
        <p:grpSpPr bwMode="auto">
          <a:xfrm>
            <a:off x="4427538" y="4364038"/>
            <a:ext cx="865187" cy="1016000"/>
            <a:chOff x="2744" y="1661"/>
            <a:chExt cx="545" cy="640"/>
          </a:xfrm>
        </p:grpSpPr>
        <p:sp>
          <p:nvSpPr>
            <p:cNvPr id="66626" name="Rectangle 66"/>
            <p:cNvSpPr>
              <a:spLocks noChangeArrowheads="1"/>
            </p:cNvSpPr>
            <p:nvPr/>
          </p:nvSpPr>
          <p:spPr bwMode="auto">
            <a:xfrm>
              <a:off x="2744" y="1661"/>
              <a:ext cx="545" cy="64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s-CO"/>
            </a:p>
          </p:txBody>
        </p:sp>
        <p:pic>
          <p:nvPicPr>
            <p:cNvPr id="22559" name="Picture 67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5" y="1779"/>
              <a:ext cx="493" cy="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" name="Group 71"/>
          <p:cNvGrpSpPr>
            <a:grpSpLocks/>
          </p:cNvGrpSpPr>
          <p:nvPr/>
        </p:nvGrpSpPr>
        <p:grpSpPr bwMode="auto">
          <a:xfrm>
            <a:off x="4787900" y="4149725"/>
            <a:ext cx="2016125" cy="190500"/>
            <a:chOff x="2992" y="2136"/>
            <a:chExt cx="2040" cy="181"/>
          </a:xfrm>
        </p:grpSpPr>
        <p:sp>
          <p:nvSpPr>
            <p:cNvPr id="22553" name="Line 72"/>
            <p:cNvSpPr>
              <a:spLocks noChangeShapeType="1"/>
            </p:cNvSpPr>
            <p:nvPr/>
          </p:nvSpPr>
          <p:spPr bwMode="auto">
            <a:xfrm>
              <a:off x="2992" y="2136"/>
              <a:ext cx="2040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lg" len="med"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22554" name="Line 73"/>
            <p:cNvSpPr>
              <a:spLocks noChangeShapeType="1"/>
            </p:cNvSpPr>
            <p:nvPr/>
          </p:nvSpPr>
          <p:spPr bwMode="auto">
            <a:xfrm>
              <a:off x="2995" y="2136"/>
              <a:ext cx="0" cy="181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s-CO"/>
            </a:p>
          </p:txBody>
        </p:sp>
        <p:sp>
          <p:nvSpPr>
            <p:cNvPr id="22555" name="Line 74"/>
            <p:cNvSpPr>
              <a:spLocks noChangeShapeType="1"/>
            </p:cNvSpPr>
            <p:nvPr/>
          </p:nvSpPr>
          <p:spPr bwMode="auto">
            <a:xfrm>
              <a:off x="5029" y="2136"/>
              <a:ext cx="0" cy="181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s-CO"/>
            </a:p>
          </p:txBody>
        </p:sp>
      </p:grpSp>
      <p:grpSp>
        <p:nvGrpSpPr>
          <p:cNvPr id="9" name="Group 75"/>
          <p:cNvGrpSpPr>
            <a:grpSpLocks/>
          </p:cNvGrpSpPr>
          <p:nvPr/>
        </p:nvGrpSpPr>
        <p:grpSpPr bwMode="auto">
          <a:xfrm>
            <a:off x="4787900" y="5445125"/>
            <a:ext cx="1944688" cy="288925"/>
            <a:chOff x="628" y="3785"/>
            <a:chExt cx="2040" cy="182"/>
          </a:xfrm>
        </p:grpSpPr>
        <p:sp>
          <p:nvSpPr>
            <p:cNvPr id="22550" name="Line 76"/>
            <p:cNvSpPr>
              <a:spLocks noChangeShapeType="1"/>
            </p:cNvSpPr>
            <p:nvPr/>
          </p:nvSpPr>
          <p:spPr bwMode="auto">
            <a:xfrm>
              <a:off x="628" y="3967"/>
              <a:ext cx="204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lg" len="med"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22551" name="Line 77"/>
            <p:cNvSpPr>
              <a:spLocks noChangeShapeType="1"/>
            </p:cNvSpPr>
            <p:nvPr/>
          </p:nvSpPr>
          <p:spPr bwMode="auto">
            <a:xfrm>
              <a:off x="631" y="3785"/>
              <a:ext cx="0" cy="18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 wrap="none" anchor="ctr">
              <a:spAutoFit/>
            </a:bodyPr>
            <a:lstStyle/>
            <a:p>
              <a:endParaRPr lang="es-CO"/>
            </a:p>
          </p:txBody>
        </p:sp>
        <p:sp>
          <p:nvSpPr>
            <p:cNvPr id="22552" name="Line 78"/>
            <p:cNvSpPr>
              <a:spLocks noChangeShapeType="1"/>
            </p:cNvSpPr>
            <p:nvPr/>
          </p:nvSpPr>
          <p:spPr bwMode="auto">
            <a:xfrm>
              <a:off x="2665" y="3785"/>
              <a:ext cx="0" cy="18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s-CO"/>
            </a:p>
          </p:txBody>
        </p:sp>
      </p:grpSp>
      <p:sp>
        <p:nvSpPr>
          <p:cNvPr id="66639" name="Text Box 79"/>
          <p:cNvSpPr txBox="1">
            <a:spLocks noChangeArrowheads="1"/>
          </p:cNvSpPr>
          <p:nvPr/>
        </p:nvSpPr>
        <p:spPr bwMode="auto">
          <a:xfrm>
            <a:off x="4859338" y="4149725"/>
            <a:ext cx="17287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1000">
                <a:solidFill>
                  <a:schemeClr val="accent2"/>
                </a:solidFill>
              </a:rPr>
              <a:t>COP 2.100 MM</a:t>
            </a:r>
          </a:p>
        </p:txBody>
      </p:sp>
      <p:sp>
        <p:nvSpPr>
          <p:cNvPr id="66640" name="Text Box 80"/>
          <p:cNvSpPr txBox="1">
            <a:spLocks noChangeArrowheads="1"/>
          </p:cNvSpPr>
          <p:nvPr/>
        </p:nvSpPr>
        <p:spPr bwMode="auto">
          <a:xfrm>
            <a:off x="4859338" y="5489575"/>
            <a:ext cx="17287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1000">
                <a:solidFill>
                  <a:srgbClr val="FF3300"/>
                </a:solidFill>
              </a:rPr>
              <a:t>USD 1 MM</a:t>
            </a:r>
          </a:p>
        </p:txBody>
      </p:sp>
      <p:sp>
        <p:nvSpPr>
          <p:cNvPr id="66642" name="Rectangle 82"/>
          <p:cNvSpPr>
            <a:spLocks noChangeArrowheads="1"/>
          </p:cNvSpPr>
          <p:nvPr/>
        </p:nvSpPr>
        <p:spPr bwMode="auto">
          <a:xfrm>
            <a:off x="323850" y="1916113"/>
            <a:ext cx="7416800" cy="1871662"/>
          </a:xfrm>
          <a:prstGeom prst="rect">
            <a:avLst/>
          </a:prstGeom>
          <a:solidFill>
            <a:schemeClr val="bg1">
              <a:alpha val="79999"/>
            </a:schemeClr>
          </a:solidFill>
          <a:ln w="1905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s-CO"/>
          </a:p>
        </p:txBody>
      </p:sp>
      <p:sp>
        <p:nvSpPr>
          <p:cNvPr id="66641" name="Rectangle 81"/>
          <p:cNvSpPr>
            <a:spLocks noChangeArrowheads="1"/>
          </p:cNvSpPr>
          <p:nvPr/>
        </p:nvSpPr>
        <p:spPr bwMode="auto">
          <a:xfrm>
            <a:off x="323850" y="3933825"/>
            <a:ext cx="7416800" cy="1871663"/>
          </a:xfrm>
          <a:prstGeom prst="rect">
            <a:avLst/>
          </a:prstGeom>
          <a:solidFill>
            <a:schemeClr val="bg1">
              <a:alpha val="79999"/>
            </a:schemeClr>
          </a:solidFill>
          <a:ln w="1905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622" grpId="0"/>
      <p:bldP spid="66623" grpId="0"/>
      <p:bldP spid="66639" grpId="0"/>
      <p:bldP spid="66640" grpId="0"/>
      <p:bldP spid="66642" grpId="0" animBg="1"/>
      <p:bldP spid="666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23850" y="765175"/>
            <a:ext cx="8496300" cy="287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CO" sz="1800">
                <a:solidFill>
                  <a:schemeClr val="accent2"/>
                </a:solidFill>
              </a:rPr>
              <a:t>:: Forwards vs Futuros</a:t>
            </a:r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2987675" y="146050"/>
            <a:ext cx="597693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s-CO" sz="2400" b="0">
                <a:solidFill>
                  <a:schemeClr val="accent2"/>
                </a:solidFill>
              </a:rPr>
              <a:t>3. Forwards</a:t>
            </a:r>
            <a:endParaRPr lang="es-ES" sz="2400" b="0">
              <a:solidFill>
                <a:schemeClr val="accent2"/>
              </a:solidFill>
            </a:endParaRPr>
          </a:p>
        </p:txBody>
      </p:sp>
      <p:graphicFrame>
        <p:nvGraphicFramePr>
          <p:cNvPr id="68740" name="Group 132"/>
          <p:cNvGraphicFramePr>
            <a:graphicFrameLocks noGrp="1"/>
          </p:cNvGraphicFramePr>
          <p:nvPr/>
        </p:nvGraphicFramePr>
        <p:xfrm>
          <a:off x="971550" y="1397000"/>
          <a:ext cx="7272338" cy="4192589"/>
        </p:xfrm>
        <a:graphic>
          <a:graphicData uri="http://schemas.openxmlformats.org/drawingml/2006/table">
            <a:tbl>
              <a:tblPr/>
              <a:tblGrid>
                <a:gridCol w="3636963"/>
                <a:gridCol w="3635375"/>
              </a:tblGrid>
              <a:tr h="403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rebuchet MS" pitchFamily="34" charset="0"/>
                        </a:rPr>
                        <a:t>Forwards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rebuchet MS" pitchFamily="34" charset="0"/>
                        </a:rPr>
                        <a:t>Futuros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Contrato privado entre 2 partes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Negociado en Bolsa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Hecho a la medida de las necesidades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Contrato estandarizado por la Bolsa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Una fecha de vencimiento especificada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Rango de fechas de vencimiento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Liquidado al vencimiento del contrato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Liquidación diaria (Marked to Market)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Liquidación Delivery o Non-delivery al vencimiento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Usualmente se cierra la posición antes de su vencimiento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Existe riesgo de crédito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No existe riesgo de crédito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323850" y="765175"/>
            <a:ext cx="8496300" cy="287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CO" sz="1800">
                <a:solidFill>
                  <a:schemeClr val="accent2"/>
                </a:solidFill>
              </a:rPr>
              <a:t>:: Tipos de Opciones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468313" y="1270000"/>
            <a:ext cx="8135937" cy="172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Char char="§"/>
            </a:pPr>
            <a:r>
              <a:rPr lang="es-CO" sz="1600"/>
              <a:t>Opciones CALL: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CO" sz="1600" b="0"/>
              <a:t>	Una opción CALL es el </a:t>
            </a:r>
            <a:r>
              <a:rPr lang="es-CO" sz="1600" b="0" u="sng"/>
              <a:t>DERECHO</a:t>
            </a:r>
            <a:r>
              <a:rPr lang="es-CO" sz="1600" b="0"/>
              <a:t> a </a:t>
            </a:r>
            <a:r>
              <a:rPr lang="es-CO" sz="1600" b="0" u="sng"/>
              <a:t>COMPRAR</a:t>
            </a:r>
            <a:r>
              <a:rPr lang="es-CO" sz="1600" b="0"/>
              <a:t> un activo en una fecha futura a un precio determinado (</a:t>
            </a:r>
            <a:r>
              <a:rPr lang="es-CO" sz="1600" b="0" u="sng"/>
              <a:t>precio de ejercicio</a:t>
            </a:r>
            <a:r>
              <a:rPr lang="es-CO" sz="1600" b="0"/>
              <a:t>).</a:t>
            </a:r>
          </a:p>
          <a:p>
            <a:pPr marL="342900" indent="-342900" algn="just" eaLnBrk="0" hangingPunct="0">
              <a:lnSpc>
                <a:spcPct val="10000"/>
              </a:lnSpc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endParaRPr lang="es-CO" sz="1600" b="0"/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Char char="§"/>
            </a:pPr>
            <a:r>
              <a:rPr lang="es-CO" sz="1600"/>
              <a:t>Opciones PUT: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CO" sz="1600" b="0"/>
              <a:t>	Una opción PUT es el </a:t>
            </a:r>
            <a:r>
              <a:rPr lang="es-CO" sz="1600" b="0" u="sng"/>
              <a:t>DERECHO</a:t>
            </a:r>
            <a:r>
              <a:rPr lang="es-CO" sz="1600" b="0"/>
              <a:t> a </a:t>
            </a:r>
            <a:r>
              <a:rPr lang="es-CO" sz="1600" b="0" u="sng"/>
              <a:t>VENDER</a:t>
            </a:r>
            <a:r>
              <a:rPr lang="es-CO" sz="1600" b="0"/>
              <a:t> un activo en una fecha futura a un precio determinado (</a:t>
            </a:r>
            <a:r>
              <a:rPr lang="es-CO" sz="1600" b="0" u="sng"/>
              <a:t>precio de ejercicio</a:t>
            </a:r>
            <a:r>
              <a:rPr lang="es-CO" sz="1600" b="0"/>
              <a:t>).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endParaRPr lang="es-CO" sz="1600" b="0"/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endParaRPr lang="es-CO" sz="1600" b="0"/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Char char="§"/>
            </a:pPr>
            <a:r>
              <a:rPr lang="es-CO" sz="1600"/>
              <a:t>Opción Americana: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CO" sz="1600" b="0"/>
              <a:t>	Una opción americana puede ser ejercida en cualquier momento durante su vigencia.</a:t>
            </a:r>
          </a:p>
          <a:p>
            <a:pPr marL="342900" indent="-342900" algn="just" eaLnBrk="0" hangingPunct="0">
              <a:lnSpc>
                <a:spcPct val="30000"/>
              </a:lnSpc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endParaRPr lang="es-CO" sz="1600" b="0"/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Char char="§"/>
            </a:pPr>
            <a:r>
              <a:rPr lang="es-CO" sz="1600"/>
              <a:t>Opción Europea: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CO" sz="1600" b="0"/>
              <a:t>	Una opción europea sólo puede ser ejercida al vencimiento. </a:t>
            </a:r>
          </a:p>
          <a:p>
            <a:pPr marL="342900" indent="-342900" algn="just" eaLnBrk="0" hangingPunct="0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endParaRPr lang="es-CO" sz="1600" b="0"/>
          </a:p>
          <a:p>
            <a:pPr marL="342900" indent="-342900" algn="just" eaLnBrk="0" hangingPunct="0">
              <a:lnSpc>
                <a:spcPct val="40000"/>
              </a:lnSpc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endParaRPr lang="es-CO" sz="1600" b="0"/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Char char="§"/>
            </a:pPr>
            <a:r>
              <a:rPr lang="es-CO" sz="1600"/>
              <a:t>Opciones vs. Forwards/Futuros: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CO" sz="1600" b="0"/>
              <a:t>	Las opciones otorgan un </a:t>
            </a:r>
            <a:r>
              <a:rPr lang="es-CO" sz="1600" b="0" u="sng"/>
              <a:t>DERECHO</a:t>
            </a:r>
            <a:r>
              <a:rPr lang="es-CO" sz="1600" b="0"/>
              <a:t> al comprador, mientras los Forwards/Futuros una </a:t>
            </a:r>
            <a:r>
              <a:rPr lang="es-CO" sz="1600" b="0" u="sng"/>
              <a:t>OBLIGACIÓN</a:t>
            </a:r>
            <a:r>
              <a:rPr lang="es-CO" sz="1600" b="0"/>
              <a:t>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987675" y="146050"/>
            <a:ext cx="597693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s-CO" sz="2400" b="0">
                <a:solidFill>
                  <a:schemeClr val="accent2"/>
                </a:solidFill>
              </a:rPr>
              <a:t>4. Opciones</a:t>
            </a:r>
            <a:endParaRPr lang="es-ES" sz="2400" b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323850" y="765175"/>
            <a:ext cx="8496300" cy="287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r>
              <a:rPr lang="es-CO" sz="1800">
                <a:solidFill>
                  <a:schemeClr val="accent2"/>
                </a:solidFill>
              </a:rPr>
              <a:t>:: Factores que Afectan el Precio de las Opciones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</a:pPr>
            <a:endParaRPr lang="es-CO" sz="1800">
              <a:solidFill>
                <a:schemeClr val="accent2"/>
              </a:solidFill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Char char="§"/>
            </a:pPr>
            <a:r>
              <a:rPr lang="es-CO" sz="1600">
                <a:sym typeface="Wingdings" pitchFamily="2" charset="2"/>
              </a:rPr>
              <a:t>Precio</a:t>
            </a:r>
            <a:r>
              <a:rPr lang="es-CO" sz="1600" b="0">
                <a:sym typeface="Wingdings" pitchFamily="2" charset="2"/>
              </a:rPr>
              <a:t>: El precio está determinado por modelos de valoración (por ejemplo Black-Scholes-Merton). Las variables determinantes son: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987675" y="146050"/>
            <a:ext cx="597693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s-CO" sz="2400" b="0">
                <a:solidFill>
                  <a:schemeClr val="accent2"/>
                </a:solidFill>
              </a:rPr>
              <a:t>4. Opciones</a:t>
            </a:r>
            <a:endParaRPr lang="es-ES" sz="2400" b="0">
              <a:solidFill>
                <a:schemeClr val="accent2"/>
              </a:solidFill>
            </a:endParaRPr>
          </a:p>
        </p:txBody>
      </p:sp>
      <p:graphicFrame>
        <p:nvGraphicFramePr>
          <p:cNvPr id="122884" name="Group 4"/>
          <p:cNvGraphicFramePr>
            <a:graphicFrameLocks noGrp="1"/>
          </p:cNvGraphicFramePr>
          <p:nvPr/>
        </p:nvGraphicFramePr>
        <p:xfrm>
          <a:off x="971550" y="2451100"/>
          <a:ext cx="7416800" cy="3856866"/>
        </p:xfrm>
        <a:graphic>
          <a:graphicData uri="http://schemas.openxmlformats.org/drawingml/2006/table">
            <a:tbl>
              <a:tblPr/>
              <a:tblGrid>
                <a:gridCol w="3168650"/>
                <a:gridCol w="2124075"/>
                <a:gridCol w="2124075"/>
              </a:tblGrid>
              <a:tr h="538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rebuchet MS" pitchFamily="34" charset="0"/>
                        </a:rPr>
                        <a:t>CALL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rebuchet MS" pitchFamily="34" charset="0"/>
                        </a:rPr>
                        <a:t>PUT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Precio del Subyacente </a:t>
                      </a:r>
                      <a:r>
                        <a:rPr kumimoji="0" lang="es-CO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S</a:t>
                      </a:r>
                      <a:r>
                        <a:rPr kumimoji="0" lang="es-CO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  <a:endParaRPr kumimoji="0" lang="es-ES" sz="16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Precio Ejercicio </a:t>
                      </a:r>
                      <a:r>
                        <a:rPr kumimoji="0" lang="es-CO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K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Tiempo al vencimiento </a:t>
                      </a:r>
                      <a:r>
                        <a:rPr kumimoji="0" lang="es-CO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T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Volatilidad </a:t>
                      </a:r>
                      <a:r>
                        <a:rPr kumimoji="0" lang="el-G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σ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Tasa de Interés Local </a:t>
                      </a:r>
                      <a:r>
                        <a:rPr kumimoji="0" lang="es-CO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i</a:t>
                      </a:r>
                      <a:r>
                        <a:rPr kumimoji="0" lang="es-CO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LOCAL</a:t>
                      </a:r>
                      <a:endParaRPr kumimoji="0" lang="es-ES" sz="1600" b="1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Tasa de Interés Externa </a:t>
                      </a:r>
                      <a:r>
                        <a:rPr kumimoji="0" lang="es-CO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i</a:t>
                      </a:r>
                      <a:r>
                        <a:rPr kumimoji="0" lang="es-CO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EXTERNA</a:t>
                      </a:r>
                      <a:endParaRPr kumimoji="0" lang="es-ES" sz="1600" b="1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58" name="AutoShape 52"/>
          <p:cNvSpPr>
            <a:spLocks noChangeArrowheads="1"/>
          </p:cNvSpPr>
          <p:nvPr/>
        </p:nvSpPr>
        <p:spPr bwMode="auto">
          <a:xfrm>
            <a:off x="5076825" y="3114675"/>
            <a:ext cx="287338" cy="288925"/>
          </a:xfrm>
          <a:prstGeom prst="upArrow">
            <a:avLst>
              <a:gd name="adj1" fmla="val 50000"/>
              <a:gd name="adj2" fmla="val 2513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O"/>
          </a:p>
        </p:txBody>
      </p:sp>
      <p:sp>
        <p:nvSpPr>
          <p:cNvPr id="26659" name="AutoShape 53"/>
          <p:cNvSpPr>
            <a:spLocks noChangeArrowheads="1"/>
          </p:cNvSpPr>
          <p:nvPr/>
        </p:nvSpPr>
        <p:spPr bwMode="auto">
          <a:xfrm rot="10800000">
            <a:off x="7165975" y="3114675"/>
            <a:ext cx="287338" cy="288925"/>
          </a:xfrm>
          <a:prstGeom prst="upArrow">
            <a:avLst>
              <a:gd name="adj1" fmla="val 50000"/>
              <a:gd name="adj2" fmla="val 251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O"/>
          </a:p>
        </p:txBody>
      </p:sp>
      <p:sp>
        <p:nvSpPr>
          <p:cNvPr id="26660" name="AutoShape 54"/>
          <p:cNvSpPr>
            <a:spLocks noChangeArrowheads="1"/>
          </p:cNvSpPr>
          <p:nvPr/>
        </p:nvSpPr>
        <p:spPr bwMode="auto">
          <a:xfrm rot="10800000">
            <a:off x="5076825" y="3660775"/>
            <a:ext cx="287338" cy="288925"/>
          </a:xfrm>
          <a:prstGeom prst="upArrow">
            <a:avLst>
              <a:gd name="adj1" fmla="val 50000"/>
              <a:gd name="adj2" fmla="val 251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O"/>
          </a:p>
        </p:txBody>
      </p:sp>
      <p:sp>
        <p:nvSpPr>
          <p:cNvPr id="26661" name="AutoShape 55"/>
          <p:cNvSpPr>
            <a:spLocks noChangeArrowheads="1"/>
          </p:cNvSpPr>
          <p:nvPr/>
        </p:nvSpPr>
        <p:spPr bwMode="auto">
          <a:xfrm>
            <a:off x="7165975" y="3660775"/>
            <a:ext cx="287338" cy="288925"/>
          </a:xfrm>
          <a:prstGeom prst="upArrow">
            <a:avLst>
              <a:gd name="adj1" fmla="val 50000"/>
              <a:gd name="adj2" fmla="val 2513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O"/>
          </a:p>
        </p:txBody>
      </p:sp>
      <p:sp>
        <p:nvSpPr>
          <p:cNvPr id="26662" name="AutoShape 56"/>
          <p:cNvSpPr>
            <a:spLocks noChangeArrowheads="1"/>
          </p:cNvSpPr>
          <p:nvPr/>
        </p:nvSpPr>
        <p:spPr bwMode="auto">
          <a:xfrm>
            <a:off x="5076825" y="4208463"/>
            <a:ext cx="287338" cy="288925"/>
          </a:xfrm>
          <a:prstGeom prst="upArrow">
            <a:avLst>
              <a:gd name="adj1" fmla="val 50000"/>
              <a:gd name="adj2" fmla="val 2513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O"/>
          </a:p>
        </p:txBody>
      </p:sp>
      <p:sp>
        <p:nvSpPr>
          <p:cNvPr id="26663" name="AutoShape 57"/>
          <p:cNvSpPr>
            <a:spLocks noChangeArrowheads="1"/>
          </p:cNvSpPr>
          <p:nvPr/>
        </p:nvSpPr>
        <p:spPr bwMode="auto">
          <a:xfrm>
            <a:off x="7165975" y="4208463"/>
            <a:ext cx="287338" cy="288925"/>
          </a:xfrm>
          <a:prstGeom prst="upArrow">
            <a:avLst>
              <a:gd name="adj1" fmla="val 50000"/>
              <a:gd name="adj2" fmla="val 2513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O"/>
          </a:p>
        </p:txBody>
      </p:sp>
      <p:sp>
        <p:nvSpPr>
          <p:cNvPr id="26664" name="AutoShape 58"/>
          <p:cNvSpPr>
            <a:spLocks noChangeArrowheads="1"/>
          </p:cNvSpPr>
          <p:nvPr/>
        </p:nvSpPr>
        <p:spPr bwMode="auto">
          <a:xfrm>
            <a:off x="5076825" y="4754563"/>
            <a:ext cx="287338" cy="288925"/>
          </a:xfrm>
          <a:prstGeom prst="upArrow">
            <a:avLst>
              <a:gd name="adj1" fmla="val 50000"/>
              <a:gd name="adj2" fmla="val 2513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O"/>
          </a:p>
        </p:txBody>
      </p:sp>
      <p:sp>
        <p:nvSpPr>
          <p:cNvPr id="26665" name="AutoShape 59"/>
          <p:cNvSpPr>
            <a:spLocks noChangeArrowheads="1"/>
          </p:cNvSpPr>
          <p:nvPr/>
        </p:nvSpPr>
        <p:spPr bwMode="auto">
          <a:xfrm>
            <a:off x="7164388" y="4754563"/>
            <a:ext cx="287337" cy="288925"/>
          </a:xfrm>
          <a:prstGeom prst="upArrow">
            <a:avLst>
              <a:gd name="adj1" fmla="val 50000"/>
              <a:gd name="adj2" fmla="val 2513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O"/>
          </a:p>
        </p:txBody>
      </p:sp>
      <p:sp>
        <p:nvSpPr>
          <p:cNvPr id="26666" name="AutoShape 60"/>
          <p:cNvSpPr>
            <a:spLocks noChangeArrowheads="1"/>
          </p:cNvSpPr>
          <p:nvPr/>
        </p:nvSpPr>
        <p:spPr bwMode="auto">
          <a:xfrm>
            <a:off x="5076825" y="5302250"/>
            <a:ext cx="287338" cy="288925"/>
          </a:xfrm>
          <a:prstGeom prst="upArrow">
            <a:avLst>
              <a:gd name="adj1" fmla="val 50000"/>
              <a:gd name="adj2" fmla="val 2513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O"/>
          </a:p>
        </p:txBody>
      </p:sp>
      <p:sp>
        <p:nvSpPr>
          <p:cNvPr id="26667" name="AutoShape 61"/>
          <p:cNvSpPr>
            <a:spLocks noChangeArrowheads="1"/>
          </p:cNvSpPr>
          <p:nvPr/>
        </p:nvSpPr>
        <p:spPr bwMode="auto">
          <a:xfrm rot="10800000">
            <a:off x="7165975" y="5302250"/>
            <a:ext cx="287338" cy="288925"/>
          </a:xfrm>
          <a:prstGeom prst="upArrow">
            <a:avLst>
              <a:gd name="adj1" fmla="val 50000"/>
              <a:gd name="adj2" fmla="val 251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O"/>
          </a:p>
        </p:txBody>
      </p:sp>
      <p:sp>
        <p:nvSpPr>
          <p:cNvPr id="26668" name="AutoShape 62"/>
          <p:cNvSpPr>
            <a:spLocks noChangeArrowheads="1"/>
          </p:cNvSpPr>
          <p:nvPr/>
        </p:nvSpPr>
        <p:spPr bwMode="auto">
          <a:xfrm rot="10800000">
            <a:off x="5076825" y="5849938"/>
            <a:ext cx="287338" cy="288925"/>
          </a:xfrm>
          <a:prstGeom prst="upArrow">
            <a:avLst>
              <a:gd name="adj1" fmla="val 50000"/>
              <a:gd name="adj2" fmla="val 251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O"/>
          </a:p>
        </p:txBody>
      </p:sp>
      <p:sp>
        <p:nvSpPr>
          <p:cNvPr id="26669" name="AutoShape 63"/>
          <p:cNvSpPr>
            <a:spLocks noChangeArrowheads="1"/>
          </p:cNvSpPr>
          <p:nvPr/>
        </p:nvSpPr>
        <p:spPr bwMode="auto">
          <a:xfrm>
            <a:off x="7165975" y="5849938"/>
            <a:ext cx="287338" cy="288925"/>
          </a:xfrm>
          <a:prstGeom prst="upArrow">
            <a:avLst>
              <a:gd name="adj1" fmla="val 50000"/>
              <a:gd name="adj2" fmla="val 2513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2"/>
          <p:cNvPicPr>
            <a:picLocks noChangeAspect="1" noChangeArrowheads="1"/>
          </p:cNvPicPr>
          <p:nvPr/>
        </p:nvPicPr>
        <p:blipFill>
          <a:blip r:embed="rId3"/>
          <a:srcRect t="6351"/>
          <a:stretch>
            <a:fillRect/>
          </a:stretch>
        </p:blipFill>
        <p:spPr bwMode="auto">
          <a:xfrm>
            <a:off x="777875" y="1628775"/>
            <a:ext cx="7610475" cy="423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1476375" y="1844675"/>
            <a:ext cx="4967288" cy="3455988"/>
          </a:xfrm>
          <a:prstGeom prst="rect">
            <a:avLst/>
          </a:prstGeom>
          <a:solidFill>
            <a:srgbClr val="C0C0C0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CO"/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1476375" y="1844675"/>
            <a:ext cx="1655763" cy="3455988"/>
          </a:xfrm>
          <a:prstGeom prst="rect">
            <a:avLst/>
          </a:prstGeom>
          <a:solidFill>
            <a:srgbClr val="C0C0C0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CO"/>
          </a:p>
        </p:txBody>
      </p:sp>
      <p:sp>
        <p:nvSpPr>
          <p:cNvPr id="4102" name="Rectangle 5"/>
          <p:cNvSpPr>
            <a:spLocks noChangeArrowheads="1"/>
          </p:cNvSpPr>
          <p:nvPr/>
        </p:nvSpPr>
        <p:spPr bwMode="auto">
          <a:xfrm>
            <a:off x="2987675" y="146050"/>
            <a:ext cx="597693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s-CO" sz="2400" b="0">
                <a:solidFill>
                  <a:schemeClr val="accent2"/>
                </a:solidFill>
              </a:rPr>
              <a:t>4. Opciones</a:t>
            </a:r>
            <a:endParaRPr lang="es-ES" sz="2400" b="0">
              <a:solidFill>
                <a:schemeClr val="accent2"/>
              </a:solidFill>
            </a:endParaRPr>
          </a:p>
        </p:txBody>
      </p:sp>
      <p:sp>
        <p:nvSpPr>
          <p:cNvPr id="118790" name="Rectangle 6"/>
          <p:cNvSpPr>
            <a:spLocks noChangeArrowheads="1"/>
          </p:cNvSpPr>
          <p:nvPr/>
        </p:nvSpPr>
        <p:spPr bwMode="auto">
          <a:xfrm>
            <a:off x="323850" y="765175"/>
            <a:ext cx="8496300" cy="287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  <a:defRPr/>
            </a:pPr>
            <a:r>
              <a:rPr lang="es-CO" sz="1800">
                <a:solidFill>
                  <a:schemeClr val="accent2"/>
                </a:solidFill>
              </a:rPr>
              <a:t>:: Perfil de Pago: </a:t>
            </a:r>
            <a:r>
              <a:rPr lang="es-CO" sz="1800">
                <a:solidFill>
                  <a:schemeClr val="bg2"/>
                </a:solidFill>
              </a:rPr>
              <a:t>Compra/Venta USD a Futuro </a:t>
            </a:r>
            <a:r>
              <a:rPr lang="es-CO" sz="1800" u="sng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SIN</a:t>
            </a:r>
            <a:r>
              <a:rPr lang="es-CO" sz="1800">
                <a:solidFill>
                  <a:schemeClr val="bg2"/>
                </a:solidFill>
              </a:rPr>
              <a:t> Cobertura</a:t>
            </a:r>
          </a:p>
        </p:txBody>
      </p:sp>
      <p:sp>
        <p:nvSpPr>
          <p:cNvPr id="118791" name="AutoShape 7"/>
          <p:cNvSpPr>
            <a:spLocks noChangeArrowheads="1"/>
          </p:cNvSpPr>
          <p:nvPr/>
        </p:nvSpPr>
        <p:spPr bwMode="auto">
          <a:xfrm>
            <a:off x="3048000" y="4365625"/>
            <a:ext cx="155575" cy="144463"/>
          </a:xfrm>
          <a:prstGeom prst="octagon">
            <a:avLst>
              <a:gd name="adj" fmla="val 29287"/>
            </a:avLst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O"/>
          </a:p>
        </p:txBody>
      </p:sp>
      <p:sp>
        <p:nvSpPr>
          <p:cNvPr id="118792" name="Text Box 8"/>
          <p:cNvSpPr txBox="1">
            <a:spLocks noChangeArrowheads="1"/>
          </p:cNvSpPr>
          <p:nvPr/>
        </p:nvSpPr>
        <p:spPr bwMode="auto">
          <a:xfrm>
            <a:off x="1547813" y="4581525"/>
            <a:ext cx="3095625" cy="8239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O">
                <a:solidFill>
                  <a:srgbClr val="CC0000"/>
                </a:solidFill>
              </a:rPr>
              <a:t>Caso 1</a:t>
            </a:r>
          </a:p>
          <a:p>
            <a:pPr>
              <a:spcBef>
                <a:spcPct val="50000"/>
              </a:spcBef>
              <a:defRPr/>
            </a:pPr>
            <a:r>
              <a:rPr lang="es-CO"/>
              <a:t>TC Final:</a:t>
            </a:r>
            <a:r>
              <a:rPr lang="es-CO" b="0"/>
              <a:t> 1.800 COP/USD</a:t>
            </a:r>
          </a:p>
          <a:p>
            <a:pPr>
              <a:spcBef>
                <a:spcPct val="50000"/>
              </a:spcBef>
              <a:defRPr/>
            </a:pPr>
            <a:r>
              <a:rPr lang="es-CO"/>
              <a:t>TC de Compra Efectivo:</a:t>
            </a:r>
            <a:r>
              <a:rPr lang="es-CO" b="0"/>
              <a:t> 1.800 COP/USD.</a:t>
            </a:r>
          </a:p>
        </p:txBody>
      </p:sp>
      <p:sp>
        <p:nvSpPr>
          <p:cNvPr id="118793" name="AutoShape 9"/>
          <p:cNvSpPr>
            <a:spLocks noChangeArrowheads="1"/>
          </p:cNvSpPr>
          <p:nvPr/>
        </p:nvSpPr>
        <p:spPr bwMode="auto">
          <a:xfrm>
            <a:off x="6361113" y="2636838"/>
            <a:ext cx="155575" cy="144462"/>
          </a:xfrm>
          <a:prstGeom prst="octagon">
            <a:avLst>
              <a:gd name="adj" fmla="val 29287"/>
            </a:avLst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O"/>
          </a:p>
        </p:txBody>
      </p:sp>
      <p:sp>
        <p:nvSpPr>
          <p:cNvPr id="118794" name="Text Box 10"/>
          <p:cNvSpPr txBox="1">
            <a:spLocks noChangeArrowheads="1"/>
          </p:cNvSpPr>
          <p:nvPr/>
        </p:nvSpPr>
        <p:spPr bwMode="auto">
          <a:xfrm>
            <a:off x="4860925" y="2852738"/>
            <a:ext cx="3095625" cy="8239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O">
                <a:solidFill>
                  <a:srgbClr val="CC0000"/>
                </a:solidFill>
              </a:rPr>
              <a:t>Caso 2</a:t>
            </a:r>
          </a:p>
          <a:p>
            <a:pPr>
              <a:spcBef>
                <a:spcPct val="50000"/>
              </a:spcBef>
              <a:defRPr/>
            </a:pPr>
            <a:r>
              <a:rPr lang="es-CO"/>
              <a:t>TC Final:</a:t>
            </a:r>
            <a:r>
              <a:rPr lang="es-CO" b="0"/>
              <a:t> 2.200 COP/USD</a:t>
            </a:r>
          </a:p>
          <a:p>
            <a:pPr>
              <a:spcBef>
                <a:spcPct val="50000"/>
              </a:spcBef>
              <a:defRPr/>
            </a:pPr>
            <a:r>
              <a:rPr lang="es-CO"/>
              <a:t>TC de Compra Efectivo:</a:t>
            </a:r>
            <a:r>
              <a:rPr lang="es-CO" b="0"/>
              <a:t> 2.200 COP/USD.</a:t>
            </a:r>
          </a:p>
        </p:txBody>
      </p:sp>
      <p:graphicFrame>
        <p:nvGraphicFramePr>
          <p:cNvPr id="4098" name="Object 11"/>
          <p:cNvGraphicFramePr>
            <a:graphicFrameLocks noChangeAspect="1"/>
          </p:cNvGraphicFramePr>
          <p:nvPr/>
        </p:nvGraphicFramePr>
        <p:xfrm>
          <a:off x="1547813" y="1844675"/>
          <a:ext cx="936625" cy="288925"/>
        </p:xfrm>
        <a:graphic>
          <a:graphicData uri="http://schemas.openxmlformats.org/presentationml/2006/ole">
            <p:oleObj spid="_x0000_s3074" name="Gráfico" r:id="rId4" imgW="7600950" imgH="4362450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87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87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1187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187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87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8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8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87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187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187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1" grpId="0" animBg="1"/>
      <p:bldP spid="118791" grpId="1" animBg="1"/>
      <p:bldP spid="118792" grpId="0" animBg="1"/>
      <p:bldP spid="118792" grpId="1" animBg="1"/>
      <p:bldP spid="118793" grpId="0" animBg="1"/>
      <p:bldP spid="118793" grpId="1" animBg="1"/>
      <p:bldP spid="118794" grpId="0" animBg="1"/>
      <p:bldP spid="11879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2"/>
          <p:cNvPicPr>
            <a:picLocks noChangeAspect="1" noChangeArrowheads="1"/>
          </p:cNvPicPr>
          <p:nvPr/>
        </p:nvPicPr>
        <p:blipFill>
          <a:blip r:embed="rId2"/>
          <a:srcRect t="6105"/>
          <a:stretch>
            <a:fillRect/>
          </a:stretch>
        </p:blipFill>
        <p:spPr bwMode="auto">
          <a:xfrm>
            <a:off x="766763" y="1628775"/>
            <a:ext cx="7610475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476375" y="1844675"/>
            <a:ext cx="6624638" cy="3455988"/>
          </a:xfrm>
          <a:prstGeom prst="rect">
            <a:avLst/>
          </a:prstGeom>
          <a:solidFill>
            <a:srgbClr val="C0C0C0">
              <a:alpha val="20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CO"/>
          </a:p>
        </p:txBody>
      </p:sp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4787900" y="1844675"/>
            <a:ext cx="3313113" cy="3455988"/>
          </a:xfrm>
          <a:prstGeom prst="rect">
            <a:avLst/>
          </a:prstGeom>
          <a:solidFill>
            <a:srgbClr val="C0C0C0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CO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2987675" y="146050"/>
            <a:ext cx="597693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s-CO" sz="2400" b="0">
                <a:solidFill>
                  <a:schemeClr val="accent2"/>
                </a:solidFill>
              </a:rPr>
              <a:t>4. Opciones</a:t>
            </a:r>
            <a:endParaRPr lang="es-ES" sz="2400" b="0">
              <a:solidFill>
                <a:schemeClr val="accent2"/>
              </a:solidFill>
            </a:endParaRPr>
          </a:p>
        </p:txBody>
      </p:sp>
      <p:sp>
        <p:nvSpPr>
          <p:cNvPr id="119814" name="Rectangle 6"/>
          <p:cNvSpPr>
            <a:spLocks noChangeArrowheads="1"/>
          </p:cNvSpPr>
          <p:nvPr/>
        </p:nvSpPr>
        <p:spPr bwMode="auto">
          <a:xfrm>
            <a:off x="323850" y="765175"/>
            <a:ext cx="8496300" cy="287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accent2"/>
              </a:buClr>
              <a:buSzPct val="110000"/>
              <a:buFont typeface="Wingdings" pitchFamily="2" charset="2"/>
              <a:buNone/>
              <a:defRPr/>
            </a:pPr>
            <a:r>
              <a:rPr lang="es-CO" sz="1800">
                <a:solidFill>
                  <a:schemeClr val="accent2"/>
                </a:solidFill>
              </a:rPr>
              <a:t>:: Perfil de Pago: </a:t>
            </a:r>
            <a:r>
              <a:rPr lang="es-CO" sz="1800">
                <a:solidFill>
                  <a:schemeClr val="bg2"/>
                </a:solidFill>
              </a:rPr>
              <a:t>Compra USD a Futuro </a:t>
            </a:r>
            <a:r>
              <a:rPr lang="es-CO" sz="1800" u="sng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</a:t>
            </a:r>
            <a:r>
              <a:rPr lang="es-CO" sz="1800">
                <a:solidFill>
                  <a:schemeClr val="bg2"/>
                </a:solidFill>
              </a:rPr>
              <a:t> Cobertura – Opción CALL</a:t>
            </a:r>
          </a:p>
        </p:txBody>
      </p:sp>
      <p:sp>
        <p:nvSpPr>
          <p:cNvPr id="119815" name="AutoShape 7"/>
          <p:cNvSpPr>
            <a:spLocks noChangeArrowheads="1"/>
          </p:cNvSpPr>
          <p:nvPr/>
        </p:nvSpPr>
        <p:spPr bwMode="auto">
          <a:xfrm>
            <a:off x="3048000" y="4149725"/>
            <a:ext cx="155575" cy="144463"/>
          </a:xfrm>
          <a:prstGeom prst="octagon">
            <a:avLst>
              <a:gd name="adj" fmla="val 29287"/>
            </a:avLst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O"/>
          </a:p>
        </p:txBody>
      </p:sp>
      <p:sp>
        <p:nvSpPr>
          <p:cNvPr id="119817" name="AutoShape 9"/>
          <p:cNvSpPr>
            <a:spLocks noChangeArrowheads="1"/>
          </p:cNvSpPr>
          <p:nvPr/>
        </p:nvSpPr>
        <p:spPr bwMode="auto">
          <a:xfrm>
            <a:off x="6361113" y="3284538"/>
            <a:ext cx="155575" cy="144462"/>
          </a:xfrm>
          <a:prstGeom prst="octagon">
            <a:avLst>
              <a:gd name="adj" fmla="val 29287"/>
            </a:avLst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O"/>
          </a:p>
        </p:txBody>
      </p:sp>
      <p:sp>
        <p:nvSpPr>
          <p:cNvPr id="119818" name="Text Box 10"/>
          <p:cNvSpPr txBox="1">
            <a:spLocks noChangeArrowheads="1"/>
          </p:cNvSpPr>
          <p:nvPr/>
        </p:nvSpPr>
        <p:spPr bwMode="auto">
          <a:xfrm>
            <a:off x="4860925" y="3500438"/>
            <a:ext cx="3887788" cy="8239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O">
                <a:solidFill>
                  <a:srgbClr val="CC0000"/>
                </a:solidFill>
              </a:rPr>
              <a:t>Caso 2</a:t>
            </a:r>
          </a:p>
          <a:p>
            <a:pPr>
              <a:spcBef>
                <a:spcPct val="50000"/>
              </a:spcBef>
              <a:defRPr/>
            </a:pPr>
            <a:r>
              <a:rPr lang="es-CO"/>
              <a:t>TC Final:</a:t>
            </a:r>
            <a:r>
              <a:rPr lang="es-CO" b="0"/>
              <a:t> 2.200 COP/USD</a:t>
            </a:r>
          </a:p>
          <a:p>
            <a:pPr>
              <a:spcBef>
                <a:spcPct val="50000"/>
              </a:spcBef>
              <a:defRPr/>
            </a:pPr>
            <a:r>
              <a:rPr lang="es-CO"/>
              <a:t>TC de Compra Efectivo:</a:t>
            </a:r>
            <a:r>
              <a:rPr lang="es-CO" b="0"/>
              <a:t> 2.000 + 50 = 2.050 COP/USD</a:t>
            </a:r>
          </a:p>
        </p:txBody>
      </p:sp>
      <p:pic>
        <p:nvPicPr>
          <p:cNvPr id="27658" name="Picture 13"/>
          <p:cNvPicPr>
            <a:picLocks noChangeAspect="1" noChangeArrowheads="1"/>
          </p:cNvPicPr>
          <p:nvPr/>
        </p:nvPicPr>
        <p:blipFill>
          <a:blip r:embed="rId2"/>
          <a:srcRect l="34064" r="29036" b="93649"/>
          <a:stretch>
            <a:fillRect/>
          </a:stretch>
        </p:blipFill>
        <p:spPr bwMode="auto">
          <a:xfrm>
            <a:off x="1547813" y="1844675"/>
            <a:ext cx="2808287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9" name="Rectangle 14"/>
          <p:cNvSpPr>
            <a:spLocks noChangeArrowheads="1"/>
          </p:cNvSpPr>
          <p:nvPr/>
        </p:nvSpPr>
        <p:spPr bwMode="auto">
          <a:xfrm>
            <a:off x="827088" y="1282700"/>
            <a:ext cx="3024187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s-CO">
                <a:solidFill>
                  <a:schemeClr val="accent2"/>
                </a:solidFill>
              </a:rPr>
              <a:t>Precio de Ejercicio: </a:t>
            </a:r>
            <a:r>
              <a:rPr lang="es-CO" b="0">
                <a:solidFill>
                  <a:schemeClr val="tx2"/>
                </a:solidFill>
              </a:rPr>
              <a:t>2.000 COP/USD</a:t>
            </a:r>
          </a:p>
        </p:txBody>
      </p:sp>
      <p:sp>
        <p:nvSpPr>
          <p:cNvPr id="27660" name="Rectangle 15"/>
          <p:cNvSpPr>
            <a:spLocks noChangeArrowheads="1"/>
          </p:cNvSpPr>
          <p:nvPr/>
        </p:nvSpPr>
        <p:spPr bwMode="auto">
          <a:xfrm>
            <a:off x="3852863" y="1282700"/>
            <a:ext cx="3024187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s-CO">
                <a:solidFill>
                  <a:schemeClr val="accent2"/>
                </a:solidFill>
              </a:rPr>
              <a:t>Prima: </a:t>
            </a:r>
            <a:r>
              <a:rPr lang="es-CO" b="0">
                <a:solidFill>
                  <a:schemeClr val="tx2"/>
                </a:solidFill>
              </a:rPr>
              <a:t>50 COP/USD</a:t>
            </a:r>
          </a:p>
        </p:txBody>
      </p:sp>
      <p:sp>
        <p:nvSpPr>
          <p:cNvPr id="119816" name="Text Box 8"/>
          <p:cNvSpPr txBox="1">
            <a:spLocks noChangeArrowheads="1"/>
          </p:cNvSpPr>
          <p:nvPr/>
        </p:nvSpPr>
        <p:spPr bwMode="auto">
          <a:xfrm>
            <a:off x="1547813" y="4365625"/>
            <a:ext cx="3887787" cy="8239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O">
                <a:solidFill>
                  <a:srgbClr val="CC0000"/>
                </a:solidFill>
              </a:rPr>
              <a:t>Caso 1</a:t>
            </a:r>
          </a:p>
          <a:p>
            <a:pPr>
              <a:spcBef>
                <a:spcPct val="50000"/>
              </a:spcBef>
              <a:defRPr/>
            </a:pPr>
            <a:r>
              <a:rPr lang="es-CO"/>
              <a:t>TC Final:</a:t>
            </a:r>
            <a:r>
              <a:rPr lang="es-CO" b="0"/>
              <a:t> 1.800 COP/USD</a:t>
            </a:r>
          </a:p>
          <a:p>
            <a:pPr>
              <a:spcBef>
                <a:spcPct val="50000"/>
              </a:spcBef>
              <a:defRPr/>
            </a:pPr>
            <a:r>
              <a:rPr lang="es-CO"/>
              <a:t>TC de Compra Efectivo:</a:t>
            </a:r>
            <a:r>
              <a:rPr lang="es-CO" b="0"/>
              <a:t> 1.800 + 50 = 1.850 COP/USD</a:t>
            </a:r>
          </a:p>
        </p:txBody>
      </p:sp>
      <p:sp>
        <p:nvSpPr>
          <p:cNvPr id="119826" name="Text Box 18"/>
          <p:cNvSpPr txBox="1">
            <a:spLocks noChangeArrowheads="1"/>
          </p:cNvSpPr>
          <p:nvPr/>
        </p:nvSpPr>
        <p:spPr bwMode="auto">
          <a:xfrm>
            <a:off x="5724525" y="2332038"/>
            <a:ext cx="1655763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O" sz="1400">
                <a:solidFill>
                  <a:srgbClr val="CC0000"/>
                </a:solidFill>
              </a:rPr>
              <a:t>Zona de ejercicio</a:t>
            </a:r>
            <a:endParaRPr lang="es-ES" sz="140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98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98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98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9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1198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198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98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98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198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198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9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9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9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9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2" grpId="0" animBg="1"/>
      <p:bldP spid="119815" grpId="0" animBg="1"/>
      <p:bldP spid="119815" grpId="1" animBg="1"/>
      <p:bldP spid="119817" grpId="0" animBg="1"/>
      <p:bldP spid="119817" grpId="1" animBg="1"/>
      <p:bldP spid="119818" grpId="0" animBg="1"/>
      <p:bldP spid="119818" grpId="1" animBg="1"/>
      <p:bldP spid="119816" grpId="0" animBg="1"/>
      <p:bldP spid="119816" grpId="1" animBg="1"/>
      <p:bldP spid="119826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1241</Words>
  <Application>Microsoft Office PowerPoint</Application>
  <PresentationFormat>Presentación en pantalla (4:3)</PresentationFormat>
  <Paragraphs>223</Paragraphs>
  <Slides>17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17</vt:i4>
      </vt:variant>
    </vt:vector>
  </HeadingPairs>
  <TitlesOfParts>
    <vt:vector size="20" baseType="lpstr">
      <vt:lpstr>Tema de Office</vt:lpstr>
      <vt:lpstr>Microsoft Editor de ecuaciones 3.0</vt:lpstr>
      <vt:lpstr>Gráfico de Microsoft Office Excel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Yeison Fabian Larrota</dc:creator>
  <cp:lastModifiedBy>Yeison Fabian Larrota</cp:lastModifiedBy>
  <cp:revision>1</cp:revision>
  <dcterms:created xsi:type="dcterms:W3CDTF">2011-05-20T21:57:34Z</dcterms:created>
  <dcterms:modified xsi:type="dcterms:W3CDTF">2011-05-20T22:01:02Z</dcterms:modified>
</cp:coreProperties>
</file>