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08316D9-E527-42BA-93E4-A5F1B50DC4EE}" type="datetimeFigureOut">
              <a:rPr lang="es-ES" smtClean="0"/>
              <a:pPr/>
              <a:t>06/06/2011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F23A3AD-1137-4953-9370-B218F98C1FF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008316D9-E527-42BA-93E4-A5F1B50DC4EE}" type="datetimeFigureOut">
              <a:rPr lang="es-ES" smtClean="0"/>
              <a:pPr/>
              <a:t>06/06/2011</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AF23A3AD-1137-4953-9370-B218F98C1FF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08316D9-E527-42BA-93E4-A5F1B50DC4EE}" type="datetimeFigureOut">
              <a:rPr lang="es-ES" smtClean="0"/>
              <a:pPr/>
              <a:t>06/06/2011</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F23A3AD-1137-4953-9370-B218F98C1FF7}"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r>
              <a:rPr lang="es-ES" dirty="0" smtClean="0"/>
              <a:t>SOLVATACIÓN</a:t>
            </a:r>
            <a:endParaRPr lang="es-ES" dirty="0"/>
          </a:p>
        </p:txBody>
      </p:sp>
      <p:sp>
        <p:nvSpPr>
          <p:cNvPr id="2" name="1 Marcador de contenido"/>
          <p:cNvSpPr>
            <a:spLocks noGrp="1"/>
          </p:cNvSpPr>
          <p:nvPr>
            <p:ph idx="1"/>
          </p:nvPr>
        </p:nvSpPr>
        <p:spPr/>
        <p:txBody>
          <a:bodyPr>
            <a:normAutofit fontScale="62500" lnSpcReduction="20000"/>
          </a:bodyPr>
          <a:lstStyle/>
          <a:p>
            <a:r>
              <a:rPr lang="es-ES" dirty="0" smtClean="0"/>
              <a:t>La disolución de un sólido supone la ruptura de los enlaces de la red cristalina y la consiguiente disgregación de sus componentes en el seno del líquido. Para que esto sea posible es necesario que se produzca una interacción de las moléculas del disolvente con las del soluto, hecho que  recibe el nombre genérico de </a:t>
            </a:r>
            <a:r>
              <a:rPr lang="es-ES" i="1" dirty="0" smtClean="0"/>
              <a:t>solvatación.</a:t>
            </a:r>
          </a:p>
          <a:p>
            <a:r>
              <a:rPr lang="es-ES" dirty="0" smtClean="0"/>
              <a:t>Cuando una sustancia sólida se sumerge en un disolvente apropiado, las moléculas (o iones) situadas en la superficie del sólido son rodeadas por las del disolvente; este proceso lleva consigo la liberación de una cierta cantidad de energía que se cede en parte a la red cristalina y permite a algunas de sus partículas componentes desprenderse de ella e incorporarse a la disolución. La repetición de este proceso produce, al cabo de un cierto tiempo, la disolución completa del sólido. En algunos casos, la energía liberada en el proceso de solvatación no es suficiente como para romper los enlaces en el cristal y además, intercalar sus moléculas (o iones) entre las del disolvente, en contra de las fuerzas moleculares de éste.</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a:stretch>
            <a:fillRect/>
          </a:stretch>
        </p:blipFill>
        <p:spPr bwMode="auto">
          <a:xfrm>
            <a:off x="3376612" y="3270250"/>
            <a:ext cx="2847975" cy="1600200"/>
          </a:xfrm>
          <a:prstGeom prst="rect">
            <a:avLst/>
          </a:prstGeom>
          <a:noFill/>
          <a:ln w="9525">
            <a:noFill/>
            <a:miter lim="800000"/>
            <a:headEnd/>
            <a:tailEnd/>
          </a:ln>
        </p:spPr>
      </p:pic>
      <p:pic>
        <p:nvPicPr>
          <p:cNvPr id="5" name="4 Imagen"/>
          <p:cNvPicPr/>
          <p:nvPr/>
        </p:nvPicPr>
        <p:blipFill>
          <a:blip r:embed="rId3"/>
          <a:srcRect/>
          <a:stretch>
            <a:fillRect/>
          </a:stretch>
        </p:blipFill>
        <p:spPr bwMode="auto">
          <a:xfrm>
            <a:off x="642910" y="571480"/>
            <a:ext cx="3714776" cy="235745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2011354"/>
          </a:xfrm>
        </p:spPr>
        <p:txBody>
          <a:bodyPr>
            <a:normAutofit fontScale="90000"/>
          </a:bodyPr>
          <a:lstStyle/>
          <a:p>
            <a:r>
              <a:rPr lang="es-ES" dirty="0" smtClean="0"/>
              <a:t>DISOLUCIÓN:</a:t>
            </a:r>
            <a:br>
              <a:rPr lang="es-ES" dirty="0" smtClean="0"/>
            </a:br>
            <a:r>
              <a:rPr lang="es-ES" dirty="0" smtClean="0"/>
              <a:t>Regla </a:t>
            </a:r>
            <a:r>
              <a:rPr lang="es-ES" dirty="0" smtClean="0"/>
              <a:t>para calcular disoluciones o concentraciones</a:t>
            </a:r>
            <a:endParaRPr lang="es-ES" dirty="0"/>
          </a:p>
        </p:txBody>
      </p:sp>
      <p:pic>
        <p:nvPicPr>
          <p:cNvPr id="8194" name="Picture 2"/>
          <p:cNvPicPr>
            <a:picLocks noGrp="1" noChangeAspect="1" noChangeArrowheads="1"/>
          </p:cNvPicPr>
          <p:nvPr>
            <p:ph idx="1"/>
          </p:nvPr>
        </p:nvPicPr>
        <p:blipFill>
          <a:blip r:embed="rId2"/>
          <a:stretch>
            <a:fillRect/>
          </a:stretch>
        </p:blipFill>
        <p:spPr bwMode="auto">
          <a:xfrm>
            <a:off x="3733800" y="3130550"/>
            <a:ext cx="1676400" cy="207645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TotalTime>
  <Words>197</Words>
  <Application>Microsoft Office PowerPoint</Application>
  <PresentationFormat>Presentación en pantalla (4:3)</PresentationFormat>
  <Paragraphs>4</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Metro</vt:lpstr>
      <vt:lpstr>SOLVATACIÓN</vt:lpstr>
      <vt:lpstr>Diapositiva 2</vt:lpstr>
      <vt:lpstr>DISOLUCIÓN: Regla para calcular disoluciones o concentraciones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SOLVATACIÓN</dc:title>
  <dc:creator>user</dc:creator>
  <cp:lastModifiedBy>user</cp:lastModifiedBy>
  <cp:revision>2</cp:revision>
  <dcterms:created xsi:type="dcterms:W3CDTF">2011-06-06T23:06:23Z</dcterms:created>
  <dcterms:modified xsi:type="dcterms:W3CDTF">2011-06-06T23:07:57Z</dcterms:modified>
</cp:coreProperties>
</file>