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52"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540544" y="776288"/>
            <a:ext cx="8062912" cy="1470025"/>
          </a:xfrm>
        </p:spPr>
        <p:txBody>
          <a:bodyPr anchor="b">
            <a:normAutofit/>
          </a:bodyPr>
          <a:lstStyle>
            <a:lvl1pPr algn="r">
              <a:defRPr sz="440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1371600" y="6012656"/>
            <a:ext cx="5791200" cy="365125"/>
          </a:xfrm>
        </p:spPr>
        <p:txBody>
          <a:bodyPr tIns="0" bIns="0" anchor="t"/>
          <a:lstStyle>
            <a:lvl1pPr algn="r">
              <a:defRPr sz="1000"/>
            </a:lvl1pPr>
          </a:lstStyle>
          <a:p>
            <a:fld id="{103437C5-C383-4D4C-B2E4-053F0DC22A70}" type="datetimeFigureOut">
              <a:rPr lang="es-ES" smtClean="0"/>
              <a:pPr/>
              <a:t>04/06/2008</a:t>
            </a:fld>
            <a:endParaRPr lang="es-ES"/>
          </a:p>
        </p:txBody>
      </p:sp>
      <p:sp>
        <p:nvSpPr>
          <p:cNvPr id="17" name="16 Marcador de pie de página"/>
          <p:cNvSpPr>
            <a:spLocks noGrp="1"/>
          </p:cNvSpPr>
          <p:nvPr>
            <p:ph type="ftr" sz="quarter" idx="11"/>
          </p:nvPr>
        </p:nvSpPr>
        <p:spPr>
          <a:xfrm>
            <a:off x="1371600" y="5650704"/>
            <a:ext cx="5791200" cy="365125"/>
          </a:xfrm>
        </p:spPr>
        <p:txBody>
          <a:bodyPr tIns="0" bIns="0" anchor="b"/>
          <a:lstStyle>
            <a:lvl1pPr algn="r">
              <a:defRPr sz="1100"/>
            </a:lvl1pPr>
          </a:lstStyle>
          <a:p>
            <a:endParaRPr lang="es-ES"/>
          </a:p>
        </p:txBody>
      </p:sp>
      <p:sp>
        <p:nvSpPr>
          <p:cNvPr id="29" name="28 Marcador de número de diapositiva"/>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040A0754-8F66-4B79-890A-8C6EEAD3199A}"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03437C5-C383-4D4C-B2E4-053F0DC22A70}" type="datetimeFigureOut">
              <a:rPr lang="es-ES" smtClean="0"/>
              <a:pPr/>
              <a:t>04/06/2008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40A0754-8F66-4B79-890A-8C6EEAD3199A}"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03437C5-C383-4D4C-B2E4-053F0DC22A70}" type="datetimeFigureOut">
              <a:rPr lang="es-ES" smtClean="0"/>
              <a:pPr/>
              <a:t>04/06/2008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40A0754-8F66-4B79-890A-8C6EEAD3199A}"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457200" y="1882808"/>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791456" y="6480048"/>
            <a:ext cx="2133600" cy="301752"/>
          </a:xfrm>
        </p:spPr>
        <p:txBody>
          <a:bodyPr/>
          <a:lstStyle/>
          <a:p>
            <a:fld id="{103437C5-C383-4D4C-B2E4-053F0DC22A70}" type="datetimeFigureOut">
              <a:rPr lang="es-ES" smtClean="0"/>
              <a:pPr/>
              <a:t>04/06/2008</a:t>
            </a:fld>
            <a:endParaRPr lang="es-ES"/>
          </a:p>
        </p:txBody>
      </p:sp>
      <p:sp>
        <p:nvSpPr>
          <p:cNvPr id="5" name="4 Marcador de pie de página"/>
          <p:cNvSpPr>
            <a:spLocks noGrp="1"/>
          </p:cNvSpPr>
          <p:nvPr>
            <p:ph type="ftr" sz="quarter" idx="11"/>
          </p:nvPr>
        </p:nvSpPr>
        <p:spPr>
          <a:xfrm>
            <a:off x="457200" y="6480969"/>
            <a:ext cx="4260056" cy="300831"/>
          </a:xfrm>
        </p:spPr>
        <p:txBody>
          <a:bodyPr/>
          <a:lstStyle/>
          <a:p>
            <a:endParaRPr lang="es-ES"/>
          </a:p>
        </p:txBody>
      </p:sp>
      <p:sp>
        <p:nvSpPr>
          <p:cNvPr id="6" name="5 Marcador de número de diapositiva"/>
          <p:cNvSpPr>
            <a:spLocks noGrp="1"/>
          </p:cNvSpPr>
          <p:nvPr>
            <p:ph type="sldNum" sz="quarter" idx="12"/>
          </p:nvPr>
        </p:nvSpPr>
        <p:spPr/>
        <p:txBody>
          <a:bodyPr/>
          <a:lstStyle/>
          <a:p>
            <a:fld id="{040A0754-8F66-4B79-890A-8C6EEAD3199A}"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6955632" y="6477000"/>
            <a:ext cx="2133600" cy="304800"/>
          </a:xfrm>
        </p:spPr>
        <p:txBody>
          <a:bodyPr/>
          <a:lstStyle/>
          <a:p>
            <a:fld id="{103437C5-C383-4D4C-B2E4-053F0DC22A70}" type="datetimeFigureOut">
              <a:rPr lang="es-ES" smtClean="0"/>
              <a:pPr/>
              <a:t>04/06/2008</a:t>
            </a:fld>
            <a:endParaRPr lang="es-ES"/>
          </a:p>
        </p:txBody>
      </p:sp>
      <p:sp>
        <p:nvSpPr>
          <p:cNvPr id="5" name="4 Marcador de pie de página"/>
          <p:cNvSpPr>
            <a:spLocks noGrp="1"/>
          </p:cNvSpPr>
          <p:nvPr>
            <p:ph type="ftr" sz="quarter" idx="11"/>
          </p:nvPr>
        </p:nvSpPr>
        <p:spPr>
          <a:xfrm>
            <a:off x="2619376" y="6480969"/>
            <a:ext cx="4260056" cy="300831"/>
          </a:xfrm>
        </p:spPr>
        <p:txBody>
          <a:bodyPr/>
          <a:lstStyle/>
          <a:p>
            <a:endParaRPr lang="es-ES"/>
          </a:p>
        </p:txBody>
      </p:sp>
      <p:sp>
        <p:nvSpPr>
          <p:cNvPr id="6" name="5 Marcador de número de diapositiva"/>
          <p:cNvSpPr>
            <a:spLocks noGrp="1"/>
          </p:cNvSpPr>
          <p:nvPr>
            <p:ph type="sldNum" sz="quarter" idx="12"/>
          </p:nvPr>
        </p:nvSpPr>
        <p:spPr>
          <a:xfrm>
            <a:off x="8451056" y="809624"/>
            <a:ext cx="502920" cy="300831"/>
          </a:xfrm>
        </p:spPr>
        <p:txBody>
          <a:bodyPr/>
          <a:lstStyle/>
          <a:p>
            <a:fld id="{040A0754-8F66-4B79-890A-8C6EEAD3199A}" type="slidenum">
              <a:rPr lang="es-ES" smtClean="0"/>
              <a:pPr/>
              <a:t>‹Nº›</a:t>
            </a:fld>
            <a:endParaRPr lang="es-ES"/>
          </a:p>
        </p:txBody>
      </p:sp>
      <p:cxnSp>
        <p:nvCxnSpPr>
          <p:cNvPr id="11" name="10 Conector recto"/>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4791456" y="6480969"/>
            <a:ext cx="2133600" cy="301752"/>
          </a:xfrm>
        </p:spPr>
        <p:txBody>
          <a:bodyPr/>
          <a:lstStyle/>
          <a:p>
            <a:fld id="{103437C5-C383-4D4C-B2E4-053F0DC22A70}" type="datetimeFigureOut">
              <a:rPr lang="es-ES" smtClean="0"/>
              <a:pPr/>
              <a:t>04/06/2008</a:t>
            </a:fld>
            <a:endParaRPr lang="es-ES"/>
          </a:p>
        </p:txBody>
      </p:sp>
      <p:sp>
        <p:nvSpPr>
          <p:cNvPr id="6" name="5 Marcador de pie de página"/>
          <p:cNvSpPr>
            <a:spLocks noGrp="1"/>
          </p:cNvSpPr>
          <p:nvPr>
            <p:ph type="ftr" sz="quarter" idx="11"/>
          </p:nvPr>
        </p:nvSpPr>
        <p:spPr>
          <a:xfrm>
            <a:off x="457200" y="6480969"/>
            <a:ext cx="4260056" cy="301752"/>
          </a:xfrm>
        </p:spPr>
        <p:txBody>
          <a:bodyPr/>
          <a:lstStyle/>
          <a:p>
            <a:endParaRPr lang="es-ES"/>
          </a:p>
        </p:txBody>
      </p:sp>
      <p:sp>
        <p:nvSpPr>
          <p:cNvPr id="7" name="6 Marcador de número de diapositiva"/>
          <p:cNvSpPr>
            <a:spLocks noGrp="1"/>
          </p:cNvSpPr>
          <p:nvPr>
            <p:ph type="sldNum" sz="quarter" idx="12"/>
          </p:nvPr>
        </p:nvSpPr>
        <p:spPr>
          <a:xfrm>
            <a:off x="7589520" y="6480969"/>
            <a:ext cx="502920" cy="301752"/>
          </a:xfrm>
        </p:spPr>
        <p:txBody>
          <a:bodyPr/>
          <a:lstStyle/>
          <a:p>
            <a:fld id="{040A0754-8F66-4B79-890A-8C6EEAD3199A}"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a:xfrm>
            <a:off x="4791456" y="6480969"/>
            <a:ext cx="2130552" cy="301752"/>
          </a:xfrm>
        </p:spPr>
        <p:txBody>
          <a:bodyPr/>
          <a:lstStyle/>
          <a:p>
            <a:fld id="{103437C5-C383-4D4C-B2E4-053F0DC22A70}" type="datetimeFigureOut">
              <a:rPr lang="es-ES" smtClean="0"/>
              <a:pPr/>
              <a:t>04/06/2008</a:t>
            </a:fld>
            <a:endParaRPr lang="es-ES"/>
          </a:p>
        </p:txBody>
      </p:sp>
      <p:sp>
        <p:nvSpPr>
          <p:cNvPr id="8" name="7 Marcador de pie de página"/>
          <p:cNvSpPr>
            <a:spLocks noGrp="1"/>
          </p:cNvSpPr>
          <p:nvPr>
            <p:ph type="ftr" sz="quarter" idx="11"/>
          </p:nvPr>
        </p:nvSpPr>
        <p:spPr>
          <a:xfrm>
            <a:off x="457200" y="6480969"/>
            <a:ext cx="4261104" cy="301752"/>
          </a:xfrm>
        </p:spPr>
        <p:txBody>
          <a:bodyPr/>
          <a:lstStyle/>
          <a:p>
            <a:endParaRPr lang="es-ES"/>
          </a:p>
        </p:txBody>
      </p:sp>
      <p:sp>
        <p:nvSpPr>
          <p:cNvPr id="9" name="8 Marcador de número de diapositiva"/>
          <p:cNvSpPr>
            <a:spLocks noGrp="1"/>
          </p:cNvSpPr>
          <p:nvPr>
            <p:ph type="sldNum" sz="quarter" idx="12"/>
          </p:nvPr>
        </p:nvSpPr>
        <p:spPr>
          <a:xfrm>
            <a:off x="7589520" y="6483096"/>
            <a:ext cx="502920" cy="301752"/>
          </a:xfrm>
        </p:spPr>
        <p:txBody>
          <a:bodyPr/>
          <a:lstStyle>
            <a:lvl1pPr algn="ctr">
              <a:defRPr/>
            </a:lvl1pPr>
          </a:lstStyle>
          <a:p>
            <a:fld id="{040A0754-8F66-4B79-890A-8C6EEAD3199A}"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103437C5-C383-4D4C-B2E4-053F0DC22A70}" type="datetimeFigureOut">
              <a:rPr lang="es-ES" smtClean="0"/>
              <a:pPr/>
              <a:t>04/06/2008</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040A0754-8F66-4B79-890A-8C6EEAD3199A}"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791456" y="6480969"/>
            <a:ext cx="2133600" cy="301752"/>
          </a:xfrm>
        </p:spPr>
        <p:txBody>
          <a:bodyPr/>
          <a:lstStyle/>
          <a:p>
            <a:fld id="{103437C5-C383-4D4C-B2E4-053F0DC22A70}" type="datetimeFigureOut">
              <a:rPr lang="es-ES" smtClean="0"/>
              <a:pPr/>
              <a:t>04/06/2008</a:t>
            </a:fld>
            <a:endParaRPr lang="es-ES"/>
          </a:p>
        </p:txBody>
      </p:sp>
      <p:sp>
        <p:nvSpPr>
          <p:cNvPr id="3" name="2 Marcador de pie de página"/>
          <p:cNvSpPr>
            <a:spLocks noGrp="1"/>
          </p:cNvSpPr>
          <p:nvPr>
            <p:ph type="ftr" sz="quarter" idx="11"/>
          </p:nvPr>
        </p:nvSpPr>
        <p:spPr>
          <a:xfrm>
            <a:off x="457200" y="6481890"/>
            <a:ext cx="4260056" cy="300831"/>
          </a:xfrm>
        </p:spPr>
        <p:txBody>
          <a:bodyPr/>
          <a:lstStyle/>
          <a:p>
            <a:endParaRPr lang="es-ES"/>
          </a:p>
        </p:txBody>
      </p:sp>
      <p:sp>
        <p:nvSpPr>
          <p:cNvPr id="4" name="3 Marcador de número de diapositiva"/>
          <p:cNvSpPr>
            <a:spLocks noGrp="1"/>
          </p:cNvSpPr>
          <p:nvPr>
            <p:ph type="sldNum" sz="quarter" idx="12"/>
          </p:nvPr>
        </p:nvSpPr>
        <p:spPr>
          <a:xfrm>
            <a:off x="7589520" y="6480969"/>
            <a:ext cx="502920" cy="301752"/>
          </a:xfrm>
        </p:spPr>
        <p:txBody>
          <a:bodyPr/>
          <a:lstStyle/>
          <a:p>
            <a:fld id="{040A0754-8F66-4B79-890A-8C6EEAD3199A}"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278976" y="6556248"/>
            <a:ext cx="2133600" cy="301752"/>
          </a:xfrm>
        </p:spPr>
        <p:txBody>
          <a:bodyPr/>
          <a:lstStyle>
            <a:lvl1pPr>
              <a:defRPr sz="900"/>
            </a:lvl1pPr>
          </a:lstStyle>
          <a:p>
            <a:fld id="{103437C5-C383-4D4C-B2E4-053F0DC22A70}" type="datetimeFigureOut">
              <a:rPr lang="es-ES" smtClean="0"/>
              <a:pPr/>
              <a:t>04/06/2008</a:t>
            </a:fld>
            <a:endParaRPr lang="es-ES"/>
          </a:p>
        </p:txBody>
      </p:sp>
      <p:sp>
        <p:nvSpPr>
          <p:cNvPr id="6" name="5 Marcador de pie de página"/>
          <p:cNvSpPr>
            <a:spLocks noGrp="1"/>
          </p:cNvSpPr>
          <p:nvPr>
            <p:ph type="ftr" sz="quarter" idx="11"/>
          </p:nvPr>
        </p:nvSpPr>
        <p:spPr>
          <a:xfrm>
            <a:off x="1135856" y="6556248"/>
            <a:ext cx="5143120" cy="301752"/>
          </a:xfrm>
        </p:spPr>
        <p:txBody>
          <a:bodyPr/>
          <a:lstStyle>
            <a:lvl1pPr>
              <a:defRPr sz="900"/>
            </a:lvl1pPr>
          </a:lstStyle>
          <a:p>
            <a:endParaRPr lang="es-ES"/>
          </a:p>
        </p:txBody>
      </p:sp>
      <p:sp>
        <p:nvSpPr>
          <p:cNvPr id="7" name="6 Marcador de número de diapositiva"/>
          <p:cNvSpPr>
            <a:spLocks noGrp="1"/>
          </p:cNvSpPr>
          <p:nvPr>
            <p:ph type="sldNum" sz="quarter" idx="12"/>
          </p:nvPr>
        </p:nvSpPr>
        <p:spPr>
          <a:xfrm>
            <a:off x="8410576" y="6556248"/>
            <a:ext cx="502920" cy="301752"/>
          </a:xfrm>
        </p:spPr>
        <p:txBody>
          <a:bodyPr/>
          <a:lstStyle>
            <a:lvl1pPr>
              <a:defRPr sz="900"/>
            </a:lvl1pPr>
          </a:lstStyle>
          <a:p>
            <a:fld id="{040A0754-8F66-4B79-890A-8C6EEAD3199A}"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6108192" y="6556248"/>
            <a:ext cx="2103120" cy="301752"/>
          </a:xfrm>
        </p:spPr>
        <p:txBody>
          <a:bodyPr/>
          <a:lstStyle>
            <a:lvl1pPr>
              <a:defRPr sz="900"/>
            </a:lvl1pPr>
          </a:lstStyle>
          <a:p>
            <a:fld id="{103437C5-C383-4D4C-B2E4-053F0DC22A70}" type="datetimeFigureOut">
              <a:rPr lang="es-ES" smtClean="0"/>
              <a:pPr/>
              <a:t>04/06/2008</a:t>
            </a:fld>
            <a:endParaRPr lang="es-ES"/>
          </a:p>
        </p:txBody>
      </p:sp>
      <p:sp>
        <p:nvSpPr>
          <p:cNvPr id="6" name="5 Marcador de pie de página"/>
          <p:cNvSpPr>
            <a:spLocks noGrp="1"/>
          </p:cNvSpPr>
          <p:nvPr>
            <p:ph type="ftr" sz="quarter" idx="11"/>
          </p:nvPr>
        </p:nvSpPr>
        <p:spPr>
          <a:xfrm>
            <a:off x="1170432" y="6557169"/>
            <a:ext cx="4948072" cy="301752"/>
          </a:xfrm>
        </p:spPr>
        <p:txBody>
          <a:bodyPr/>
          <a:lstStyle>
            <a:lvl1pPr>
              <a:defRPr sz="900"/>
            </a:lvl1pPr>
          </a:lstStyle>
          <a:p>
            <a:endParaRPr lang="es-ES"/>
          </a:p>
        </p:txBody>
      </p:sp>
      <p:sp>
        <p:nvSpPr>
          <p:cNvPr id="7" name="6 Marcador de número de diapositiva"/>
          <p:cNvSpPr>
            <a:spLocks noGrp="1"/>
          </p:cNvSpPr>
          <p:nvPr>
            <p:ph type="sldNum" sz="quarter" idx="12"/>
          </p:nvPr>
        </p:nvSpPr>
        <p:spPr>
          <a:xfrm>
            <a:off x="8217192" y="6556248"/>
            <a:ext cx="365760" cy="301752"/>
          </a:xfrm>
        </p:spPr>
        <p:txBody>
          <a:bodyPr/>
          <a:lstStyle>
            <a:lvl1pPr algn="ctr">
              <a:defRPr sz="900"/>
            </a:lvl1pPr>
          </a:lstStyle>
          <a:p>
            <a:fld id="{040A0754-8F66-4B79-890A-8C6EEAD3199A}"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7494"/>
            <a:ext cx="8229600" cy="1399032"/>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103437C5-C383-4D4C-B2E4-053F0DC22A70}" type="datetimeFigureOut">
              <a:rPr lang="es-ES" smtClean="0"/>
              <a:pPr/>
              <a:t>04/06/2008</a:t>
            </a:fld>
            <a:endParaRPr lang="es-ES"/>
          </a:p>
        </p:txBody>
      </p:sp>
      <p:sp>
        <p:nvSpPr>
          <p:cNvPr id="3" name="2 Marcador de pie de página"/>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s-ES"/>
          </a:p>
        </p:txBody>
      </p:sp>
      <p:sp>
        <p:nvSpPr>
          <p:cNvPr id="23" name="22 Marcador de número de diapositiva"/>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040A0754-8F66-4B79-890A-8C6EEAD3199A}" type="slidenum">
              <a:rPr lang="es-ES" smtClean="0"/>
              <a:pPr/>
              <a:t>‹Nº›</a:t>
            </a:fld>
            <a:endParaRPr lang="es-E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85786" y="2857496"/>
            <a:ext cx="7772400" cy="1470025"/>
          </a:xfrm>
        </p:spPr>
        <p:txBody>
          <a:bodyPr>
            <a:normAutofit fontScale="90000"/>
          </a:bodyPr>
          <a:lstStyle/>
          <a:p>
            <a:r>
              <a:rPr lang="es-CO" b="1" dirty="0" smtClean="0">
                <a:solidFill>
                  <a:schemeClr val="tx1"/>
                </a:solidFill>
              </a:rPr>
              <a:t>ORGANIZACIÓN DEL ESTADO </a:t>
            </a:r>
            <a:r>
              <a:rPr lang="es-ES" dirty="0">
                <a:solidFill>
                  <a:schemeClr val="tx1"/>
                </a:solidFill>
              </a:rPr>
              <a:t/>
            </a:r>
            <a:br>
              <a:rPr lang="es-ES" dirty="0">
                <a:solidFill>
                  <a:schemeClr val="tx1"/>
                </a:solidFill>
              </a:rPr>
            </a:br>
            <a:endParaRPr lang="es-ES"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42928" y="687896"/>
            <a:ext cx="8229600" cy="1143000"/>
          </a:xfrm>
        </p:spPr>
        <p:txBody>
          <a:bodyPr/>
          <a:lstStyle/>
          <a:p>
            <a:r>
              <a:rPr lang="es-ES" dirty="0" smtClean="0"/>
              <a:t>MINISTERIO PUBLICO</a:t>
            </a:r>
            <a:endParaRPr lang="es-ES" dirty="0"/>
          </a:p>
        </p:txBody>
      </p:sp>
      <p:sp>
        <p:nvSpPr>
          <p:cNvPr id="3" name="2 Marcador de contenido"/>
          <p:cNvSpPr>
            <a:spLocks noGrp="1"/>
          </p:cNvSpPr>
          <p:nvPr>
            <p:ph idx="1"/>
          </p:nvPr>
        </p:nvSpPr>
        <p:spPr>
          <a:xfrm>
            <a:off x="500034" y="2071678"/>
            <a:ext cx="8229600" cy="3811583"/>
          </a:xfrm>
        </p:spPr>
        <p:txBody>
          <a:bodyPr>
            <a:normAutofit fontScale="77500" lnSpcReduction="20000"/>
          </a:bodyPr>
          <a:lstStyle/>
          <a:p>
            <a:pPr algn="just"/>
            <a:r>
              <a:rPr lang="es-CO" sz="4600" dirty="0" smtClean="0"/>
              <a:t>Conformado </a:t>
            </a:r>
            <a:r>
              <a:rPr lang="es-CO" sz="4600" dirty="0"/>
              <a:t>por la </a:t>
            </a:r>
            <a:r>
              <a:rPr lang="es-CO" sz="4600" b="1" dirty="0"/>
              <a:t>Procuraduría General de la Nación</a:t>
            </a:r>
            <a:r>
              <a:rPr lang="es-CO" sz="4600" dirty="0"/>
              <a:t> y sus respectivas delegadas</a:t>
            </a:r>
            <a:r>
              <a:rPr lang="es-CO" sz="4600" dirty="0" smtClean="0"/>
              <a:t>,</a:t>
            </a:r>
          </a:p>
          <a:p>
            <a:pPr algn="just">
              <a:buNone/>
            </a:pPr>
            <a:r>
              <a:rPr lang="es-CO" sz="4600" dirty="0" smtClean="0"/>
              <a:t> </a:t>
            </a:r>
          </a:p>
          <a:p>
            <a:pPr algn="just"/>
            <a:r>
              <a:rPr lang="es-CO" sz="4600" dirty="0" smtClean="0"/>
              <a:t>Defensor </a:t>
            </a:r>
            <a:r>
              <a:rPr lang="es-CO" sz="4600" dirty="0"/>
              <a:t>del pueblo quien en el </a:t>
            </a:r>
            <a:r>
              <a:rPr lang="es-CO" sz="4600" dirty="0" smtClean="0"/>
              <a:t>ámbito </a:t>
            </a:r>
            <a:r>
              <a:rPr lang="es-CO" sz="4600" dirty="0"/>
              <a:t>internacional recibe el nombre de OMBUDSMAN.</a:t>
            </a:r>
            <a:endParaRPr lang="es-ES" sz="4600" dirty="0"/>
          </a:p>
          <a:p>
            <a:pPr algn="just">
              <a:buNone/>
            </a:pPr>
            <a:endParaRPr lang="es-ES" sz="4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42928" y="687896"/>
            <a:ext cx="8229600" cy="1143000"/>
          </a:xfrm>
        </p:spPr>
        <p:txBody>
          <a:bodyPr>
            <a:normAutofit fontScale="90000"/>
          </a:bodyPr>
          <a:lstStyle/>
          <a:p>
            <a:r>
              <a:rPr lang="es-ES" dirty="0" smtClean="0"/>
              <a:t>PROCURADURIA GENERAL DE LA NACION</a:t>
            </a:r>
            <a:endParaRPr lang="es-ES" dirty="0"/>
          </a:p>
        </p:txBody>
      </p:sp>
      <p:sp>
        <p:nvSpPr>
          <p:cNvPr id="3" name="2 Marcador de contenido"/>
          <p:cNvSpPr>
            <a:spLocks noGrp="1"/>
          </p:cNvSpPr>
          <p:nvPr>
            <p:ph idx="1"/>
          </p:nvPr>
        </p:nvSpPr>
        <p:spPr>
          <a:xfrm>
            <a:off x="500034" y="2416448"/>
            <a:ext cx="8229600" cy="3811583"/>
          </a:xfrm>
        </p:spPr>
        <p:txBody>
          <a:bodyPr>
            <a:normAutofit fontScale="25000" lnSpcReduction="20000"/>
          </a:bodyPr>
          <a:lstStyle/>
          <a:p>
            <a:pPr lvl="0" algn="just"/>
            <a:r>
              <a:rPr lang="es-CO" sz="7400" dirty="0"/>
              <a:t>Vigila el cumplimiento de la Constitución Política las leyes, las decisiones judiciales y los actos administrativos.</a:t>
            </a:r>
            <a:endParaRPr lang="es-ES" sz="7400" dirty="0"/>
          </a:p>
          <a:p>
            <a:pPr lvl="0" algn="just"/>
            <a:r>
              <a:rPr lang="es-CO" sz="7400" dirty="0"/>
              <a:t>Protege los derechos humanos y asegura su efectividad con el auxilio del defensor del pueblo.</a:t>
            </a:r>
            <a:endParaRPr lang="es-ES" sz="7400" dirty="0"/>
          </a:p>
          <a:p>
            <a:pPr lvl="0" algn="just"/>
            <a:r>
              <a:rPr lang="es-CO" sz="7400" dirty="0"/>
              <a:t>Ejerce la vigilancia de la conducta oficial de quienes desempeñan funciones publicas.</a:t>
            </a:r>
            <a:endParaRPr lang="es-ES" sz="7400" dirty="0"/>
          </a:p>
          <a:p>
            <a:pPr lvl="0" algn="just"/>
            <a:r>
              <a:rPr lang="es-CO" sz="7400" dirty="0"/>
              <a:t>Interviene en los procesos y ante las autoridades judiciales y administrativas, cuando sea necesario en defensa del orden jurídico, del patrimonio público, o de los derechos y garantías fundamentales. Además la procuraduría para el cumplimiento de sus funciones, tendrá atribuciones de policía judicial</a:t>
            </a:r>
            <a:r>
              <a:rPr lang="es-CO" sz="7400" dirty="0" smtClean="0"/>
              <a:t>.</a:t>
            </a:r>
            <a:endParaRPr lang="es-ES" sz="7400" dirty="0"/>
          </a:p>
          <a:p>
            <a:pPr algn="just">
              <a:buNone/>
            </a:pPr>
            <a:endParaRPr lang="es-ES" sz="4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42928" y="687896"/>
            <a:ext cx="8229600" cy="1143000"/>
          </a:xfrm>
        </p:spPr>
        <p:txBody>
          <a:bodyPr>
            <a:normAutofit/>
          </a:bodyPr>
          <a:lstStyle/>
          <a:p>
            <a:r>
              <a:rPr lang="es-ES" dirty="0" smtClean="0"/>
              <a:t>DEFENSOR DEL PUEBLO</a:t>
            </a:r>
            <a:endParaRPr lang="es-ES" dirty="0"/>
          </a:p>
        </p:txBody>
      </p:sp>
      <p:sp>
        <p:nvSpPr>
          <p:cNvPr id="3" name="2 Marcador de contenido"/>
          <p:cNvSpPr>
            <a:spLocks noGrp="1"/>
          </p:cNvSpPr>
          <p:nvPr>
            <p:ph idx="1"/>
          </p:nvPr>
        </p:nvSpPr>
        <p:spPr>
          <a:xfrm>
            <a:off x="500034" y="2416448"/>
            <a:ext cx="8229600" cy="3811583"/>
          </a:xfrm>
        </p:spPr>
        <p:txBody>
          <a:bodyPr>
            <a:normAutofit fontScale="25000" lnSpcReduction="20000"/>
          </a:bodyPr>
          <a:lstStyle/>
          <a:p>
            <a:pPr lvl="0" algn="just"/>
            <a:r>
              <a:rPr lang="es-CO" sz="7400" dirty="0"/>
              <a:t>Vigila el cumplimiento de la Constitución Política las leyes, las decisiones judiciales y los actos administrativos.</a:t>
            </a:r>
            <a:endParaRPr lang="es-ES" sz="7400" dirty="0"/>
          </a:p>
          <a:p>
            <a:pPr lvl="0" algn="just"/>
            <a:r>
              <a:rPr lang="es-CO" sz="7400" dirty="0"/>
              <a:t>Protege los derechos humanos y asegura su efectividad con el auxilio del defensor del pueblo.</a:t>
            </a:r>
            <a:endParaRPr lang="es-ES" sz="7400" dirty="0"/>
          </a:p>
          <a:p>
            <a:pPr lvl="0" algn="just"/>
            <a:r>
              <a:rPr lang="es-CO" sz="7400" dirty="0"/>
              <a:t>Ejerce la vigilancia de la conducta oficial de quienes desempeñan funciones publicas.</a:t>
            </a:r>
            <a:endParaRPr lang="es-ES" sz="7400" dirty="0"/>
          </a:p>
          <a:p>
            <a:pPr lvl="0" algn="just"/>
            <a:r>
              <a:rPr lang="es-CO" sz="7400" dirty="0"/>
              <a:t>Interviene en los procesos y ante las autoridades judiciales y administrativas, cuando sea necesario en defensa del orden jurídico, del patrimonio público, o de los derechos y garantías fundamentales. Además la procuraduría para el cumplimiento de sus funciones, tendrá atribuciones de policía judicial</a:t>
            </a:r>
            <a:r>
              <a:rPr lang="es-CO" sz="7400" dirty="0" smtClean="0"/>
              <a:t>.</a:t>
            </a:r>
            <a:endParaRPr lang="es-ES" sz="7400" dirty="0"/>
          </a:p>
          <a:p>
            <a:pPr algn="just">
              <a:buNone/>
            </a:pPr>
            <a:endParaRPr lang="es-ES" sz="4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42928" y="687896"/>
            <a:ext cx="8229600" cy="1143000"/>
          </a:xfrm>
        </p:spPr>
        <p:txBody>
          <a:bodyPr>
            <a:normAutofit fontScale="90000"/>
          </a:bodyPr>
          <a:lstStyle/>
          <a:p>
            <a:r>
              <a:rPr lang="es-ES" dirty="0" smtClean="0"/>
              <a:t>PROCURADURIA GENERAL DE LA NACION</a:t>
            </a:r>
            <a:endParaRPr lang="es-ES" dirty="0"/>
          </a:p>
        </p:txBody>
      </p:sp>
      <p:sp>
        <p:nvSpPr>
          <p:cNvPr id="3" name="2 Marcador de contenido"/>
          <p:cNvSpPr>
            <a:spLocks noGrp="1"/>
          </p:cNvSpPr>
          <p:nvPr>
            <p:ph idx="1"/>
          </p:nvPr>
        </p:nvSpPr>
        <p:spPr>
          <a:xfrm>
            <a:off x="500034" y="2071678"/>
            <a:ext cx="8229600" cy="3811583"/>
          </a:xfrm>
        </p:spPr>
        <p:txBody>
          <a:bodyPr>
            <a:noAutofit/>
          </a:bodyPr>
          <a:lstStyle/>
          <a:p>
            <a:pPr lvl="0" algn="just"/>
            <a:r>
              <a:rPr lang="es-CO" sz="1600" b="1" dirty="0"/>
              <a:t>Orientar e instruir a los habitantes del territorio nacional y a los colombianos en el exterior en el ejercicio y defensa de sus derechos ante las autoridades competentes o entidades de carácter privado.</a:t>
            </a:r>
            <a:endParaRPr lang="es-ES" sz="1600" b="1" dirty="0"/>
          </a:p>
          <a:p>
            <a:pPr lvl="0" algn="just"/>
            <a:r>
              <a:rPr lang="es-CO" sz="1600" b="1" dirty="0"/>
              <a:t>Divulgar los derechos humanos y recomendar las políticas para su enseñanza.</a:t>
            </a:r>
            <a:endParaRPr lang="es-ES" sz="1600" b="1" dirty="0"/>
          </a:p>
          <a:p>
            <a:pPr lvl="0" algn="just"/>
            <a:r>
              <a:rPr lang="es-CO" sz="1600" b="1" dirty="0"/>
              <a:t>Invocar los derechos de hábeas corpus e interponer las acciones de tutela, sin perjuicio del derecho que asiste a los interesados.</a:t>
            </a:r>
            <a:endParaRPr lang="es-ES" sz="1600" b="1" dirty="0"/>
          </a:p>
          <a:p>
            <a:pPr lvl="0" algn="just"/>
            <a:r>
              <a:rPr lang="es-CO" sz="1600" b="1" dirty="0"/>
              <a:t>Organizar y dirigir la defensoría pública en los términos que señale la ley.</a:t>
            </a:r>
            <a:endParaRPr lang="es-ES" sz="1600" b="1" dirty="0"/>
          </a:p>
          <a:p>
            <a:pPr lvl="0" algn="just"/>
            <a:r>
              <a:rPr lang="es-CO" sz="1600" b="1" dirty="0"/>
              <a:t>Interponer acciones populares  en asuntos relacionados con su competencia.</a:t>
            </a:r>
            <a:endParaRPr lang="es-ES" sz="1600" b="1" dirty="0"/>
          </a:p>
          <a:p>
            <a:pPr lvl="0" algn="just"/>
            <a:r>
              <a:rPr lang="es-CO" sz="1600" b="1" dirty="0"/>
              <a:t>Presentar proyectos de ley sobre materias relativas a su competencia.</a:t>
            </a:r>
            <a:endParaRPr lang="es-ES" sz="1600" b="1" dirty="0"/>
          </a:p>
          <a:p>
            <a:pPr lvl="0" algn="just"/>
            <a:r>
              <a:rPr lang="es-CO" sz="1600" b="1" dirty="0"/>
              <a:t>Rendir informes al congreso sobre el cumplimiento de sus funciones.</a:t>
            </a:r>
            <a:endParaRPr lang="es-ES" sz="1600" b="1" dirty="0"/>
          </a:p>
          <a:p>
            <a:pPr lvl="0" algn="just"/>
            <a:r>
              <a:rPr lang="es-CO" sz="1600" b="1" dirty="0"/>
              <a:t>Las demás que determine la ley</a:t>
            </a:r>
            <a:r>
              <a:rPr lang="es-CO" sz="1600" b="1" dirty="0" smtClean="0"/>
              <a:t>.</a:t>
            </a:r>
            <a:endParaRPr lang="es-ES" sz="16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lgn="ctr">
              <a:buNone/>
            </a:pPr>
            <a:endParaRPr lang="es-CO" b="1" dirty="0" smtClean="0"/>
          </a:p>
          <a:p>
            <a:pPr algn="ctr">
              <a:buNone/>
            </a:pPr>
            <a:endParaRPr lang="es-CO" b="1" dirty="0"/>
          </a:p>
          <a:p>
            <a:pPr algn="ctr">
              <a:buNone/>
            </a:pPr>
            <a:r>
              <a:rPr lang="es-CO" b="1" dirty="0" smtClean="0"/>
              <a:t>RAMAS DEL PODER PÚBLICO Y </a:t>
            </a:r>
            <a:endParaRPr lang="es-ES" dirty="0" smtClean="0"/>
          </a:p>
          <a:p>
            <a:pPr algn="ctr">
              <a:buNone/>
            </a:pPr>
            <a:r>
              <a:rPr lang="es-CO" b="1" dirty="0" smtClean="0"/>
              <a:t>ÓRGANOS DE CONTROL</a:t>
            </a:r>
            <a:endParaRPr lang="es-ES" dirty="0" smtClean="0"/>
          </a:p>
          <a:p>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b="1" dirty="0" smtClean="0"/>
              <a:t/>
            </a:r>
            <a:br>
              <a:rPr lang="es-CO" b="1" dirty="0" smtClean="0"/>
            </a:br>
            <a:r>
              <a:rPr lang="es-CO" b="1" dirty="0"/>
              <a:t/>
            </a:r>
            <a:br>
              <a:rPr lang="es-CO" b="1" dirty="0"/>
            </a:br>
            <a:r>
              <a:rPr lang="es-CO" b="1" dirty="0" smtClean="0"/>
              <a:t>META </a:t>
            </a:r>
            <a:r>
              <a:rPr lang="es-ES" dirty="0" smtClean="0"/>
              <a:t/>
            </a:r>
            <a:br>
              <a:rPr lang="es-ES" dirty="0" smtClean="0"/>
            </a:br>
            <a:endParaRPr lang="es-ES" dirty="0"/>
          </a:p>
        </p:txBody>
      </p:sp>
      <p:sp>
        <p:nvSpPr>
          <p:cNvPr id="3" name="2 Marcador de contenido"/>
          <p:cNvSpPr>
            <a:spLocks noGrp="1"/>
          </p:cNvSpPr>
          <p:nvPr>
            <p:ph idx="1"/>
          </p:nvPr>
        </p:nvSpPr>
        <p:spPr/>
        <p:txBody>
          <a:bodyPr>
            <a:normAutofit fontScale="85000" lnSpcReduction="20000"/>
          </a:bodyPr>
          <a:lstStyle/>
          <a:p>
            <a:pPr>
              <a:buNone/>
            </a:pPr>
            <a:r>
              <a:rPr lang="es-CO" dirty="0"/>
              <a:t> </a:t>
            </a:r>
            <a:endParaRPr lang="es-ES" dirty="0"/>
          </a:p>
          <a:p>
            <a:pPr algn="just"/>
            <a:r>
              <a:rPr lang="es-CO" dirty="0"/>
              <a:t>Presentar a los participantes como esta organizado el Estado para su funcionamiento, dando un bosquejo general y profundizando sobre las ramas del poder público y los organismos de control, esto les </a:t>
            </a:r>
            <a:r>
              <a:rPr lang="es-CO" dirty="0" smtClean="0"/>
              <a:t>permitirá </a:t>
            </a:r>
            <a:r>
              <a:rPr lang="es-CO" dirty="0"/>
              <a:t>ubicarse contextualmente para comprender la noción de servicio público, asimismo para que sean tenidos en cuenta por los funcionarios de Policía Judicial, los entes que ejercen control sobre las actuaciones de quienes tienen la calidad de servidores públicos. </a:t>
            </a:r>
            <a:endParaRPr lang="es-ES" dirty="0"/>
          </a:p>
          <a:p>
            <a:pPr>
              <a:buNone/>
            </a:pPr>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785794"/>
            <a:ext cx="8229600" cy="1143000"/>
          </a:xfrm>
        </p:spPr>
        <p:txBody>
          <a:bodyPr/>
          <a:lstStyle/>
          <a:p>
            <a:r>
              <a:rPr lang="es-ES" dirty="0" smtClean="0"/>
              <a:t>OBJETIVOS</a:t>
            </a:r>
            <a:endParaRPr lang="es-ES" dirty="0"/>
          </a:p>
        </p:txBody>
      </p:sp>
      <p:sp>
        <p:nvSpPr>
          <p:cNvPr id="3" name="2 Marcador de contenido"/>
          <p:cNvSpPr>
            <a:spLocks noGrp="1"/>
          </p:cNvSpPr>
          <p:nvPr>
            <p:ph idx="1"/>
          </p:nvPr>
        </p:nvSpPr>
        <p:spPr>
          <a:xfrm>
            <a:off x="428596" y="2071678"/>
            <a:ext cx="8229600" cy="3829064"/>
          </a:xfrm>
        </p:spPr>
        <p:txBody>
          <a:bodyPr>
            <a:normAutofit lnSpcReduction="10000"/>
          </a:bodyPr>
          <a:lstStyle/>
          <a:p>
            <a:pPr marL="514350" indent="-514350"/>
            <a:r>
              <a:rPr lang="es-CO" dirty="0" smtClean="0"/>
              <a:t>RECONOCER CUALES SON LAS RAMAS DEL PODER PÚBLICO</a:t>
            </a:r>
          </a:p>
          <a:p>
            <a:pPr marL="514350" indent="-514350"/>
            <a:endParaRPr lang="es-ES" sz="1700" dirty="0" smtClean="0"/>
          </a:p>
          <a:p>
            <a:pPr marL="514350" indent="-514350"/>
            <a:r>
              <a:rPr lang="es-CO" dirty="0" smtClean="0"/>
              <a:t>RECONOCER CUALES SON LOS ORGANISMOS DE CONTROL</a:t>
            </a:r>
          </a:p>
          <a:p>
            <a:pPr marL="514350" indent="-514350"/>
            <a:endParaRPr lang="es-ES" sz="1700" dirty="0" smtClean="0"/>
          </a:p>
          <a:p>
            <a:pPr marL="514350" indent="-514350"/>
            <a:r>
              <a:rPr lang="es-CO" dirty="0" smtClean="0"/>
              <a:t>RECONOCERA DONDE ESTÁN UBICADOS LOS ENTES QUE CUMPLEN FUNCIONES DE POLICÍA       JUDICIAL</a:t>
            </a:r>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1357298"/>
            <a:ext cx="8229600" cy="1143000"/>
          </a:xfrm>
          <a:solidFill>
            <a:schemeClr val="tx2">
              <a:lumMod val="50000"/>
            </a:schemeClr>
          </a:solidFill>
        </p:spPr>
        <p:txBody>
          <a:bodyPr/>
          <a:lstStyle/>
          <a:p>
            <a:r>
              <a:rPr lang="es-E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RAMAS DEL PODER PUBLICO</a:t>
            </a:r>
            <a:endParaRPr lang="es-E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2 Marcador de contenido"/>
          <p:cNvSpPr>
            <a:spLocks noGrp="1"/>
          </p:cNvSpPr>
          <p:nvPr>
            <p:ph idx="1"/>
          </p:nvPr>
        </p:nvSpPr>
        <p:spPr>
          <a:xfrm>
            <a:off x="457200" y="2214554"/>
            <a:ext cx="8229600" cy="3911609"/>
          </a:xfrm>
        </p:spPr>
        <p:txBody>
          <a:bodyPr/>
          <a:lstStyle/>
          <a:p>
            <a:pPr>
              <a:buNone/>
            </a:pPr>
            <a:r>
              <a:rPr lang="es-CO" dirty="0"/>
              <a:t>	</a:t>
            </a:r>
            <a:endParaRPr lang="es-ES" dirty="0"/>
          </a:p>
          <a:p>
            <a:pPr>
              <a:buNone/>
            </a:pPr>
            <a:r>
              <a:rPr lang="es-CO" dirty="0"/>
              <a:t>	</a:t>
            </a:r>
            <a:endParaRPr lang="es-ES" dirty="0"/>
          </a:p>
          <a:p>
            <a:pPr>
              <a:buNone/>
            </a:pPr>
            <a:r>
              <a:rPr lang="es-CO" dirty="0"/>
              <a:t>	</a:t>
            </a:r>
            <a:endParaRPr lang="es-ES" dirty="0"/>
          </a:p>
          <a:p>
            <a:endParaRPr lang="es-ES" dirty="0"/>
          </a:p>
        </p:txBody>
      </p:sp>
      <p:sp>
        <p:nvSpPr>
          <p:cNvPr id="4" name="3 Rectángulo"/>
          <p:cNvSpPr/>
          <p:nvPr/>
        </p:nvSpPr>
        <p:spPr>
          <a:xfrm>
            <a:off x="3500430" y="3857628"/>
            <a:ext cx="2357454"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s-CO" sz="2800" dirty="0" smtClean="0"/>
              <a:t>JUDICIAL</a:t>
            </a:r>
            <a:endParaRPr lang="es-ES" sz="2800" dirty="0"/>
          </a:p>
        </p:txBody>
      </p:sp>
      <p:sp>
        <p:nvSpPr>
          <p:cNvPr id="5" name="4 Rectángulo"/>
          <p:cNvSpPr/>
          <p:nvPr/>
        </p:nvSpPr>
        <p:spPr>
          <a:xfrm>
            <a:off x="571472" y="3857628"/>
            <a:ext cx="2357454"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s-CO" sz="2800" dirty="0" smtClean="0"/>
              <a:t>EJECUTIVA</a:t>
            </a:r>
            <a:endParaRPr lang="es-ES" sz="2800" dirty="0"/>
          </a:p>
        </p:txBody>
      </p:sp>
      <p:sp>
        <p:nvSpPr>
          <p:cNvPr id="6" name="5 Rectángulo"/>
          <p:cNvSpPr/>
          <p:nvPr/>
        </p:nvSpPr>
        <p:spPr>
          <a:xfrm>
            <a:off x="6215074" y="3857628"/>
            <a:ext cx="2357454"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s-CO" sz="2800" dirty="0" smtClean="0"/>
              <a:t>LEGISLATIVA</a:t>
            </a:r>
            <a:endParaRPr lang="es-ES" sz="2800" dirty="0"/>
          </a:p>
        </p:txBody>
      </p:sp>
      <p:cxnSp>
        <p:nvCxnSpPr>
          <p:cNvPr id="10" name="9 Conector recto de flecha"/>
          <p:cNvCxnSpPr>
            <a:stCxn id="3" idx="0"/>
          </p:cNvCxnSpPr>
          <p:nvPr/>
        </p:nvCxnSpPr>
        <p:spPr>
          <a:xfrm rot="16200000" flipH="1">
            <a:off x="3893339" y="2893215"/>
            <a:ext cx="135732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11 Conector recto de flecha"/>
          <p:cNvCxnSpPr>
            <a:stCxn id="3" idx="0"/>
          </p:cNvCxnSpPr>
          <p:nvPr/>
        </p:nvCxnSpPr>
        <p:spPr>
          <a:xfrm rot="16200000" flipH="1">
            <a:off x="5143504" y="1643050"/>
            <a:ext cx="1500198" cy="26432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13 Conector recto de flecha"/>
          <p:cNvCxnSpPr>
            <a:stCxn id="3" idx="0"/>
          </p:cNvCxnSpPr>
          <p:nvPr/>
        </p:nvCxnSpPr>
        <p:spPr>
          <a:xfrm rot="16200000" flipH="1" flipV="1">
            <a:off x="2393141" y="1535893"/>
            <a:ext cx="1500198" cy="28575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42918"/>
            <a:ext cx="8229600" cy="1143000"/>
          </a:xfrm>
        </p:spPr>
        <p:txBody>
          <a:bodyPr/>
          <a:lstStyle/>
          <a:p>
            <a:r>
              <a:rPr lang="es-ES" dirty="0" smtClean="0"/>
              <a:t>EJECUTIVA</a:t>
            </a:r>
            <a:endParaRPr lang="es-ES" dirty="0"/>
          </a:p>
        </p:txBody>
      </p:sp>
      <p:sp>
        <p:nvSpPr>
          <p:cNvPr id="3" name="2 Marcador de contenido"/>
          <p:cNvSpPr>
            <a:spLocks noGrp="1"/>
          </p:cNvSpPr>
          <p:nvPr>
            <p:ph idx="1"/>
          </p:nvPr>
        </p:nvSpPr>
        <p:spPr>
          <a:xfrm>
            <a:off x="557242" y="2000240"/>
            <a:ext cx="8229600" cy="4525963"/>
          </a:xfrm>
        </p:spPr>
        <p:txBody>
          <a:bodyPr>
            <a:normAutofit fontScale="92500" lnSpcReduction="20000"/>
          </a:bodyPr>
          <a:lstStyle/>
          <a:p>
            <a:r>
              <a:rPr lang="es-CO" dirty="0"/>
              <a:t>Presidencia de la república</a:t>
            </a:r>
            <a:endParaRPr lang="es-ES" dirty="0"/>
          </a:p>
          <a:p>
            <a:r>
              <a:rPr lang="es-CO" dirty="0"/>
              <a:t>Vicepresidencia de la república </a:t>
            </a:r>
            <a:endParaRPr lang="es-ES" dirty="0"/>
          </a:p>
          <a:p>
            <a:r>
              <a:rPr lang="es-CO" b="1" dirty="0"/>
              <a:t>Ministerios </a:t>
            </a:r>
            <a:endParaRPr lang="es-ES" dirty="0"/>
          </a:p>
          <a:p>
            <a:r>
              <a:rPr lang="es-CO" b="1" dirty="0"/>
              <a:t>Departamentos administrativos</a:t>
            </a:r>
            <a:endParaRPr lang="es-ES" dirty="0"/>
          </a:p>
          <a:p>
            <a:r>
              <a:rPr lang="es-CO" dirty="0"/>
              <a:t>Gobernadores</a:t>
            </a:r>
            <a:endParaRPr lang="es-ES" dirty="0"/>
          </a:p>
          <a:p>
            <a:r>
              <a:rPr lang="es-CO" dirty="0"/>
              <a:t>Alcaldes</a:t>
            </a:r>
            <a:endParaRPr lang="es-ES" dirty="0"/>
          </a:p>
          <a:p>
            <a:r>
              <a:rPr lang="es-CO" dirty="0"/>
              <a:t>Superintendencias</a:t>
            </a:r>
            <a:endParaRPr lang="es-ES" dirty="0"/>
          </a:p>
          <a:p>
            <a:r>
              <a:rPr lang="es-CO" dirty="0"/>
              <a:t>Establecimientos Públicos</a:t>
            </a:r>
            <a:endParaRPr lang="es-ES" dirty="0"/>
          </a:p>
          <a:p>
            <a:r>
              <a:rPr lang="es-CO" dirty="0"/>
              <a:t>Empresas Industriales o Comerciales del Estado</a:t>
            </a:r>
            <a:endParaRPr lang="es-ES" dirty="0"/>
          </a:p>
          <a:p>
            <a:endParaRPr lang="es-E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42928" y="642926"/>
            <a:ext cx="8229600" cy="1143000"/>
          </a:xfrm>
        </p:spPr>
        <p:txBody>
          <a:bodyPr/>
          <a:lstStyle/>
          <a:p>
            <a:r>
              <a:rPr lang="es-ES" dirty="0" smtClean="0"/>
              <a:t>JUDICIAL</a:t>
            </a:r>
            <a:endParaRPr lang="es-ES" dirty="0"/>
          </a:p>
        </p:txBody>
      </p:sp>
      <p:sp>
        <p:nvSpPr>
          <p:cNvPr id="3" name="2 Marcador de contenido"/>
          <p:cNvSpPr>
            <a:spLocks noGrp="1"/>
          </p:cNvSpPr>
          <p:nvPr>
            <p:ph idx="1"/>
          </p:nvPr>
        </p:nvSpPr>
        <p:spPr>
          <a:xfrm>
            <a:off x="500034" y="1903433"/>
            <a:ext cx="8229600" cy="4525963"/>
          </a:xfrm>
        </p:spPr>
        <p:txBody>
          <a:bodyPr/>
          <a:lstStyle/>
          <a:p>
            <a:r>
              <a:rPr lang="es-CO" dirty="0"/>
              <a:t>Corte Constitucional</a:t>
            </a:r>
            <a:endParaRPr lang="es-ES" dirty="0"/>
          </a:p>
          <a:p>
            <a:r>
              <a:rPr lang="es-CO" dirty="0"/>
              <a:t>Corte Suprema de Justicia </a:t>
            </a:r>
            <a:endParaRPr lang="es-ES" dirty="0"/>
          </a:p>
          <a:p>
            <a:r>
              <a:rPr lang="es-CO" dirty="0"/>
              <a:t>Consejo de Estado</a:t>
            </a:r>
            <a:endParaRPr lang="es-ES" dirty="0"/>
          </a:p>
          <a:p>
            <a:r>
              <a:rPr lang="es-CO" dirty="0"/>
              <a:t>Consejo Superior de la Judicatura</a:t>
            </a:r>
            <a:endParaRPr lang="es-ES" dirty="0"/>
          </a:p>
          <a:p>
            <a:r>
              <a:rPr lang="es-CO" b="1" dirty="0"/>
              <a:t>Fiscalía General de la Nación</a:t>
            </a:r>
            <a:endParaRPr lang="es-ES" dirty="0"/>
          </a:p>
          <a:p>
            <a:r>
              <a:rPr lang="es-CO" dirty="0"/>
              <a:t>Tribunales</a:t>
            </a:r>
            <a:endParaRPr lang="es-ES" dirty="0"/>
          </a:p>
          <a:p>
            <a:r>
              <a:rPr lang="es-CO" dirty="0"/>
              <a:t>Jueces</a:t>
            </a:r>
            <a:endParaRPr lang="es-ES" dirty="0"/>
          </a:p>
          <a:p>
            <a:endParaRPr lang="es-E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42928" y="642926"/>
            <a:ext cx="8229600" cy="1143000"/>
          </a:xfrm>
        </p:spPr>
        <p:txBody>
          <a:bodyPr/>
          <a:lstStyle/>
          <a:p>
            <a:r>
              <a:rPr lang="es-ES" dirty="0" smtClean="0"/>
              <a:t>LEGISLATIVA</a:t>
            </a:r>
            <a:endParaRPr lang="es-ES" dirty="0"/>
          </a:p>
        </p:txBody>
      </p:sp>
      <p:sp>
        <p:nvSpPr>
          <p:cNvPr id="3" name="2 Marcador de contenido"/>
          <p:cNvSpPr>
            <a:spLocks noGrp="1"/>
          </p:cNvSpPr>
          <p:nvPr>
            <p:ph idx="1"/>
          </p:nvPr>
        </p:nvSpPr>
        <p:spPr>
          <a:xfrm>
            <a:off x="500034" y="2071678"/>
            <a:ext cx="8229600" cy="3811583"/>
          </a:xfrm>
        </p:spPr>
        <p:txBody>
          <a:bodyPr>
            <a:normAutofit fontScale="92500" lnSpcReduction="20000"/>
          </a:bodyPr>
          <a:lstStyle/>
          <a:p>
            <a:pPr algn="ctr">
              <a:buNone/>
            </a:pPr>
            <a:r>
              <a:rPr lang="es-CO" sz="4800" dirty="0" smtClean="0"/>
              <a:t>CONGRESO DE LA REPÚBLICA </a:t>
            </a:r>
          </a:p>
          <a:p>
            <a:pPr>
              <a:buNone/>
            </a:pPr>
            <a:endParaRPr lang="es-ES" sz="4800" dirty="0"/>
          </a:p>
          <a:p>
            <a:r>
              <a:rPr lang="es-CO" sz="4800" dirty="0"/>
              <a:t> </a:t>
            </a:r>
            <a:r>
              <a:rPr lang="es-CO" sz="4800" dirty="0" smtClean="0"/>
              <a:t>Senado </a:t>
            </a:r>
            <a:r>
              <a:rPr lang="es-CO" sz="4800" dirty="0"/>
              <a:t>de la República</a:t>
            </a:r>
            <a:endParaRPr lang="es-ES" sz="4800" dirty="0"/>
          </a:p>
          <a:p>
            <a:r>
              <a:rPr lang="es-CO" sz="4800" dirty="0"/>
              <a:t> </a:t>
            </a:r>
            <a:r>
              <a:rPr lang="es-CO" sz="4800" dirty="0" smtClean="0"/>
              <a:t>Cámara </a:t>
            </a:r>
            <a:r>
              <a:rPr lang="es-CO" sz="4800" dirty="0"/>
              <a:t>de Representantes</a:t>
            </a:r>
            <a:endParaRPr lang="es-ES" sz="4800" dirty="0"/>
          </a:p>
          <a:p>
            <a:endParaRPr lang="es-E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42928" y="687896"/>
            <a:ext cx="8229600" cy="1143000"/>
          </a:xfrm>
        </p:spPr>
        <p:txBody>
          <a:bodyPr/>
          <a:lstStyle/>
          <a:p>
            <a:r>
              <a:rPr lang="es-ES" dirty="0" smtClean="0"/>
              <a:t>ORGANISMOS DE CONTROL</a:t>
            </a:r>
            <a:endParaRPr lang="es-ES" dirty="0"/>
          </a:p>
        </p:txBody>
      </p:sp>
      <p:sp>
        <p:nvSpPr>
          <p:cNvPr id="3" name="2 Marcador de contenido"/>
          <p:cNvSpPr>
            <a:spLocks noGrp="1"/>
          </p:cNvSpPr>
          <p:nvPr>
            <p:ph idx="1"/>
          </p:nvPr>
        </p:nvSpPr>
        <p:spPr>
          <a:xfrm>
            <a:off x="500034" y="2071678"/>
            <a:ext cx="8229600" cy="3811583"/>
          </a:xfrm>
        </p:spPr>
        <p:txBody>
          <a:bodyPr>
            <a:normAutofit fontScale="70000" lnSpcReduction="20000"/>
          </a:bodyPr>
          <a:lstStyle/>
          <a:p>
            <a:pPr algn="ctr">
              <a:buNone/>
            </a:pPr>
            <a:r>
              <a:rPr lang="es-CO" sz="4800" dirty="0" smtClean="0"/>
              <a:t> </a:t>
            </a:r>
          </a:p>
          <a:p>
            <a:pPr>
              <a:buNone/>
            </a:pPr>
            <a:r>
              <a:rPr lang="es-CO" sz="4800" dirty="0"/>
              <a:t> </a:t>
            </a:r>
            <a:endParaRPr lang="es-ES" sz="4800" dirty="0"/>
          </a:p>
          <a:p>
            <a:pPr marL="914400" indent="-914400">
              <a:buNone/>
            </a:pPr>
            <a:r>
              <a:rPr lang="es-CO" sz="4800" dirty="0"/>
              <a:t>1.  </a:t>
            </a:r>
            <a:r>
              <a:rPr lang="es-CO" sz="4800" b="1" dirty="0"/>
              <a:t>El Ministerio </a:t>
            </a:r>
            <a:r>
              <a:rPr lang="es-CO" sz="4800" b="1" dirty="0" smtClean="0"/>
              <a:t>Público</a:t>
            </a:r>
          </a:p>
          <a:p>
            <a:pPr marL="914400" indent="-914400">
              <a:buNone/>
            </a:pPr>
            <a:r>
              <a:rPr lang="es-CO" sz="4800" dirty="0" smtClean="0"/>
              <a:t> </a:t>
            </a:r>
            <a:endParaRPr lang="es-ES" sz="4800" dirty="0"/>
          </a:p>
          <a:p>
            <a:pPr marL="914400" indent="-914400">
              <a:buNone/>
            </a:pPr>
            <a:r>
              <a:rPr lang="es-CO" sz="4800" dirty="0"/>
              <a:t>2. </a:t>
            </a:r>
            <a:r>
              <a:rPr lang="es-CO" sz="4800" b="1" dirty="0"/>
              <a:t> La Contraloría General de la República</a:t>
            </a:r>
            <a:endParaRPr lang="es-ES" sz="4800" dirty="0"/>
          </a:p>
          <a:p>
            <a:pPr>
              <a:buNone/>
            </a:pPr>
            <a:r>
              <a:rPr lang="es-CO" sz="4800" dirty="0"/>
              <a:t> </a:t>
            </a:r>
            <a:endParaRPr lang="es-ES" sz="48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258</TotalTime>
  <Words>457</Words>
  <Application>Microsoft Office PowerPoint</Application>
  <PresentationFormat>Presentación en pantalla (4:3)</PresentationFormat>
  <Paragraphs>74</Paragraphs>
  <Slides>13</Slides>
  <Notes>0</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Brío</vt:lpstr>
      <vt:lpstr>ORGANIZACIÓN DEL ESTADO  </vt:lpstr>
      <vt:lpstr>Diapositiva 2</vt:lpstr>
      <vt:lpstr>  META  </vt:lpstr>
      <vt:lpstr>OBJETIVOS</vt:lpstr>
      <vt:lpstr>RAMAS DEL PODER PUBLICO</vt:lpstr>
      <vt:lpstr>EJECUTIVA</vt:lpstr>
      <vt:lpstr>JUDICIAL</vt:lpstr>
      <vt:lpstr>LEGISLATIVA</vt:lpstr>
      <vt:lpstr>ORGANISMOS DE CONTROL</vt:lpstr>
      <vt:lpstr>MINISTERIO PUBLICO</vt:lpstr>
      <vt:lpstr>PROCURADURIA GENERAL DE LA NACION</vt:lpstr>
      <vt:lpstr>DEFENSOR DEL PUEBLO</vt:lpstr>
      <vt:lpstr>PROCURADURIA GENERAL DE LA NACION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ORGANIZACIÓN DEL ESTADO  </dc:title>
  <dc:creator>xp</dc:creator>
  <cp:lastModifiedBy>User</cp:lastModifiedBy>
  <cp:revision>28</cp:revision>
  <dcterms:created xsi:type="dcterms:W3CDTF">2007-06-26T14:28:54Z</dcterms:created>
  <dcterms:modified xsi:type="dcterms:W3CDTF">2008-06-04T16:12:57Z</dcterms:modified>
</cp:coreProperties>
</file>