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0E9F54-9F36-4DC9-BD40-C2B17BCD63A2}" type="datetimeFigureOut">
              <a:rPr lang="es-ES" smtClean="0"/>
              <a:t>26/08/2011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2C4B141-67DF-45EF-B032-ABF71F04BA8D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ubproducto" TargetMode="External"/><Relationship Id="rId7" Type="http://schemas.openxmlformats.org/officeDocument/2006/relationships/hyperlink" Target="http://es.wikipedia.org/wiki/Cadena_de_fr%C3%ADo" TargetMode="External"/><Relationship Id="rId2" Type="http://schemas.openxmlformats.org/officeDocument/2006/relationships/hyperlink" Target="http://es.wikipedia.org/wiki/Le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Industria_l%C3%A1ctea" TargetMode="External"/><Relationship Id="rId5" Type="http://schemas.openxmlformats.org/officeDocument/2006/relationships/hyperlink" Target="http://es.wikipedia.org/wiki/Alimento" TargetMode="External"/><Relationship Id="rId4" Type="http://schemas.openxmlformats.org/officeDocument/2006/relationships/hyperlink" Target="http://es.wikipedia.org/wiki/Alimentos_fermentado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eche_cruda" TargetMode="External"/><Relationship Id="rId2" Type="http://schemas.openxmlformats.org/officeDocument/2006/relationships/hyperlink" Target="http://es.wikipedia.org/wiki/Le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Pasteurizaci%C3%B3n" TargetMode="External"/><Relationship Id="rId5" Type="http://schemas.openxmlformats.org/officeDocument/2006/relationships/hyperlink" Target="http://es.wikipedia.org/wiki/Homogeneizaci%C3%B3n" TargetMode="External"/><Relationship Id="rId4" Type="http://schemas.openxmlformats.org/officeDocument/2006/relationships/hyperlink" Target="http://es.wikipedia.org/wiki/Orde%C3%B1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Bubalus_bubalis" TargetMode="External"/><Relationship Id="rId3" Type="http://schemas.openxmlformats.org/officeDocument/2006/relationships/hyperlink" Target="http://es.wikipedia.org/wiki/Alimento" TargetMode="External"/><Relationship Id="rId7" Type="http://schemas.openxmlformats.org/officeDocument/2006/relationships/hyperlink" Target="http://es.wikipedia.org/wiki/Oveja" TargetMode="External"/><Relationship Id="rId2" Type="http://schemas.openxmlformats.org/officeDocument/2006/relationships/hyperlink" Target="http://es.wikipedia.org/wiki/Ques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abra" TargetMode="External"/><Relationship Id="rId11" Type="http://schemas.openxmlformats.org/officeDocument/2006/relationships/hyperlink" Target="http://es.wikipedia.org/wiki/Queso_de_cuajo" TargetMode="External"/><Relationship Id="rId5" Type="http://schemas.openxmlformats.org/officeDocument/2006/relationships/hyperlink" Target="http://es.wikipedia.org/wiki/Vaca" TargetMode="External"/><Relationship Id="rId10" Type="http://schemas.openxmlformats.org/officeDocument/2006/relationships/hyperlink" Target="http://es.wikipedia.org/wiki/Mam%C3%ADfero" TargetMode="External"/><Relationship Id="rId4" Type="http://schemas.openxmlformats.org/officeDocument/2006/relationships/hyperlink" Target="http://es.wikipedia.org/wiki/Leche" TargetMode="External"/><Relationship Id="rId9" Type="http://schemas.openxmlformats.org/officeDocument/2006/relationships/hyperlink" Target="http://es.wikipedia.org/wiki/Camel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ocina_(habitaci%C3%B3n)" TargetMode="External"/><Relationship Id="rId2" Type="http://schemas.openxmlformats.org/officeDocument/2006/relationships/hyperlink" Target="http://es.wikipedia.org/wiki/Mantequil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Crema_de_lech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lácteos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Bell MT" pitchFamily="18" charset="0"/>
              </a:rPr>
              <a:t>Daniela Acevedo</a:t>
            </a:r>
            <a:endParaRPr lang="es-ES" sz="2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lácteos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s-ES" dirty="0">
                <a:latin typeface="Bell MT" pitchFamily="18" charset="0"/>
              </a:rPr>
              <a:t>El grupo de los </a:t>
            </a:r>
            <a:r>
              <a:rPr lang="es-ES" b="1" dirty="0">
                <a:latin typeface="Bell MT" pitchFamily="18" charset="0"/>
              </a:rPr>
              <a:t>lácteos</a:t>
            </a:r>
            <a:r>
              <a:rPr lang="es-ES" dirty="0">
                <a:latin typeface="Bell MT" pitchFamily="18" charset="0"/>
              </a:rPr>
              <a:t> (también </a:t>
            </a:r>
            <a:r>
              <a:rPr lang="es-ES" b="1" dirty="0">
                <a:latin typeface="Bell MT" pitchFamily="18" charset="0"/>
              </a:rPr>
              <a:t>productos lácteos</a:t>
            </a:r>
            <a:r>
              <a:rPr lang="es-ES" dirty="0">
                <a:latin typeface="Bell MT" pitchFamily="18" charset="0"/>
              </a:rPr>
              <a:t> o </a:t>
            </a:r>
            <a:r>
              <a:rPr lang="es-ES" b="1" dirty="0">
                <a:latin typeface="Bell MT" pitchFamily="18" charset="0"/>
              </a:rPr>
              <a:t>derivados lácteos</a:t>
            </a:r>
            <a:r>
              <a:rPr lang="es-ES" dirty="0">
                <a:latin typeface="Bell MT" pitchFamily="18" charset="0"/>
              </a:rPr>
              <a:t>) incluye alimentos como la </a:t>
            </a:r>
            <a:r>
              <a:rPr lang="es-ES" dirty="0">
                <a:latin typeface="Bell MT" pitchFamily="18" charset="0"/>
                <a:hlinkClick r:id="rId2" tooltip="Leche"/>
              </a:rPr>
              <a:t>leche</a:t>
            </a:r>
            <a:r>
              <a:rPr lang="es-ES" dirty="0">
                <a:latin typeface="Bell MT" pitchFamily="18" charset="0"/>
              </a:rPr>
              <a:t> y sus </a:t>
            </a:r>
            <a:r>
              <a:rPr lang="es-ES" dirty="0">
                <a:latin typeface="Bell MT" pitchFamily="18" charset="0"/>
                <a:hlinkClick r:id="rId3" tooltip="Subproducto"/>
              </a:rPr>
              <a:t>derivados</a:t>
            </a:r>
            <a:r>
              <a:rPr lang="es-ES" dirty="0">
                <a:latin typeface="Bell MT" pitchFamily="18" charset="0"/>
              </a:rPr>
              <a:t> procesados (generalmente </a:t>
            </a:r>
            <a:r>
              <a:rPr lang="es-ES" dirty="0">
                <a:latin typeface="Bell MT" pitchFamily="18" charset="0"/>
                <a:hlinkClick r:id="rId4" tooltip="Alimentos fermentados"/>
              </a:rPr>
              <a:t>fermentados</a:t>
            </a:r>
            <a:r>
              <a:rPr lang="es-ES" dirty="0">
                <a:latin typeface="Bell MT" pitchFamily="18" charset="0"/>
              </a:rPr>
              <a:t>). Las plantas industriales que producen estos </a:t>
            </a:r>
            <a:r>
              <a:rPr lang="es-ES" dirty="0">
                <a:latin typeface="Bell MT" pitchFamily="18" charset="0"/>
                <a:hlinkClick r:id="rId5" tooltip="Alimento"/>
              </a:rPr>
              <a:t>alimentos</a:t>
            </a:r>
            <a:r>
              <a:rPr lang="es-ES" dirty="0">
                <a:latin typeface="Bell MT" pitchFamily="18" charset="0"/>
              </a:rPr>
              <a:t> pertenecen a la </a:t>
            </a:r>
            <a:r>
              <a:rPr lang="es-ES" dirty="0">
                <a:latin typeface="Bell MT" pitchFamily="18" charset="0"/>
                <a:hlinkClick r:id="rId6" tooltip="Industria láctea"/>
              </a:rPr>
              <a:t>industria láctea</a:t>
            </a:r>
            <a:r>
              <a:rPr lang="es-ES" dirty="0">
                <a:latin typeface="Bell MT" pitchFamily="18" charset="0"/>
              </a:rPr>
              <a:t> y se caracterizan por la manipulación de un producto altamente perecedero, como la leche, que debe vigilarse y analizarse correctamente durante todos los pasos de la </a:t>
            </a:r>
            <a:r>
              <a:rPr lang="es-ES" dirty="0">
                <a:latin typeface="Bell MT" pitchFamily="18" charset="0"/>
                <a:hlinkClick r:id="rId7" tooltip="Cadena de frío"/>
              </a:rPr>
              <a:t>cadena de frío</a:t>
            </a:r>
            <a:r>
              <a:rPr lang="es-ES" dirty="0">
                <a:latin typeface="Bell MT" pitchFamily="18" charset="0"/>
              </a:rPr>
              <a:t> hasta su llegada al consumidor.</a:t>
            </a:r>
          </a:p>
        </p:txBody>
      </p:sp>
    </p:spTree>
    <p:extLst>
      <p:ext uri="{BB962C8B-B14F-4D97-AF65-F5344CB8AC3E}">
        <p14:creationId xmlns:p14="http://schemas.microsoft.com/office/powerpoint/2010/main" val="5408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La leche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ES" dirty="0">
                <a:latin typeface="Bell MT" pitchFamily="18" charset="0"/>
              </a:rPr>
              <a:t>La </a:t>
            </a:r>
            <a:r>
              <a:rPr lang="es-ES" dirty="0">
                <a:latin typeface="Bell MT" pitchFamily="18" charset="0"/>
                <a:hlinkClick r:id="rId2" tooltip="Leche"/>
              </a:rPr>
              <a:t>leche</a:t>
            </a:r>
            <a:r>
              <a:rPr lang="es-ES" dirty="0">
                <a:latin typeface="Bell MT" pitchFamily="18" charset="0"/>
              </a:rPr>
              <a:t> fresca y natural (</a:t>
            </a:r>
            <a:r>
              <a:rPr lang="es-ES" dirty="0">
                <a:latin typeface="Bell MT" pitchFamily="18" charset="0"/>
                <a:hlinkClick r:id="rId3" tooltip="Leche cruda"/>
              </a:rPr>
              <a:t>leche cruda</a:t>
            </a:r>
            <a:r>
              <a:rPr lang="es-ES" dirty="0">
                <a:latin typeface="Bell MT" pitchFamily="18" charset="0"/>
              </a:rPr>
              <a:t>) tras haber sido </a:t>
            </a:r>
            <a:r>
              <a:rPr lang="es-ES" dirty="0">
                <a:latin typeface="Bell MT" pitchFamily="18" charset="0"/>
                <a:hlinkClick r:id="rId4" tooltip="Ordeñe"/>
              </a:rPr>
              <a:t>ordeñada</a:t>
            </a:r>
            <a:r>
              <a:rPr lang="es-ES" dirty="0">
                <a:latin typeface="Bell MT" pitchFamily="18" charset="0"/>
              </a:rPr>
              <a:t> sufre varios procesos alimentarios como la </a:t>
            </a:r>
            <a:r>
              <a:rPr lang="es-ES" dirty="0">
                <a:latin typeface="Bell MT" pitchFamily="18" charset="0"/>
                <a:hlinkClick r:id="rId5" tooltip="Homogeneización"/>
              </a:rPr>
              <a:t>homogeneización</a:t>
            </a:r>
            <a:r>
              <a:rPr lang="es-ES" dirty="0">
                <a:latin typeface="Bell MT" pitchFamily="18" charset="0"/>
              </a:rPr>
              <a:t> (reparto de grasas a lo largo de todo el producto por igual, evitando desagradables coágulos de grasa) y la </a:t>
            </a:r>
            <a:r>
              <a:rPr lang="es-ES" dirty="0">
                <a:latin typeface="Bell MT" pitchFamily="18" charset="0"/>
                <a:hlinkClick r:id="rId6" tooltip="Pasteurización"/>
              </a:rPr>
              <a:t>pasteurización</a:t>
            </a:r>
            <a:r>
              <a:rPr lang="es-ES" dirty="0">
                <a:latin typeface="Bell MT" pitchFamily="18" charset="0"/>
              </a:rPr>
              <a:t> (encargada de reducir los cultivos bacterianos potencialmente peligrosos)</a:t>
            </a:r>
          </a:p>
        </p:txBody>
      </p:sp>
    </p:spTree>
    <p:extLst>
      <p:ext uri="{BB962C8B-B14F-4D97-AF65-F5344CB8AC3E}">
        <p14:creationId xmlns:p14="http://schemas.microsoft.com/office/powerpoint/2010/main" val="33639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El</a:t>
            </a:r>
            <a:r>
              <a:rPr lang="es-ES" dirty="0" smtClean="0">
                <a:latin typeface="Bell MT" pitchFamily="18" charset="0"/>
              </a:rPr>
              <a:t> </a:t>
            </a:r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queso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ES" dirty="0">
                <a:latin typeface="Bell MT" pitchFamily="18" charset="0"/>
              </a:rPr>
              <a:t>El </a:t>
            </a:r>
            <a:r>
              <a:rPr lang="es-ES" dirty="0">
                <a:latin typeface="Bell MT" pitchFamily="18" charset="0"/>
                <a:hlinkClick r:id="rId2" tooltip="Queso"/>
              </a:rPr>
              <a:t>queso</a:t>
            </a:r>
            <a:r>
              <a:rPr lang="es-ES" dirty="0">
                <a:latin typeface="Bell MT" pitchFamily="18" charset="0"/>
              </a:rPr>
              <a:t> es un </a:t>
            </a:r>
            <a:r>
              <a:rPr lang="es-ES" dirty="0">
                <a:latin typeface="Bell MT" pitchFamily="18" charset="0"/>
                <a:hlinkClick r:id="rId3" tooltip="Alimento"/>
              </a:rPr>
              <a:t>alimento</a:t>
            </a:r>
            <a:r>
              <a:rPr lang="es-ES" dirty="0">
                <a:latin typeface="Bell MT" pitchFamily="18" charset="0"/>
              </a:rPr>
              <a:t> sólido elaborado a partir de la </a:t>
            </a:r>
            <a:r>
              <a:rPr lang="es-ES" dirty="0">
                <a:latin typeface="Bell MT" pitchFamily="18" charset="0"/>
                <a:hlinkClick r:id="rId4" tooltip="Leche"/>
              </a:rPr>
              <a:t>leche</a:t>
            </a:r>
            <a:r>
              <a:rPr lang="es-ES" dirty="0">
                <a:latin typeface="Bell MT" pitchFamily="18" charset="0"/>
              </a:rPr>
              <a:t> fermentada y cuajada de </a:t>
            </a:r>
            <a:r>
              <a:rPr lang="es-ES" dirty="0">
                <a:latin typeface="Bell MT" pitchFamily="18" charset="0"/>
                <a:hlinkClick r:id="rId5" tooltip="Vaca"/>
              </a:rPr>
              <a:t>vaca</a:t>
            </a:r>
            <a:r>
              <a:rPr lang="es-ES" dirty="0" smtClean="0">
                <a:latin typeface="Bell MT" pitchFamily="18" charset="0"/>
              </a:rPr>
              <a:t>, </a:t>
            </a:r>
            <a:r>
              <a:rPr lang="es-ES" dirty="0" smtClean="0">
                <a:latin typeface="Bell MT" pitchFamily="18" charset="0"/>
                <a:hlinkClick r:id="rId6" tooltip="Cabra"/>
              </a:rPr>
              <a:t>cabra</a:t>
            </a:r>
            <a:r>
              <a:rPr lang="es-ES" dirty="0">
                <a:latin typeface="Bell MT" pitchFamily="18" charset="0"/>
              </a:rPr>
              <a:t>, </a:t>
            </a:r>
            <a:r>
              <a:rPr lang="es-ES" dirty="0">
                <a:latin typeface="Bell MT" pitchFamily="18" charset="0"/>
                <a:hlinkClick r:id="rId7" tooltip="Oveja"/>
              </a:rPr>
              <a:t>oveja</a:t>
            </a:r>
            <a:r>
              <a:rPr lang="es-ES" dirty="0">
                <a:latin typeface="Bell MT" pitchFamily="18" charset="0"/>
              </a:rPr>
              <a:t>, </a:t>
            </a:r>
            <a:r>
              <a:rPr lang="es-ES" dirty="0">
                <a:latin typeface="Bell MT" pitchFamily="18" charset="0"/>
                <a:hlinkClick r:id="rId8" tooltip="Bubalus bubalis"/>
              </a:rPr>
              <a:t>búfalo</a:t>
            </a:r>
            <a:r>
              <a:rPr lang="es-ES" dirty="0">
                <a:latin typeface="Bell MT" pitchFamily="18" charset="0"/>
              </a:rPr>
              <a:t>, </a:t>
            </a:r>
            <a:r>
              <a:rPr lang="es-ES" dirty="0">
                <a:latin typeface="Bell MT" pitchFamily="18" charset="0"/>
                <a:hlinkClick r:id="rId9" tooltip="Camelus"/>
              </a:rPr>
              <a:t>camella</a:t>
            </a:r>
            <a:r>
              <a:rPr lang="es-ES" dirty="0">
                <a:latin typeface="Bell MT" pitchFamily="18" charset="0"/>
              </a:rPr>
              <a:t> u otros </a:t>
            </a:r>
            <a:r>
              <a:rPr lang="es-ES" dirty="0">
                <a:latin typeface="Bell MT" pitchFamily="18" charset="0"/>
                <a:hlinkClick r:id="rId10" tooltip="Mamífero"/>
              </a:rPr>
              <a:t>mamíferos</a:t>
            </a:r>
            <a:r>
              <a:rPr lang="es-ES" dirty="0">
                <a:latin typeface="Bell MT" pitchFamily="18" charset="0"/>
              </a:rPr>
              <a:t>. Es quizás el lácteo más antiguo en la historia del consumo humano. La leche es inducida a cuajarse usando una combinación de </a:t>
            </a:r>
            <a:r>
              <a:rPr lang="es-ES" dirty="0">
                <a:latin typeface="Bell MT" pitchFamily="18" charset="0"/>
                <a:hlinkClick r:id="rId11" tooltip="Queso de cuajo"/>
              </a:rPr>
              <a:t>cuajo</a:t>
            </a:r>
            <a:r>
              <a:rPr lang="es-ES" dirty="0">
                <a:latin typeface="Bell MT" pitchFamily="18" charset="0"/>
              </a:rPr>
              <a:t> (o algún sustituto) y acidificación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mantequilla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ES" dirty="0">
                <a:latin typeface="Bell MT" pitchFamily="18" charset="0"/>
              </a:rPr>
              <a:t>La </a:t>
            </a:r>
            <a:r>
              <a:rPr lang="es-ES" dirty="0">
                <a:latin typeface="Bell MT" pitchFamily="18" charset="0"/>
                <a:hlinkClick r:id="rId2" tooltip="Mantequilla"/>
              </a:rPr>
              <a:t>mantequilla</a:t>
            </a:r>
            <a:r>
              <a:rPr lang="es-ES" dirty="0">
                <a:latin typeface="Bell MT" pitchFamily="18" charset="0"/>
              </a:rPr>
              <a:t> es un producto básico que no se puede obviar en una </a:t>
            </a:r>
            <a:r>
              <a:rPr lang="es-ES" dirty="0">
                <a:latin typeface="Bell MT" pitchFamily="18" charset="0"/>
                <a:hlinkClick r:id="rId3" tooltip="Cocina (habitación)"/>
              </a:rPr>
              <a:t>cocina</a:t>
            </a:r>
            <a:r>
              <a:rPr lang="es-ES" dirty="0">
                <a:latin typeface="Bell MT" pitchFamily="18" charset="0"/>
              </a:rPr>
              <a:t> moderna. La elaboración de la mantequilla es simple pero laboriosa: se agita un contenedor de </a:t>
            </a:r>
            <a:r>
              <a:rPr lang="es-ES" dirty="0">
                <a:latin typeface="Bell MT" pitchFamily="18" charset="0"/>
                <a:hlinkClick r:id="rId4" tooltip="Crema de leche"/>
              </a:rPr>
              <a:t>crema</a:t>
            </a:r>
            <a:r>
              <a:rPr lang="es-ES" dirty="0">
                <a:latin typeface="Bell MT" pitchFamily="18" charset="0"/>
              </a:rPr>
              <a:t> (con un 36-44% de grasas) hasta que los glóbulos de grasa se rompen y pierden su estructura globular. Existen diversos tipos de mantequillas dependiendo de los procesos de elaboración.</a:t>
            </a:r>
          </a:p>
        </p:txBody>
      </p:sp>
    </p:spTree>
    <p:extLst>
      <p:ext uri="{BB962C8B-B14F-4D97-AF65-F5344CB8AC3E}">
        <p14:creationId xmlns:p14="http://schemas.microsoft.com/office/powerpoint/2010/main" val="17485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Bell MT" pitchFamily="18" charset="0"/>
              </a:rPr>
              <a:t>Algunas fotos</a:t>
            </a:r>
            <a:endParaRPr lang="es-ES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053">
            <a:off x="614219" y="2351540"/>
            <a:ext cx="2962497" cy="2962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17">
            <a:off x="2510830" y="4014676"/>
            <a:ext cx="3186743" cy="2255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458">
            <a:off x="5008874" y="2366594"/>
            <a:ext cx="2916080" cy="315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17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18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lácteos</vt:lpstr>
      <vt:lpstr>lácteos</vt:lpstr>
      <vt:lpstr>La leche</vt:lpstr>
      <vt:lpstr>El queso</vt:lpstr>
      <vt:lpstr>mantequilla</vt:lpstr>
      <vt:lpstr>Algunas fotos</vt:lpstr>
    </vt:vector>
  </TitlesOfParts>
  <Company>COLSACO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lácteos</dc:title>
  <dc:creator>E5</dc:creator>
  <cp:lastModifiedBy>E5</cp:lastModifiedBy>
  <cp:revision>5</cp:revision>
  <dcterms:created xsi:type="dcterms:W3CDTF">2011-08-26T08:24:54Z</dcterms:created>
  <dcterms:modified xsi:type="dcterms:W3CDTF">2011-08-26T08:59:37Z</dcterms:modified>
</cp:coreProperties>
</file>