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62" r:id="rId3"/>
    <p:sldId id="263" r:id="rId4"/>
    <p:sldId id="264" r:id="rId5"/>
    <p:sldId id="265" r:id="rId6"/>
    <p:sldId id="257" r:id="rId7"/>
    <p:sldId id="266" r:id="rId8"/>
    <p:sldId id="258" r:id="rId9"/>
    <p:sldId id="267" r:id="rId10"/>
    <p:sldId id="259" r:id="rId11"/>
    <p:sldId id="260" r:id="rId12"/>
    <p:sldId id="261" r:id="rId13"/>
    <p:sldId id="269" r:id="rId14"/>
    <p:sldId id="270" r:id="rId15"/>
    <p:sldId id="273" r:id="rId16"/>
    <p:sldId id="271" r:id="rId17"/>
    <p:sldId id="272" r:id="rId18"/>
    <p:sldId id="274" r:id="rId19"/>
    <p:sldId id="275" r:id="rId20"/>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A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1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5" name="Date Placeholder 14"/>
          <p:cNvSpPr>
            <a:spLocks noGrp="1"/>
          </p:cNvSpPr>
          <p:nvPr>
            <p:ph type="dt" sz="half" idx="10"/>
          </p:nvPr>
        </p:nvSpPr>
        <p:spPr/>
        <p:txBody>
          <a:bodyPr/>
          <a:lstStyle/>
          <a:p>
            <a:fld id="{778D7450-C5F2-461D-9E22-930CD258D447}" type="datetimeFigureOut">
              <a:rPr lang="es-EC" smtClean="0"/>
              <a:t>04/08/2011</a:t>
            </a:fld>
            <a:endParaRPr lang="es-EC"/>
          </a:p>
        </p:txBody>
      </p:sp>
      <p:sp>
        <p:nvSpPr>
          <p:cNvPr id="16" name="Slide Number Placeholder 15"/>
          <p:cNvSpPr>
            <a:spLocks noGrp="1"/>
          </p:cNvSpPr>
          <p:nvPr>
            <p:ph type="sldNum" sz="quarter" idx="11"/>
          </p:nvPr>
        </p:nvSpPr>
        <p:spPr/>
        <p:txBody>
          <a:bodyPr/>
          <a:lstStyle/>
          <a:p>
            <a:fld id="{5E55A479-B5F4-4673-AB59-2D5D85F884C1}" type="slidenum">
              <a:rPr lang="es-EC" smtClean="0"/>
              <a:t>‹Nº›</a:t>
            </a:fld>
            <a:endParaRPr lang="es-EC"/>
          </a:p>
        </p:txBody>
      </p:sp>
      <p:sp>
        <p:nvSpPr>
          <p:cNvPr id="17" name="Footer Placeholder 16"/>
          <p:cNvSpPr>
            <a:spLocks noGrp="1"/>
          </p:cNvSpPr>
          <p:nvPr>
            <p:ph type="ftr" sz="quarter" idx="12"/>
          </p:nvPr>
        </p:nvSpPr>
        <p:spPr/>
        <p:txBody>
          <a:bodyPr/>
          <a:lstStyle/>
          <a:p>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78D7450-C5F2-461D-9E22-930CD258D447}" type="datetimeFigureOut">
              <a:rPr lang="es-EC" smtClean="0"/>
              <a:t>04/08/2011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E55A479-B5F4-4673-AB59-2D5D85F884C1}" type="slidenum">
              <a:rPr lang="es-EC" smtClean="0"/>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78D7450-C5F2-461D-9E22-930CD258D447}" type="datetimeFigureOut">
              <a:rPr lang="es-EC" smtClean="0"/>
              <a:t>04/08/2011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E55A479-B5F4-4673-AB59-2D5D85F884C1}" type="slidenum">
              <a:rPr lang="es-EC" smtClean="0"/>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Title 12"/>
          <p:cNvSpPr>
            <a:spLocks noGrp="1"/>
          </p:cNvSpPr>
          <p:nvPr>
            <p:ph type="title"/>
          </p:nvPr>
        </p:nvSpPr>
        <p:spPr/>
        <p:txBody>
          <a:bodyPr/>
          <a:lstStyle/>
          <a:p>
            <a:r>
              <a:rPr lang="es-ES" smtClean="0"/>
              <a:t>Haga clic para modificar el estilo de título del patrón</a:t>
            </a:r>
            <a:endParaRPr lang="en-US"/>
          </a:p>
        </p:txBody>
      </p:sp>
      <p:sp>
        <p:nvSpPr>
          <p:cNvPr id="14" name="Date Placeholder 13"/>
          <p:cNvSpPr>
            <a:spLocks noGrp="1"/>
          </p:cNvSpPr>
          <p:nvPr>
            <p:ph type="dt" sz="half" idx="10"/>
          </p:nvPr>
        </p:nvSpPr>
        <p:spPr/>
        <p:txBody>
          <a:bodyPr/>
          <a:lstStyle/>
          <a:p>
            <a:fld id="{778D7450-C5F2-461D-9E22-930CD258D447}" type="datetimeFigureOut">
              <a:rPr lang="es-EC" smtClean="0"/>
              <a:t>04/08/2011</a:t>
            </a:fld>
            <a:endParaRPr lang="es-EC"/>
          </a:p>
        </p:txBody>
      </p:sp>
      <p:sp>
        <p:nvSpPr>
          <p:cNvPr id="15" name="Slide Number Placeholder 14"/>
          <p:cNvSpPr>
            <a:spLocks noGrp="1"/>
          </p:cNvSpPr>
          <p:nvPr>
            <p:ph type="sldNum" sz="quarter" idx="11"/>
          </p:nvPr>
        </p:nvSpPr>
        <p:spPr/>
        <p:txBody>
          <a:bodyPr/>
          <a:lstStyle/>
          <a:p>
            <a:fld id="{5E55A479-B5F4-4673-AB59-2D5D85F884C1}" type="slidenum">
              <a:rPr lang="es-EC" smtClean="0"/>
              <a:t>‹Nº›</a:t>
            </a:fld>
            <a:endParaRPr lang="es-EC"/>
          </a:p>
        </p:txBody>
      </p:sp>
      <p:sp>
        <p:nvSpPr>
          <p:cNvPr id="16" name="Footer Placeholder 15"/>
          <p:cNvSpPr>
            <a:spLocks noGrp="1"/>
          </p:cNvSpPr>
          <p:nvPr>
            <p:ph type="ftr" sz="quarter" idx="12"/>
          </p:nvPr>
        </p:nvSpPr>
        <p:spPr/>
        <p:txBody>
          <a:bodyPr/>
          <a:lstStyle/>
          <a:p>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2" name="Date Placeholder 11"/>
          <p:cNvSpPr>
            <a:spLocks noGrp="1"/>
          </p:cNvSpPr>
          <p:nvPr>
            <p:ph type="dt" sz="half" idx="10"/>
          </p:nvPr>
        </p:nvSpPr>
        <p:spPr/>
        <p:txBody>
          <a:bodyPr/>
          <a:lstStyle/>
          <a:p>
            <a:fld id="{778D7450-C5F2-461D-9E22-930CD258D447}" type="datetimeFigureOut">
              <a:rPr lang="es-EC" smtClean="0"/>
              <a:t>04/08/2011</a:t>
            </a:fld>
            <a:endParaRPr lang="es-EC"/>
          </a:p>
        </p:txBody>
      </p:sp>
      <p:sp>
        <p:nvSpPr>
          <p:cNvPr id="13" name="Slide Number Placeholder 12"/>
          <p:cNvSpPr>
            <a:spLocks noGrp="1"/>
          </p:cNvSpPr>
          <p:nvPr>
            <p:ph type="sldNum" sz="quarter" idx="11"/>
          </p:nvPr>
        </p:nvSpPr>
        <p:spPr/>
        <p:txBody>
          <a:bodyPr/>
          <a:lstStyle/>
          <a:p>
            <a:fld id="{5E55A479-B5F4-4673-AB59-2D5D85F884C1}" type="slidenum">
              <a:rPr lang="es-EC" smtClean="0"/>
              <a:t>‹Nº›</a:t>
            </a:fld>
            <a:endParaRPr lang="es-EC"/>
          </a:p>
        </p:txBody>
      </p:sp>
      <p:sp>
        <p:nvSpPr>
          <p:cNvPr id="14" name="Footer Placeholder 13"/>
          <p:cNvSpPr>
            <a:spLocks noGrp="1"/>
          </p:cNvSpPr>
          <p:nvPr>
            <p:ph type="ftr" sz="quarter" idx="12"/>
          </p:nvPr>
        </p:nvSpPr>
        <p:spPr/>
        <p:txBody>
          <a:bodyPr/>
          <a:lstStyle/>
          <a:p>
            <a:endParaRPr lang="es-EC"/>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778D7450-C5F2-461D-9E22-930CD258D447}" type="datetimeFigureOut">
              <a:rPr lang="es-EC" smtClean="0"/>
              <a:t>04/08/2011</a:t>
            </a:fld>
            <a:endParaRPr lang="es-EC"/>
          </a:p>
        </p:txBody>
      </p:sp>
      <p:sp>
        <p:nvSpPr>
          <p:cNvPr id="9" name="Slide Number Placeholder 8"/>
          <p:cNvSpPr>
            <a:spLocks noGrp="1"/>
          </p:cNvSpPr>
          <p:nvPr>
            <p:ph type="sldNum" sz="quarter" idx="11"/>
          </p:nvPr>
        </p:nvSpPr>
        <p:spPr/>
        <p:txBody>
          <a:bodyPr/>
          <a:lstStyle/>
          <a:p>
            <a:fld id="{5E55A479-B5F4-4673-AB59-2D5D85F884C1}" type="slidenum">
              <a:rPr lang="es-EC" smtClean="0"/>
              <a:t>‹Nº›</a:t>
            </a:fld>
            <a:endParaRPr lang="es-EC"/>
          </a:p>
        </p:txBody>
      </p:sp>
      <p:sp>
        <p:nvSpPr>
          <p:cNvPr id="10" name="Footer Placeholder 9"/>
          <p:cNvSpPr>
            <a:spLocks noGrp="1"/>
          </p:cNvSpPr>
          <p:nvPr>
            <p:ph type="ftr" sz="quarter" idx="12"/>
          </p:nvPr>
        </p:nvSpPr>
        <p:spPr/>
        <p:txBody>
          <a:bodyPr/>
          <a:lstStyle/>
          <a:p>
            <a:endParaRPr lang="es-EC"/>
          </a:p>
        </p:txBody>
      </p:sp>
      <p:sp>
        <p:nvSpPr>
          <p:cNvPr id="11" name="Title 10"/>
          <p:cNvSpPr>
            <a:spLocks noGrp="1"/>
          </p:cNvSpPr>
          <p:nvPr>
            <p:ph type="title"/>
          </p:nvPr>
        </p:nvSpPr>
        <p:spPr/>
        <p:txBody>
          <a:bodyPr/>
          <a:lstStyle/>
          <a:p>
            <a:r>
              <a:rPr lang="es-ES" smtClean="0"/>
              <a:t>Haga clic para modificar el estilo de título del patrón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s-ES" smtClean="0"/>
              <a:t>Haga clic para modificar el estilo de título del patrón</a:t>
            </a:r>
            <a:endParaRPr lang="en-US" dirty="0"/>
          </a:p>
        </p:txBody>
      </p:sp>
      <p:sp>
        <p:nvSpPr>
          <p:cNvPr id="14" name="Date Placeholder 13"/>
          <p:cNvSpPr>
            <a:spLocks noGrp="1"/>
          </p:cNvSpPr>
          <p:nvPr>
            <p:ph type="dt" sz="half" idx="10"/>
          </p:nvPr>
        </p:nvSpPr>
        <p:spPr/>
        <p:txBody>
          <a:bodyPr/>
          <a:lstStyle/>
          <a:p>
            <a:fld id="{778D7450-C5F2-461D-9E22-930CD258D447}" type="datetimeFigureOut">
              <a:rPr lang="es-EC" smtClean="0"/>
              <a:t>04/08/2011</a:t>
            </a:fld>
            <a:endParaRPr lang="es-EC"/>
          </a:p>
        </p:txBody>
      </p:sp>
      <p:sp>
        <p:nvSpPr>
          <p:cNvPr id="15" name="Slide Number Placeholder 14"/>
          <p:cNvSpPr>
            <a:spLocks noGrp="1"/>
          </p:cNvSpPr>
          <p:nvPr>
            <p:ph type="sldNum" sz="quarter" idx="11"/>
          </p:nvPr>
        </p:nvSpPr>
        <p:spPr/>
        <p:txBody>
          <a:bodyPr/>
          <a:lstStyle/>
          <a:p>
            <a:fld id="{5E55A479-B5F4-4673-AB59-2D5D85F884C1}" type="slidenum">
              <a:rPr lang="es-EC" smtClean="0"/>
              <a:t>‹Nº›</a:t>
            </a:fld>
            <a:endParaRPr lang="es-EC"/>
          </a:p>
        </p:txBody>
      </p:sp>
      <p:sp>
        <p:nvSpPr>
          <p:cNvPr id="16" name="Footer Placeholder 15"/>
          <p:cNvSpPr>
            <a:spLocks noGrp="1"/>
          </p:cNvSpPr>
          <p:nvPr>
            <p:ph type="ftr" sz="quarter" idx="12"/>
          </p:nvPr>
        </p:nvSpPr>
        <p:spPr/>
        <p:txBody>
          <a:bodyPr/>
          <a:lstStyle/>
          <a:p>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a:p>
        </p:txBody>
      </p:sp>
      <p:sp>
        <p:nvSpPr>
          <p:cNvPr id="7" name="Date Placeholder 6"/>
          <p:cNvSpPr>
            <a:spLocks noGrp="1"/>
          </p:cNvSpPr>
          <p:nvPr>
            <p:ph type="dt" sz="half" idx="10"/>
          </p:nvPr>
        </p:nvSpPr>
        <p:spPr/>
        <p:txBody>
          <a:bodyPr/>
          <a:lstStyle/>
          <a:p>
            <a:fld id="{778D7450-C5F2-461D-9E22-930CD258D447}" type="datetimeFigureOut">
              <a:rPr lang="es-EC" smtClean="0"/>
              <a:t>04/08/2011</a:t>
            </a:fld>
            <a:endParaRPr lang="es-EC"/>
          </a:p>
        </p:txBody>
      </p:sp>
      <p:sp>
        <p:nvSpPr>
          <p:cNvPr id="8" name="Slide Number Placeholder 7"/>
          <p:cNvSpPr>
            <a:spLocks noGrp="1"/>
          </p:cNvSpPr>
          <p:nvPr>
            <p:ph type="sldNum" sz="quarter" idx="11"/>
          </p:nvPr>
        </p:nvSpPr>
        <p:spPr/>
        <p:txBody>
          <a:bodyPr/>
          <a:lstStyle/>
          <a:p>
            <a:fld id="{5E55A479-B5F4-4673-AB59-2D5D85F884C1}" type="slidenum">
              <a:rPr lang="es-EC" smtClean="0"/>
              <a:t>‹Nº›</a:t>
            </a:fld>
            <a:endParaRPr lang="es-EC"/>
          </a:p>
        </p:txBody>
      </p:sp>
      <p:sp>
        <p:nvSpPr>
          <p:cNvPr id="9" name="Footer Placeholder 8"/>
          <p:cNvSpPr>
            <a:spLocks noGrp="1"/>
          </p:cNvSpPr>
          <p:nvPr>
            <p:ph type="ftr" sz="quarter" idx="12"/>
          </p:nvPr>
        </p:nvSpPr>
        <p:spPr/>
        <p:txBody>
          <a:bodyPr/>
          <a:lstStyle/>
          <a:p>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78D7450-C5F2-461D-9E22-930CD258D447}" type="datetimeFigureOut">
              <a:rPr lang="es-EC" smtClean="0"/>
              <a:t>04/08/2011</a:t>
            </a:fld>
            <a:endParaRPr lang="es-EC"/>
          </a:p>
        </p:txBody>
      </p:sp>
      <p:sp>
        <p:nvSpPr>
          <p:cNvPr id="6" name="Slide Number Placeholder 5"/>
          <p:cNvSpPr>
            <a:spLocks noGrp="1"/>
          </p:cNvSpPr>
          <p:nvPr>
            <p:ph type="sldNum" sz="quarter" idx="11"/>
          </p:nvPr>
        </p:nvSpPr>
        <p:spPr/>
        <p:txBody>
          <a:bodyPr/>
          <a:lstStyle/>
          <a:p>
            <a:fld id="{5E55A479-B5F4-4673-AB59-2D5D85F884C1}" type="slidenum">
              <a:rPr lang="es-EC" smtClean="0"/>
              <a:t>‹Nº›</a:t>
            </a:fld>
            <a:endParaRPr lang="es-EC"/>
          </a:p>
        </p:txBody>
      </p:sp>
      <p:sp>
        <p:nvSpPr>
          <p:cNvPr id="7" name="Footer Placeholder 6"/>
          <p:cNvSpPr>
            <a:spLocks noGrp="1"/>
          </p:cNvSpPr>
          <p:nvPr>
            <p:ph type="ftr" sz="quarter" idx="12"/>
          </p:nvPr>
        </p:nvSpPr>
        <p:spPr/>
        <p:txBody>
          <a:bodyPr/>
          <a:lstStyle/>
          <a:p>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778D7450-C5F2-461D-9E22-930CD258D447}" type="datetimeFigureOut">
              <a:rPr lang="es-EC" smtClean="0"/>
              <a:t>04/08/2011</a:t>
            </a:fld>
            <a:endParaRPr lang="es-EC"/>
          </a:p>
        </p:txBody>
      </p:sp>
      <p:sp>
        <p:nvSpPr>
          <p:cNvPr id="16" name="Slide Number Placeholder 15"/>
          <p:cNvSpPr>
            <a:spLocks noGrp="1"/>
          </p:cNvSpPr>
          <p:nvPr>
            <p:ph type="sldNum" sz="quarter" idx="11"/>
          </p:nvPr>
        </p:nvSpPr>
        <p:spPr/>
        <p:txBody>
          <a:bodyPr/>
          <a:lstStyle/>
          <a:p>
            <a:fld id="{5E55A479-B5F4-4673-AB59-2D5D85F884C1}" type="slidenum">
              <a:rPr lang="es-EC" smtClean="0"/>
              <a:t>‹Nº›</a:t>
            </a:fld>
            <a:endParaRPr lang="es-EC"/>
          </a:p>
        </p:txBody>
      </p:sp>
      <p:sp>
        <p:nvSpPr>
          <p:cNvPr id="17" name="Footer Placeholder 16"/>
          <p:cNvSpPr>
            <a:spLocks noGrp="1"/>
          </p:cNvSpPr>
          <p:nvPr>
            <p:ph type="ftr" sz="quarter" idx="12"/>
          </p:nvPr>
        </p:nvSpPr>
        <p:spPr/>
        <p:txBody>
          <a:bodyPr/>
          <a:lstStyle/>
          <a:p>
            <a:endParaRPr lang="es-EC"/>
          </a:p>
        </p:txBody>
      </p:sp>
      <p:sp>
        <p:nvSpPr>
          <p:cNvPr id="18" name="Title 17"/>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sp>
        <p:nvSpPr>
          <p:cNvPr id="13" name="Date Placeholder 12"/>
          <p:cNvSpPr>
            <a:spLocks noGrp="1"/>
          </p:cNvSpPr>
          <p:nvPr>
            <p:ph type="dt" sz="half" idx="10"/>
          </p:nvPr>
        </p:nvSpPr>
        <p:spPr/>
        <p:txBody>
          <a:bodyPr/>
          <a:lstStyle/>
          <a:p>
            <a:fld id="{778D7450-C5F2-461D-9E22-930CD258D447}" type="datetimeFigureOut">
              <a:rPr lang="es-EC" smtClean="0"/>
              <a:t>04/08/2011</a:t>
            </a:fld>
            <a:endParaRPr lang="es-EC"/>
          </a:p>
        </p:txBody>
      </p:sp>
      <p:sp>
        <p:nvSpPr>
          <p:cNvPr id="14" name="Slide Number Placeholder 13"/>
          <p:cNvSpPr>
            <a:spLocks noGrp="1"/>
          </p:cNvSpPr>
          <p:nvPr>
            <p:ph type="sldNum" sz="quarter" idx="11"/>
          </p:nvPr>
        </p:nvSpPr>
        <p:spPr/>
        <p:txBody>
          <a:bodyPr/>
          <a:lstStyle/>
          <a:p>
            <a:fld id="{5E55A479-B5F4-4673-AB59-2D5D85F884C1}" type="slidenum">
              <a:rPr lang="es-EC" smtClean="0"/>
              <a:t>‹Nº›</a:t>
            </a:fld>
            <a:endParaRPr lang="es-EC"/>
          </a:p>
        </p:txBody>
      </p:sp>
      <p:sp>
        <p:nvSpPr>
          <p:cNvPr id="15" name="Footer Placeholder 14"/>
          <p:cNvSpPr>
            <a:spLocks noGrp="1"/>
          </p:cNvSpPr>
          <p:nvPr>
            <p:ph type="ftr" sz="quarter" idx="12"/>
          </p:nvPr>
        </p:nvSpPr>
        <p:spPr/>
        <p:txBody>
          <a:bodyPr/>
          <a:lstStyle/>
          <a:p>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778D7450-C5F2-461D-9E22-930CD258D447}" type="datetimeFigureOut">
              <a:rPr lang="es-EC" smtClean="0"/>
              <a:t>04/08/2011</a:t>
            </a:fld>
            <a:endParaRPr lang="es-EC"/>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s-EC"/>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5E55A479-B5F4-4673-AB59-2D5D85F884C1}" type="slidenum">
              <a:rPr lang="es-EC" smtClean="0"/>
              <a:t>‹Nº›</a:t>
            </a:fld>
            <a:endParaRPr lang="es-EC"/>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691680" y="1484784"/>
            <a:ext cx="6096000" cy="3657599"/>
          </a:xfrm>
        </p:spPr>
        <p:txBody>
          <a:bodyPr>
            <a:normAutofit/>
          </a:bodyPr>
          <a:lstStyle/>
          <a:p>
            <a:pPr marL="18288" indent="0" algn="ctr">
              <a:buNone/>
            </a:pPr>
            <a:r>
              <a:rPr lang="es-EC" sz="7200" b="1" dirty="0" smtClean="0">
                <a:solidFill>
                  <a:srgbClr val="00B0F0"/>
                </a:solidFill>
                <a:latin typeface="Avantgarde"/>
              </a:rPr>
              <a:t>Inferencias</a:t>
            </a:r>
            <a:endParaRPr lang="es-EC" sz="7200" b="1" dirty="0">
              <a:solidFill>
                <a:srgbClr val="00B0F0"/>
              </a:solidFill>
              <a:latin typeface="Avantgarde"/>
            </a:endParaRPr>
          </a:p>
        </p:txBody>
      </p:sp>
    </p:spTree>
    <p:extLst>
      <p:ext uri="{BB962C8B-B14F-4D97-AF65-F5344CB8AC3E}">
        <p14:creationId xmlns:p14="http://schemas.microsoft.com/office/powerpoint/2010/main" val="3353864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584" y="836712"/>
            <a:ext cx="7992888" cy="5328592"/>
          </a:xfrm>
        </p:spPr>
        <p:txBody>
          <a:bodyPr>
            <a:noAutofit/>
          </a:bodyPr>
          <a:lstStyle/>
          <a:p>
            <a:pPr marL="18288" indent="0">
              <a:buNone/>
            </a:pPr>
            <a:r>
              <a:rPr lang="es-EC" sz="3200" b="1" dirty="0" smtClean="0">
                <a:latin typeface="Avantgarde"/>
              </a:rPr>
              <a:t>El </a:t>
            </a:r>
            <a:r>
              <a:rPr lang="es-EC" sz="3200" b="1" i="1" dirty="0" smtClean="0">
                <a:latin typeface="Avantgarde"/>
              </a:rPr>
              <a:t>Scout. </a:t>
            </a:r>
            <a:r>
              <a:rPr lang="es-EC" sz="3200" b="1" i="1" dirty="0" err="1" smtClean="0">
                <a:latin typeface="Avantgarde"/>
              </a:rPr>
              <a:t>About</a:t>
            </a:r>
            <a:r>
              <a:rPr lang="es-EC" sz="3200" b="1" i="1" dirty="0" smtClean="0">
                <a:latin typeface="Avantgarde"/>
              </a:rPr>
              <a:t> </a:t>
            </a:r>
            <a:r>
              <a:rPr lang="es-EC" sz="3200" b="1" dirty="0" smtClean="0">
                <a:latin typeface="Avantgarde"/>
              </a:rPr>
              <a:t>es un novísimo producto japonés, se trata de un robot programado que cuida la casa detectando cambios de temperatura, ruidos de vidrios rotos o movimientos sospechosos. Es capaz de dar la alarma y de conectarse por radio con una comisaría para avisar a la policía. Se lo controla a distancia y es una versión cibernética del perro guardián, al que muchos le confiamos </a:t>
            </a:r>
            <a:r>
              <a:rPr lang="es-EC" sz="3200" b="1" dirty="0">
                <a:latin typeface="Avantgarde"/>
              </a:rPr>
              <a:t>n</a:t>
            </a:r>
            <a:r>
              <a:rPr lang="es-EC" sz="3200" b="1" dirty="0" smtClean="0">
                <a:latin typeface="Avantgarde"/>
              </a:rPr>
              <a:t>uestra propiedad.</a:t>
            </a:r>
            <a:endParaRPr lang="es-EC" sz="3200" b="1" dirty="0">
              <a:latin typeface="Avantgarde"/>
            </a:endParaRPr>
          </a:p>
        </p:txBody>
      </p:sp>
    </p:spTree>
    <p:extLst>
      <p:ext uri="{BB962C8B-B14F-4D97-AF65-F5344CB8AC3E}">
        <p14:creationId xmlns:p14="http://schemas.microsoft.com/office/powerpoint/2010/main" val="1274597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539552" y="404664"/>
            <a:ext cx="8208912" cy="2743199"/>
          </a:xfrm>
        </p:spPr>
        <p:txBody>
          <a:bodyPr/>
          <a:lstStyle/>
          <a:p>
            <a:pPr marL="18288" indent="0">
              <a:buNone/>
            </a:pPr>
            <a:r>
              <a:rPr lang="es-EC" sz="3600" b="1" dirty="0" smtClean="0">
                <a:latin typeface="Avantgarde"/>
              </a:rPr>
              <a:t>Inferencia</a:t>
            </a:r>
            <a:r>
              <a:rPr lang="es-EC" sz="3600" dirty="0" smtClean="0">
                <a:latin typeface="Avantgarde"/>
              </a:rPr>
              <a:t>: Quienes tengan un </a:t>
            </a:r>
            <a:r>
              <a:rPr lang="es-EC" sz="3600" i="1" dirty="0" smtClean="0">
                <a:latin typeface="Avantgarde"/>
              </a:rPr>
              <a:t>Scout-</a:t>
            </a:r>
            <a:r>
              <a:rPr lang="es-EC" sz="3600" i="1" dirty="0" err="1" smtClean="0">
                <a:latin typeface="Avantgarde"/>
              </a:rPr>
              <a:t>About</a:t>
            </a:r>
            <a:r>
              <a:rPr lang="es-EC" sz="3600" dirty="0" smtClean="0">
                <a:latin typeface="Avantgarde"/>
              </a:rPr>
              <a:t> podrán salir de casa sin preocuparse por quién la cuidará.</a:t>
            </a:r>
          </a:p>
          <a:p>
            <a:pPr marL="18288" indent="0">
              <a:buNone/>
            </a:pPr>
            <a:endParaRPr lang="es-EC" sz="3600" dirty="0">
              <a:latin typeface="Avantgarde"/>
            </a:endParaRPr>
          </a:p>
        </p:txBody>
      </p:sp>
      <p:sp>
        <p:nvSpPr>
          <p:cNvPr id="5" name="2 Título"/>
          <p:cNvSpPr txBox="1">
            <a:spLocks/>
          </p:cNvSpPr>
          <p:nvPr/>
        </p:nvSpPr>
        <p:spPr>
          <a:xfrm>
            <a:off x="580688" y="2852936"/>
            <a:ext cx="8208912" cy="2743199"/>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buFont typeface="Wingdings" pitchFamily="2" charset="2"/>
              <a:buNone/>
            </a:pPr>
            <a:r>
              <a:rPr lang="es-EC" sz="3600" b="1" dirty="0" smtClean="0">
                <a:latin typeface="Avantgarde"/>
              </a:rPr>
              <a:t>Inferencia: </a:t>
            </a:r>
            <a:r>
              <a:rPr lang="es-EC" sz="3600" dirty="0" smtClean="0">
                <a:latin typeface="Avantgarde"/>
              </a:rPr>
              <a:t>Los perros cuidadores de casa podrán ser sustituidos por este invento.</a:t>
            </a:r>
          </a:p>
          <a:p>
            <a:pPr marL="18288" indent="0">
              <a:buFont typeface="Wingdings" pitchFamily="2" charset="2"/>
              <a:buNone/>
            </a:pPr>
            <a:endParaRPr lang="es-EC" sz="3600" dirty="0">
              <a:latin typeface="Avantgarde"/>
            </a:endParaRPr>
          </a:p>
        </p:txBody>
      </p:sp>
      <p:pic>
        <p:nvPicPr>
          <p:cNvPr id="3074" name="Picture 2" descr="C:\Users\Compumaxi\Pictures\perro robo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258" y="4634110"/>
            <a:ext cx="20383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952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539552" y="404664"/>
            <a:ext cx="8208912" cy="2743199"/>
          </a:xfrm>
        </p:spPr>
        <p:txBody>
          <a:bodyPr/>
          <a:lstStyle/>
          <a:p>
            <a:pPr marL="18288" indent="0">
              <a:buNone/>
            </a:pPr>
            <a:r>
              <a:rPr lang="es-EC" sz="3600" b="1" dirty="0" smtClean="0">
                <a:latin typeface="Avantgarde"/>
              </a:rPr>
              <a:t>Estas inferencias se desprenden del texto pero no están escritas en él, es decir, no aparecen explícitas.</a:t>
            </a:r>
            <a:endParaRPr lang="es-EC" sz="3600" dirty="0">
              <a:latin typeface="Avantgarde"/>
            </a:endParaRPr>
          </a:p>
        </p:txBody>
      </p:sp>
    </p:spTree>
    <p:extLst>
      <p:ext uri="{BB962C8B-B14F-4D97-AF65-F5344CB8AC3E}">
        <p14:creationId xmlns:p14="http://schemas.microsoft.com/office/powerpoint/2010/main" val="2063915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539552" y="404664"/>
            <a:ext cx="8208912" cy="6453336"/>
          </a:xfrm>
        </p:spPr>
        <p:txBody>
          <a:bodyPr>
            <a:noAutofit/>
          </a:bodyPr>
          <a:lstStyle/>
          <a:p>
            <a:pPr marL="18288" indent="0">
              <a:buNone/>
            </a:pPr>
            <a:endParaRPr lang="es-EC" sz="2400" b="1" dirty="0" smtClean="0">
              <a:latin typeface="Avantgarde"/>
            </a:endParaRPr>
          </a:p>
          <a:p>
            <a:pPr marL="18288" indent="0">
              <a:buNone/>
            </a:pPr>
            <a:endParaRPr lang="es-EC" sz="2400" b="1" dirty="0">
              <a:latin typeface="Avantgarde"/>
            </a:endParaRPr>
          </a:p>
          <a:p>
            <a:pPr marL="18288" indent="0">
              <a:buNone/>
            </a:pPr>
            <a:endParaRPr lang="es-EC" sz="2400" b="1" dirty="0" smtClean="0">
              <a:latin typeface="Avantgarde"/>
            </a:endParaRPr>
          </a:p>
          <a:p>
            <a:pPr marL="18288" indent="0">
              <a:buNone/>
            </a:pPr>
            <a:endParaRPr lang="es-EC" sz="2400" b="1" dirty="0">
              <a:latin typeface="Avantgarde"/>
            </a:endParaRPr>
          </a:p>
          <a:p>
            <a:pPr marL="18288" indent="0">
              <a:buNone/>
            </a:pPr>
            <a:endParaRPr lang="es-EC" sz="2400" b="1" dirty="0" smtClean="0">
              <a:latin typeface="Avantgarde"/>
            </a:endParaRPr>
          </a:p>
          <a:p>
            <a:pPr marL="18288" indent="0">
              <a:buNone/>
            </a:pPr>
            <a:r>
              <a:rPr lang="es-EC" sz="2400" b="1" dirty="0" smtClean="0">
                <a:latin typeface="Avantgarde"/>
              </a:rPr>
              <a:t>Atenas fue la capital de Grecia, que vivó su máximo esplendor hasta la dominación romana.</a:t>
            </a:r>
          </a:p>
          <a:p>
            <a:pPr marL="18288" indent="0">
              <a:buNone/>
            </a:pPr>
            <a:r>
              <a:rPr lang="es-EC" sz="2400" b="1" dirty="0" smtClean="0">
                <a:latin typeface="Avantgarde"/>
              </a:rPr>
              <a:t>Grecia, fue la verdadera cuna de la cultura griega y hasta hoy recibimos aportes importantes de esta cultura.</a:t>
            </a:r>
          </a:p>
          <a:p>
            <a:pPr marL="18288" indent="0">
              <a:buNone/>
            </a:pPr>
            <a:r>
              <a:rPr lang="es-EC" sz="2400" b="1" dirty="0" smtClean="0">
                <a:latin typeface="Avantgarde"/>
              </a:rPr>
              <a:t>Personajes como Pericles, Alejandro Magno, Platón, Sócrates y Aristóteles, por ejemplo, mantiene su vigencia hasta nuestros días por sus aportes intelectuales y </a:t>
            </a:r>
            <a:r>
              <a:rPr lang="es-EC" sz="2400" b="1" dirty="0" err="1" smtClean="0">
                <a:latin typeface="Avantgarde"/>
              </a:rPr>
              <a:t>culturuales</a:t>
            </a:r>
            <a:r>
              <a:rPr lang="es-EC" sz="2400" b="1" dirty="0" smtClean="0">
                <a:latin typeface="Avantgarde"/>
              </a:rPr>
              <a:t>.</a:t>
            </a:r>
          </a:p>
          <a:p>
            <a:pPr marL="18288" indent="0">
              <a:buNone/>
            </a:pPr>
            <a:r>
              <a:rPr lang="es-EC" sz="2400" b="1" dirty="0" smtClean="0">
                <a:latin typeface="Avantgarde"/>
              </a:rPr>
              <a:t>Por ello podemos afirmar que…</a:t>
            </a:r>
            <a:endParaRPr lang="es-EC" sz="2400" dirty="0">
              <a:latin typeface="Avantgarde"/>
            </a:endParaRPr>
          </a:p>
        </p:txBody>
      </p:sp>
      <p:pic>
        <p:nvPicPr>
          <p:cNvPr id="1026" name="Picture 2" descr="C:\Users\Compumaxi\Pictures\atenas animada.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04664"/>
            <a:ext cx="3168352" cy="2059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9006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323528" y="404664"/>
            <a:ext cx="8496944" cy="6192688"/>
          </a:xfrm>
        </p:spPr>
        <p:txBody>
          <a:bodyPr>
            <a:noAutofit/>
          </a:bodyPr>
          <a:lstStyle/>
          <a:p>
            <a:pPr>
              <a:buFont typeface="Wingdings" pitchFamily="2" charset="2"/>
              <a:buChar char="Ø"/>
            </a:pPr>
            <a:r>
              <a:rPr lang="es-EC" sz="3200" b="1" dirty="0" smtClean="0">
                <a:latin typeface="Avantgarde"/>
              </a:rPr>
              <a:t>Atenas fue la ciudad más importante de la cultura griega.</a:t>
            </a:r>
          </a:p>
          <a:p>
            <a:pPr marL="18288" indent="0">
              <a:buNone/>
            </a:pPr>
            <a:endParaRPr lang="es-EC" sz="3200" b="1" dirty="0" smtClean="0">
              <a:latin typeface="Avantgarde"/>
            </a:endParaRPr>
          </a:p>
          <a:p>
            <a:pPr>
              <a:buFont typeface="Wingdings" pitchFamily="2" charset="2"/>
              <a:buChar char="Ø"/>
            </a:pPr>
            <a:r>
              <a:rPr lang="es-EC" sz="3200" b="1" dirty="0" smtClean="0">
                <a:latin typeface="Avantgarde"/>
              </a:rPr>
              <a:t>Los turistas de todo el mundo visitan Atenas con admiración.</a:t>
            </a:r>
          </a:p>
          <a:p>
            <a:pPr marL="18288" indent="0">
              <a:buNone/>
            </a:pPr>
            <a:endParaRPr lang="es-EC" sz="3200" b="1" dirty="0" smtClean="0">
              <a:latin typeface="Avantgarde"/>
            </a:endParaRPr>
          </a:p>
          <a:p>
            <a:pPr>
              <a:buFont typeface="Wingdings" pitchFamily="2" charset="2"/>
              <a:buChar char="Ø"/>
            </a:pPr>
            <a:r>
              <a:rPr lang="es-EC" sz="3200" b="1" dirty="0" smtClean="0">
                <a:latin typeface="Avantgarde"/>
              </a:rPr>
              <a:t>Atenas sigue siendo importante para la historia de la cultura occidental.</a:t>
            </a:r>
            <a:endParaRPr lang="es-EC" sz="3200" dirty="0">
              <a:latin typeface="Avantgarde"/>
            </a:endParaRPr>
          </a:p>
        </p:txBody>
      </p:sp>
    </p:spTree>
    <p:extLst>
      <p:ext uri="{BB962C8B-B14F-4D97-AF65-F5344CB8AC3E}">
        <p14:creationId xmlns:p14="http://schemas.microsoft.com/office/powerpoint/2010/main" val="2974444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323528" y="404664"/>
            <a:ext cx="8496944" cy="6192688"/>
          </a:xfrm>
        </p:spPr>
        <p:txBody>
          <a:bodyPr>
            <a:noAutofit/>
          </a:bodyPr>
          <a:lstStyle/>
          <a:p>
            <a:pPr>
              <a:buFont typeface="Wingdings" pitchFamily="2" charset="2"/>
              <a:buChar char="Ø"/>
            </a:pPr>
            <a:r>
              <a:rPr lang="es-EC" sz="3200" b="1" dirty="0" smtClean="0">
                <a:latin typeface="Avantgarde"/>
              </a:rPr>
              <a:t>Atenas fue la ciudad más importante de la cultura griega.</a:t>
            </a:r>
          </a:p>
          <a:p>
            <a:pPr marL="18288" indent="0">
              <a:buNone/>
            </a:pPr>
            <a:endParaRPr lang="es-EC" sz="3200" b="1" dirty="0" smtClean="0">
              <a:latin typeface="Avantgarde"/>
            </a:endParaRPr>
          </a:p>
          <a:p>
            <a:pPr>
              <a:buFont typeface="Wingdings" pitchFamily="2" charset="2"/>
              <a:buChar char="Ø"/>
            </a:pPr>
            <a:r>
              <a:rPr lang="es-EC" sz="3200" b="1" dirty="0" smtClean="0">
                <a:latin typeface="Avantgarde"/>
              </a:rPr>
              <a:t>Los turistas de todo el mundo visitan Atenas con admiración.</a:t>
            </a:r>
          </a:p>
          <a:p>
            <a:pPr marL="18288" indent="0">
              <a:buNone/>
            </a:pPr>
            <a:endParaRPr lang="es-EC" sz="3200" b="1" dirty="0" smtClean="0">
              <a:latin typeface="Avantgarde"/>
            </a:endParaRPr>
          </a:p>
          <a:p>
            <a:pPr>
              <a:buFont typeface="Wingdings" pitchFamily="2" charset="2"/>
              <a:buChar char="Ø"/>
            </a:pPr>
            <a:r>
              <a:rPr lang="es-EC" sz="3200" b="1" dirty="0" smtClean="0">
                <a:solidFill>
                  <a:srgbClr val="00B050"/>
                </a:solidFill>
                <a:latin typeface="Avantgarde"/>
              </a:rPr>
              <a:t>Atenas sigue siendo importante para la historia de la cultura occidental.</a:t>
            </a:r>
            <a:endParaRPr lang="es-EC" sz="3200" dirty="0">
              <a:solidFill>
                <a:srgbClr val="00B050"/>
              </a:solidFill>
              <a:latin typeface="Avantgarde"/>
            </a:endParaRPr>
          </a:p>
        </p:txBody>
      </p:sp>
    </p:spTree>
    <p:extLst>
      <p:ext uri="{BB962C8B-B14F-4D97-AF65-F5344CB8AC3E}">
        <p14:creationId xmlns:p14="http://schemas.microsoft.com/office/powerpoint/2010/main" val="592323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323528" y="692696"/>
            <a:ext cx="7848872" cy="4176464"/>
          </a:xfrm>
        </p:spPr>
        <p:txBody>
          <a:bodyPr>
            <a:noAutofit/>
          </a:bodyPr>
          <a:lstStyle/>
          <a:p>
            <a:pPr>
              <a:buFont typeface="Wingdings" pitchFamily="2" charset="2"/>
              <a:buChar char="Ø"/>
            </a:pPr>
            <a:r>
              <a:rPr lang="es-EC" sz="3200" b="1" dirty="0" smtClean="0">
                <a:latin typeface="Avantgarde"/>
              </a:rPr>
              <a:t>La probeta consiste en un cilindro de cristal que lleva grabada en su exterior una escala de medida. Para conocer el volumen ocupado por un líquido, se vierte este en el interior de la probeta y se mide la altura que ha alcanzado en la escala graduada. Podemos afirmar </a:t>
            </a:r>
          </a:p>
          <a:p>
            <a:pPr marL="18288" indent="0">
              <a:buNone/>
            </a:pPr>
            <a:r>
              <a:rPr lang="es-EC" sz="3200" b="1" dirty="0">
                <a:latin typeface="Avantgarde"/>
              </a:rPr>
              <a:t> </a:t>
            </a:r>
            <a:r>
              <a:rPr lang="es-EC" sz="3200" b="1" dirty="0" smtClean="0">
                <a:latin typeface="Avantgarde"/>
              </a:rPr>
              <a:t> entonces que…</a:t>
            </a:r>
            <a:endParaRPr lang="es-EC" sz="3200" dirty="0">
              <a:latin typeface="Avantgarde"/>
            </a:endParaRPr>
          </a:p>
        </p:txBody>
      </p:sp>
      <p:pic>
        <p:nvPicPr>
          <p:cNvPr id="2050" name="Picture 2" descr="C:\Users\Compumaxi\Pictures\probeta.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704" y="3974084"/>
            <a:ext cx="2664296" cy="2883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729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323528" y="692696"/>
            <a:ext cx="7848872" cy="4176464"/>
          </a:xfrm>
        </p:spPr>
        <p:txBody>
          <a:bodyPr>
            <a:noAutofit/>
          </a:bodyPr>
          <a:lstStyle/>
          <a:p>
            <a:pPr>
              <a:buFont typeface="Wingdings" pitchFamily="2" charset="2"/>
              <a:buChar char="Ø"/>
            </a:pPr>
            <a:endParaRPr lang="es-EC" sz="3200" b="1" dirty="0" smtClean="0">
              <a:latin typeface="Avantgarde"/>
            </a:endParaRPr>
          </a:p>
          <a:p>
            <a:pPr>
              <a:buFont typeface="Wingdings" pitchFamily="2" charset="2"/>
              <a:buChar char="Ø"/>
            </a:pPr>
            <a:endParaRPr lang="es-EC" sz="3200" b="1" dirty="0">
              <a:latin typeface="Avantgarde"/>
            </a:endParaRPr>
          </a:p>
          <a:p>
            <a:pPr>
              <a:buFont typeface="Wingdings" pitchFamily="2" charset="2"/>
              <a:buChar char="Ø"/>
            </a:pPr>
            <a:r>
              <a:rPr lang="es-EC" sz="2800" b="1" dirty="0" smtClean="0">
                <a:latin typeface="Avantgarde"/>
              </a:rPr>
              <a:t>La probeta es un instrumento que sirve para medir el volumen de los cuerpos en estado líquido.</a:t>
            </a:r>
          </a:p>
          <a:p>
            <a:pPr marL="18288" indent="0">
              <a:buNone/>
            </a:pPr>
            <a:endParaRPr lang="es-EC" sz="2800" b="1" dirty="0" smtClean="0">
              <a:latin typeface="Avantgarde"/>
            </a:endParaRPr>
          </a:p>
          <a:p>
            <a:pPr>
              <a:buFont typeface="Wingdings" pitchFamily="2" charset="2"/>
              <a:buChar char="Ø"/>
            </a:pPr>
            <a:r>
              <a:rPr lang="es-EC" sz="2800" b="1" dirty="0" smtClean="0">
                <a:latin typeface="Avantgarde"/>
              </a:rPr>
              <a:t>La probeta siempre es de vidrio, pero también podría ser de cristal transparente.</a:t>
            </a:r>
          </a:p>
          <a:p>
            <a:pPr>
              <a:buFont typeface="Wingdings" pitchFamily="2" charset="2"/>
              <a:buChar char="Ø"/>
            </a:pPr>
            <a:endParaRPr lang="es-EC" sz="2800" b="1" dirty="0" smtClean="0">
              <a:latin typeface="Avantgarde"/>
            </a:endParaRPr>
          </a:p>
          <a:p>
            <a:pPr>
              <a:buFont typeface="Wingdings" pitchFamily="2" charset="2"/>
              <a:buChar char="Ø"/>
            </a:pPr>
            <a:r>
              <a:rPr lang="es-EC" sz="2800" b="1" dirty="0" smtClean="0">
                <a:latin typeface="Avantgarde"/>
              </a:rPr>
              <a:t>Los líquidos toman la forma </a:t>
            </a:r>
            <a:r>
              <a:rPr lang="es-EC" sz="2800" b="1" dirty="0" smtClean="0">
                <a:latin typeface="Avantgarde"/>
              </a:rPr>
              <a:t>del recipiente que los contiene.</a:t>
            </a:r>
          </a:p>
          <a:p>
            <a:pPr>
              <a:buFont typeface="Wingdings" pitchFamily="2" charset="2"/>
              <a:buChar char="Ø"/>
            </a:pPr>
            <a:endParaRPr lang="es-EC" sz="2800" b="1" dirty="0" smtClean="0">
              <a:latin typeface="Avantgarde"/>
            </a:endParaRPr>
          </a:p>
          <a:p>
            <a:pPr>
              <a:buFont typeface="Wingdings" pitchFamily="2" charset="2"/>
              <a:buChar char="Ø"/>
            </a:pPr>
            <a:r>
              <a:rPr lang="es-EC" sz="2800" b="1" dirty="0" smtClean="0">
                <a:latin typeface="Avantgarde"/>
              </a:rPr>
              <a:t>La probeta es de gran utilidad </a:t>
            </a:r>
            <a:r>
              <a:rPr lang="es-EC" sz="2800" b="1" dirty="0" smtClean="0">
                <a:latin typeface="Avantgarde"/>
              </a:rPr>
              <a:t>para la química y para la medicina.</a:t>
            </a:r>
            <a:endParaRPr lang="es-EC" sz="2800" b="1" dirty="0">
              <a:latin typeface="Avantgarde"/>
            </a:endParaRPr>
          </a:p>
        </p:txBody>
      </p:sp>
    </p:spTree>
    <p:extLst>
      <p:ext uri="{BB962C8B-B14F-4D97-AF65-F5344CB8AC3E}">
        <p14:creationId xmlns:p14="http://schemas.microsoft.com/office/powerpoint/2010/main" val="2404793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323528" y="692696"/>
            <a:ext cx="7848872" cy="4176464"/>
          </a:xfrm>
        </p:spPr>
        <p:txBody>
          <a:bodyPr>
            <a:noAutofit/>
          </a:bodyPr>
          <a:lstStyle/>
          <a:p>
            <a:pPr>
              <a:buFont typeface="Wingdings" pitchFamily="2" charset="2"/>
              <a:buChar char="Ø"/>
            </a:pPr>
            <a:endParaRPr lang="es-EC" sz="3200" b="1" dirty="0" smtClean="0">
              <a:latin typeface="Avantgarde"/>
            </a:endParaRPr>
          </a:p>
          <a:p>
            <a:pPr>
              <a:buFont typeface="Wingdings" pitchFamily="2" charset="2"/>
              <a:buChar char="Ø"/>
            </a:pPr>
            <a:endParaRPr lang="es-EC" sz="3200" b="1" dirty="0">
              <a:latin typeface="Avantgarde"/>
            </a:endParaRPr>
          </a:p>
          <a:p>
            <a:pPr>
              <a:buFont typeface="Wingdings" pitchFamily="2" charset="2"/>
              <a:buChar char="Ø"/>
            </a:pPr>
            <a:r>
              <a:rPr lang="es-EC" sz="2800" b="1" dirty="0" smtClean="0">
                <a:solidFill>
                  <a:srgbClr val="00B050"/>
                </a:solidFill>
                <a:latin typeface="Avantgarde"/>
              </a:rPr>
              <a:t>La probeta es un instrumento que sirve para medir el volumen de los cuerpos en estado líquido.</a:t>
            </a:r>
          </a:p>
          <a:p>
            <a:pPr marL="18288" indent="0">
              <a:buNone/>
            </a:pPr>
            <a:endParaRPr lang="es-EC" sz="2800" b="1" dirty="0" smtClean="0">
              <a:latin typeface="Avantgarde"/>
            </a:endParaRPr>
          </a:p>
          <a:p>
            <a:pPr>
              <a:buFont typeface="Wingdings" pitchFamily="2" charset="2"/>
              <a:buChar char="Ø"/>
            </a:pPr>
            <a:r>
              <a:rPr lang="es-EC" sz="2800" b="1" dirty="0" smtClean="0">
                <a:latin typeface="Avantgarde"/>
              </a:rPr>
              <a:t>La probeta siempre es de vidrio, pero también podría ser de cristal transparente.</a:t>
            </a:r>
          </a:p>
          <a:p>
            <a:pPr>
              <a:buFont typeface="Wingdings" pitchFamily="2" charset="2"/>
              <a:buChar char="Ø"/>
            </a:pPr>
            <a:endParaRPr lang="es-EC" sz="2800" b="1" dirty="0" smtClean="0">
              <a:latin typeface="Avantgarde"/>
            </a:endParaRPr>
          </a:p>
          <a:p>
            <a:pPr>
              <a:buFont typeface="Wingdings" pitchFamily="2" charset="2"/>
              <a:buChar char="Ø"/>
            </a:pPr>
            <a:r>
              <a:rPr lang="es-EC" sz="2800" b="1" dirty="0" smtClean="0">
                <a:latin typeface="Avantgarde"/>
              </a:rPr>
              <a:t>Los líquidos toman la forma </a:t>
            </a:r>
            <a:r>
              <a:rPr lang="es-EC" sz="2800" b="1" dirty="0" smtClean="0">
                <a:latin typeface="Avantgarde"/>
              </a:rPr>
              <a:t>del recipiente que los contiene.</a:t>
            </a:r>
          </a:p>
          <a:p>
            <a:pPr>
              <a:buFont typeface="Wingdings" pitchFamily="2" charset="2"/>
              <a:buChar char="Ø"/>
            </a:pPr>
            <a:endParaRPr lang="es-EC" sz="2800" b="1" dirty="0" smtClean="0">
              <a:latin typeface="Avantgarde"/>
            </a:endParaRPr>
          </a:p>
          <a:p>
            <a:pPr>
              <a:buFont typeface="Wingdings" pitchFamily="2" charset="2"/>
              <a:buChar char="Ø"/>
            </a:pPr>
            <a:r>
              <a:rPr lang="es-EC" sz="2800" b="1" dirty="0" smtClean="0">
                <a:latin typeface="Avantgarde"/>
              </a:rPr>
              <a:t>La probeta es de gran utilidad </a:t>
            </a:r>
            <a:r>
              <a:rPr lang="es-EC" sz="2800" b="1" dirty="0" smtClean="0">
                <a:latin typeface="Avantgarde"/>
              </a:rPr>
              <a:t>para la química y para la medicina.</a:t>
            </a:r>
            <a:endParaRPr lang="es-EC" sz="2800" b="1" dirty="0">
              <a:latin typeface="Avantgarde"/>
            </a:endParaRPr>
          </a:p>
        </p:txBody>
      </p:sp>
    </p:spTree>
    <p:extLst>
      <p:ext uri="{BB962C8B-B14F-4D97-AF65-F5344CB8AC3E}">
        <p14:creationId xmlns:p14="http://schemas.microsoft.com/office/powerpoint/2010/main" val="3565872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idx="1"/>
          </p:nvPr>
        </p:nvSpPr>
        <p:spPr>
          <a:xfrm>
            <a:off x="395536" y="980728"/>
            <a:ext cx="8136904" cy="5472608"/>
          </a:xfrm>
        </p:spPr>
        <p:txBody>
          <a:bodyPr>
            <a:noAutofit/>
          </a:bodyPr>
          <a:lstStyle/>
          <a:p>
            <a:pPr>
              <a:buFont typeface="Wingdings" pitchFamily="2" charset="2"/>
              <a:buChar char="Ø"/>
            </a:pPr>
            <a:endParaRPr lang="es-EC" sz="2400" b="1" dirty="0" smtClean="0">
              <a:latin typeface="Avantgarde"/>
            </a:endParaRPr>
          </a:p>
          <a:p>
            <a:pPr marL="18288" indent="0">
              <a:buNone/>
            </a:pPr>
            <a:r>
              <a:rPr lang="es-EC" sz="2400" b="1" dirty="0" smtClean="0">
                <a:latin typeface="Avantgarde"/>
              </a:rPr>
              <a:t>A la profesora de Sociales del 3º de bachillerato le preocupan las expresiones racista y machistas de sus alumnos.</a:t>
            </a:r>
          </a:p>
          <a:p>
            <a:pPr marL="18288" indent="0">
              <a:buNone/>
            </a:pPr>
            <a:r>
              <a:rPr lang="es-EC" sz="2400" b="1" dirty="0" smtClean="0">
                <a:latin typeface="Avantgarde"/>
              </a:rPr>
              <a:t>Para evitar este problema, cuál de estas estrategias usaría usted en el aula:</a:t>
            </a:r>
          </a:p>
          <a:p>
            <a:pPr marL="532638" indent="-514350">
              <a:buAutoNum type="alphaLcParenR"/>
            </a:pPr>
            <a:r>
              <a:rPr lang="es-EC" sz="2400" b="1" dirty="0" smtClean="0">
                <a:latin typeface="Avantgarde"/>
              </a:rPr>
              <a:t>Llamarles la tención por estos comportamientos y sancionarlos cuando sucedan.</a:t>
            </a:r>
          </a:p>
          <a:p>
            <a:pPr marL="532638" indent="-514350">
              <a:buAutoNum type="alphaLcParenR"/>
            </a:pPr>
            <a:r>
              <a:rPr lang="es-EC" sz="2400" b="1" dirty="0" smtClean="0">
                <a:latin typeface="Avantgarde"/>
              </a:rPr>
              <a:t>Hacerles leer la convención de los derechos humanos, y artículos de la constitución, códigos civiles y penales que traten el tema.</a:t>
            </a:r>
          </a:p>
          <a:p>
            <a:pPr marL="532638" indent="-514350">
              <a:buAutoNum type="alphaLcParenR"/>
            </a:pPr>
            <a:r>
              <a:rPr lang="es-EC" sz="2400" b="1" dirty="0" smtClean="0">
                <a:latin typeface="Avantgarde"/>
              </a:rPr>
              <a:t>Evitar estas discusiones en clase, porque atentaría contra la libertad de expresión de cada uno.</a:t>
            </a:r>
          </a:p>
          <a:p>
            <a:pPr marL="532638" indent="-514350">
              <a:buAutoNum type="alphaLcParenR"/>
            </a:pPr>
            <a:r>
              <a:rPr lang="es-EC" sz="2400" b="1" dirty="0" smtClean="0">
                <a:latin typeface="Avantgarde"/>
              </a:rPr>
              <a:t>Reflexionar con ellos el origen de sus prejuicios y estereotipos, evaluar si científicamente se sostienen y tomar decisiones con ellos de cómo actuar cuando se den estos comportamientos.</a:t>
            </a:r>
          </a:p>
          <a:p>
            <a:pPr marL="18288" indent="0">
              <a:buNone/>
            </a:pPr>
            <a:endParaRPr lang="es-EC" sz="3200" b="1" dirty="0" smtClean="0">
              <a:latin typeface="Avantgarde"/>
            </a:endParaRPr>
          </a:p>
          <a:p>
            <a:pPr marL="18288" indent="0">
              <a:buNone/>
            </a:pPr>
            <a:endParaRPr lang="es-EC" sz="3200" b="1" dirty="0">
              <a:latin typeface="Avantgarde"/>
            </a:endParaRPr>
          </a:p>
        </p:txBody>
      </p:sp>
    </p:spTree>
    <p:extLst>
      <p:ext uri="{BB962C8B-B14F-4D97-AF65-F5344CB8AC3E}">
        <p14:creationId xmlns:p14="http://schemas.microsoft.com/office/powerpoint/2010/main" val="1627378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685801"/>
            <a:ext cx="7632848" cy="3657599"/>
          </a:xfrm>
        </p:spPr>
        <p:txBody>
          <a:bodyPr>
            <a:normAutofit/>
          </a:bodyPr>
          <a:lstStyle/>
          <a:p>
            <a:pPr marL="18288" indent="0">
              <a:buNone/>
            </a:pPr>
            <a:r>
              <a:rPr lang="es-EC" sz="4000" b="1" dirty="0" smtClean="0">
                <a:solidFill>
                  <a:srgbClr val="00B0F0"/>
                </a:solidFill>
                <a:latin typeface="Avantgarde"/>
              </a:rPr>
              <a:t>Explícito: </a:t>
            </a:r>
            <a:r>
              <a:rPr lang="es-EC" sz="4000" b="1" dirty="0">
                <a:effectLst/>
                <a:latin typeface="Avantgarde"/>
              </a:rPr>
              <a:t>Que expresa clara y determinadamente una </a:t>
            </a:r>
            <a:r>
              <a:rPr lang="es-EC" sz="4000" b="1" dirty="0" smtClean="0">
                <a:effectLst/>
                <a:latin typeface="Avantgarde"/>
              </a:rPr>
              <a:t>cosa.</a:t>
            </a:r>
            <a:endParaRPr lang="es-EC" sz="4000" b="1" dirty="0">
              <a:latin typeface="Avantgarde"/>
            </a:endParaRPr>
          </a:p>
        </p:txBody>
      </p:sp>
    </p:spTree>
    <p:extLst>
      <p:ext uri="{BB962C8B-B14F-4D97-AF65-F5344CB8AC3E}">
        <p14:creationId xmlns:p14="http://schemas.microsoft.com/office/powerpoint/2010/main" val="2697581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1340768"/>
            <a:ext cx="7632848" cy="3657599"/>
          </a:xfrm>
        </p:spPr>
        <p:txBody>
          <a:bodyPr>
            <a:normAutofit/>
          </a:bodyPr>
          <a:lstStyle/>
          <a:p>
            <a:pPr marL="18288" indent="0">
              <a:buNone/>
            </a:pPr>
            <a:r>
              <a:rPr lang="es-EC" sz="4000" b="1" dirty="0">
                <a:solidFill>
                  <a:srgbClr val="10A099"/>
                </a:solidFill>
                <a:latin typeface="Avantgarde"/>
              </a:rPr>
              <a:t>Inferencia</a:t>
            </a:r>
            <a:r>
              <a:rPr lang="es-EC" sz="4000" b="1" dirty="0">
                <a:solidFill>
                  <a:srgbClr val="00B050"/>
                </a:solidFill>
                <a:latin typeface="Avantgarde"/>
              </a:rPr>
              <a:t>  </a:t>
            </a:r>
            <a:r>
              <a:rPr lang="es-EC" sz="4000" b="1" dirty="0">
                <a:latin typeface="Avantgarde"/>
              </a:rPr>
              <a:t>es la conclusión a la que llegamos, a partir de la información objetiva que tenemos acerca de </a:t>
            </a:r>
            <a:r>
              <a:rPr lang="es-EC" sz="4000" b="1" dirty="0" smtClean="0">
                <a:latin typeface="Avantgarde"/>
              </a:rPr>
              <a:t>algo.</a:t>
            </a:r>
            <a:endParaRPr lang="es-EC" sz="4000" b="1" dirty="0">
              <a:latin typeface="Avantgarde"/>
            </a:endParaRPr>
          </a:p>
        </p:txBody>
      </p:sp>
    </p:spTree>
    <p:extLst>
      <p:ext uri="{BB962C8B-B14F-4D97-AF65-F5344CB8AC3E}">
        <p14:creationId xmlns:p14="http://schemas.microsoft.com/office/powerpoint/2010/main" val="3056422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1628800"/>
            <a:ext cx="7632848" cy="3657599"/>
          </a:xfrm>
        </p:spPr>
        <p:txBody>
          <a:bodyPr>
            <a:noAutofit/>
          </a:bodyPr>
          <a:lstStyle/>
          <a:p>
            <a:pPr marL="18288" indent="0">
              <a:buNone/>
            </a:pPr>
            <a:r>
              <a:rPr lang="es-EC" sz="4000" b="1" dirty="0">
                <a:solidFill>
                  <a:srgbClr val="10A099"/>
                </a:solidFill>
                <a:latin typeface="Avantgarde"/>
              </a:rPr>
              <a:t>Inferencia</a:t>
            </a:r>
            <a:r>
              <a:rPr lang="es-EC" sz="4000" b="1" dirty="0">
                <a:solidFill>
                  <a:srgbClr val="00B050"/>
                </a:solidFill>
                <a:latin typeface="Avantgarde"/>
              </a:rPr>
              <a:t>  </a:t>
            </a:r>
            <a:r>
              <a:rPr lang="es-EC" sz="4000" b="1" dirty="0">
                <a:latin typeface="Avantgarde"/>
              </a:rPr>
              <a:t>es </a:t>
            </a:r>
            <a:r>
              <a:rPr lang="es-EC" sz="4000" b="1" dirty="0" smtClean="0">
                <a:latin typeface="Avantgarde"/>
              </a:rPr>
              <a:t>un tipo de razonamiento mediante el cual recopilamos una serie de información objetiva y llegamos a su pensamiento final o conclusión.</a:t>
            </a:r>
            <a:endParaRPr lang="es-EC" sz="4000" b="1" dirty="0">
              <a:latin typeface="Avantgarde"/>
            </a:endParaRPr>
          </a:p>
        </p:txBody>
      </p:sp>
    </p:spTree>
    <p:extLst>
      <p:ext uri="{BB962C8B-B14F-4D97-AF65-F5344CB8AC3E}">
        <p14:creationId xmlns:p14="http://schemas.microsoft.com/office/powerpoint/2010/main" val="241296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1340768"/>
            <a:ext cx="7632848" cy="3657599"/>
          </a:xfrm>
        </p:spPr>
        <p:txBody>
          <a:bodyPr>
            <a:normAutofit/>
          </a:bodyPr>
          <a:lstStyle/>
          <a:p>
            <a:pPr marL="18288" indent="0">
              <a:buNone/>
            </a:pPr>
            <a:r>
              <a:rPr lang="es-EC" sz="4000" b="1" dirty="0">
                <a:solidFill>
                  <a:srgbClr val="10A099"/>
                </a:solidFill>
                <a:latin typeface="Avantgarde"/>
              </a:rPr>
              <a:t>Inferencia</a:t>
            </a:r>
            <a:r>
              <a:rPr lang="es-EC" sz="4000" b="1" dirty="0">
                <a:solidFill>
                  <a:srgbClr val="00B050"/>
                </a:solidFill>
                <a:latin typeface="Avantgarde"/>
              </a:rPr>
              <a:t>  </a:t>
            </a:r>
            <a:r>
              <a:rPr lang="es-EC" sz="4000" b="1" dirty="0" smtClean="0">
                <a:latin typeface="Avantgarde"/>
              </a:rPr>
              <a:t>surge a partir de la observación directa y de la consideración de experiencias previas</a:t>
            </a:r>
            <a:endParaRPr lang="es-EC" sz="4000" b="1" dirty="0">
              <a:latin typeface="Avantgarde"/>
            </a:endParaRPr>
          </a:p>
        </p:txBody>
      </p:sp>
    </p:spTree>
    <p:extLst>
      <p:ext uri="{BB962C8B-B14F-4D97-AF65-F5344CB8AC3E}">
        <p14:creationId xmlns:p14="http://schemas.microsoft.com/office/powerpoint/2010/main" val="1396514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685801"/>
            <a:ext cx="7546032" cy="3895327"/>
          </a:xfrm>
        </p:spPr>
        <p:txBody>
          <a:bodyPr>
            <a:noAutofit/>
          </a:bodyPr>
          <a:lstStyle/>
          <a:p>
            <a:pPr>
              <a:buFont typeface="Wingdings" pitchFamily="2" charset="2"/>
              <a:buChar char="ü"/>
            </a:pPr>
            <a:r>
              <a:rPr lang="es-EC" sz="3600" dirty="0" smtClean="0">
                <a:latin typeface="Avantgarde"/>
              </a:rPr>
              <a:t>El tránsito se ha paralizado.</a:t>
            </a:r>
          </a:p>
          <a:p>
            <a:pPr>
              <a:buFont typeface="Wingdings" pitchFamily="2" charset="2"/>
              <a:buChar char="ü"/>
            </a:pPr>
            <a:r>
              <a:rPr lang="es-EC" sz="3600" dirty="0" smtClean="0">
                <a:latin typeface="Avantgarde"/>
              </a:rPr>
              <a:t>Se escucha la sirena de una ambulancia.</a:t>
            </a:r>
          </a:p>
          <a:p>
            <a:pPr>
              <a:buFont typeface="Wingdings" pitchFamily="2" charset="2"/>
              <a:buChar char="ü"/>
            </a:pPr>
            <a:r>
              <a:rPr lang="es-EC" sz="3600" dirty="0" smtClean="0">
                <a:latin typeface="Avantgarde"/>
              </a:rPr>
              <a:t>La gente corre de un lugar a otro.</a:t>
            </a:r>
          </a:p>
          <a:p>
            <a:pPr>
              <a:buFont typeface="Wingdings" pitchFamily="2" charset="2"/>
              <a:buChar char="ü"/>
            </a:pPr>
            <a:r>
              <a:rPr lang="es-EC" sz="3600" dirty="0" smtClean="0">
                <a:latin typeface="Avantgarde"/>
              </a:rPr>
              <a:t>Hay un grupo de personas alrededor de unos autos.</a:t>
            </a:r>
            <a:endParaRPr lang="es-EC" sz="3600" dirty="0">
              <a:latin typeface="Avantgarde"/>
            </a:endParaRPr>
          </a:p>
        </p:txBody>
      </p:sp>
      <p:pic>
        <p:nvPicPr>
          <p:cNvPr id="1026" name="Picture 2" descr="C:\Users\Compumaxi\Pictures\ambulanc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838782"/>
            <a:ext cx="2690936" cy="1840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6701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857235" y="1484784"/>
            <a:ext cx="7543800" cy="914400"/>
          </a:xfrm>
        </p:spPr>
        <p:txBody>
          <a:bodyPr/>
          <a:lstStyle/>
          <a:p>
            <a:r>
              <a:rPr lang="es-EC" sz="3600" dirty="0" smtClean="0">
                <a:latin typeface="Avantgarde"/>
              </a:rPr>
              <a:t>Inferencia: Hubo un accidente.</a:t>
            </a:r>
            <a:endParaRPr lang="es-EC" sz="3600" dirty="0">
              <a:latin typeface="Avantgarde"/>
            </a:endParaRPr>
          </a:p>
        </p:txBody>
      </p:sp>
      <p:pic>
        <p:nvPicPr>
          <p:cNvPr id="4098" name="Picture 2" descr="C:\Users\Compumaxi\Pictures\choque.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2996952"/>
            <a:ext cx="3672408" cy="2556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770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99592" y="1052736"/>
            <a:ext cx="7546032" cy="3895327"/>
          </a:xfrm>
        </p:spPr>
        <p:txBody>
          <a:bodyPr>
            <a:noAutofit/>
          </a:bodyPr>
          <a:lstStyle/>
          <a:p>
            <a:pPr>
              <a:buFont typeface="Wingdings" pitchFamily="2" charset="2"/>
              <a:buChar char="ü"/>
            </a:pPr>
            <a:r>
              <a:rPr lang="es-EC" sz="3600" dirty="0" smtClean="0">
                <a:latin typeface="Avantgarde"/>
              </a:rPr>
              <a:t>Lobo no salió a recibirme.</a:t>
            </a:r>
          </a:p>
          <a:p>
            <a:pPr>
              <a:buFont typeface="Wingdings" pitchFamily="2" charset="2"/>
              <a:buChar char="ü"/>
            </a:pPr>
            <a:r>
              <a:rPr lang="es-EC" sz="3600" dirty="0" smtClean="0">
                <a:latin typeface="Avantgarde"/>
              </a:rPr>
              <a:t>Su plato de comida está lleno.</a:t>
            </a:r>
          </a:p>
          <a:p>
            <a:pPr>
              <a:buFont typeface="Wingdings" pitchFamily="2" charset="2"/>
              <a:buChar char="ü"/>
            </a:pPr>
            <a:r>
              <a:rPr lang="es-EC" sz="3600" dirty="0" smtClean="0">
                <a:latin typeface="Avantgarde"/>
              </a:rPr>
              <a:t>La puerta del jardín estaba abierta.</a:t>
            </a:r>
            <a:endParaRPr lang="es-EC" sz="3600" dirty="0">
              <a:latin typeface="Avantgarde"/>
            </a:endParaRPr>
          </a:p>
        </p:txBody>
      </p:sp>
    </p:spTree>
    <p:extLst>
      <p:ext uri="{BB962C8B-B14F-4D97-AF65-F5344CB8AC3E}">
        <p14:creationId xmlns:p14="http://schemas.microsoft.com/office/powerpoint/2010/main" val="1935311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971600" y="4797152"/>
            <a:ext cx="7543800" cy="914400"/>
          </a:xfrm>
        </p:spPr>
        <p:txBody>
          <a:bodyPr/>
          <a:lstStyle/>
          <a:p>
            <a:r>
              <a:rPr lang="es-EC" sz="3600" dirty="0" smtClean="0">
                <a:latin typeface="Avantgarde"/>
              </a:rPr>
              <a:t>Inferencia: Lobo se ha escapado.</a:t>
            </a:r>
            <a:endParaRPr lang="es-EC" sz="3600" dirty="0">
              <a:latin typeface="Avantgarde"/>
            </a:endParaRPr>
          </a:p>
        </p:txBody>
      </p:sp>
      <p:pic>
        <p:nvPicPr>
          <p:cNvPr id="2050" name="Picture 2" descr="C:\Users\Compumaxi\Pictures\perr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844824"/>
            <a:ext cx="30956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121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118</TotalTime>
  <Words>692</Words>
  <Application>Microsoft Office PowerPoint</Application>
  <PresentationFormat>Presentación en pantalla (4:3)</PresentationFormat>
  <Paragraphs>64</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Elemental</vt:lpstr>
      <vt:lpstr>Presentación de PowerPoint</vt:lpstr>
      <vt:lpstr>Presentación de PowerPoint</vt:lpstr>
      <vt:lpstr>Presentación de PowerPoint</vt:lpstr>
      <vt:lpstr>Presentación de PowerPoint</vt:lpstr>
      <vt:lpstr>Presentación de PowerPoint</vt:lpstr>
      <vt:lpstr>Presentación de PowerPoint</vt:lpstr>
      <vt:lpstr>Inferencia: Hubo un accidente.</vt:lpstr>
      <vt:lpstr>Presentación de PowerPoint</vt:lpstr>
      <vt:lpstr>Inferencia: Lobo se ha escapado.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Inferencia</dc:title>
  <dc:creator>Compumaxi</dc:creator>
  <cp:lastModifiedBy>Compumaxi</cp:lastModifiedBy>
  <cp:revision>26</cp:revision>
  <dcterms:created xsi:type="dcterms:W3CDTF">2011-08-02T13:04:15Z</dcterms:created>
  <dcterms:modified xsi:type="dcterms:W3CDTF">2011-08-04T14:25:16Z</dcterms:modified>
</cp:coreProperties>
</file>