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9"/>
  </p:notesMasterIdLst>
  <p:sldIdLst>
    <p:sldId id="256" r:id="rId2"/>
    <p:sldId id="294" r:id="rId3"/>
    <p:sldId id="295" r:id="rId4"/>
    <p:sldId id="296" r:id="rId5"/>
    <p:sldId id="290" r:id="rId6"/>
    <p:sldId id="291" r:id="rId7"/>
    <p:sldId id="292" r:id="rId8"/>
    <p:sldId id="293" r:id="rId9"/>
    <p:sldId id="258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1" r:id="rId20"/>
    <p:sldId id="272" r:id="rId21"/>
    <p:sldId id="273" r:id="rId22"/>
    <p:sldId id="275" r:id="rId23"/>
    <p:sldId id="274" r:id="rId24"/>
    <p:sldId id="276" r:id="rId25"/>
    <p:sldId id="277" r:id="rId26"/>
    <p:sldId id="278" r:id="rId27"/>
    <p:sldId id="279" r:id="rId28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666699"/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1" autoAdjust="0"/>
    <p:restoredTop sz="94684" autoAdjust="0"/>
  </p:normalViewPr>
  <p:slideViewPr>
    <p:cSldViewPr>
      <p:cViewPr>
        <p:scale>
          <a:sx n="80" d="100"/>
          <a:sy n="80" d="100"/>
        </p:scale>
        <p:origin x="7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24181A-67ED-4C18-B3CF-7BBE5CFF193E}" type="datetimeFigureOut">
              <a:rPr lang="it-IT" smtClean="0"/>
              <a:pPr/>
              <a:t>23/08/2011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6961C-DCA3-46C7-92A3-D5C386D3FAF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55729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Pg</a:t>
            </a:r>
            <a:r>
              <a:rPr lang="it-IT" dirty="0" smtClean="0"/>
              <a:t> 306 . 256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6961C-DCA3-46C7-92A3-D5C386D3FAF2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6985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8E4ED17-1078-4757-90B8-C9134AB0CFD8}" type="datetimeFigureOut">
              <a:rPr lang="it-IT" smtClean="0"/>
              <a:pPr/>
              <a:t>23/08/2011</a:t>
            </a:fld>
            <a:endParaRPr lang="it-I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F3B8911-0CED-4D6E-8263-4821F6FE5E48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audio" Target="../media/audio2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-540568" y="1844824"/>
            <a:ext cx="6498681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  </a:t>
            </a:r>
          </a:p>
          <a:p>
            <a:r>
              <a:rPr lang="it-IT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it-IT" sz="6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 EBREI</a:t>
            </a:r>
            <a:endParaRPr lang="it-IT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0" y="0"/>
            <a:ext cx="86044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600" dirty="0" smtClean="0">
                <a:latin typeface="Comic Sans MS" pitchFamily="66" charset="0"/>
              </a:rPr>
              <a:t>TESINA D’ESAME :Galazzo Valentina</a:t>
            </a:r>
          </a:p>
          <a:p>
            <a:r>
              <a:rPr lang="it-IT" sz="3600" dirty="0" smtClean="0">
                <a:latin typeface="Comic Sans MS" pitchFamily="66" charset="0"/>
              </a:rPr>
              <a:t>Classe : 3^B</a:t>
            </a:r>
            <a:endParaRPr lang="it-IT" sz="3600" dirty="0">
              <a:latin typeface="Comic Sans MS" pitchFamily="66" charset="0"/>
            </a:endParaRPr>
          </a:p>
        </p:txBody>
      </p:sp>
      <p:sp>
        <p:nvSpPr>
          <p:cNvPr id="10" name="Personalizzato 9">
            <a:hlinkClick r:id="" action="ppaction://hlinkshowjump?jump=nextslide" highlightClick="1"/>
          </p:cNvPr>
          <p:cNvSpPr/>
          <p:nvPr/>
        </p:nvSpPr>
        <p:spPr>
          <a:xfrm>
            <a:off x="-1" y="1844824"/>
            <a:ext cx="4932041" cy="3168352"/>
          </a:xfrm>
          <a:prstGeom prst="actionButtonBlank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6000" dirty="0">
              <a:latin typeface="Comic Sans MS" pitchFamily="66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0" y="2967335"/>
            <a:ext cx="483024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La tragedia dell’olocausto</a:t>
            </a:r>
            <a:endParaRPr lang="it-IT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52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0" advTm="15513">
        <p14:vortex dir="r"/>
        <p:sndAc>
          <p:stSnd>
            <p:snd r:embed="rId3" name="chimes.wav"/>
          </p:stSnd>
        </p:sndAc>
      </p:transition>
    </mc:Choice>
    <mc:Fallback>
      <p:transition spd="slow" advTm="15513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364014"/>
            <a:ext cx="684076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4400" dirty="0" smtClean="0">
                <a:latin typeface="Comic Sans MS" pitchFamily="66" charset="0"/>
              </a:rPr>
              <a:t>Presentazione .</a:t>
            </a:r>
            <a:endParaRPr lang="it-IT" sz="4400" dirty="0">
              <a:latin typeface="Comic Sans MS" pitchFamily="66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18163" y="1355337"/>
            <a:ext cx="864096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latin typeface="Comic Sans MS" pitchFamily="66" charset="0"/>
              </a:rPr>
              <a:t>Mio padre il 7 marzo 2011 è partito per lavoro</a:t>
            </a:r>
            <a:r>
              <a:rPr lang="it-IT" sz="2000" dirty="0" smtClean="0">
                <a:latin typeface="Comic Sans MS" pitchFamily="66" charset="0"/>
              </a:rPr>
              <a:t>, direzione  Polonia, nella </a:t>
            </a:r>
            <a:r>
              <a:rPr lang="it-IT" sz="2000" dirty="0" smtClean="0">
                <a:latin typeface="Comic Sans MS" pitchFamily="66" charset="0"/>
              </a:rPr>
              <a:t>città di </a:t>
            </a:r>
            <a:r>
              <a:rPr lang="it-IT" sz="2000" dirty="0" err="1" smtClean="0">
                <a:latin typeface="Comic Sans MS" pitchFamily="66" charset="0"/>
              </a:rPr>
              <a:t>Tiky</a:t>
            </a:r>
            <a:r>
              <a:rPr lang="it-IT" sz="2000" dirty="0" smtClean="0">
                <a:latin typeface="Comic Sans MS" pitchFamily="66" charset="0"/>
              </a:rPr>
              <a:t> situata a pochi Km dal campo di Auschwitz.</a:t>
            </a:r>
          </a:p>
          <a:p>
            <a:r>
              <a:rPr lang="it-IT" sz="2000" dirty="0" smtClean="0">
                <a:latin typeface="Comic Sans MS" pitchFamily="66" charset="0"/>
              </a:rPr>
              <a:t>Gli ho dato l’incarico di visitare il campo per conto </a:t>
            </a:r>
            <a:r>
              <a:rPr lang="it-IT" sz="2000" dirty="0" smtClean="0">
                <a:latin typeface="Comic Sans MS" pitchFamily="66" charset="0"/>
              </a:rPr>
              <a:t>mio, dato </a:t>
            </a:r>
            <a:r>
              <a:rPr lang="it-IT" sz="2000" dirty="0" smtClean="0">
                <a:latin typeface="Comic Sans MS" pitchFamily="66" charset="0"/>
              </a:rPr>
              <a:t>che mi servivano informazioni per la mia tesina d’esame. Lui ovviamente ha accettato ed è andato con i suoi colleghi.</a:t>
            </a:r>
          </a:p>
          <a:p>
            <a:r>
              <a:rPr lang="it-IT" sz="2000" dirty="0" smtClean="0">
                <a:latin typeface="Comic Sans MS" pitchFamily="66" charset="0"/>
              </a:rPr>
              <a:t>Hanno fatto una visita guidata</a:t>
            </a:r>
            <a:r>
              <a:rPr lang="it-IT" sz="2000" dirty="0" smtClean="0">
                <a:latin typeface="Comic Sans MS" pitchFamily="66" charset="0"/>
              </a:rPr>
              <a:t>, in </a:t>
            </a:r>
            <a:r>
              <a:rPr lang="it-IT" sz="2000" dirty="0" smtClean="0">
                <a:latin typeface="Comic Sans MS" pitchFamily="66" charset="0"/>
              </a:rPr>
              <a:t>modo da ricavare più informazioni possibili documentate da fotografie. </a:t>
            </a:r>
          </a:p>
          <a:p>
            <a:r>
              <a:rPr lang="it-IT" sz="2000" dirty="0" smtClean="0">
                <a:latin typeface="Comic Sans MS" pitchFamily="66" charset="0"/>
              </a:rPr>
              <a:t>La visita è durata 5 ore e comprendeva la visita di Auschwitz 1 e 2 .</a:t>
            </a:r>
          </a:p>
          <a:p>
            <a:r>
              <a:rPr lang="it-IT" sz="2000" dirty="0" smtClean="0">
                <a:latin typeface="Comic Sans MS" pitchFamily="66" charset="0"/>
              </a:rPr>
              <a:t>Mio padre mi ha raccontato che questa esperienza è stata bella ed emozionante: mi ha anche detto che entrando nel campo si avverte quanto l’uomo possa essere crudele e </a:t>
            </a:r>
            <a:r>
              <a:rPr lang="it-IT" sz="2000" dirty="0" smtClean="0">
                <a:latin typeface="Comic Sans MS" pitchFamily="66" charset="0"/>
              </a:rPr>
              <a:t>finché </a:t>
            </a:r>
            <a:r>
              <a:rPr lang="it-IT" sz="2000" dirty="0" smtClean="0">
                <a:latin typeface="Comic Sans MS" pitchFamily="66" charset="0"/>
              </a:rPr>
              <a:t>non lo vedi con i tuoi occhi </a:t>
            </a:r>
            <a:r>
              <a:rPr lang="it-IT" sz="2000" dirty="0" smtClean="0">
                <a:latin typeface="Comic Sans MS" pitchFamily="66" charset="0"/>
              </a:rPr>
              <a:t>non </a:t>
            </a:r>
            <a:r>
              <a:rPr lang="it-IT" sz="2000" dirty="0" smtClean="0">
                <a:latin typeface="Comic Sans MS" pitchFamily="66" charset="0"/>
              </a:rPr>
              <a:t>ci potrai mai credere.</a:t>
            </a:r>
          </a:p>
          <a:p>
            <a:r>
              <a:rPr lang="it-IT" sz="2000" dirty="0" smtClean="0">
                <a:latin typeface="Comic Sans MS" pitchFamily="66" charset="0"/>
              </a:rPr>
              <a:t>Una volta tornato a casa mi ha fatto vedere le foto e le ha commentate.</a:t>
            </a:r>
            <a:endParaRPr lang="it-IT" sz="2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20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79512" y="476672"/>
            <a:ext cx="87849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dirty="0" smtClean="0">
                <a:latin typeface="Comic Sans MS" pitchFamily="66" charset="0"/>
              </a:rPr>
              <a:t>Campo di Auschwitz</a:t>
            </a:r>
            <a:endParaRPr lang="it-IT" sz="4400" dirty="0">
              <a:latin typeface="Comic Sans MS" pitchFamily="66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2132856"/>
            <a:ext cx="7776864" cy="4536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8800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4039262" cy="26915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CasellaDiTesto 2"/>
          <p:cNvSpPr txBox="1"/>
          <p:nvPr/>
        </p:nvSpPr>
        <p:spPr>
          <a:xfrm>
            <a:off x="4644008" y="62068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Comic Sans MS" pitchFamily="66" charset="0"/>
              </a:rPr>
              <a:t>INGRESSO AL CAMPO </a:t>
            </a:r>
          </a:p>
          <a:p>
            <a:r>
              <a:rPr lang="it-IT" b="1" dirty="0" smtClean="0">
                <a:latin typeface="Comic Sans MS" pitchFamily="66" charset="0"/>
              </a:rPr>
              <a:t>Al campo vi si poteva accedere solamente attraverso il treno.</a:t>
            </a:r>
            <a:endParaRPr lang="it-IT" b="1" dirty="0">
              <a:latin typeface="Comic Sans MS" pitchFamily="66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79512" y="3573016"/>
            <a:ext cx="4464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Comic Sans MS" pitchFamily="66" charset="0"/>
              </a:rPr>
              <a:t>VAGONE </a:t>
            </a:r>
          </a:p>
          <a:p>
            <a:r>
              <a:rPr lang="it-IT" b="1" dirty="0" smtClean="0">
                <a:latin typeface="Comic Sans MS" pitchFamily="66" charset="0"/>
              </a:rPr>
              <a:t>Questi sono i vagoni appartenenti ai treni di deportazione.</a:t>
            </a:r>
          </a:p>
          <a:p>
            <a:r>
              <a:rPr lang="it-IT" b="1" dirty="0" smtClean="0">
                <a:latin typeface="Comic Sans MS" pitchFamily="66" charset="0"/>
              </a:rPr>
              <a:t>Erano vagoni di legno</a:t>
            </a:r>
            <a:r>
              <a:rPr lang="it-IT" b="1" dirty="0" smtClean="0">
                <a:latin typeface="Comic Sans MS" pitchFamily="66" charset="0"/>
              </a:rPr>
              <a:t>, al </a:t>
            </a:r>
            <a:r>
              <a:rPr lang="it-IT" b="1" dirty="0" smtClean="0">
                <a:latin typeface="Comic Sans MS" pitchFamily="66" charset="0"/>
              </a:rPr>
              <a:t>cui interno venivano ammassati gli Ebrei.</a:t>
            </a:r>
          </a:p>
          <a:p>
            <a:r>
              <a:rPr lang="it-IT" b="1" dirty="0" smtClean="0">
                <a:latin typeface="Comic Sans MS" pitchFamily="66" charset="0"/>
              </a:rPr>
              <a:t>Esistevano due tipi di vagoni: quelli dei deportati e quelli bene allestiti ovvero i vagoni di prima classe occupati dai nazisti .</a:t>
            </a:r>
            <a:endParaRPr lang="it-IT" b="1" dirty="0">
              <a:latin typeface="Comic Sans MS" pitchFamily="66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3151" y="2051506"/>
            <a:ext cx="3823131" cy="25475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4008" y="4408217"/>
            <a:ext cx="3110590" cy="20727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83610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422" y="1052218"/>
            <a:ext cx="8215727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/>
          <p:cNvSpPr txBox="1"/>
          <p:nvPr/>
        </p:nvSpPr>
        <p:spPr>
          <a:xfrm>
            <a:off x="121491" y="43249"/>
            <a:ext cx="86426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latin typeface="Comic Sans MS" pitchFamily="66" charset="0"/>
              </a:rPr>
              <a:t>FILO </a:t>
            </a:r>
            <a:r>
              <a:rPr lang="it-IT" b="1" dirty="0" smtClean="0">
                <a:latin typeface="Comic Sans MS" pitchFamily="66" charset="0"/>
              </a:rPr>
              <a:t>SPINATO: </a:t>
            </a:r>
            <a:r>
              <a:rPr lang="it-IT" b="1" dirty="0" smtClean="0">
                <a:latin typeface="Comic Sans MS" pitchFamily="66" charset="0"/>
              </a:rPr>
              <a:t>q</a:t>
            </a:r>
            <a:r>
              <a:rPr lang="it-IT" b="1" dirty="0" smtClean="0">
                <a:latin typeface="Comic Sans MS" pitchFamily="66" charset="0"/>
              </a:rPr>
              <a:t>uesto </a:t>
            </a:r>
            <a:r>
              <a:rPr lang="it-IT" b="1" dirty="0" smtClean="0">
                <a:latin typeface="Comic Sans MS" pitchFamily="66" charset="0"/>
              </a:rPr>
              <a:t>era un filo di ferro percorso dall’energia </a:t>
            </a:r>
            <a:r>
              <a:rPr lang="it-IT" b="1" dirty="0" smtClean="0">
                <a:latin typeface="Comic Sans MS" pitchFamily="66" charset="0"/>
              </a:rPr>
              <a:t>elettrica; se </a:t>
            </a:r>
            <a:r>
              <a:rPr lang="it-IT" b="1" dirty="0" smtClean="0">
                <a:latin typeface="Comic Sans MS" pitchFamily="66" charset="0"/>
              </a:rPr>
              <a:t>veniva toccato si rimaneva fulminati.</a:t>
            </a:r>
          </a:p>
          <a:p>
            <a:r>
              <a:rPr lang="it-IT" b="1" dirty="0" smtClean="0">
                <a:latin typeface="Comic Sans MS" pitchFamily="66" charset="0"/>
              </a:rPr>
              <a:t>I nazisti mettevano questo filo attorno ai campi di </a:t>
            </a:r>
            <a:r>
              <a:rPr lang="it-IT" b="1" dirty="0" smtClean="0">
                <a:latin typeface="Comic Sans MS" pitchFamily="66" charset="0"/>
              </a:rPr>
              <a:t>concentramento, </a:t>
            </a:r>
            <a:r>
              <a:rPr lang="it-IT" b="1" dirty="0" smtClean="0">
                <a:latin typeface="Comic Sans MS" pitchFamily="66" charset="0"/>
              </a:rPr>
              <a:t>in modo da impedire la fuga dei prigionieri</a:t>
            </a:r>
            <a:r>
              <a:rPr lang="it-IT" b="1" dirty="0" smtClean="0">
                <a:latin typeface="Comic Sans MS" pitchFamily="66" charset="0"/>
              </a:rPr>
              <a:t>. Il </a:t>
            </a:r>
            <a:r>
              <a:rPr lang="it-IT" b="1" dirty="0" smtClean="0">
                <a:latin typeface="Comic Sans MS" pitchFamily="66" charset="0"/>
              </a:rPr>
              <a:t>campo era </a:t>
            </a:r>
            <a:r>
              <a:rPr lang="it-IT" b="1" dirty="0" smtClean="0">
                <a:latin typeface="Comic Sans MS" pitchFamily="66" charset="0"/>
              </a:rPr>
              <a:t>inoltre vigilato </a:t>
            </a:r>
            <a:r>
              <a:rPr lang="it-IT" b="1" dirty="0" smtClean="0">
                <a:latin typeface="Comic Sans MS" pitchFamily="66" charset="0"/>
              </a:rPr>
              <a:t>dai soldati nazisti</a:t>
            </a:r>
            <a:endParaRPr lang="it-IT" dirty="0">
              <a:latin typeface="Comic Sans MS" pitchFamily="66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698796"/>
            <a:ext cx="4476773" cy="2996952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136" b="28388"/>
          <a:stretch/>
        </p:blipFill>
        <p:spPr>
          <a:xfrm>
            <a:off x="4444280" y="4508602"/>
            <a:ext cx="4699720" cy="2349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176108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748"/>
          <a:stretch/>
        </p:blipFill>
        <p:spPr>
          <a:xfrm>
            <a:off x="179512" y="188640"/>
            <a:ext cx="8784979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5950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730" r="18571"/>
          <a:stretch/>
        </p:blipFill>
        <p:spPr>
          <a:xfrm>
            <a:off x="0" y="23179"/>
            <a:ext cx="8964488" cy="68348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CasellaDiTesto 1"/>
          <p:cNvSpPr txBox="1"/>
          <p:nvPr/>
        </p:nvSpPr>
        <p:spPr>
          <a:xfrm>
            <a:off x="467544" y="764704"/>
            <a:ext cx="813690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DE</a:t>
            </a:r>
            <a:r>
              <a:rPr lang="it-IT" sz="2000" b="1" dirty="0" smtClean="0">
                <a:latin typeface="Comic Sans MS" pitchFamily="66" charset="0"/>
              </a:rPr>
              <a:t>PORTAZIONI: </a:t>
            </a:r>
            <a:r>
              <a:rPr lang="it-IT" sz="2000" b="1" dirty="0" smtClean="0">
                <a:latin typeface="Comic Sans MS" pitchFamily="66" charset="0"/>
              </a:rPr>
              <a:t>i </a:t>
            </a:r>
            <a:r>
              <a:rPr lang="it-IT" sz="2000" b="1" dirty="0" smtClean="0">
                <a:latin typeface="Comic Sans MS" pitchFamily="66" charset="0"/>
              </a:rPr>
              <a:t>prigionieri </a:t>
            </a:r>
            <a:r>
              <a:rPr lang="it-IT" sz="2000" b="1" dirty="0" smtClean="0">
                <a:latin typeface="Comic Sans MS" pitchFamily="66" charset="0"/>
              </a:rPr>
              <a:t>del campo arrivavano  da varie parti del </a:t>
            </a:r>
            <a:r>
              <a:rPr lang="it-IT" sz="2000" b="1" dirty="0" smtClean="0">
                <a:latin typeface="Comic Sans MS" pitchFamily="66" charset="0"/>
              </a:rPr>
              <a:t>mondo, soprattutto </a:t>
            </a:r>
            <a:r>
              <a:rPr lang="it-IT" sz="2000" b="1" dirty="0" smtClean="0">
                <a:latin typeface="Comic Sans MS" pitchFamily="66" charset="0"/>
              </a:rPr>
              <a:t>da :</a:t>
            </a:r>
          </a:p>
          <a:p>
            <a:pPr marL="285750" indent="-285750">
              <a:buFontTx/>
              <a:buChar char="-"/>
            </a:pPr>
            <a:r>
              <a:rPr lang="it-IT" dirty="0" smtClean="0">
                <a:solidFill>
                  <a:srgbClr val="00B050"/>
                </a:solidFill>
                <a:latin typeface="Comic Sans MS" pitchFamily="66" charset="0"/>
              </a:rPr>
              <a:t>ROMA ,TRIESTE E VERONA (ITALIA)</a:t>
            </a:r>
            <a:endParaRPr lang="it-IT" dirty="0">
              <a:solidFill>
                <a:srgbClr val="FF0000"/>
              </a:solidFill>
              <a:latin typeface="Comic Sans MS" pitchFamily="66" charset="0"/>
            </a:endParaRPr>
          </a:p>
          <a:p>
            <a:pPr marL="285750" indent="-285750"/>
            <a:r>
              <a:rPr lang="it-IT" dirty="0" smtClean="0">
                <a:solidFill>
                  <a:srgbClr val="FF0000"/>
                </a:solidFill>
                <a:latin typeface="Comic Sans MS" pitchFamily="66" charset="0"/>
              </a:rPr>
              <a:t>- </a:t>
            </a:r>
            <a:r>
              <a:rPr lang="it-IT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it-IT" dirty="0" smtClean="0">
                <a:solidFill>
                  <a:srgbClr val="FF0000"/>
                </a:solidFill>
                <a:latin typeface="Comic Sans MS" pitchFamily="66" charset="0"/>
              </a:rPr>
              <a:t>PRAGA ,BELGRADO BUDAOEST  .. (PAESI D’EUROPA )</a:t>
            </a:r>
            <a:endParaRPr lang="it-IT" dirty="0" smtClean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976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00" t="8288" r="10540" b="29730"/>
          <a:stretch/>
        </p:blipFill>
        <p:spPr>
          <a:xfrm>
            <a:off x="357158" y="428604"/>
            <a:ext cx="5381946" cy="3981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06" t="7087" r="8108" b="19759"/>
          <a:stretch/>
        </p:blipFill>
        <p:spPr>
          <a:xfrm>
            <a:off x="4214810" y="3817201"/>
            <a:ext cx="4804406" cy="3040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CasellaDiTesto 1"/>
          <p:cNvSpPr txBox="1"/>
          <p:nvPr/>
        </p:nvSpPr>
        <p:spPr>
          <a:xfrm>
            <a:off x="5561458" y="296147"/>
            <a:ext cx="33310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latin typeface="Comic Sans MS" pitchFamily="66" charset="0"/>
              </a:rPr>
              <a:t>Quando i nazisti andavano a sequestrare gli Ebrei</a:t>
            </a:r>
            <a:r>
              <a:rPr lang="it-IT" sz="2400" dirty="0" smtClean="0">
                <a:latin typeface="Comic Sans MS" pitchFamily="66" charset="0"/>
              </a:rPr>
              <a:t>, dicevano </a:t>
            </a:r>
            <a:r>
              <a:rPr lang="it-IT" sz="2400" dirty="0" smtClean="0">
                <a:latin typeface="Comic Sans MS" pitchFamily="66" charset="0"/>
              </a:rPr>
              <a:t>loro che una volta entrati nel campo si sarebbero rifatti una nuova vita</a:t>
            </a:r>
            <a:r>
              <a:rPr lang="it-IT" sz="2400" dirty="0" smtClean="0">
                <a:latin typeface="Comic Sans MS" pitchFamily="66" charset="0"/>
              </a:rPr>
              <a:t>, in </a:t>
            </a:r>
            <a:r>
              <a:rPr lang="it-IT" sz="2400" dirty="0" smtClean="0">
                <a:latin typeface="Comic Sans MS" pitchFamily="66" charset="0"/>
              </a:rPr>
              <a:t>nuove case e con nuovi lavori.</a:t>
            </a:r>
            <a:endParaRPr lang="it-IT" sz="2400" dirty="0">
              <a:latin typeface="Comic Sans MS" pitchFamily="66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214282" y="4500570"/>
            <a:ext cx="41600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Comic Sans MS" pitchFamily="66" charset="0"/>
              </a:rPr>
              <a:t>Gli Ebrei,illusi da ciò, si portavano valigie piene di vestiti e oggetti personali</a:t>
            </a:r>
            <a:endParaRPr lang="it-IT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726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3" t="19460" b="25045"/>
          <a:stretch/>
        </p:blipFill>
        <p:spPr>
          <a:xfrm>
            <a:off x="227383" y="-243408"/>
            <a:ext cx="8921578" cy="3186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Ovale 3"/>
          <p:cNvSpPr/>
          <p:nvPr/>
        </p:nvSpPr>
        <p:spPr>
          <a:xfrm>
            <a:off x="222422" y="800708"/>
            <a:ext cx="1325242" cy="162018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5" name="Ovale 4"/>
          <p:cNvSpPr/>
          <p:nvPr/>
        </p:nvSpPr>
        <p:spPr>
          <a:xfrm>
            <a:off x="1979712" y="1700809"/>
            <a:ext cx="1368152" cy="1152128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7" name="Ovale 6"/>
          <p:cNvSpPr/>
          <p:nvPr/>
        </p:nvSpPr>
        <p:spPr>
          <a:xfrm>
            <a:off x="7803334" y="1988840"/>
            <a:ext cx="1080120" cy="86409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285720" y="3714752"/>
            <a:ext cx="432048" cy="424913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715934" y="3714752"/>
            <a:ext cx="84280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AUSCHWITZ </a:t>
            </a:r>
            <a:r>
              <a:rPr lang="it-IT" sz="2000" b="1" dirty="0" smtClean="0">
                <a:latin typeface="Comic Sans MS" pitchFamily="66" charset="0"/>
              </a:rPr>
              <a:t>2: </a:t>
            </a:r>
            <a:r>
              <a:rPr lang="it-IT" sz="2000" b="1" dirty="0" smtClean="0">
                <a:latin typeface="Comic Sans MS" pitchFamily="66" charset="0"/>
              </a:rPr>
              <a:t>(</a:t>
            </a:r>
            <a:r>
              <a:rPr lang="it-IT" sz="2000" b="1" dirty="0" smtClean="0">
                <a:latin typeface="Comic Sans MS" pitchFamily="66" charset="0"/>
              </a:rPr>
              <a:t>Birkenau) è </a:t>
            </a:r>
            <a:r>
              <a:rPr lang="it-IT" sz="2000" b="1" dirty="0" smtClean="0">
                <a:latin typeface="Comic Sans MS" pitchFamily="66" charset="0"/>
              </a:rPr>
              <a:t>stato costruito </a:t>
            </a:r>
            <a:r>
              <a:rPr lang="it-IT" sz="2000" b="1" dirty="0" smtClean="0">
                <a:latin typeface="Comic Sans MS" pitchFamily="66" charset="0"/>
              </a:rPr>
              <a:t>perché </a:t>
            </a:r>
            <a:r>
              <a:rPr lang="it-IT" sz="2000" b="1" dirty="0" smtClean="0">
                <a:latin typeface="Comic Sans MS" pitchFamily="66" charset="0"/>
              </a:rPr>
              <a:t>gli Ebrei erano sempre di più. Era molto più grosso del primo e le case </a:t>
            </a:r>
            <a:r>
              <a:rPr lang="it-IT" sz="2000" b="1" dirty="0" smtClean="0">
                <a:latin typeface="Comic Sans MS" pitchFamily="66" charset="0"/>
              </a:rPr>
              <a:t>erano </a:t>
            </a:r>
            <a:r>
              <a:rPr lang="it-IT" sz="2000" b="1" dirty="0" smtClean="0">
                <a:latin typeface="Comic Sans MS" pitchFamily="66" charset="0"/>
              </a:rPr>
              <a:t>di legno. In esso c’erano anche i forni e le camere a gas.</a:t>
            </a:r>
          </a:p>
          <a:p>
            <a:endParaRPr lang="it-IT" sz="2000" b="1" dirty="0" smtClean="0">
              <a:latin typeface="Comic Sans MS" pitchFamily="66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251520" y="2943269"/>
            <a:ext cx="464415" cy="440998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00B05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715935" y="2906458"/>
            <a:ext cx="82589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AUSCHWITZ </a:t>
            </a:r>
            <a:r>
              <a:rPr lang="it-IT" sz="2000" b="1" dirty="0" smtClean="0">
                <a:latin typeface="Comic Sans MS" pitchFamily="66" charset="0"/>
              </a:rPr>
              <a:t>1: </a:t>
            </a:r>
            <a:r>
              <a:rPr lang="it-IT" sz="2000" b="1" dirty="0" smtClean="0">
                <a:latin typeface="Comic Sans MS" pitchFamily="66" charset="0"/>
              </a:rPr>
              <a:t>è </a:t>
            </a:r>
            <a:r>
              <a:rPr lang="it-IT" sz="2000" b="1" dirty="0" smtClean="0">
                <a:latin typeface="Comic Sans MS" pitchFamily="66" charset="0"/>
              </a:rPr>
              <a:t>stato </a:t>
            </a:r>
            <a:r>
              <a:rPr lang="it-IT" sz="2000" b="1" dirty="0" smtClean="0">
                <a:latin typeface="Comic Sans MS" pitchFamily="66" charset="0"/>
              </a:rPr>
              <a:t>il campo di lavoro costruito all’inizio del periodo nazista. Le case erano in mattone.</a:t>
            </a:r>
            <a:endParaRPr lang="it-IT" sz="2000" b="1" dirty="0">
              <a:latin typeface="Comic Sans MS" pitchFamily="66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14282" y="5214950"/>
            <a:ext cx="461146" cy="406906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714348" y="5072074"/>
            <a:ext cx="8176545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AUSCHWITZ 3: </a:t>
            </a:r>
            <a:r>
              <a:rPr lang="it-IT" sz="2000" b="1" dirty="0" smtClean="0">
                <a:latin typeface="Comic Sans MS" pitchFamily="66" charset="0"/>
              </a:rPr>
              <a:t>era </a:t>
            </a:r>
            <a:r>
              <a:rPr lang="it-IT" sz="2000" b="1" dirty="0" smtClean="0">
                <a:latin typeface="Comic Sans MS" pitchFamily="66" charset="0"/>
              </a:rPr>
              <a:t>distante molti Km dal </a:t>
            </a:r>
            <a:r>
              <a:rPr lang="it-IT" sz="2000" b="1" dirty="0" smtClean="0">
                <a:latin typeface="Comic Sans MS" pitchFamily="66" charset="0"/>
              </a:rPr>
              <a:t>secondo; </a:t>
            </a:r>
            <a:r>
              <a:rPr lang="it-IT" sz="2000" b="1" dirty="0" smtClean="0">
                <a:latin typeface="Comic Sans MS" pitchFamily="66" charset="0"/>
              </a:rPr>
              <a:t>questo campo non è stato terminato. Gli Ebrei camminavano ogni mattina e sera per svariati Km sotto alla </a:t>
            </a:r>
            <a:r>
              <a:rPr lang="it-IT" sz="2000" b="1" dirty="0" smtClean="0">
                <a:latin typeface="Comic Sans MS" pitchFamily="66" charset="0"/>
              </a:rPr>
              <a:t>neve,fino </a:t>
            </a:r>
            <a:r>
              <a:rPr lang="it-IT" sz="2000" b="1" dirty="0" smtClean="0">
                <a:latin typeface="Comic Sans MS" pitchFamily="66" charset="0"/>
              </a:rPr>
              <a:t>ad arrivare ad Auschwitz </a:t>
            </a:r>
            <a:r>
              <a:rPr lang="it-IT" sz="2000" b="1" dirty="0" smtClean="0">
                <a:latin typeface="Comic Sans MS" pitchFamily="66" charset="0"/>
              </a:rPr>
              <a:t>3 </a:t>
            </a:r>
            <a:r>
              <a:rPr lang="it-IT" sz="2000" b="1" dirty="0" smtClean="0">
                <a:latin typeface="Comic Sans MS" pitchFamily="66" charset="0"/>
              </a:rPr>
              <a:t>per andare a lavorare (ovvero a terminare i lavori di costruzione del campo</a:t>
            </a:r>
            <a:r>
              <a:rPr lang="it-IT" sz="2000" b="1" dirty="0" smtClean="0">
                <a:latin typeface="Comic Sans MS" pitchFamily="66" charset="0"/>
              </a:rPr>
              <a:t>).</a:t>
            </a:r>
            <a:endParaRPr lang="it-IT" sz="2000" b="1" dirty="0" smtClean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858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786" t="4286" r="13750" b="23809"/>
          <a:stretch/>
        </p:blipFill>
        <p:spPr>
          <a:xfrm>
            <a:off x="0" y="20493"/>
            <a:ext cx="9144000" cy="6858000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925813" y="181461"/>
            <a:ext cx="2088232" cy="648072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Comic Sans MS" pitchFamily="66" charset="0"/>
              </a:rPr>
              <a:t>Prigionieri politici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925813" y="1124390"/>
            <a:ext cx="2088232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Comic Sans MS" pitchFamily="66" charset="0"/>
              </a:rPr>
              <a:t>Criminali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287416" y="1052736"/>
            <a:ext cx="1364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3675348" y="1772462"/>
            <a:ext cx="17247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Comic Sans MS" pitchFamily="66" charset="0"/>
              </a:rPr>
              <a:t>antisocialisti</a:t>
            </a:r>
            <a:endParaRPr lang="it-IT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3743908" y="926079"/>
            <a:ext cx="1656184" cy="6226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Comic Sans MS" pitchFamily="66" charset="0"/>
              </a:rPr>
              <a:t>Zingari</a:t>
            </a:r>
            <a:endParaRPr lang="it-IT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652120" y="1548724"/>
            <a:ext cx="1512168" cy="75143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bg1"/>
                </a:solidFill>
                <a:latin typeface="Comic Sans MS" pitchFamily="66" charset="0"/>
              </a:rPr>
              <a:t>Prigionieri sovietici dalla guerra</a:t>
            </a:r>
            <a:endParaRPr lang="it-IT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7687936" y="1981043"/>
            <a:ext cx="1441884" cy="519735"/>
          </a:xfrm>
          <a:prstGeom prst="rec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  <a:latin typeface="Comic Sans MS" pitchFamily="66" charset="0"/>
              </a:rPr>
              <a:t>omosessuali</a:t>
            </a:r>
            <a:endParaRPr lang="it-IT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619672" y="3501008"/>
            <a:ext cx="1728192" cy="57824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latin typeface="Comic Sans MS" pitchFamily="66" charset="0"/>
              </a:rPr>
              <a:t>EBREI</a:t>
            </a:r>
            <a:endParaRPr lang="it-IT" dirty="0">
              <a:latin typeface="Comic Sans MS" pitchFamily="66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602071" y="3459156"/>
            <a:ext cx="1728192" cy="4571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3086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545" t="6364" r="13863" b="2939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33" t="18182" r="28990" b="32121"/>
          <a:stretch/>
        </p:blipFill>
        <p:spPr>
          <a:xfrm>
            <a:off x="467544" y="548680"/>
            <a:ext cx="2452255" cy="340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859" t="14243" r="15656" b="42879"/>
          <a:stretch/>
        </p:blipFill>
        <p:spPr>
          <a:xfrm>
            <a:off x="7019961" y="0"/>
            <a:ext cx="2124039" cy="2504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849" r="40227" b="27879"/>
          <a:stretch/>
        </p:blipFill>
        <p:spPr>
          <a:xfrm>
            <a:off x="0" y="3246371"/>
            <a:ext cx="4605017" cy="2269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sellaDiTesto 6"/>
          <p:cNvSpPr txBox="1"/>
          <p:nvPr/>
        </p:nvSpPr>
        <p:spPr>
          <a:xfrm>
            <a:off x="3143240" y="1714488"/>
            <a:ext cx="400011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Una volta entrati nel campo gli Ebrei venivano registrati su un grosso libro in cui veniva segnata la data di entrata nel campo e la loro morte. Nel primo periodo venivano fatte anche delle foto.</a:t>
            </a:r>
          </a:p>
          <a:p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Venivano anche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tatuati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con un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numero,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che da quel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giorno in </a:t>
            </a:r>
            <a:r>
              <a:rPr lang="it-IT" sz="2000" b="1" dirty="0" smtClean="0">
                <a:solidFill>
                  <a:schemeClr val="bg1"/>
                </a:solidFill>
                <a:latin typeface="Comic Sans MS" pitchFamily="66" charset="0"/>
              </a:rPr>
              <a:t>poi sarebbe diventato il loro nome.</a:t>
            </a:r>
            <a:endParaRPr lang="it-IT" sz="20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835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454479" y="404664"/>
            <a:ext cx="585769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 </a:t>
            </a:r>
            <a:r>
              <a:rPr lang="it-IT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Comic Sans MS" pitchFamily="66" charset="0"/>
              </a:rPr>
              <a:t>Joyce Lussu </a:t>
            </a:r>
            <a:endParaRPr lang="it-IT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99351"/>
            <a:ext cx="806489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91954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82" t="19887" r="2409" b="7919"/>
          <a:stretch/>
        </p:blipFill>
        <p:spPr>
          <a:xfrm>
            <a:off x="323529" y="332656"/>
            <a:ext cx="410445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4427984" y="548680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OCCHIALI: è </a:t>
            </a:r>
            <a:r>
              <a:rPr lang="it-IT" sz="2000" b="1" dirty="0" smtClean="0">
                <a:latin typeface="Comic Sans MS" pitchFamily="66" charset="0"/>
              </a:rPr>
              <a:t>un mucchio di occhiali appartenenti agli Ebrei.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871584"/>
            <a:ext cx="3823131" cy="254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sellaDiTesto 6"/>
          <p:cNvSpPr txBox="1"/>
          <p:nvPr/>
        </p:nvSpPr>
        <p:spPr>
          <a:xfrm>
            <a:off x="323529" y="2564904"/>
            <a:ext cx="47525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Teli che gli Ebrei si </a:t>
            </a:r>
            <a:r>
              <a:rPr lang="it-IT" sz="2000" b="1" dirty="0" err="1" smtClean="0">
                <a:latin typeface="Comic Sans MS" pitchFamily="66" charset="0"/>
              </a:rPr>
              <a:t>portavno</a:t>
            </a:r>
            <a:r>
              <a:rPr lang="it-IT" sz="2000" b="1" dirty="0" smtClean="0">
                <a:latin typeface="Comic Sans MS" pitchFamily="66" charset="0"/>
              </a:rPr>
              <a:t> dietro per praticare la loro religione</a:t>
            </a:r>
            <a:r>
              <a:rPr lang="it-IT" sz="2000" b="1" dirty="0" smtClean="0">
                <a:latin typeface="Comic Sans MS" pitchFamily="66" charset="0"/>
              </a:rPr>
              <a:t>, ma </a:t>
            </a:r>
            <a:r>
              <a:rPr lang="it-IT" sz="2000" b="1" dirty="0" smtClean="0">
                <a:latin typeface="Comic Sans MS" pitchFamily="66" charset="0"/>
              </a:rPr>
              <a:t>una volta entrati nel campo,venivano sequestrati dai nazisti.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9" y="4344662"/>
            <a:ext cx="3463199" cy="2331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CasellaDiTesto 9"/>
          <p:cNvSpPr txBox="1"/>
          <p:nvPr/>
        </p:nvSpPr>
        <p:spPr>
          <a:xfrm>
            <a:off x="3786728" y="4581128"/>
            <a:ext cx="51124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PROTESI:: </a:t>
            </a:r>
            <a:r>
              <a:rPr lang="it-IT" sz="2000" b="1" dirty="0" smtClean="0">
                <a:latin typeface="Comic Sans MS" pitchFamily="66" charset="0"/>
              </a:rPr>
              <a:t>g</a:t>
            </a:r>
            <a:r>
              <a:rPr lang="it-IT" sz="2000" b="1" dirty="0" smtClean="0">
                <a:latin typeface="Comic Sans MS" pitchFamily="66" charset="0"/>
              </a:rPr>
              <a:t>li </a:t>
            </a:r>
            <a:r>
              <a:rPr lang="it-IT" sz="2000" b="1" dirty="0" smtClean="0">
                <a:latin typeface="Comic Sans MS" pitchFamily="66" charset="0"/>
              </a:rPr>
              <a:t>Ebrei che erano malati o che avevano delle protesi venivano subito portati nelle camere a gas</a:t>
            </a:r>
            <a:r>
              <a:rPr lang="it-IT" sz="2000" b="1" dirty="0" smtClean="0">
                <a:latin typeface="Comic Sans MS" pitchFamily="66" charset="0"/>
              </a:rPr>
              <a:t>, perché </a:t>
            </a:r>
            <a:r>
              <a:rPr lang="it-IT" sz="2000" b="1" dirty="0" smtClean="0">
                <a:latin typeface="Comic Sans MS" pitchFamily="66" charset="0"/>
              </a:rPr>
              <a:t>ritenuti non in grado di </a:t>
            </a:r>
            <a:r>
              <a:rPr lang="it-IT" sz="2000" b="1" dirty="0" smtClean="0">
                <a:latin typeface="Comic Sans MS" pitchFamily="66" charset="0"/>
              </a:rPr>
              <a:t>lavorare. Infine </a:t>
            </a:r>
            <a:r>
              <a:rPr lang="it-IT" sz="2000" b="1" dirty="0" smtClean="0">
                <a:latin typeface="Comic Sans MS" pitchFamily="66" charset="0"/>
              </a:rPr>
              <a:t>tutte le protesi venivano ammucchiate.</a:t>
            </a:r>
            <a:endParaRPr lang="it-IT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3711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4172"/>
          <a:stretch/>
        </p:blipFill>
        <p:spPr>
          <a:xfrm>
            <a:off x="251520" y="260648"/>
            <a:ext cx="3283199" cy="2115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/>
          <p:cNvSpPr txBox="1"/>
          <p:nvPr/>
        </p:nvSpPr>
        <p:spPr>
          <a:xfrm>
            <a:off x="3534719" y="404664"/>
            <a:ext cx="54297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VALIGIE: </a:t>
            </a:r>
            <a:r>
              <a:rPr lang="it-IT" sz="2000" b="1" dirty="0" smtClean="0">
                <a:latin typeface="Comic Sans MS" pitchFamily="66" charset="0"/>
              </a:rPr>
              <a:t>appartenevano </a:t>
            </a:r>
            <a:r>
              <a:rPr lang="it-IT" sz="2000" b="1" dirty="0" smtClean="0">
                <a:latin typeface="Comic Sans MS" pitchFamily="66" charset="0"/>
              </a:rPr>
              <a:t>agli </a:t>
            </a:r>
            <a:r>
              <a:rPr lang="it-IT" sz="2000" b="1" dirty="0" smtClean="0">
                <a:latin typeface="Comic Sans MS" pitchFamily="66" charset="0"/>
              </a:rPr>
              <a:t>Ebrei; </a:t>
            </a:r>
            <a:r>
              <a:rPr lang="it-IT" sz="2000" b="1" dirty="0" smtClean="0">
                <a:latin typeface="Comic Sans MS" pitchFamily="66" charset="0"/>
              </a:rPr>
              <a:t>sopra ogni valigia veniva segnato il nome e la data di arrivo dell’Ebreo a cui </a:t>
            </a:r>
            <a:r>
              <a:rPr lang="it-IT" sz="2000" b="1" dirty="0" err="1" smtClean="0">
                <a:latin typeface="Comic Sans MS" pitchFamily="66" charset="0"/>
              </a:rPr>
              <a:t>apperteneva</a:t>
            </a:r>
            <a:r>
              <a:rPr lang="it-IT" sz="2000" b="1" dirty="0" smtClean="0">
                <a:latin typeface="Comic Sans MS" pitchFamily="66" charset="0"/>
              </a:rPr>
              <a:t>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4876" y="2000240"/>
            <a:ext cx="4039263" cy="269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251520" y="2636912"/>
            <a:ext cx="46737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Vestitini e bambolotti appartenenti ai bambini rinchiusi. Anche i bambini una volta entrati venivano portati nelle camere a gas.</a:t>
            </a:r>
            <a:endParaRPr lang="it-IT" sz="2000" b="1" dirty="0">
              <a:latin typeface="Comic Sans MS" pitchFamily="66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427984" y="4774757"/>
            <a:ext cx="4536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Gli Ebrei nel campo </a:t>
            </a:r>
            <a:r>
              <a:rPr lang="it-IT" sz="2000" b="1" dirty="0" err="1" smtClean="0">
                <a:latin typeface="Comic Sans MS" pitchFamily="66" charset="0"/>
              </a:rPr>
              <a:t>camminavno</a:t>
            </a:r>
            <a:r>
              <a:rPr lang="it-IT" sz="2000" b="1" dirty="0" smtClean="0">
                <a:latin typeface="Comic Sans MS" pitchFamily="66" charset="0"/>
              </a:rPr>
              <a:t> </a:t>
            </a:r>
            <a:r>
              <a:rPr lang="it-IT" sz="2000" b="1" dirty="0" smtClean="0">
                <a:latin typeface="Comic Sans MS" pitchFamily="66" charset="0"/>
              </a:rPr>
              <a:t>scalzi. Le </a:t>
            </a:r>
            <a:r>
              <a:rPr lang="it-IT" sz="2000" b="1" dirty="0" smtClean="0">
                <a:latin typeface="Comic Sans MS" pitchFamily="66" charset="0"/>
              </a:rPr>
              <a:t>loro scarpe venivano ammucchiate e utilizzate per altri scopi.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3960351"/>
            <a:ext cx="4176464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96010"/>
            <a:ext cx="3131840" cy="21707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Personalizzato 10">
            <a:hlinkClick r:id="rId6" action="ppaction://hlinksldjump" highlightClick="1"/>
          </p:cNvPr>
          <p:cNvSpPr/>
          <p:nvPr/>
        </p:nvSpPr>
        <p:spPr>
          <a:xfrm>
            <a:off x="5429256" y="5786454"/>
            <a:ext cx="428628" cy="428628"/>
          </a:xfrm>
          <a:prstGeom prst="actionButtonBlank">
            <a:avLst/>
          </a:prstGeom>
          <a:solidFill>
            <a:schemeClr val="bg2">
              <a:lumMod val="65000"/>
              <a:lumOff val="3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842072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84" y="188640"/>
            <a:ext cx="3916643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/>
          <p:cNvSpPr txBox="1"/>
          <p:nvPr/>
        </p:nvSpPr>
        <p:spPr>
          <a:xfrm>
            <a:off x="3923927" y="548680"/>
            <a:ext cx="49685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CAMERE A </a:t>
            </a:r>
            <a:r>
              <a:rPr lang="it-IT" sz="2000" b="1" dirty="0" smtClean="0">
                <a:latin typeface="Comic Sans MS" pitchFamily="66" charset="0"/>
              </a:rPr>
              <a:t>GAS: </a:t>
            </a:r>
            <a:r>
              <a:rPr lang="it-IT" sz="2000" b="1" dirty="0" smtClean="0">
                <a:latin typeface="Comic Sans MS" pitchFamily="66" charset="0"/>
              </a:rPr>
              <a:t>erano grosse camere</a:t>
            </a:r>
            <a:r>
              <a:rPr lang="it-IT" sz="2000" b="1" dirty="0" smtClean="0">
                <a:latin typeface="Comic Sans MS" pitchFamily="66" charset="0"/>
              </a:rPr>
              <a:t>, al </a:t>
            </a:r>
            <a:r>
              <a:rPr lang="it-IT" sz="2000" b="1" dirty="0" smtClean="0">
                <a:latin typeface="Comic Sans MS" pitchFamily="66" charset="0"/>
              </a:rPr>
              <a:t>cui interno venivano uccisi i deportati. I nazisti dicevano che erano delle docce.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16149" y="3103225"/>
            <a:ext cx="3227851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323528" y="2857496"/>
            <a:ext cx="5592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APERTURA DEL </a:t>
            </a:r>
            <a:r>
              <a:rPr lang="it-IT" sz="2000" b="1" dirty="0" smtClean="0">
                <a:latin typeface="Comic Sans MS" pitchFamily="66" charset="0"/>
              </a:rPr>
              <a:t>SOFFITTO: </a:t>
            </a:r>
            <a:r>
              <a:rPr lang="it-IT" sz="2000" b="1" dirty="0" smtClean="0">
                <a:latin typeface="Comic Sans MS" pitchFamily="66" charset="0"/>
              </a:rPr>
              <a:t>p</a:t>
            </a:r>
            <a:r>
              <a:rPr lang="it-IT" sz="2000" b="1" dirty="0" smtClean="0">
                <a:latin typeface="Comic Sans MS" pitchFamily="66" charset="0"/>
              </a:rPr>
              <a:t>ermetteva </a:t>
            </a:r>
            <a:r>
              <a:rPr lang="it-IT" sz="2000" b="1" dirty="0" smtClean="0">
                <a:latin typeface="Comic Sans MS" pitchFamily="66" charset="0"/>
              </a:rPr>
              <a:t>al gas di raggiungere le camere. 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047" y="4221858"/>
            <a:ext cx="3491880" cy="2618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sellaDiTesto 6"/>
          <p:cNvSpPr txBox="1"/>
          <p:nvPr/>
        </p:nvSpPr>
        <p:spPr>
          <a:xfrm>
            <a:off x="4139952" y="5661248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BOMBOLE </a:t>
            </a:r>
            <a:r>
              <a:rPr lang="it-IT" sz="2000" b="1" dirty="0" err="1" smtClean="0">
                <a:latin typeface="Comic Sans MS" pitchFamily="66" charset="0"/>
              </a:rPr>
              <a:t>DI</a:t>
            </a:r>
            <a:r>
              <a:rPr lang="it-IT" sz="2000" b="1" dirty="0" smtClean="0">
                <a:latin typeface="Comic Sans MS" pitchFamily="66" charset="0"/>
              </a:rPr>
              <a:t> </a:t>
            </a:r>
            <a:r>
              <a:rPr lang="it-IT" sz="2000" b="1" dirty="0" smtClean="0">
                <a:latin typeface="Comic Sans MS" pitchFamily="66" charset="0"/>
              </a:rPr>
              <a:t>GAS: </a:t>
            </a:r>
            <a:r>
              <a:rPr lang="it-IT" sz="2000" b="1" dirty="0" smtClean="0">
                <a:latin typeface="Comic Sans MS" pitchFamily="66" charset="0"/>
              </a:rPr>
              <a:t>c</a:t>
            </a:r>
            <a:r>
              <a:rPr lang="it-IT" sz="2000" b="1" dirty="0" smtClean="0">
                <a:latin typeface="Comic Sans MS" pitchFamily="66" charset="0"/>
              </a:rPr>
              <a:t>ontenitori di </a:t>
            </a:r>
            <a:r>
              <a:rPr lang="it-IT" sz="2000" b="1" dirty="0" smtClean="0">
                <a:latin typeface="Comic Sans MS" pitchFamily="66" charset="0"/>
              </a:rPr>
              <a:t>gas usati dai nazisti.</a:t>
            </a:r>
            <a:endParaRPr lang="it-IT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4395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61420"/>
            <a:ext cx="4039262" cy="2979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/>
          <p:cNvSpPr txBox="1"/>
          <p:nvPr/>
        </p:nvSpPr>
        <p:spPr>
          <a:xfrm>
            <a:off x="4218774" y="404664"/>
            <a:ext cx="4601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Comic Sans MS" pitchFamily="66" charset="0"/>
              </a:rPr>
              <a:t>Casette</a:t>
            </a:r>
            <a:r>
              <a:rPr lang="it-IT" sz="2000" b="1" dirty="0" smtClean="0">
                <a:latin typeface="Comic Sans MS" pitchFamily="66" charset="0"/>
              </a:rPr>
              <a:t> dove dormivano gli Ebrei .</a:t>
            </a:r>
            <a:endParaRPr lang="it-IT" sz="2000" b="1" dirty="0">
              <a:latin typeface="Comic Sans MS" pitchFamily="66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2" y="804774"/>
            <a:ext cx="4039262" cy="269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214282" y="3214686"/>
            <a:ext cx="46398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Comic Sans MS" pitchFamily="66" charset="0"/>
              </a:rPr>
              <a:t>Letti</a:t>
            </a:r>
            <a:endParaRPr lang="it-IT" sz="20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it-IT" sz="2000" b="1" dirty="0" smtClean="0">
                <a:solidFill>
                  <a:schemeClr val="tx2"/>
                </a:solidFill>
                <a:latin typeface="Comic Sans MS" pitchFamily="66" charset="0"/>
              </a:rPr>
              <a:t>Essi erano di legno. Per ogni piattaforma dormivano tre Ebrei.</a:t>
            </a:r>
            <a:endParaRPr lang="it-IT" sz="2000" b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90" t="48155"/>
          <a:stretch/>
        </p:blipFill>
        <p:spPr>
          <a:xfrm>
            <a:off x="5796136" y="3742367"/>
            <a:ext cx="3174713" cy="2897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CasellaDiTesto 7"/>
          <p:cNvSpPr txBox="1"/>
          <p:nvPr/>
        </p:nvSpPr>
        <p:spPr>
          <a:xfrm>
            <a:off x="214282" y="4500570"/>
            <a:ext cx="5648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Comic Sans MS" pitchFamily="66" charset="0"/>
              </a:rPr>
              <a:t>BAGNI</a:t>
            </a:r>
            <a:r>
              <a:rPr lang="it-IT" sz="2000" b="1" dirty="0" smtClean="0">
                <a:latin typeface="Comic Sans MS" pitchFamily="66" charset="0"/>
              </a:rPr>
              <a:t>: </a:t>
            </a:r>
            <a:r>
              <a:rPr lang="it-IT" sz="2000" b="1" dirty="0" smtClean="0">
                <a:latin typeface="Comic Sans MS" pitchFamily="66" charset="0"/>
              </a:rPr>
              <a:t>erano dei buchi nel cemento. Gli Ebrei avevano determinati orari per andare in </a:t>
            </a:r>
            <a:r>
              <a:rPr lang="it-IT" sz="2000" b="1" dirty="0" smtClean="0">
                <a:latin typeface="Comic Sans MS" pitchFamily="66" charset="0"/>
              </a:rPr>
              <a:t>bagno. </a:t>
            </a:r>
            <a:r>
              <a:rPr lang="it-IT" sz="2000" b="1" dirty="0" smtClean="0">
                <a:latin typeface="Comic Sans MS" pitchFamily="66" charset="0"/>
              </a:rPr>
              <a:t>Il tempo che avevano a disposizione era di cinque minuti.</a:t>
            </a:r>
            <a:endParaRPr lang="it-IT" sz="2000" b="1" dirty="0">
              <a:latin typeface="Comic Sans MS" pitchFamily="66" charset="0"/>
            </a:endParaRP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4218774" y="2636912"/>
            <a:ext cx="1289330" cy="85937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5103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19" y="5827"/>
            <a:ext cx="5340085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473879"/>
            <a:ext cx="4091947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19" y="3068960"/>
            <a:ext cx="4579588" cy="3051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4860032" y="4010891"/>
            <a:ext cx="40919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latin typeface="Comic Sans MS" pitchFamily="66" charset="0"/>
              </a:rPr>
              <a:t>FORNI: Grossi forni al cui interno </a:t>
            </a:r>
            <a:r>
              <a:rPr lang="it-IT" sz="2000" b="1" dirty="0" err="1" smtClean="0">
                <a:latin typeface="Comic Sans MS" pitchFamily="66" charset="0"/>
              </a:rPr>
              <a:t>venivno</a:t>
            </a:r>
            <a:r>
              <a:rPr lang="it-IT" sz="2000" b="1" dirty="0" smtClean="0">
                <a:latin typeface="Comic Sans MS" pitchFamily="66" charset="0"/>
              </a:rPr>
              <a:t> fatti bruciare gli Ebrei. Venivano bruciati i corpi degli Ebrei morti nelle camere a gas.</a:t>
            </a:r>
            <a:endParaRPr lang="it-IT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3601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606" y="157958"/>
            <a:ext cx="4464496" cy="6700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157958"/>
            <a:ext cx="3725035" cy="4293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CasellaDiTesto 4"/>
          <p:cNvSpPr txBox="1"/>
          <p:nvPr/>
        </p:nvSpPr>
        <p:spPr>
          <a:xfrm>
            <a:off x="4644008" y="445105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latin typeface="Comic Sans MS" pitchFamily="66" charset="0"/>
              </a:rPr>
              <a:t>Ceneri degli Ebrei . </a:t>
            </a:r>
            <a:endParaRPr lang="it-IT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02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56" t="6761" r="19130" b="30310"/>
          <a:stretch/>
        </p:blipFill>
        <p:spPr>
          <a:xfrm>
            <a:off x="323528" y="260648"/>
            <a:ext cx="5486400" cy="338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562" t="7919" r="11670" b="26064"/>
          <a:stretch/>
        </p:blipFill>
        <p:spPr>
          <a:xfrm>
            <a:off x="3923928" y="3140968"/>
            <a:ext cx="5070764" cy="3553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04" t="16028" r="72476" b="26450"/>
          <a:stretch/>
        </p:blipFill>
        <p:spPr>
          <a:xfrm>
            <a:off x="329889" y="3358789"/>
            <a:ext cx="3600400" cy="3335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420" t="12552" r="39453" b="26836"/>
          <a:stretch/>
        </p:blipFill>
        <p:spPr>
          <a:xfrm>
            <a:off x="5809928" y="230738"/>
            <a:ext cx="3184764" cy="3128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asellaDiTesto 5"/>
          <p:cNvSpPr txBox="1"/>
          <p:nvPr/>
        </p:nvSpPr>
        <p:spPr>
          <a:xfrm>
            <a:off x="2339752" y="2420888"/>
            <a:ext cx="57606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latin typeface="Comic Sans MS" pitchFamily="66" charset="0"/>
              </a:rPr>
              <a:t>Queste sono le foto di coloro che sono riusciti a </a:t>
            </a:r>
            <a:r>
              <a:rPr lang="it-IT" sz="2800" dirty="0" smtClean="0">
                <a:latin typeface="Comic Sans MS" pitchFamily="66" charset="0"/>
              </a:rPr>
              <a:t>sopravvivere dall’orrore </a:t>
            </a:r>
            <a:r>
              <a:rPr lang="it-IT" sz="2800" dirty="0" smtClean="0">
                <a:latin typeface="Comic Sans MS" pitchFamily="66" charset="0"/>
              </a:rPr>
              <a:t>d</a:t>
            </a:r>
            <a:r>
              <a:rPr lang="it-IT" sz="2800" dirty="0" smtClean="0">
                <a:latin typeface="Comic Sans MS" pitchFamily="66" charset="0"/>
              </a:rPr>
              <a:t>ei </a:t>
            </a:r>
            <a:r>
              <a:rPr lang="it-IT" sz="2800" dirty="0" smtClean="0">
                <a:latin typeface="Comic Sans MS" pitchFamily="66" charset="0"/>
              </a:rPr>
              <a:t>campi di concentramento.</a:t>
            </a:r>
            <a:endParaRPr lang="it-IT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2530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-180528" y="2204864"/>
            <a:ext cx="95050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it-IT" sz="9600" b="1" dirty="0" smtClean="0">
                <a:ln w="18000">
                  <a:solidFill>
                    <a:srgbClr val="B2B2B2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The end</a:t>
            </a:r>
            <a:endParaRPr lang="it-IT" sz="9600" b="1" dirty="0">
              <a:ln w="18000">
                <a:solidFill>
                  <a:srgbClr val="B2B2B2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516244"/>
            <a:ext cx="8208912" cy="60281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Pagina iniziale 6">
            <a:hlinkClick r:id="rId3" action="ppaction://hlinksldjump" highlightClick="1"/>
          </p:cNvPr>
          <p:cNvSpPr/>
          <p:nvPr/>
        </p:nvSpPr>
        <p:spPr>
          <a:xfrm>
            <a:off x="7956376" y="6021288"/>
            <a:ext cx="720080" cy="55555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10077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786050" y="273050"/>
            <a:ext cx="6215106" cy="585311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it-IT" sz="2800" dirty="0" smtClean="0">
                <a:latin typeface="Comic Sans MS" pitchFamily="66" charset="0"/>
              </a:rPr>
              <a:t>BIOGRAFIA</a:t>
            </a:r>
          </a:p>
          <a:p>
            <a:pPr marL="0" indent="0" algn="ctr">
              <a:buNone/>
            </a:pPr>
            <a:endParaRPr lang="it-IT" sz="2800" dirty="0" smtClean="0"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it-IT" sz="1600" dirty="0" smtClean="0">
                <a:latin typeface="Comic Sans MS" pitchFamily="66" charset="0"/>
              </a:rPr>
              <a:t> Joyce </a:t>
            </a:r>
            <a:r>
              <a:rPr lang="it-IT" sz="1600" dirty="0" err="1" smtClean="0">
                <a:latin typeface="Comic Sans MS" pitchFamily="66" charset="0"/>
              </a:rPr>
              <a:t>Lussu</a:t>
            </a:r>
            <a:r>
              <a:rPr lang="it-IT" sz="1600" dirty="0" smtClean="0">
                <a:latin typeface="Comic Sans MS" pitchFamily="66" charset="0"/>
              </a:rPr>
              <a:t> cresce </a:t>
            </a:r>
            <a:r>
              <a:rPr lang="it-IT" sz="1600" dirty="0">
                <a:latin typeface="Comic Sans MS" pitchFamily="66" charset="0"/>
              </a:rPr>
              <a:t>nel capoluogo fiorentino a stretto contatto con i genitori: Guglielmo Salvadori e Giacinta Galletti, intellettuali </a:t>
            </a:r>
            <a:r>
              <a:rPr lang="it-IT" sz="1600" dirty="0" smtClean="0">
                <a:latin typeface="Comic Sans MS" pitchFamily="66" charset="0"/>
              </a:rPr>
              <a:t>antifascisti</a:t>
            </a:r>
            <a:r>
              <a:rPr lang="it-IT" sz="1600" dirty="0">
                <a:latin typeface="Comic Sans MS" pitchFamily="66" charset="0"/>
              </a:rPr>
              <a:t>.</a:t>
            </a:r>
            <a:r>
              <a:rPr lang="it-IT" sz="1600" dirty="0" smtClean="0">
                <a:latin typeface="Comic Sans MS" pitchFamily="66" charset="0"/>
              </a:rPr>
              <a:t>  </a:t>
            </a:r>
            <a:r>
              <a:rPr lang="it-IT" sz="1600" dirty="0">
                <a:latin typeface="Comic Sans MS" pitchFamily="66" charset="0"/>
              </a:rPr>
              <a:t>Frequenta per poco tempo la scuola elementare e la sua istruzione avviene in gran parte dentro una casa «abitata più dai libri che dai mobili»</a:t>
            </a:r>
          </a:p>
          <a:p>
            <a:pPr marL="0" indent="0">
              <a:buNone/>
            </a:pPr>
            <a:r>
              <a:rPr lang="it-IT" sz="1600" dirty="0">
                <a:latin typeface="Comic Sans MS" pitchFamily="66" charset="0"/>
              </a:rPr>
              <a:t>Nel 1924, dodicenne</a:t>
            </a:r>
            <a:r>
              <a:rPr lang="it-IT" sz="1600" dirty="0" smtClean="0">
                <a:latin typeface="Comic Sans MS" pitchFamily="66" charset="0"/>
              </a:rPr>
              <a:t>, lascia l’Italia insieme alla sua </a:t>
            </a:r>
            <a:r>
              <a:rPr lang="it-IT" sz="1600" dirty="0" smtClean="0">
                <a:latin typeface="Comic Sans MS" pitchFamily="66" charset="0"/>
              </a:rPr>
              <a:t>famiglia. Raggiungono </a:t>
            </a:r>
            <a:r>
              <a:rPr lang="it-IT" sz="1600" dirty="0">
                <a:latin typeface="Comic Sans MS" pitchFamily="66" charset="0"/>
              </a:rPr>
              <a:t>la Svizzera, dove Joyce e </a:t>
            </a:r>
            <a:r>
              <a:rPr lang="it-IT" sz="1600" dirty="0" smtClean="0">
                <a:latin typeface="Comic Sans MS" pitchFamily="66" charset="0"/>
              </a:rPr>
              <a:t>Max (</a:t>
            </a:r>
            <a:r>
              <a:rPr lang="it-IT" sz="1600" dirty="0" smtClean="0">
                <a:latin typeface="Comic Sans MS" pitchFamily="66" charset="0"/>
              </a:rPr>
              <a:t>suo fratello) </a:t>
            </a:r>
            <a:r>
              <a:rPr lang="it-IT" sz="1600" dirty="0">
                <a:latin typeface="Comic Sans MS" pitchFamily="66" charset="0"/>
              </a:rPr>
              <a:t>frequentano una scuola gestita da intellettuali pacifisti. Studiando da privatista e </a:t>
            </a:r>
            <a:r>
              <a:rPr lang="it-IT" sz="1600" dirty="0" smtClean="0">
                <a:latin typeface="Comic Sans MS" pitchFamily="66" charset="0"/>
              </a:rPr>
              <a:t>lavorando, </a:t>
            </a:r>
            <a:r>
              <a:rPr lang="it-IT" sz="1600" dirty="0">
                <a:latin typeface="Comic Sans MS" pitchFamily="66" charset="0"/>
              </a:rPr>
              <a:t>Joyce si iscrive alla facoltà di Filosofia di Heidelberg, in Germania; ma nel </a:t>
            </a:r>
            <a:r>
              <a:rPr lang="it-IT" sz="1600" dirty="0" smtClean="0">
                <a:latin typeface="Comic Sans MS" pitchFamily="66" charset="0"/>
              </a:rPr>
              <a:t>1933  </a:t>
            </a:r>
            <a:r>
              <a:rPr lang="it-IT" sz="1600" dirty="0">
                <a:latin typeface="Comic Sans MS" pitchFamily="66" charset="0"/>
              </a:rPr>
              <a:t>l’avvento del nazismo le impedisce </a:t>
            </a:r>
            <a:r>
              <a:rPr lang="it-IT" sz="1600" dirty="0" smtClean="0">
                <a:latin typeface="Comic Sans MS" pitchFamily="66" charset="0"/>
              </a:rPr>
              <a:t>di </a:t>
            </a:r>
            <a:r>
              <a:rPr lang="it-IT" sz="1600" dirty="0">
                <a:latin typeface="Comic Sans MS" pitchFamily="66" charset="0"/>
              </a:rPr>
              <a:t>proseguire gli studi. </a:t>
            </a:r>
            <a:endParaRPr lang="it-IT" sz="16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Ritorna </a:t>
            </a:r>
            <a:r>
              <a:rPr lang="it-IT" sz="1600" dirty="0">
                <a:latin typeface="Comic Sans MS" pitchFamily="66" charset="0"/>
              </a:rPr>
              <a:t>in Svizzera dai suoi genitori ed entra in contatto con l’organizzazione antifascista </a:t>
            </a:r>
            <a:r>
              <a:rPr lang="it-IT" sz="1600" i="1" dirty="0">
                <a:latin typeface="Comic Sans MS" pitchFamily="66" charset="0"/>
              </a:rPr>
              <a:t>Giustizia e Libertà</a:t>
            </a:r>
            <a:r>
              <a:rPr lang="it-IT" sz="1600" dirty="0">
                <a:latin typeface="Comic Sans MS" pitchFamily="66" charset="0"/>
              </a:rPr>
              <a:t>. </a:t>
            </a:r>
            <a:endParaRPr lang="it-IT" sz="16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Partecipando </a:t>
            </a:r>
            <a:r>
              <a:rPr lang="it-IT" sz="1600" dirty="0">
                <a:latin typeface="Comic Sans MS" pitchFamily="66" charset="0"/>
              </a:rPr>
              <a:t>all’attività </a:t>
            </a:r>
            <a:r>
              <a:rPr lang="it-IT" sz="1600" dirty="0" smtClean="0">
                <a:latin typeface="Comic Sans MS" pitchFamily="66" charset="0"/>
              </a:rPr>
              <a:t>clandestina, </a:t>
            </a:r>
            <a:r>
              <a:rPr lang="it-IT" sz="1600" dirty="0">
                <a:latin typeface="Comic Sans MS" pitchFamily="66" charset="0"/>
              </a:rPr>
              <a:t>incontra per la prima volta l’antifascista sardo Emilio Lussu, leggendario capitano della Prima guerra mondiale. Dopo quel primo incontro avvenuto a Ginevra, i due si ritroveranno solo nel 1939. </a:t>
            </a: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Nell’estate </a:t>
            </a:r>
            <a:r>
              <a:rPr lang="it-IT" sz="1600" dirty="0">
                <a:latin typeface="Comic Sans MS" pitchFamily="66" charset="0"/>
              </a:rPr>
              <a:t>del 1944 è madre. Giovanni Lussu nasce in una Roma libera, nel grande fermento della </a:t>
            </a:r>
            <a:r>
              <a:rPr lang="it-IT" sz="1600" dirty="0" smtClean="0">
                <a:latin typeface="Comic Sans MS" pitchFamily="66" charset="0"/>
              </a:rPr>
              <a:t>ricostruzione.</a:t>
            </a:r>
            <a:endParaRPr lang="it-IT" sz="2400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58" y="1772816"/>
            <a:ext cx="2520281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31798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472518" cy="6429396"/>
          </a:xfrm>
        </p:spPr>
        <p:txBody>
          <a:bodyPr>
            <a:normAutofit fontScale="90000"/>
          </a:bodyPr>
          <a:lstStyle/>
          <a:p>
            <a:r>
              <a:rPr lang="it-IT" dirty="0" smtClean="0">
                <a:latin typeface="Comic Sans MS" pitchFamily="66" charset="0"/>
              </a:rPr>
              <a:t> C’E UN PAIO DI SCARPETTE </a:t>
            </a:r>
            <a:r>
              <a:rPr lang="it-IT" dirty="0">
                <a:latin typeface="Comic Sans MS" pitchFamily="66" charset="0"/>
              </a:rPr>
              <a:t>ROSSE </a:t>
            </a: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C'è un paio di scarpette rosse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numero ventiquattro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quasi nuove: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sulla suola interna si vede ancora la marca di fabbrica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Schulze</a:t>
            </a: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 Monaco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c'è un paio di scarpette rosse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in cima a un mucchio di scarpette infantili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 Buchenwald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più in là c'è un mucchio di riccioli biondi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di ciocche nere e castane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 Buchenwald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servivano a far coperte per i soldati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non si sprecava nulla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e i bimbi li spogliavano e li radevano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prima di spingerli nelle camere a gas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c'è un paio di scarpette rosse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di scarpette rosse per la domenica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 Buchenwald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erano di un bimbo di tre anni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forse di tre anni e mezzo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chi sa di che colore erano gli occhi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bruciati nei forni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ma il suo pianto lo possiamo immaginare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si sa come piangono i bambini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anche i suoi piedini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li possiamo immaginare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scarpa numero ventiquattro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per l'eternità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perché i piedini dei bambini morti non crescono 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c'è un paio di scarpette rosse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a Buchenwald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quasi nuove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perché i piedini dei bambini morti </a:t>
            </a:r>
            <a:b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it-IT" sz="1300" b="0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non consumano le suole...</a:t>
            </a:r>
            <a:r>
              <a:rPr lang="it-IT" sz="1800" dirty="0">
                <a:latin typeface="Comic Sans MS" pitchFamily="66" charset="0"/>
              </a:rPr>
              <a:t/>
            </a:r>
            <a:br>
              <a:rPr lang="it-IT" sz="1800" dirty="0">
                <a:latin typeface="Comic Sans MS" pitchFamily="66" charset="0"/>
              </a:rPr>
            </a:br>
            <a:endParaRPr lang="it-IT" dirty="0">
              <a:latin typeface="Comic Sans MS" pitchFamily="66" charset="0"/>
            </a:endParaRPr>
          </a:p>
        </p:txBody>
      </p:sp>
      <p:sp>
        <p:nvSpPr>
          <p:cNvPr id="3" name="Pagina iniziale 2">
            <a:hlinkClick r:id="rId2" action="ppaction://hlinksldjump" highlightClick="1"/>
          </p:cNvPr>
          <p:cNvSpPr/>
          <p:nvPr/>
        </p:nvSpPr>
        <p:spPr>
          <a:xfrm>
            <a:off x="7884368" y="6021288"/>
            <a:ext cx="648072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371143"/>
            <a:ext cx="4536504" cy="3786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513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79512" y="260648"/>
            <a:ext cx="878497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it-IT" sz="5400" b="1" dirty="0" smtClean="0">
                <a:ln w="18000">
                  <a:solidFill>
                    <a:srgbClr val="B2B2B2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PRIMO LEVI</a:t>
            </a:r>
          </a:p>
          <a:p>
            <a:pPr lvl="0" algn="ctr"/>
            <a:endParaRPr lang="it-IT" sz="5400" b="1" dirty="0">
              <a:ln w="18000">
                <a:solidFill>
                  <a:srgbClr val="B2B2B2">
                    <a:satMod val="140000"/>
                  </a:srgb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54628"/>
            <a:ext cx="6048672" cy="502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3645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75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843808" y="273050"/>
            <a:ext cx="5842992" cy="58531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3600" dirty="0" smtClean="0">
                <a:latin typeface="Comic Sans MS" pitchFamily="66" charset="0"/>
              </a:rPr>
              <a:t>BIOGRAFIA:</a:t>
            </a:r>
          </a:p>
          <a:p>
            <a:pPr marL="0" indent="0">
              <a:buNone/>
            </a:pPr>
            <a:endParaRPr lang="it-IT" sz="36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Primo Levi nasce il </a:t>
            </a:r>
            <a:r>
              <a:rPr lang="it-IT" sz="1600" dirty="0">
                <a:latin typeface="Comic Sans MS" pitchFamily="66" charset="0"/>
              </a:rPr>
              <a:t>31 </a:t>
            </a:r>
            <a:r>
              <a:rPr lang="it-IT" sz="1600" dirty="0" smtClean="0">
                <a:latin typeface="Comic Sans MS" pitchFamily="66" charset="0"/>
              </a:rPr>
              <a:t>luglio 1919 </a:t>
            </a:r>
            <a:r>
              <a:rPr lang="it-IT" sz="1600" dirty="0">
                <a:latin typeface="Comic Sans MS" pitchFamily="66" charset="0"/>
              </a:rPr>
              <a:t>a </a:t>
            </a:r>
            <a:r>
              <a:rPr lang="it-IT" sz="1600" dirty="0" smtClean="0">
                <a:latin typeface="Comic Sans MS" pitchFamily="66" charset="0"/>
              </a:rPr>
              <a:t>Torino</a:t>
            </a:r>
            <a:r>
              <a:rPr lang="it-IT" sz="1600" dirty="0" smtClean="0">
                <a:latin typeface="Comic Sans MS" pitchFamily="66" charset="0"/>
              </a:rPr>
              <a:t>, figlio </a:t>
            </a:r>
            <a:r>
              <a:rPr lang="it-IT" sz="1600" dirty="0" smtClean="0">
                <a:latin typeface="Comic Sans MS" pitchFamily="66" charset="0"/>
              </a:rPr>
              <a:t>di  </a:t>
            </a:r>
            <a:r>
              <a:rPr lang="it-IT" sz="1600" dirty="0">
                <a:latin typeface="Comic Sans MS" pitchFamily="66" charset="0"/>
              </a:rPr>
              <a:t>genitori </a:t>
            </a:r>
            <a:r>
              <a:rPr lang="it-IT" sz="1600" dirty="0" smtClean="0">
                <a:latin typeface="Comic Sans MS" pitchFamily="66" charset="0"/>
              </a:rPr>
              <a:t>Ebrei. Primo </a:t>
            </a:r>
            <a:r>
              <a:rPr lang="it-IT" sz="1600" dirty="0">
                <a:latin typeface="Comic Sans MS" pitchFamily="66" charset="0"/>
              </a:rPr>
              <a:t>Levi si diploma nel 1937 al liceo classico Massimo D’Azeglio e si iscrive al corso di laurea in chimica presso la facoltà di Scienze dell’Università di Torino</a:t>
            </a:r>
            <a:r>
              <a:rPr lang="it-IT" sz="1600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 </a:t>
            </a:r>
            <a:r>
              <a:rPr lang="it-IT" sz="1600" dirty="0">
                <a:latin typeface="Comic Sans MS" pitchFamily="66" charset="0"/>
              </a:rPr>
              <a:t>Nel '38, con le leggi razziali, si istituzionalizza la discriminazione contro gli ebrei, </a:t>
            </a:r>
            <a:r>
              <a:rPr lang="it-IT" sz="1600" dirty="0" smtClean="0">
                <a:latin typeface="Comic Sans MS" pitchFamily="66" charset="0"/>
              </a:rPr>
              <a:t>ai quali </a:t>
            </a:r>
            <a:r>
              <a:rPr lang="it-IT" sz="1600" dirty="0">
                <a:latin typeface="Comic Sans MS" pitchFamily="66" charset="0"/>
              </a:rPr>
              <a:t>è vietato l’accesso alla scuola pubblica</a:t>
            </a:r>
            <a:r>
              <a:rPr lang="it-IT" sz="1600" dirty="0" smtClean="0">
                <a:latin typeface="Comic Sans MS" pitchFamily="66" charset="0"/>
              </a:rPr>
              <a:t>.</a:t>
            </a: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 </a:t>
            </a:r>
            <a:r>
              <a:rPr lang="it-IT" sz="1600" dirty="0" smtClean="0">
                <a:latin typeface="Comic Sans MS" pitchFamily="66" charset="0"/>
              </a:rPr>
              <a:t>Levi, nonostante le  </a:t>
            </a:r>
            <a:r>
              <a:rPr lang="it-IT" sz="1600" dirty="0">
                <a:latin typeface="Comic Sans MS" pitchFamily="66" charset="0"/>
              </a:rPr>
              <a:t>difficoltà nella ricerca di un relatore per la sua </a:t>
            </a:r>
            <a:r>
              <a:rPr lang="it-IT" sz="1600" dirty="0" smtClean="0">
                <a:latin typeface="Comic Sans MS" pitchFamily="66" charset="0"/>
              </a:rPr>
              <a:t>tesi, </a:t>
            </a:r>
            <a:r>
              <a:rPr lang="it-IT" sz="1600" dirty="0">
                <a:latin typeface="Comic Sans MS" pitchFamily="66" charset="0"/>
              </a:rPr>
              <a:t>si laurea nel 1941, a pieni voti e con lode, ma con una tesi in Fisica. Sul diploma di laurea figura la </a:t>
            </a:r>
            <a:r>
              <a:rPr lang="it-IT" sz="1600" dirty="0" smtClean="0">
                <a:latin typeface="Comic Sans MS" pitchFamily="66" charset="0"/>
              </a:rPr>
              <a:t>precisazione</a:t>
            </a:r>
            <a:r>
              <a:rPr lang="it-IT" sz="1600" i="1" dirty="0" smtClean="0">
                <a:latin typeface="Comic Sans MS" pitchFamily="66" charset="0"/>
              </a:rPr>
              <a:t> di </a:t>
            </a:r>
            <a:r>
              <a:rPr lang="it-IT" sz="1600" i="1" dirty="0">
                <a:latin typeface="Comic Sans MS" pitchFamily="66" charset="0"/>
              </a:rPr>
              <a:t>razza </a:t>
            </a:r>
            <a:r>
              <a:rPr lang="it-IT" sz="1600" i="1" dirty="0" smtClean="0">
                <a:latin typeface="Comic Sans MS" pitchFamily="66" charset="0"/>
              </a:rPr>
              <a:t>ebraica. </a:t>
            </a:r>
            <a:r>
              <a:rPr lang="it-IT" sz="1600" dirty="0" smtClean="0">
                <a:latin typeface="Comic Sans MS" pitchFamily="66" charset="0"/>
              </a:rPr>
              <a:t>Una volta laureato incomincia la sua carriera a Milano come chimico. </a:t>
            </a:r>
          </a:p>
          <a:p>
            <a:pPr marL="0" indent="0">
              <a:buNone/>
            </a:pPr>
            <a:r>
              <a:rPr lang="it-IT" sz="1600" dirty="0" smtClean="0">
                <a:latin typeface="Comic Sans MS" pitchFamily="66" charset="0"/>
              </a:rPr>
              <a:t>Lavora fino </a:t>
            </a:r>
            <a:r>
              <a:rPr lang="it-IT" sz="1600" dirty="0">
                <a:latin typeface="Comic Sans MS" pitchFamily="66" charset="0"/>
              </a:rPr>
              <a:t>all’occupazione tedesca: il 13 dicembre del '43 viene catturato a Brusson e successivamente trasferito al campo di raccolta di Fossoli, dove comincia la sua odissea. Nel giro di poco tempo, infatti, il campo viene preso in gestione dai tedeschi, che convogliano tutti i prigionieri ad Auschwitz</a:t>
            </a:r>
            <a:r>
              <a:rPr lang="it-IT" sz="1600" dirty="0" smtClean="0">
                <a:latin typeface="Comic Sans MS" pitchFamily="66" charset="0"/>
              </a:rPr>
              <a:t>. Il 22 febbraio del 44.</a:t>
            </a:r>
            <a:endParaRPr lang="it-IT" sz="1600" dirty="0">
              <a:latin typeface="Comic Sans MS" pitchFamily="66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21" y="1772816"/>
            <a:ext cx="2502605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6561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28596" y="500042"/>
            <a:ext cx="846043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latin typeface="Comic Sans MS" pitchFamily="66" charset="0"/>
              </a:rPr>
              <a:t>VITA NEL </a:t>
            </a:r>
            <a:r>
              <a:rPr lang="it-IT" dirty="0" smtClean="0">
                <a:latin typeface="Comic Sans MS" pitchFamily="66" charset="0"/>
              </a:rPr>
              <a:t>CAMPO: </a:t>
            </a:r>
            <a:endParaRPr lang="it-IT" dirty="0" smtClean="0">
              <a:latin typeface="Comic Sans MS" pitchFamily="66" charset="0"/>
            </a:endParaRPr>
          </a:p>
          <a:p>
            <a:r>
              <a:rPr lang="it-IT" dirty="0" smtClean="0">
                <a:latin typeface="Comic Sans MS" pitchFamily="66" charset="0"/>
              </a:rPr>
              <a:t>L’autore </a:t>
            </a:r>
            <a:r>
              <a:rPr lang="it-IT" dirty="0">
                <a:latin typeface="Comic Sans MS" pitchFamily="66" charset="0"/>
              </a:rPr>
              <a:t>è deportato </a:t>
            </a:r>
            <a:r>
              <a:rPr lang="it-IT" dirty="0" smtClean="0">
                <a:latin typeface="Comic Sans MS" pitchFamily="66" charset="0"/>
              </a:rPr>
              <a:t>vicino </a:t>
            </a:r>
            <a:r>
              <a:rPr lang="it-IT" dirty="0">
                <a:latin typeface="Comic Sans MS" pitchFamily="66" charset="0"/>
              </a:rPr>
              <a:t>Auschwitz, in un campo di lavoro i cui prigionieri sono al servizio di una fabbrica di </a:t>
            </a:r>
            <a:r>
              <a:rPr lang="it-IT" dirty="0" smtClean="0">
                <a:latin typeface="Comic Sans MS" pitchFamily="66" charset="0"/>
              </a:rPr>
              <a:t>gomma. I </a:t>
            </a:r>
            <a:r>
              <a:rPr lang="it-IT" dirty="0" smtClean="0">
                <a:latin typeface="Comic Sans MS" pitchFamily="66" charset="0"/>
              </a:rPr>
              <a:t>prigionieri </a:t>
            </a:r>
            <a:r>
              <a:rPr lang="it-IT" dirty="0">
                <a:latin typeface="Comic Sans MS" pitchFamily="66" charset="0"/>
              </a:rPr>
              <a:t>si ritrovano in pochissimo tempo rasati, tosati, disinfettati e vestiti con pantaloni e giacche a righe. Su ogni casacca c’è un numero cucito sul petto. I prigionieri vengono marchiati come bestie. Il loro </a:t>
            </a:r>
            <a:r>
              <a:rPr lang="it-IT" dirty="0" smtClean="0">
                <a:latin typeface="Comic Sans MS" pitchFamily="66" charset="0"/>
              </a:rPr>
              <a:t>compito è quello di lavorare e </a:t>
            </a:r>
            <a:r>
              <a:rPr lang="it-IT" dirty="0" smtClean="0">
                <a:latin typeface="Comic Sans MS" pitchFamily="66" charset="0"/>
              </a:rPr>
              <a:t>obbedire. </a:t>
            </a:r>
            <a:r>
              <a:rPr lang="it-IT" dirty="0" smtClean="0">
                <a:latin typeface="Comic Sans MS" pitchFamily="66" charset="0"/>
              </a:rPr>
              <a:t>La loro unica ragione di vita sopravvivere. </a:t>
            </a:r>
            <a:r>
              <a:rPr lang="it-IT" dirty="0">
                <a:latin typeface="Comic Sans MS" pitchFamily="66" charset="0"/>
              </a:rPr>
              <a:t>Dietro quel numero non c’è più un uomo, ma solo un oggetto: </a:t>
            </a:r>
            <a:r>
              <a:rPr lang="it-IT" dirty="0" err="1">
                <a:latin typeface="Comic Sans MS" pitchFamily="66" charset="0"/>
              </a:rPr>
              <a:t>häftling</a:t>
            </a:r>
            <a:r>
              <a:rPr lang="it-IT" dirty="0">
                <a:latin typeface="Comic Sans MS" pitchFamily="66" charset="0"/>
              </a:rPr>
              <a:t>, cioè “pezzo”. Se funziona, va </a:t>
            </a:r>
            <a:r>
              <a:rPr lang="it-IT" dirty="0" smtClean="0">
                <a:latin typeface="Comic Sans MS" pitchFamily="66" charset="0"/>
              </a:rPr>
              <a:t>avanti, </a:t>
            </a:r>
            <a:r>
              <a:rPr lang="it-IT" dirty="0">
                <a:latin typeface="Comic Sans MS" pitchFamily="66" charset="0"/>
              </a:rPr>
              <a:t>s</a:t>
            </a:r>
            <a:r>
              <a:rPr lang="it-IT" dirty="0" smtClean="0">
                <a:latin typeface="Comic Sans MS" pitchFamily="66" charset="0"/>
              </a:rPr>
              <a:t>e </a:t>
            </a:r>
            <a:r>
              <a:rPr lang="it-IT" dirty="0">
                <a:latin typeface="Comic Sans MS" pitchFamily="66" charset="0"/>
              </a:rPr>
              <a:t>si rompe, è gettato via</a:t>
            </a:r>
            <a:r>
              <a:rPr lang="it-IT" dirty="0" smtClean="0">
                <a:latin typeface="Comic Sans MS" pitchFamily="66" charset="0"/>
              </a:rPr>
              <a:t>.</a:t>
            </a:r>
            <a:endParaRPr lang="it-IT" dirty="0">
              <a:latin typeface="Comic Sans MS" pitchFamily="66" charset="0"/>
            </a:endParaRPr>
          </a:p>
          <a:p>
            <a:r>
              <a:rPr lang="it-IT" dirty="0">
                <a:latin typeface="Comic Sans MS" pitchFamily="66" charset="0"/>
              </a:rPr>
              <a:t>Levi è l’</a:t>
            </a:r>
            <a:r>
              <a:rPr lang="it-IT" dirty="0" err="1">
                <a:latin typeface="Comic Sans MS" pitchFamily="66" charset="0"/>
              </a:rPr>
              <a:t>häftling</a:t>
            </a:r>
            <a:r>
              <a:rPr lang="it-IT" dirty="0">
                <a:latin typeface="Comic Sans MS" pitchFamily="66" charset="0"/>
              </a:rPr>
              <a:t> 174517. Funzionante</a:t>
            </a:r>
            <a:r>
              <a:rPr lang="it-IT" dirty="0" smtClean="0">
                <a:latin typeface="Comic Sans MS" pitchFamily="66" charset="0"/>
              </a:rPr>
              <a:t>.</a:t>
            </a:r>
          </a:p>
          <a:p>
            <a:endParaRPr lang="it-IT" dirty="0" smtClean="0">
              <a:latin typeface="Comic Sans MS" pitchFamily="66" charset="0"/>
            </a:endParaRPr>
          </a:p>
          <a:p>
            <a:r>
              <a:rPr lang="it-IT" dirty="0" smtClean="0">
                <a:latin typeface="Comic Sans MS" pitchFamily="66" charset="0"/>
              </a:rPr>
              <a:t>IL RITORNO :</a:t>
            </a:r>
            <a:endParaRPr lang="it-IT" dirty="0">
              <a:latin typeface="Comic Sans MS" pitchFamily="66" charset="0"/>
            </a:endParaRPr>
          </a:p>
          <a:p>
            <a:r>
              <a:rPr lang="it-IT" dirty="0">
                <a:latin typeface="Comic Sans MS" pitchFamily="66" charset="0"/>
              </a:rPr>
              <a:t>Primo Levi è tra </a:t>
            </a:r>
            <a:r>
              <a:rPr lang="it-IT" dirty="0" smtClean="0">
                <a:latin typeface="Comic Sans MS" pitchFamily="66" charset="0"/>
              </a:rPr>
              <a:t>le poche persone </a:t>
            </a:r>
            <a:r>
              <a:rPr lang="it-IT" dirty="0">
                <a:latin typeface="Comic Sans MS" pitchFamily="66" charset="0"/>
              </a:rPr>
              <a:t>a far ritorno dai campi di concentramento. Ci riesce </a:t>
            </a:r>
            <a:r>
              <a:rPr lang="it-IT" dirty="0" smtClean="0">
                <a:latin typeface="Comic Sans MS" pitchFamily="66" charset="0"/>
              </a:rPr>
              <a:t>dopo </a:t>
            </a:r>
            <a:r>
              <a:rPr lang="it-IT" dirty="0">
                <a:latin typeface="Comic Sans MS" pitchFamily="66" charset="0"/>
              </a:rPr>
              <a:t>un lungo girovagare nei Paesi dell'est</a:t>
            </a:r>
            <a:r>
              <a:rPr lang="it-IT" dirty="0" smtClean="0">
                <a:latin typeface="Comic Sans MS" pitchFamily="66" charset="0"/>
              </a:rPr>
              <a:t>.</a:t>
            </a:r>
            <a:endParaRPr lang="it-IT" dirty="0">
              <a:latin typeface="Comic Sans MS" pitchFamily="66" charset="0"/>
            </a:endParaRPr>
          </a:p>
          <a:p>
            <a:r>
              <a:rPr lang="it-IT" dirty="0" smtClean="0">
                <a:latin typeface="Comic Sans MS" pitchFamily="66" charset="0"/>
              </a:rPr>
              <a:t>Lui </a:t>
            </a:r>
            <a:r>
              <a:rPr lang="it-IT" dirty="0">
                <a:latin typeface="Comic Sans MS" pitchFamily="66" charset="0"/>
              </a:rPr>
              <a:t>sente il dovere di raccontare, descrivere l’indescrivibile, </a:t>
            </a:r>
            <a:r>
              <a:rPr lang="it-IT" dirty="0" smtClean="0">
                <a:latin typeface="Comic Sans MS" pitchFamily="66" charset="0"/>
              </a:rPr>
              <a:t>affinché </a:t>
            </a:r>
            <a:r>
              <a:rPr lang="it-IT" dirty="0">
                <a:latin typeface="Comic Sans MS" pitchFamily="66" charset="0"/>
              </a:rPr>
              <a:t>tutti sappiano, tutti si domandino </a:t>
            </a:r>
            <a:r>
              <a:rPr lang="it-IT" dirty="0" smtClean="0">
                <a:latin typeface="Comic Sans MS" pitchFamily="66" charset="0"/>
              </a:rPr>
              <a:t> perché. Comincia così a </a:t>
            </a:r>
            <a:r>
              <a:rPr lang="it-IT" dirty="0" smtClean="0">
                <a:latin typeface="Comic Sans MS" pitchFamily="66" charset="0"/>
              </a:rPr>
              <a:t>scrivere, elaborando </a:t>
            </a:r>
            <a:r>
              <a:rPr lang="it-IT" dirty="0" smtClean="0">
                <a:latin typeface="Comic Sans MS" pitchFamily="66" charset="0"/>
              </a:rPr>
              <a:t>il suo dolore</a:t>
            </a:r>
            <a:r>
              <a:rPr lang="it-IT" dirty="0" smtClean="0">
                <a:latin typeface="Comic Sans MS" pitchFamily="66" charset="0"/>
              </a:rPr>
              <a:t>, il </a:t>
            </a:r>
            <a:r>
              <a:rPr lang="it-IT" dirty="0" smtClean="0">
                <a:latin typeface="Comic Sans MS" pitchFamily="66" charset="0"/>
              </a:rPr>
              <a:t>suo </a:t>
            </a:r>
            <a:r>
              <a:rPr lang="it-IT" dirty="0" smtClean="0">
                <a:latin typeface="Comic Sans MS" pitchFamily="66" charset="0"/>
              </a:rPr>
              <a:t>annientamento,i l </a:t>
            </a:r>
            <a:r>
              <a:rPr lang="it-IT" dirty="0" smtClean="0">
                <a:latin typeface="Comic Sans MS" pitchFamily="66" charset="0"/>
              </a:rPr>
              <a:t>suo avventuroso ritorno a casa. Nel ’47</a:t>
            </a:r>
            <a:r>
              <a:rPr lang="it-IT" dirty="0" smtClean="0">
                <a:latin typeface="Comic Sans MS" pitchFamily="66" charset="0"/>
              </a:rPr>
              <a:t>, rifiutato </a:t>
            </a:r>
            <a:r>
              <a:rPr lang="it-IT" dirty="0" smtClean="0">
                <a:latin typeface="Comic Sans MS" pitchFamily="66" charset="0"/>
              </a:rPr>
              <a:t>dalla Einaudi,il manoscritto </a:t>
            </a:r>
            <a:r>
              <a:rPr lang="it-IT" i="1" dirty="0" smtClean="0">
                <a:latin typeface="Comic Sans MS" pitchFamily="66" charset="0"/>
              </a:rPr>
              <a:t>S</a:t>
            </a:r>
            <a:r>
              <a:rPr lang="it-IT" i="1" dirty="0" smtClean="0">
                <a:latin typeface="Comic Sans MS" pitchFamily="66" charset="0"/>
              </a:rPr>
              <a:t>e </a:t>
            </a:r>
            <a:r>
              <a:rPr lang="it-IT" i="1" dirty="0" smtClean="0">
                <a:latin typeface="Comic Sans MS" pitchFamily="66" charset="0"/>
              </a:rPr>
              <a:t>questo è un uomo </a:t>
            </a:r>
            <a:r>
              <a:rPr lang="it-IT" dirty="0" smtClean="0">
                <a:latin typeface="Comic Sans MS" pitchFamily="66" charset="0"/>
              </a:rPr>
              <a:t>è pubblicato successivamente dalla De Silvia editrice.</a:t>
            </a:r>
            <a:endParaRPr lang="it-IT" dirty="0">
              <a:latin typeface="Comic Sans MS" pitchFamily="66" charset="0"/>
            </a:endParaRPr>
          </a:p>
          <a:p>
            <a:endParaRPr lang="it-IT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24284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23528" y="188640"/>
            <a:ext cx="840406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 smtClean="0">
                <a:latin typeface="Comic Sans MS" pitchFamily="66" charset="0"/>
              </a:rPr>
              <a:t>SE QUESTO è UN UOMO(poesia)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Voi che vivete sicuri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Nelle vostre tiepide case,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Voi che trovate tornando a casa la sera 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Il cibo caldo e visi amici:</a:t>
            </a:r>
          </a:p>
          <a:p>
            <a:pPr algn="ctr"/>
            <a:endParaRPr lang="it-IT" sz="1400" dirty="0" smtClean="0">
              <a:latin typeface="Comic Sans MS" pitchFamily="66" charset="0"/>
            </a:endParaRPr>
          </a:p>
          <a:p>
            <a:pPr algn="ctr"/>
            <a:r>
              <a:rPr lang="it-IT" sz="1400" dirty="0" smtClean="0">
                <a:latin typeface="Comic Sans MS" pitchFamily="66" charset="0"/>
              </a:rPr>
              <a:t>Considerate se questo è un uomo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Che lavora nel fango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Che non conosce pace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Che lotta per mezzo pane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Che muore per un si o per un no .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Considerate se questa è una donna,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Senza capelli e senza nome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Senza più forza di ricordare 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Vuoti gli occhi e il freddo grembo 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Come una rana d’inverno.</a:t>
            </a:r>
          </a:p>
          <a:p>
            <a:pPr algn="ctr"/>
            <a:endParaRPr lang="it-IT" sz="1400" dirty="0">
              <a:latin typeface="Comic Sans MS" pitchFamily="66" charset="0"/>
            </a:endParaRPr>
          </a:p>
          <a:p>
            <a:pPr algn="ctr"/>
            <a:r>
              <a:rPr lang="it-IT" sz="1400" dirty="0" smtClean="0">
                <a:latin typeface="Comic Sans MS" pitchFamily="66" charset="0"/>
              </a:rPr>
              <a:t>Meditate che questo è stato: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Vi comando queste parole .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Scolpitele nel vostro  cuore 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Stando in casa andando per via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Coricandovi alzandovi ; </a:t>
            </a:r>
          </a:p>
          <a:p>
            <a:pPr algn="ctr"/>
            <a:r>
              <a:rPr lang="it-IT" sz="1400" dirty="0" err="1" smtClean="0">
                <a:latin typeface="Comic Sans MS" pitchFamily="66" charset="0"/>
              </a:rPr>
              <a:t>Ripetele</a:t>
            </a:r>
            <a:r>
              <a:rPr lang="it-IT" sz="1400" dirty="0" smtClean="0">
                <a:latin typeface="Comic Sans MS" pitchFamily="66" charset="0"/>
              </a:rPr>
              <a:t> ai vostri figli .</a:t>
            </a:r>
          </a:p>
          <a:p>
            <a:pPr algn="ctr"/>
            <a:endParaRPr lang="it-IT" sz="1400" dirty="0">
              <a:latin typeface="Comic Sans MS" pitchFamily="66" charset="0"/>
            </a:endParaRPr>
          </a:p>
          <a:p>
            <a:pPr algn="ctr"/>
            <a:r>
              <a:rPr lang="it-IT" sz="1400" dirty="0" smtClean="0">
                <a:latin typeface="Comic Sans MS" pitchFamily="66" charset="0"/>
              </a:rPr>
              <a:t>O vi si sfaccia la casa ,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La malattia vi impedisca,</a:t>
            </a:r>
          </a:p>
          <a:p>
            <a:pPr algn="ctr"/>
            <a:r>
              <a:rPr lang="it-IT" sz="1400" dirty="0" smtClean="0">
                <a:latin typeface="Comic Sans MS" pitchFamily="66" charset="0"/>
              </a:rPr>
              <a:t>I vostri nati torcano il viso da voi 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00250"/>
            <a:ext cx="16764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Pagina iniziale 4">
            <a:hlinkClick r:id="rId4" action="ppaction://hlinksldjump" highlightClick="1"/>
          </p:cNvPr>
          <p:cNvSpPr/>
          <p:nvPr/>
        </p:nvSpPr>
        <p:spPr>
          <a:xfrm>
            <a:off x="8100392" y="6093296"/>
            <a:ext cx="627196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86348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27277" y="4293096"/>
            <a:ext cx="8289449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6000" b="1" dirty="0" smtClean="0">
                <a:ln w="1905"/>
                <a:solidFill>
                  <a:schemeClr val="bg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APPROFONDIMENTO</a:t>
            </a:r>
          </a:p>
          <a:p>
            <a:pPr algn="ctr"/>
            <a:r>
              <a:rPr lang="it-IT" sz="6000" b="1" cap="none" spc="0" dirty="0" smtClean="0">
                <a:ln w="1905"/>
                <a:solidFill>
                  <a:schemeClr val="bg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Campo di </a:t>
            </a:r>
            <a:r>
              <a:rPr lang="it-IT" sz="6000" b="1" dirty="0" smtClean="0">
                <a:ln w="1905"/>
                <a:solidFill>
                  <a:schemeClr val="bg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A</a:t>
            </a:r>
            <a:r>
              <a:rPr lang="it-IT" sz="6000" b="1" cap="none" spc="0" dirty="0" smtClean="0">
                <a:ln w="1905"/>
                <a:solidFill>
                  <a:schemeClr val="bg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uschwitz</a:t>
            </a:r>
            <a:endParaRPr lang="it-IT" sz="6000" b="1" cap="none" spc="0" dirty="0">
              <a:ln w="1905"/>
              <a:solidFill>
                <a:schemeClr val="bg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454" y="748420"/>
            <a:ext cx="3995936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81" t="9552" r="11916" b="35069"/>
          <a:stretch/>
        </p:blipFill>
        <p:spPr>
          <a:xfrm>
            <a:off x="4660560" y="560444"/>
            <a:ext cx="4056166" cy="31849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4053311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treccio">
  <a:themeElements>
    <a:clrScheme name="Gradazioni di grigio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ersonalizzato 1">
      <a:majorFont>
        <a:latin typeface="Comic Sans MS"/>
        <a:ea typeface=""/>
        <a:cs typeface=""/>
      </a:majorFont>
      <a:minorFont>
        <a:latin typeface="Tw Cen MT"/>
        <a:ea typeface=""/>
        <a:cs typeface=""/>
      </a:minorFont>
    </a:fontScheme>
    <a:fmtScheme name="Intreccio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1829</TotalTime>
  <Words>1574</Words>
  <Application>Microsoft Office PowerPoint</Application>
  <PresentationFormat>Presentazione su schermo (4:3)</PresentationFormat>
  <Paragraphs>110</Paragraphs>
  <Slides>27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8" baseType="lpstr">
      <vt:lpstr>Intreccio</vt:lpstr>
      <vt:lpstr>Diapositiva 1</vt:lpstr>
      <vt:lpstr>Diapositiva 2</vt:lpstr>
      <vt:lpstr>Diapositiva 3</vt:lpstr>
      <vt:lpstr> C’E UN PAIO DI SCARPETTE ROSSE C'è un paio di scarpette rosse numero ventiquattro quasi nuove: sulla suola interna si vede ancora la marca di fabbrica Schulze Monaco c'è un paio di scarpette rosse in cima a un mucchio di scarpette infantili a Buchenwald più in là c'è un mucchio di riccioli biondi di ciocche nere e castane a Buchenwald servivano a far coperte per i soldati non si sprecava nulla e i bimbi li spogliavano e li radevano prima di spingerli nelle camere a gas c'è un paio di scarpette rosse di scarpette rosse per la domenica a Buchenwald erano di un bimbo di tre anni forse di tre anni e mezzo chi sa di che colore erano gli occhi bruciati nei forni ma il suo pianto lo possiamo immaginare si sa come piangono i bambini anche i suoi piedini li possiamo immaginare scarpa numero ventiquattro per l'eternità perché i piedini dei bambini morti non crescono  c'è un paio di scarpette rosse a Buchenwald quasi nuove perché i piedini dei bambini morti  non consumano le suole... </vt:lpstr>
      <vt:lpstr>Diapositiva 5</vt:lpstr>
      <vt:lpstr>Diapositiva 6</vt:lpstr>
      <vt:lpstr>Diapositiva 7</vt:lpstr>
      <vt:lpstr> 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Sandro</dc:creator>
  <cp:lastModifiedBy>Marzano</cp:lastModifiedBy>
  <cp:revision>132</cp:revision>
  <dcterms:created xsi:type="dcterms:W3CDTF">2011-04-25T08:37:30Z</dcterms:created>
  <dcterms:modified xsi:type="dcterms:W3CDTF">2011-08-23T10:55:17Z</dcterms:modified>
</cp:coreProperties>
</file>