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71354-D25F-4D9D-BD43-9C8546971F3F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52EEB-3BA1-40F6-B996-75EE511DAE27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52EEB-3BA1-40F6-B996-75EE511DAE27}" type="slidenum">
              <a:rPr lang="es-ES_tradnl" smtClean="0"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52EEB-3BA1-40F6-B996-75EE511DAE27}" type="slidenum">
              <a:rPr lang="es-ES_tradnl" smtClean="0"/>
              <a:t>3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41D3-6BEF-4EF6-A68C-C6DBBF2FD7A6}" type="datetimeFigureOut">
              <a:rPr lang="es-ES_tradnl" smtClean="0"/>
              <a:t>23/03/2011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780D3-85E0-4594-BAA3-7136632C21FB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71549">
            <a:off x="382627" y="2580104"/>
            <a:ext cx="821423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Habilidades del siglo xxi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214414" y="1035874"/>
          <a:ext cx="6548462" cy="563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4231"/>
                <a:gridCol w="3274231"/>
              </a:tblGrid>
              <a:tr h="660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chemeClr val="bg1"/>
                          </a:solidFill>
                        </a:rPr>
                        <a:t>1.- El profesor como instructor.</a:t>
                      </a:r>
                    </a:p>
                    <a:p>
                      <a:endParaRPr lang="es-ES_tradn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chemeClr val="bg1"/>
                          </a:solidFill>
                        </a:rPr>
                        <a:t>1.- El profesor como mediador.</a:t>
                      </a:r>
                    </a:p>
                    <a:p>
                      <a:endParaRPr lang="es-ES_tradnl" dirty="0"/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2.- Se pone el énfasis en la enseñanza</a:t>
                      </a:r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2.- Se pone el énfasis en el aprendizaje.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3.- Profesor aislado.</a:t>
                      </a:r>
                    </a:p>
                    <a:p>
                      <a:endParaRPr lang="es-ES_trad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3.- El profesor colabora con el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equipo docente</a:t>
                      </a:r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4.- Suele aplicar los recursos sin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diseñarlos.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4.- Diseña y gestiona sus propios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recursos.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5.- Didáctica basada en la exposición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5.- Didáctica basada en la investigación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y con carácter bidireccional.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6.- Sólo la verdad y el acierto proporcionan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aprendizaje</a:t>
                      </a:r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6.- Utiliza el error como fuente de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aprendizaje</a:t>
                      </a:r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7.- Restringe la autonomía del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alumno.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7.- Fomenta la autonomía del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alumno.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0802"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8.- El uso de nuevas tecnologías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está al margen de la programación</a:t>
                      </a:r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200" b="1" dirty="0" smtClean="0">
                          <a:solidFill>
                            <a:schemeClr val="tx1"/>
                          </a:solidFill>
                        </a:rPr>
                        <a:t>8.- El uso de nuevas tecnologías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está integrado en el currículum. El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profesor tiene competencias básicas</a:t>
                      </a:r>
                    </a:p>
                    <a:p>
                      <a:r>
                        <a:rPr lang="es-ES_tradnl" sz="1200" dirty="0" smtClean="0">
                          <a:solidFill>
                            <a:schemeClr val="tx1"/>
                          </a:solidFill>
                        </a:rPr>
                        <a:t>en TIC.</a:t>
                      </a:r>
                    </a:p>
                    <a:p>
                      <a:endParaRPr lang="es-ES_tradnl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1214414" y="71414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schemeClr val="bg1"/>
                </a:solidFill>
              </a:rPr>
              <a:t>Modelo tradicional</a:t>
            </a:r>
          </a:p>
          <a:p>
            <a:pPr algn="ctr"/>
            <a:r>
              <a:rPr lang="es-ES_tradnl" b="1" dirty="0" smtClean="0">
                <a:solidFill>
                  <a:schemeClr val="bg1"/>
                </a:solidFill>
              </a:rPr>
              <a:t>o clásico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357686" y="142852"/>
            <a:ext cx="2857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b="1" dirty="0" smtClean="0">
                <a:solidFill>
                  <a:schemeClr val="bg1"/>
                </a:solidFill>
              </a:rPr>
              <a:t>Modelo tecnológico</a:t>
            </a:r>
            <a:endParaRPr lang="es-ES_tradn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00240"/>
            <a:ext cx="5429287" cy="4609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642910" y="285728"/>
            <a:ext cx="7786741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Nuevas técnicas de </a:t>
            </a:r>
          </a:p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aprendizaje 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71549">
            <a:off x="382627" y="2580104"/>
            <a:ext cx="821423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Habilidades del siglo xxi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4929198"/>
            <a:ext cx="8643966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Natalia c. Carmona franco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 rot="1671549">
            <a:off x="382627" y="2580104"/>
            <a:ext cx="821423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Habilidades del siglo xxi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14282" y="4929198"/>
            <a:ext cx="8643966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Natalia c. Carmona franco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072330" y="357166"/>
            <a:ext cx="1643074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11-A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1071546"/>
            <a:ext cx="6000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400" dirty="0">
                <a:solidFill>
                  <a:schemeClr val="bg1"/>
                </a:solidFill>
              </a:rPr>
              <a:t>El creciente desarrollo de las nuevas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tecnologías de la información y la comunicación,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el acelerado cúmulo de información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y la omnipresencia de las comunicaciones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en el entorno social, contribuyen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a que en el ámbito educativo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se lleven a cabo las necesarias transformaciones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para adecuarse a una sociedad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en estado de cambio permanente,</a:t>
            </a:r>
          </a:p>
          <a:p>
            <a:pPr algn="ctr"/>
            <a:r>
              <a:rPr lang="es-ES_tradnl" sz="2400" dirty="0">
                <a:solidFill>
                  <a:schemeClr val="bg1"/>
                </a:solidFill>
              </a:rPr>
              <a:t>con nuevas necesidades y valores.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928794" y="500042"/>
            <a:ext cx="54292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No cabe duda de que </a:t>
            </a:r>
            <a:r>
              <a:rPr lang="es-ES_tradnl" sz="2000" b="1" dirty="0" smtClean="0">
                <a:solidFill>
                  <a:schemeClr val="bg1"/>
                </a:solidFill>
              </a:rPr>
              <a:t>las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nuevas tecnologías </a:t>
            </a:r>
            <a:r>
              <a:rPr lang="es-ES_tradnl" sz="2000" b="1" dirty="0" smtClean="0">
                <a:solidFill>
                  <a:schemeClr val="bg1"/>
                </a:solidFill>
              </a:rPr>
              <a:t>están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transformando </a:t>
            </a:r>
            <a:r>
              <a:rPr lang="es-ES_tradnl" sz="2000" b="1" dirty="0" smtClean="0">
                <a:solidFill>
                  <a:schemeClr val="bg1"/>
                </a:solidFill>
              </a:rPr>
              <a:t>la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ecología del aula y </a:t>
            </a:r>
            <a:r>
              <a:rPr lang="es-ES_tradnl" sz="2000" b="1" dirty="0" smtClean="0">
                <a:solidFill>
                  <a:schemeClr val="bg1"/>
                </a:solidFill>
              </a:rPr>
              <a:t>las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funciones docentes, </a:t>
            </a:r>
            <a:r>
              <a:rPr lang="es-ES_tradnl" sz="2000" b="1" dirty="0" smtClean="0">
                <a:solidFill>
                  <a:schemeClr val="bg1"/>
                </a:solidFill>
              </a:rPr>
              <a:t>y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estos cambios </a:t>
            </a:r>
            <a:r>
              <a:rPr lang="es-ES_tradnl" sz="2000" b="1" dirty="0" smtClean="0">
                <a:solidFill>
                  <a:schemeClr val="bg1"/>
                </a:solidFill>
              </a:rPr>
              <a:t>están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induciendo </a:t>
            </a:r>
            <a:r>
              <a:rPr lang="es-ES_tradnl" sz="2000" b="1" dirty="0" smtClean="0">
                <a:solidFill>
                  <a:schemeClr val="bg1"/>
                </a:solidFill>
              </a:rPr>
              <a:t>una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mutación sistemática </a:t>
            </a:r>
            <a:r>
              <a:rPr lang="es-ES_tradnl" sz="2000" b="1" dirty="0" smtClean="0">
                <a:solidFill>
                  <a:schemeClr val="bg1"/>
                </a:solidFill>
              </a:rPr>
              <a:t>en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las teorías y en </a:t>
            </a:r>
            <a:r>
              <a:rPr lang="es-ES_tradnl" sz="2000" b="1" dirty="0" smtClean="0">
                <a:solidFill>
                  <a:schemeClr val="bg1"/>
                </a:solidFill>
              </a:rPr>
              <a:t>las</a:t>
            </a:r>
          </a:p>
          <a:p>
            <a:pPr algn="ctr"/>
            <a:endParaRPr lang="es-ES_tradnl" sz="2000" b="1" dirty="0">
              <a:solidFill>
                <a:schemeClr val="bg1"/>
              </a:solidFill>
            </a:endParaRPr>
          </a:p>
          <a:p>
            <a:pPr algn="ctr"/>
            <a:r>
              <a:rPr lang="es-ES_tradnl" sz="2000" b="1" dirty="0">
                <a:solidFill>
                  <a:schemeClr val="bg1"/>
                </a:solidFill>
              </a:rPr>
              <a:t>prácticas didáctica</a:t>
            </a:r>
            <a:r>
              <a:rPr lang="es-ES_tradnl" b="1" dirty="0">
                <a:solidFill>
                  <a:schemeClr val="bg1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3108" y="207167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400" dirty="0">
                <a:solidFill>
                  <a:schemeClr val="bg1"/>
                </a:solidFill>
              </a:rPr>
              <a:t>Los profesores deben ser capaces</a:t>
            </a:r>
          </a:p>
          <a:p>
            <a:r>
              <a:rPr lang="es-ES_tradnl" sz="2400" dirty="0">
                <a:solidFill>
                  <a:schemeClr val="bg1"/>
                </a:solidFill>
              </a:rPr>
              <a:t>de acomodarse a continuos cambios</a:t>
            </a:r>
          </a:p>
          <a:p>
            <a:r>
              <a:rPr lang="es-ES_tradnl" sz="2400" dirty="0">
                <a:solidFill>
                  <a:schemeClr val="bg1"/>
                </a:solidFill>
              </a:rPr>
              <a:t>–dramáticos en algunos países– tanto</a:t>
            </a:r>
          </a:p>
          <a:p>
            <a:r>
              <a:rPr lang="es-ES_tradnl" sz="2400" dirty="0">
                <a:solidFill>
                  <a:schemeClr val="bg1"/>
                </a:solidFill>
              </a:rPr>
              <a:t>en el contenido de su enseñanza como</a:t>
            </a:r>
          </a:p>
          <a:p>
            <a:r>
              <a:rPr lang="es-ES_tradnl" sz="2400" dirty="0">
                <a:solidFill>
                  <a:schemeClr val="bg1"/>
                </a:solidFill>
              </a:rPr>
              <a:t>en la forma de enseñar mejor</a:t>
            </a:r>
            <a:r>
              <a:rPr lang="es-ES_tradnl" dirty="0"/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496912">
            <a:off x="2071670" y="1785926"/>
            <a:ext cx="492920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</a:rPr>
              <a:t>No cabe duda de que las nuevas tecnologías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están transformando la ecología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del aula y las funciones docentes,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y estos cambios están induciendo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una mutación sistemática en las teorías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y en las prácticas didácticas. El desarrollo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tecnológico actual nos está situando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ante un nuevo paradigma de la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enseñanza que da lugar a nuevas metodologías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y nuevos roles docentes.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71480"/>
            <a:ext cx="6072230" cy="5768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443841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sz="2000" dirty="0">
                <a:solidFill>
                  <a:schemeClr val="bg1"/>
                </a:solidFill>
              </a:rPr>
              <a:t>En el momento actual no podemos seguir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considerando a los docentes como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almacenes del saber y por lo tanto dispensadores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omnipotentes del conocimiento.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La cantidad de información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que existe sobre cualquier tema es de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tal envergadura que es imposible pensar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que puedan existir personas que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pretendan saber todo de todo. Afortunadamente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están los medios electrónicos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para ayudar con este volumen de</a:t>
            </a:r>
          </a:p>
          <a:p>
            <a:r>
              <a:rPr lang="es-ES_tradnl" sz="2000" dirty="0">
                <a:solidFill>
                  <a:schemeClr val="bg1"/>
                </a:solidFill>
              </a:rPr>
              <a:t>información.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441</Words>
  <Application>Microsoft Office PowerPoint</Application>
  <PresentationFormat>Presentación en pantalla (4:3)</PresentationFormat>
  <Paragraphs>97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</dc:creator>
  <cp:lastModifiedBy>FERNANDO</cp:lastModifiedBy>
  <cp:revision>17</cp:revision>
  <dcterms:created xsi:type="dcterms:W3CDTF">2011-03-23T17:38:30Z</dcterms:created>
  <dcterms:modified xsi:type="dcterms:W3CDTF">2011-03-23T19:04:39Z</dcterms:modified>
</cp:coreProperties>
</file>