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7" r:id="rId4"/>
    <p:sldId id="257" r:id="rId5"/>
    <p:sldId id="258" r:id="rId6"/>
    <p:sldId id="276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82" r:id="rId15"/>
    <p:sldId id="283" r:id="rId16"/>
    <p:sldId id="267" r:id="rId17"/>
    <p:sldId id="277" r:id="rId18"/>
    <p:sldId id="278" r:id="rId19"/>
    <p:sldId id="268" r:id="rId20"/>
    <p:sldId id="279" r:id="rId21"/>
    <p:sldId id="281" r:id="rId22"/>
    <p:sldId id="280" r:id="rId23"/>
    <p:sldId id="269" r:id="rId24"/>
    <p:sldId id="270" r:id="rId25"/>
    <p:sldId id="271" r:id="rId26"/>
    <p:sldId id="272" r:id="rId27"/>
    <p:sldId id="285" r:id="rId28"/>
    <p:sldId id="274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6E699-370D-4B17-A964-1D458C635FD8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DEBD3-B322-44F8-B292-82DE23C9FB4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228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EBD3-B322-44F8-B292-82DE23C9FB43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EBD3-B322-44F8-B292-82DE23C9FB43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EA57-82CF-4A89-BBCB-9178B928DA96}" type="datetimeFigureOut">
              <a:rPr lang="es-CO" smtClean="0"/>
              <a:pPr/>
              <a:t>05/05/2011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651F-0285-404F-A30D-BCDF540F3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4shared.com/document/yPjrDH1o/DISEO_DE_AMBIENTES_EDUCATIVOS_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ad.edu.co/redova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audio" Target="../media/audio2.wav"/><Relationship Id="rId2" Type="http://schemas.openxmlformats.org/officeDocument/2006/relationships/hyperlink" Target="http://www.uv.mx/jdiaz/DisenoInstrucc/ModeloDisenoInstruccional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mbiaaprende.edu.co/html/directivos/1598/article-88892.html" TargetMode="External"/><Relationship Id="rId11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hyperlink" Target="http://oas.unisabana.edu.co/files/MDIBOA.pdf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hyperlink" Target="http://www.gifandgif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zip-onlin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8.png"/><Relationship Id="rId7" Type="http://schemas.openxmlformats.org/officeDocument/2006/relationships/slide" Target="slide4.xml"/><Relationship Id="rId2" Type="http://schemas.openxmlformats.org/officeDocument/2006/relationships/hyperlink" Target="http://www.aulaclic.es/power2007/" TargetMode="Externa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hyperlink" Target="http://office.microsoft.com/es-mx/powerpoint-help/introduccion-a-powerpoint-2010-HA010359435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8.xml"/><Relationship Id="rId5" Type="http://schemas.openxmlformats.org/officeDocument/2006/relationships/slide" Target="slide8.xml"/><Relationship Id="rId10" Type="http://schemas.openxmlformats.org/officeDocument/2006/relationships/slide" Target="slide27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rendeenlinea.udea.edu.co/ova/" TargetMode="External"/><Relationship Id="rId7" Type="http://schemas.openxmlformats.org/officeDocument/2006/relationships/audio" Target="../media/audio2.wav"/><Relationship Id="rId2" Type="http://schemas.openxmlformats.org/officeDocument/2006/relationships/hyperlink" Target="http://aprendeenlinea.udea.edu.co/ova/?q=node/771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audio" Target="../media/audio1.wav"/><Relationship Id="rId4" Type="http://schemas.openxmlformats.org/officeDocument/2006/relationships/hyperlink" Target="http://www.senavirtual.edu.c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SWimurejPY&amp;feature=relate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476672"/>
            <a:ext cx="83529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s-E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nap ITC" pitchFamily="82" charset="0"/>
              </a:rPr>
              <a:t>Un</a:t>
            </a:r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nap ITC" pitchFamily="82" charset="0"/>
              </a:rPr>
              <a:t> OVA</a:t>
            </a:r>
            <a:r>
              <a:rPr lang="es-E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nap ITC" pitchFamily="82" charset="0"/>
              </a:rPr>
              <a:t>,</a:t>
            </a:r>
            <a:r>
              <a:rPr lang="es-E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nap ITC" pitchFamily="82" charset="0"/>
              </a:rPr>
              <a:t> de cómo hacer un </a:t>
            </a:r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nap ITC" pitchFamily="82" charset="0"/>
              </a:rPr>
              <a:t>OVA</a:t>
            </a:r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Snap ITC" pitchFamily="82" charset="0"/>
            </a:endParaRPr>
          </a:p>
        </p:txBody>
      </p:sp>
      <p:pic>
        <p:nvPicPr>
          <p:cNvPr id="7" name="6 Imagen" descr="hipopotamo bailan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3861048"/>
            <a:ext cx="1187624" cy="112474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19672" y="364502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Gill Sans Ultra Bold" pitchFamily="34" charset="0"/>
              </a:rPr>
              <a:t>Tutorial interactivo de cómo elaborar objetos virtuales de aprendizaje</a:t>
            </a:r>
            <a:endParaRPr lang="es-CO" sz="2800" dirty="0">
              <a:latin typeface="Gill Sans Ultra Bold" pitchFamily="34" charset="0"/>
            </a:endParaRPr>
          </a:p>
        </p:txBody>
      </p:sp>
      <p:pic>
        <p:nvPicPr>
          <p:cNvPr id="9" name="8 Imagen" descr="bienvenid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805264"/>
            <a:ext cx="4608512" cy="1052736"/>
          </a:xfrm>
          <a:prstGeom prst="rect">
            <a:avLst/>
          </a:prstGeom>
        </p:spPr>
      </p:pic>
      <p:pic>
        <p:nvPicPr>
          <p:cNvPr id="10" name="9 Imagen" descr="computad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1115616" cy="1052736"/>
          </a:xfrm>
          <a:prstGeom prst="rect">
            <a:avLst/>
          </a:prstGeom>
        </p:spPr>
      </p:pic>
      <p:sp>
        <p:nvSpPr>
          <p:cNvPr id="12" name="11 Botón de acción: Hacia delante o Siguiente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8748464" y="6453336"/>
            <a:ext cx="395536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CARACTERÍSTICAS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227687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latin typeface="Comic Sans MS" pitchFamily="66" charset="0"/>
              </a:rPr>
              <a:t>• Reutilización: </a:t>
            </a:r>
            <a:r>
              <a:rPr lang="es-CO" sz="2000" dirty="0" smtClean="0">
                <a:latin typeface="Comic Sans MS" pitchFamily="66" charset="0"/>
              </a:rPr>
              <a:t>objeto con capacidad para ser usado en contextos y propósitos educativos diferentes y para adaptarse y combinarse dentro de nuevas secuencias formativas.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</a:t>
            </a:r>
            <a:r>
              <a:rPr lang="es-CO" sz="2000" b="1" dirty="0" err="1" smtClean="0">
                <a:latin typeface="Comic Sans MS" pitchFamily="66" charset="0"/>
              </a:rPr>
              <a:t>Educatividad</a:t>
            </a:r>
            <a:r>
              <a:rPr lang="es-CO" sz="2000" b="1" dirty="0" smtClean="0">
                <a:latin typeface="Comic Sans MS" pitchFamily="66" charset="0"/>
              </a:rPr>
              <a:t>:</a:t>
            </a:r>
            <a:r>
              <a:rPr lang="es-CO" sz="2000" dirty="0" smtClean="0">
                <a:latin typeface="Comic Sans MS" pitchFamily="66" charset="0"/>
              </a:rPr>
              <a:t>  con capacidad para generar aprendizaje.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Interoperabilidad:  </a:t>
            </a:r>
            <a:r>
              <a:rPr lang="es-CO" sz="2000" dirty="0" smtClean="0">
                <a:latin typeface="Comic Sans MS" pitchFamily="66" charset="0"/>
              </a:rPr>
              <a:t>capacidad para poder integrarse en estructuras y sistemas (plataformas) diferentes.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Accesibilidad:  </a:t>
            </a:r>
            <a:r>
              <a:rPr lang="es-CO" sz="2000" dirty="0" smtClean="0">
                <a:latin typeface="Comic Sans MS" pitchFamily="66" charset="0"/>
              </a:rPr>
              <a:t>facilidad para ser identificados, buscados y encontrados gracias al correspondiente etiquetado a través de diversos descriptores (metadatos) que permitirían la catalogación y almacenamiento en el correspondiente repositorio.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15567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Según Carlos Fernando La Torre son…</a:t>
            </a:r>
            <a:endParaRPr lang="es-CO" b="1" dirty="0"/>
          </a:p>
        </p:txBody>
      </p:sp>
      <p:sp>
        <p:nvSpPr>
          <p:cNvPr id="8" name="7 Botón de acción: Hacia delante o Siguiente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CARACTERÍSTICAS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1772816"/>
            <a:ext cx="777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latin typeface="Comic Sans MS" pitchFamily="66" charset="0"/>
              </a:rPr>
              <a:t>• Durabilidad: </a:t>
            </a:r>
            <a:r>
              <a:rPr lang="es-CO" sz="2000" dirty="0" smtClean="0">
                <a:latin typeface="Comic Sans MS" pitchFamily="66" charset="0"/>
              </a:rPr>
              <a:t>vigencia de la información de los objetos, sin necesidad de nuevos diseños.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Independencia y autonomía: </a:t>
            </a:r>
            <a:r>
              <a:rPr lang="es-CO" sz="2000" dirty="0" smtClean="0">
                <a:latin typeface="Comic Sans MS" pitchFamily="66" charset="0"/>
              </a:rPr>
              <a:t>de los objetos con respecto de los sistemas desde los que fueron creados y con sentido propio.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</a:t>
            </a:r>
            <a:r>
              <a:rPr lang="es-CO" sz="2000" b="1" dirty="0" err="1" smtClean="0">
                <a:latin typeface="Comic Sans MS" pitchFamily="66" charset="0"/>
              </a:rPr>
              <a:t>Generatividad</a:t>
            </a:r>
            <a:r>
              <a:rPr lang="es-CO" sz="2000" b="1" dirty="0" smtClean="0">
                <a:latin typeface="Comic Sans MS" pitchFamily="66" charset="0"/>
              </a:rPr>
              <a:t>: </a:t>
            </a:r>
            <a:r>
              <a:rPr lang="es-CO" sz="2000" dirty="0" smtClean="0">
                <a:latin typeface="Comic Sans MS" pitchFamily="66" charset="0"/>
              </a:rPr>
              <a:t>capacidad para construir contenidos, objetos nuevos derivados de él. Capacidad para ser actualizados o modificados, aumentando sus potencialidades a través de la colaboración. </a:t>
            </a:r>
          </a:p>
          <a:p>
            <a:pPr algn="just"/>
            <a:endParaRPr lang="es-CO" sz="2000" dirty="0" smtClean="0">
              <a:latin typeface="Comic Sans MS" pitchFamily="66" charset="0"/>
            </a:endParaRPr>
          </a:p>
          <a:p>
            <a:pPr algn="just"/>
            <a:r>
              <a:rPr lang="es-CO" sz="2000" b="1" dirty="0" smtClean="0">
                <a:latin typeface="Comic Sans MS" pitchFamily="66" charset="0"/>
              </a:rPr>
              <a:t>• Flexibilidad, versatilidad y funcionalidad: </a:t>
            </a:r>
            <a:r>
              <a:rPr lang="es-CO" sz="2000" dirty="0" smtClean="0">
                <a:latin typeface="Comic Sans MS" pitchFamily="66" charset="0"/>
              </a:rPr>
              <a:t>con elasticidad para combinarse en muy diversas propuestas de áreas del saber diferentes. </a:t>
            </a:r>
          </a:p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Mayor información sobre OVAS </a:t>
            </a:r>
            <a:r>
              <a:rPr lang="es-CO" dirty="0" smtClean="0">
                <a:hlinkClick r:id="rId2"/>
              </a:rPr>
              <a:t>aquí</a:t>
            </a:r>
            <a:endParaRPr lang="es-CO" dirty="0"/>
          </a:p>
        </p:txBody>
      </p:sp>
      <p:sp>
        <p:nvSpPr>
          <p:cNvPr id="9" name="8 Botón de acción: Inicio">
            <a:hlinkClick r:id="rId3" action="ppaction://hlinksldjump" highlightClick="1">
              <a:snd r:embed="rId4" name="laser.wav"/>
            </a:hlinkClick>
          </p:cNvPr>
          <p:cNvSpPr/>
          <p:nvPr/>
        </p:nvSpPr>
        <p:spPr>
          <a:xfrm>
            <a:off x="8748464" y="6381328"/>
            <a:ext cx="39553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1600" dirty="0" smtClean="0">
                <a:latin typeface="Comic Sans MS" pitchFamily="66" charset="0"/>
              </a:rPr>
              <a:t>Para que un OVA tenga un alto valor pedagógico debe presentar los siguientes componentes:</a:t>
            </a:r>
          </a:p>
          <a:p>
            <a:pPr algn="just">
              <a:buNone/>
            </a:pPr>
            <a:endParaRPr lang="es-CO" sz="1600" dirty="0" smtClean="0">
              <a:latin typeface="Comic Sans MS" pitchFamily="66" charset="0"/>
            </a:endParaRPr>
          </a:p>
          <a:p>
            <a:pPr lvl="0" algn="just"/>
            <a:r>
              <a:rPr lang="es-CO" sz="1800" b="1" dirty="0" smtClean="0">
                <a:latin typeface="Comic Sans MS" pitchFamily="66" charset="0"/>
              </a:rPr>
              <a:t>Objetivos</a:t>
            </a:r>
            <a:r>
              <a:rPr lang="es-CO" sz="1600" dirty="0" smtClean="0">
                <a:latin typeface="Comic Sans MS" pitchFamily="66" charset="0"/>
              </a:rPr>
              <a:t>: Expresan de manera explícita lo que el estudiante va a aprender.</a:t>
            </a:r>
          </a:p>
          <a:p>
            <a:pPr lvl="0" algn="just"/>
            <a:r>
              <a:rPr lang="es-CO" sz="1800" b="1" dirty="0" smtClean="0">
                <a:latin typeface="Comic Sans MS" pitchFamily="66" charset="0"/>
              </a:rPr>
              <a:t>Contenidos: </a:t>
            </a:r>
            <a:r>
              <a:rPr lang="es-CO" sz="1600" dirty="0" smtClean="0">
                <a:latin typeface="Comic Sans MS" pitchFamily="66" charset="0"/>
              </a:rPr>
              <a:t>Se refiere a los tipos de conocimiento y sus múltiples formas de representarlos, pueden ser: definiciones, explicaciones, artículos, videos, entrevistas, lecturas, opiniones, incluyendo enlaces a otros objetos, fuentes, referencias, etc.</a:t>
            </a:r>
          </a:p>
          <a:p>
            <a:pPr lvl="0" algn="just"/>
            <a:r>
              <a:rPr lang="es-CO" sz="1800" b="1" dirty="0" smtClean="0">
                <a:latin typeface="Comic Sans MS" pitchFamily="66" charset="0"/>
              </a:rPr>
              <a:t>Actividades de aprendizaje: </a:t>
            </a:r>
            <a:r>
              <a:rPr lang="es-CO" sz="1600" dirty="0" smtClean="0">
                <a:latin typeface="Comic Sans MS" pitchFamily="66" charset="0"/>
              </a:rPr>
              <a:t>Que guían al estudiante para alcanzar los objetivos propuestos.</a:t>
            </a:r>
          </a:p>
          <a:p>
            <a:pPr lvl="0" algn="just"/>
            <a:r>
              <a:rPr lang="es-CO" sz="1800" b="1" dirty="0" smtClean="0">
                <a:latin typeface="Comic Sans MS" pitchFamily="66" charset="0"/>
              </a:rPr>
              <a:t>Elementos de contextualización: </a:t>
            </a:r>
            <a:r>
              <a:rPr lang="es-CO" sz="1600" dirty="0" smtClean="0">
                <a:latin typeface="Comic Sans MS" pitchFamily="66" charset="0"/>
              </a:rPr>
              <a:t>Que permiten reutilizar el objeto en otros escenarios, como por ejemplo los textos de introducción, el tipo de licenciamiento y los créditos del objeto.</a:t>
            </a:r>
          </a:p>
          <a:p>
            <a:pPr algn="just"/>
            <a:r>
              <a:rPr lang="es-CO" sz="1800" b="1" dirty="0" smtClean="0">
                <a:latin typeface="Comic Sans MS" pitchFamily="66" charset="0"/>
              </a:rPr>
              <a:t>La evaluación: </a:t>
            </a:r>
            <a:r>
              <a:rPr lang="es-CO" sz="1600" dirty="0" smtClean="0">
                <a:latin typeface="Comic Sans MS" pitchFamily="66" charset="0"/>
              </a:rPr>
              <a:t>aunque no esta contemplada en esta definición es una herramienta que permite verificar el aprendizaje logrado. Están en concordancia con los objetivos propuestos y por el tipo de contenido presentado.</a:t>
            </a:r>
          </a:p>
          <a:p>
            <a:pPr algn="just">
              <a:buNone/>
            </a:pPr>
            <a:endParaRPr lang="es-CO" sz="16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Componentes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7" name="6 Botón de acción: Inicio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8748464" y="6381328"/>
            <a:ext cx="39553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9807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Diseño </a:t>
            </a:r>
            <a:r>
              <a:rPr lang="es-CO" sz="2000" dirty="0" err="1" smtClean="0">
                <a:solidFill>
                  <a:srgbClr val="C00000"/>
                </a:solidFill>
                <a:latin typeface="Rockwell Extra Bold" pitchFamily="18" charset="0"/>
              </a:rPr>
              <a:t>Instruccional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2768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700808"/>
            <a:ext cx="8352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Para Mónica </a:t>
            </a:r>
            <a:r>
              <a:rPr lang="es-CO" b="1" dirty="0" err="1" smtClean="0"/>
              <a:t>Agudelo</a:t>
            </a:r>
            <a:r>
              <a:rPr lang="es-CO" b="1" dirty="0" smtClean="0"/>
              <a:t> de la Universidad de Antioquia:</a:t>
            </a:r>
          </a:p>
          <a:p>
            <a:endParaRPr lang="es-CO" dirty="0" smtClean="0"/>
          </a:p>
          <a:p>
            <a:pPr algn="just"/>
            <a:r>
              <a:rPr lang="es-CO" sz="2000" dirty="0" smtClean="0"/>
              <a:t>¨El diseño </a:t>
            </a:r>
            <a:r>
              <a:rPr lang="es-CO" sz="2000" dirty="0" err="1" smtClean="0"/>
              <a:t>instruccional</a:t>
            </a:r>
            <a:r>
              <a:rPr lang="es-CO" sz="2000" dirty="0" smtClean="0"/>
              <a:t> es el proceso sistémico, planificado y estructurado que se debe llevar a cabo para producir cursos para la educación presencial o en línea, ya sea a nivel formativo o de entrenamiento, módulos o unidades didácticas, objetos de aprendizaje y en general recursos educativos que vayan mucho más allá de los contenido¨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¨Un modelo de diseño </a:t>
            </a:r>
            <a:r>
              <a:rPr lang="es-CO" sz="2000" dirty="0" err="1" smtClean="0"/>
              <a:t>instruccional</a:t>
            </a:r>
            <a:r>
              <a:rPr lang="es-CO" sz="2000" dirty="0" smtClean="0"/>
              <a:t> se fundamenta en las teorías del aprendizaje y va desde la definición de lo que el profesor quiere que el estudiante aprenda –los objetivos de aprendizaje- hasta la evaluación formativa del proceso. En un sentido más amplio, el diseño </a:t>
            </a:r>
            <a:r>
              <a:rPr lang="es-CO" sz="2000" dirty="0" err="1" smtClean="0"/>
              <a:t>instruccional</a:t>
            </a:r>
            <a:r>
              <a:rPr lang="es-CO" sz="2000" dirty="0" smtClean="0"/>
              <a:t> permite detallar las actividades del proceso de diseño, desarrollo, implementación y evaluación de propuestas formativas¨.</a:t>
            </a:r>
          </a:p>
          <a:p>
            <a:endParaRPr lang="es-CO" dirty="0"/>
          </a:p>
        </p:txBody>
      </p:sp>
      <p:sp>
        <p:nvSpPr>
          <p:cNvPr id="2" name="1 Botón de acción: Hacia delante o Siguiente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604448" y="6547656"/>
            <a:ext cx="539552" cy="310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9807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Diseño </a:t>
            </a:r>
            <a:r>
              <a:rPr lang="es-CO" sz="2000" dirty="0" err="1" smtClean="0">
                <a:solidFill>
                  <a:srgbClr val="C00000"/>
                </a:solidFill>
                <a:latin typeface="Rockwell Extra Bold" pitchFamily="18" charset="0"/>
              </a:rPr>
              <a:t>Instruccional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2768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70080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pPr algn="just"/>
            <a:r>
              <a:rPr lang="es-CO" dirty="0" smtClean="0"/>
              <a:t>¨Utilizar un modelo de diseño </a:t>
            </a:r>
            <a:r>
              <a:rPr lang="es-CO" dirty="0" err="1" smtClean="0"/>
              <a:t>instruccional</a:t>
            </a:r>
            <a:r>
              <a:rPr lang="es-CO" dirty="0" smtClean="0"/>
              <a:t> facilita la elaboración del material por parte de los involucrados en la producción, también facilita la gestión del proceso a los profesores y la ejecución del mismo a los estudiantes, de allí la importancia de que dicho modelo esté adecuado a las necesidades de la institución y en especial a las necesidades de los estudiantes, lo que asegura la calidad del aprendizaje¨.</a:t>
            </a:r>
          </a:p>
          <a:p>
            <a:endParaRPr lang="es-CO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11620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653136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5536" y="38610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Ejemplos de diseños aquí…</a:t>
            </a:r>
            <a:endParaRPr lang="es-CO" dirty="0"/>
          </a:p>
        </p:txBody>
      </p:sp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013176"/>
            <a:ext cx="2376264" cy="68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283968" y="41490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Más sobre OVAS en …</a:t>
            </a:r>
            <a:endParaRPr lang="es-CO" dirty="0"/>
          </a:p>
        </p:txBody>
      </p:sp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8450" y="5013177"/>
            <a:ext cx="202800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Botón de acción: Hacia atrás o Anterior">
            <a:hlinkClick r:id="" action="ppaction://hlinkshowjump?jump=previousslide" highlightClick="1">
              <a:snd r:embed="rId10" name="click.wav"/>
            </a:hlinkClick>
          </p:cNvPr>
          <p:cNvSpPr/>
          <p:nvPr/>
        </p:nvSpPr>
        <p:spPr>
          <a:xfrm>
            <a:off x="0" y="6525344"/>
            <a:ext cx="61156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Botón de acción: Inicio">
            <a:hlinkClick r:id="rId11" action="ppaction://hlinksldjump" highlightClick="1">
              <a:snd r:embed="rId12" name="laser.wav"/>
            </a:hlinkClick>
          </p:cNvPr>
          <p:cNvSpPr/>
          <p:nvPr/>
        </p:nvSpPr>
        <p:spPr>
          <a:xfrm>
            <a:off x="8748464" y="6309320"/>
            <a:ext cx="39553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764704"/>
            <a:ext cx="7431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ELABORACIÓN DE OVAS TUTORIAL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4293096"/>
            <a:ext cx="7344816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Ovas  </a:t>
            </a:r>
            <a:r>
              <a:rPr lang="es-ES" sz="4000" b="1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UTILIZANDO </a:t>
            </a:r>
            <a:r>
              <a:rPr lang="es-ES" sz="4000" b="1" cap="all" spc="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POWERPOINT</a:t>
            </a:r>
            <a:endParaRPr lang="es-ES" sz="4000" b="1" cap="all" spc="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 descr="Welcome (33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86569" cy="2448272"/>
          </a:xfrm>
          <a:prstGeom prst="rect">
            <a:avLst/>
          </a:prstGeom>
        </p:spPr>
      </p:pic>
      <p:pic>
        <p:nvPicPr>
          <p:cNvPr id="8" name="7 Imagen" descr="Gifs Animados Under Costruction (6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805264"/>
            <a:ext cx="5400600" cy="720080"/>
          </a:xfrm>
          <a:prstGeom prst="rect">
            <a:avLst/>
          </a:prstGeom>
        </p:spPr>
      </p:pic>
      <p:sp>
        <p:nvSpPr>
          <p:cNvPr id="9" name="8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420888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Comic Sans MS" pitchFamily="66" charset="0"/>
              </a:rPr>
              <a:t>¿Cómo hacer para que las diapositivas sigan un camino determinado?</a:t>
            </a: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772816"/>
            <a:ext cx="8280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000" dirty="0" smtClean="0"/>
              <a:t>Evitar que las diapositivas pasen por </a:t>
            </a:r>
            <a:r>
              <a:rPr lang="es-CO" sz="2000" dirty="0" err="1" smtClean="0"/>
              <a:t>click</a:t>
            </a:r>
            <a:r>
              <a:rPr lang="es-CO" sz="2000" dirty="0" smtClean="0"/>
              <a:t> del mouse o con las flechas, así:</a:t>
            </a:r>
          </a:p>
          <a:p>
            <a:pPr marL="342900" indent="-342900" algn="just"/>
            <a:endParaRPr lang="es-CO" sz="2000" dirty="0" smtClean="0"/>
          </a:p>
          <a:p>
            <a:pPr algn="just"/>
            <a:r>
              <a:rPr lang="es-CO" sz="2000" dirty="0" smtClean="0"/>
              <a:t>Haga </a:t>
            </a:r>
            <a:r>
              <a:rPr lang="es-CO" sz="2000" dirty="0" err="1" smtClean="0"/>
              <a:t>click</a:t>
            </a:r>
            <a:r>
              <a:rPr lang="es-CO" sz="2000" dirty="0" smtClean="0"/>
              <a:t> en Presentación con diapositivas / Configuración de la presentación con diapositivas / tipo de presentación / Examinada en exposición (pantalla completa) / Aceptar</a:t>
            </a:r>
          </a:p>
          <a:p>
            <a:endParaRPr lang="es-CO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b="6483"/>
          <a:stretch>
            <a:fillRect/>
          </a:stretch>
        </p:blipFill>
        <p:spPr bwMode="auto">
          <a:xfrm>
            <a:off x="2555776" y="3140968"/>
            <a:ext cx="5614109" cy="343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Elipse"/>
          <p:cNvSpPr/>
          <p:nvPr/>
        </p:nvSpPr>
        <p:spPr>
          <a:xfrm>
            <a:off x="3779912" y="3645024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4139952" y="4653136"/>
            <a:ext cx="151216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4211960" y="3212976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5868144" y="6309320"/>
            <a:ext cx="100811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676456" y="6525344"/>
            <a:ext cx="467544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 descr="Gifs Animados Hombres (4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365104"/>
            <a:ext cx="86409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Comic Sans MS" pitchFamily="66" charset="0"/>
              </a:rPr>
              <a:t>¿Cómo hacer para que las diapositivas sigan un camino determinado?</a:t>
            </a: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556792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CO" sz="2000" dirty="0" smtClean="0"/>
              <a:t>2.  Las  diapositivas se pueden guiar por botones de  acción o hipervínculos, así: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208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Para botones haga </a:t>
            </a:r>
            <a:r>
              <a:rPr lang="es-CO" dirty="0" err="1" smtClean="0"/>
              <a:t>click</a:t>
            </a:r>
            <a:r>
              <a:rPr lang="es-CO" dirty="0" smtClean="0"/>
              <a:t> en i</a:t>
            </a:r>
            <a:r>
              <a:rPr lang="es-CO" u="sng" dirty="0" smtClean="0"/>
              <a:t>nsertar</a:t>
            </a:r>
            <a:r>
              <a:rPr lang="es-CO" dirty="0" smtClean="0"/>
              <a:t> /  </a:t>
            </a:r>
            <a:r>
              <a:rPr lang="es-CO" u="sng" dirty="0" smtClean="0"/>
              <a:t>formas</a:t>
            </a:r>
            <a:r>
              <a:rPr lang="es-CO" dirty="0" smtClean="0"/>
              <a:t> / </a:t>
            </a:r>
            <a:r>
              <a:rPr lang="es-CO" u="sng" dirty="0" smtClean="0"/>
              <a:t>Botones de acción</a:t>
            </a:r>
            <a:r>
              <a:rPr lang="es-CO" dirty="0" smtClean="0"/>
              <a:t>   y escoja un botón</a:t>
            </a:r>
            <a:endParaRPr lang="es-CO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r="13997" b="5901"/>
          <a:stretch>
            <a:fillRect/>
          </a:stretch>
        </p:blipFill>
        <p:spPr bwMode="auto">
          <a:xfrm>
            <a:off x="323528" y="3212976"/>
            <a:ext cx="417646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Elipse"/>
          <p:cNvSpPr/>
          <p:nvPr/>
        </p:nvSpPr>
        <p:spPr>
          <a:xfrm>
            <a:off x="611560" y="3356992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1403648" y="6237312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1259632" y="3501008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13258" b="5901"/>
          <a:stretch>
            <a:fillRect/>
          </a:stretch>
        </p:blipFill>
        <p:spPr bwMode="auto">
          <a:xfrm>
            <a:off x="4788024" y="2996952"/>
            <a:ext cx="4067944" cy="343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4823520" y="2132856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Ubique el botón elegido en un lugar, haga </a:t>
            </a:r>
            <a:r>
              <a:rPr lang="es-CO" sz="1600" dirty="0" err="1" smtClean="0"/>
              <a:t>click</a:t>
            </a:r>
            <a:r>
              <a:rPr lang="es-CO" sz="1600" dirty="0" smtClean="0"/>
              <a:t> en </a:t>
            </a:r>
            <a:r>
              <a:rPr lang="es-CO" sz="1600" u="sng" dirty="0" smtClean="0"/>
              <a:t>hipervínculo a </a:t>
            </a:r>
            <a:r>
              <a:rPr lang="es-CO" sz="1600" dirty="0" smtClean="0"/>
              <a:t>y elija donde quiere que siga al hacer </a:t>
            </a:r>
            <a:r>
              <a:rPr lang="es-CO" sz="1600" dirty="0" err="1" smtClean="0"/>
              <a:t>click</a:t>
            </a:r>
            <a:r>
              <a:rPr lang="es-CO" sz="1600" dirty="0" smtClean="0"/>
              <a:t>. Si desea puede añadir un sonido.</a:t>
            </a:r>
            <a:endParaRPr lang="es-CO" sz="1600" dirty="0"/>
          </a:p>
        </p:txBody>
      </p:sp>
      <p:sp>
        <p:nvSpPr>
          <p:cNvPr id="17" name="16 Elipse"/>
          <p:cNvSpPr/>
          <p:nvPr/>
        </p:nvSpPr>
        <p:spPr>
          <a:xfrm>
            <a:off x="6300192" y="4869160"/>
            <a:ext cx="79208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8028384" y="4005064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lipse"/>
          <p:cNvSpPr/>
          <p:nvPr/>
        </p:nvSpPr>
        <p:spPr>
          <a:xfrm>
            <a:off x="6228184" y="3717032"/>
            <a:ext cx="79208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Botón de acción: Hacia atrás o Anterior">
            <a:hlinkClick r:id="" action="ppaction://hlinkshowjump?jump=previousslide" highlightClick="1">
              <a:snd r:embed="rId4" name="click.wav"/>
            </a:hlinkClick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764704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Comic Sans MS" pitchFamily="66" charset="0"/>
              </a:rPr>
              <a:t>¿Cómo crear hipervínculos internos?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742"/>
          <a:stretch>
            <a:fillRect/>
          </a:stretch>
        </p:blipFill>
        <p:spPr bwMode="auto">
          <a:xfrm>
            <a:off x="395536" y="2996952"/>
            <a:ext cx="6768752" cy="36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95536" y="1340768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También se pueden crear hipervínculos sobre palabras o imágenes que lleven a un lugar determinado de la presentación así: Resalte la palabra o la imagen y luego haga </a:t>
            </a:r>
            <a:r>
              <a:rPr lang="es-CO" sz="2000" dirty="0" err="1" smtClean="0"/>
              <a:t>click</a:t>
            </a:r>
            <a:r>
              <a:rPr lang="es-CO" sz="2000" dirty="0" smtClean="0"/>
              <a:t> en </a:t>
            </a:r>
            <a:r>
              <a:rPr lang="es-CO" sz="2000" u="sng" dirty="0" smtClean="0"/>
              <a:t>Insertar </a:t>
            </a:r>
            <a:r>
              <a:rPr lang="es-CO" sz="2000" dirty="0" smtClean="0"/>
              <a:t>/  </a:t>
            </a:r>
            <a:r>
              <a:rPr lang="es-CO" sz="2000" u="sng" dirty="0" smtClean="0"/>
              <a:t>Hipervínculo</a:t>
            </a:r>
            <a:r>
              <a:rPr lang="es-CO" sz="2000" dirty="0" smtClean="0"/>
              <a:t>  /  </a:t>
            </a:r>
            <a:r>
              <a:rPr lang="es-CO" sz="2000" u="sng" dirty="0" smtClean="0"/>
              <a:t>Lugar de este documento </a:t>
            </a:r>
            <a:r>
              <a:rPr lang="es-CO" sz="2000" dirty="0" smtClean="0"/>
              <a:t>y elija la diapositiva de destino.</a:t>
            </a:r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5 Elipse"/>
          <p:cNvSpPr/>
          <p:nvPr/>
        </p:nvSpPr>
        <p:spPr>
          <a:xfrm>
            <a:off x="4860032" y="4293096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971600" y="3068960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4860032" y="4869160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467544" y="4797152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2843808" y="3284984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Botón de acción: Hacia atrás o Anterior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13 Imagen" descr="Gifs Animados Hombres (89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1" y="3068960"/>
            <a:ext cx="122413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62068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Comic Sans MS" pitchFamily="66" charset="0"/>
              </a:rPr>
              <a:t>¿Cómo crear hipervínculos externos?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3997" b="8421"/>
          <a:stretch>
            <a:fillRect/>
          </a:stretch>
        </p:blipFill>
        <p:spPr bwMode="auto">
          <a:xfrm>
            <a:off x="539552" y="2780928"/>
            <a:ext cx="5616624" cy="36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5536" y="134076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Primero resalte una palabras o imagen que servirá como icono para llevarlo al  vinculo externo,  luego: haga </a:t>
            </a:r>
            <a:r>
              <a:rPr lang="es-CO" sz="2000" dirty="0" err="1" smtClean="0"/>
              <a:t>click</a:t>
            </a:r>
            <a:r>
              <a:rPr lang="es-CO" sz="2000" dirty="0" smtClean="0"/>
              <a:t> en </a:t>
            </a:r>
            <a:r>
              <a:rPr lang="es-CO" sz="2000" u="sng" dirty="0" smtClean="0"/>
              <a:t>Insertar </a:t>
            </a:r>
            <a:r>
              <a:rPr lang="es-CO" sz="2000" dirty="0" smtClean="0"/>
              <a:t>/  </a:t>
            </a:r>
            <a:r>
              <a:rPr lang="es-CO" sz="2000" u="sng" dirty="0" smtClean="0"/>
              <a:t>Hipervínculo</a:t>
            </a:r>
            <a:r>
              <a:rPr lang="es-CO" sz="2000" dirty="0" smtClean="0"/>
              <a:t>  /  </a:t>
            </a:r>
            <a:r>
              <a:rPr lang="es-CO" sz="2000" u="sng" dirty="0" smtClean="0"/>
              <a:t>Archivo o página web existente </a:t>
            </a:r>
            <a:r>
              <a:rPr lang="es-CO" sz="2000" dirty="0" smtClean="0"/>
              <a:t>, tiene 2 opciones…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300192" y="2276872"/>
            <a:ext cx="259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1. En la parte inferior, </a:t>
            </a:r>
            <a:r>
              <a:rPr lang="es-CO" u="sng" dirty="0" smtClean="0"/>
              <a:t>dirección</a:t>
            </a:r>
            <a:r>
              <a:rPr lang="es-CO" dirty="0" smtClean="0"/>
              <a:t>,  colocar el enlace de la pagina web donde quiere enviar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2. Haciendo </a:t>
            </a:r>
            <a:r>
              <a:rPr lang="es-CO" dirty="0" err="1" smtClean="0"/>
              <a:t>click</a:t>
            </a:r>
            <a:r>
              <a:rPr lang="es-CO" dirty="0" smtClean="0"/>
              <a:t> en </a:t>
            </a:r>
            <a:r>
              <a:rPr lang="es-CO" u="sng" dirty="0" smtClean="0"/>
              <a:t>carpeta actual </a:t>
            </a:r>
            <a:r>
              <a:rPr lang="es-CO" dirty="0" smtClean="0"/>
              <a:t>elija el archivo que está en su disco duro y quiere que se abra</a:t>
            </a:r>
          </a:p>
          <a:p>
            <a:pPr algn="just"/>
            <a:r>
              <a:rPr lang="es-CO" sz="1400" dirty="0" smtClean="0"/>
              <a:t>(Cuidado, para que este abra fuera de su computador, debe crear una carpeta, guardar los archivos que quiera vincular y el archivo en </a:t>
            </a:r>
            <a:r>
              <a:rPr lang="es-CO" sz="1400" dirty="0" err="1" smtClean="0"/>
              <a:t>powerpoint</a:t>
            </a:r>
            <a:r>
              <a:rPr lang="es-CO" sz="1400" dirty="0" smtClean="0"/>
              <a:t> que está creando allí)</a:t>
            </a:r>
            <a:endParaRPr lang="es-CO" sz="1400" dirty="0"/>
          </a:p>
        </p:txBody>
      </p:sp>
      <p:sp>
        <p:nvSpPr>
          <p:cNvPr id="10" name="9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604448" y="6597352"/>
            <a:ext cx="539552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Botón de acción: Hacia atrás o Anterior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539552" y="4077072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1043608" y="5373216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1115616" y="4293096"/>
            <a:ext cx="576064" cy="448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971600" y="2924944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4788024" y="4077072"/>
            <a:ext cx="115212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Elipse"/>
          <p:cNvSpPr/>
          <p:nvPr/>
        </p:nvSpPr>
        <p:spPr>
          <a:xfrm>
            <a:off x="2915816" y="3140968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98884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Comic Sans MS" pitchFamily="66" charset="0"/>
              </a:rPr>
              <a:t>Se pretende en primera medida tener un recorrido por los conceptos básicos que giran alrededor de los objetos de aprendizaje (OVAS</a:t>
            </a:r>
            <a:r>
              <a:rPr lang="es-CO" sz="2000" dirty="0" smtClean="0">
                <a:latin typeface="Comic Sans MS" pitchFamily="66" charset="0"/>
              </a:rPr>
              <a:t>), </a:t>
            </a:r>
            <a:r>
              <a:rPr lang="es-CO" sz="2000" dirty="0" smtClean="0">
                <a:latin typeface="Comic Sans MS" pitchFamily="66" charset="0"/>
              </a:rPr>
              <a:t>para</a:t>
            </a:r>
            <a:r>
              <a:rPr lang="es-CO" sz="2000" dirty="0" smtClean="0">
                <a:latin typeface="Comic Sans MS" pitchFamily="66" charset="0"/>
              </a:rPr>
              <a:t> </a:t>
            </a:r>
            <a:r>
              <a:rPr lang="es-CO" sz="2000" dirty="0" smtClean="0">
                <a:latin typeface="Comic Sans MS" pitchFamily="66" charset="0"/>
              </a:rPr>
              <a:t>luego dar algunas recomendaciones  </a:t>
            </a:r>
            <a:r>
              <a:rPr lang="es-CO" sz="2000" dirty="0" smtClean="0">
                <a:latin typeface="Comic Sans MS" pitchFamily="66" charset="0"/>
              </a:rPr>
              <a:t>en la </a:t>
            </a:r>
            <a:r>
              <a:rPr lang="es-CO" sz="2000" dirty="0" smtClean="0">
                <a:latin typeface="Comic Sans MS" pitchFamily="66" charset="0"/>
              </a:rPr>
              <a:t>elaboración de un OVA usando </a:t>
            </a:r>
            <a:r>
              <a:rPr lang="es-CO" sz="2000" dirty="0" err="1" smtClean="0">
                <a:latin typeface="Comic Sans MS" pitchFamily="66" charset="0"/>
              </a:rPr>
              <a:t>powerpoint</a:t>
            </a:r>
            <a:r>
              <a:rPr lang="es-CO" sz="2000" dirty="0" smtClean="0">
                <a:latin typeface="Comic Sans MS" pitchFamily="66" charset="0"/>
              </a:rPr>
              <a:t> </a:t>
            </a:r>
            <a:r>
              <a:rPr lang="es-CO" sz="2000" dirty="0" smtClean="0">
                <a:latin typeface="Comic Sans MS" pitchFamily="66" charset="0"/>
              </a:rPr>
              <a:t>de una manera </a:t>
            </a:r>
            <a:r>
              <a:rPr lang="es-CO" sz="2000" dirty="0" smtClean="0">
                <a:latin typeface="Comic Sans MS" pitchFamily="66" charset="0"/>
              </a:rPr>
              <a:t>dinámica, </a:t>
            </a:r>
            <a:r>
              <a:rPr lang="es-CO" sz="2000" dirty="0" smtClean="0">
                <a:latin typeface="Comic Sans MS" pitchFamily="66" charset="0"/>
              </a:rPr>
              <a:t>que permitirá  a los estudiantes interactuar con los materiales </a:t>
            </a:r>
            <a:r>
              <a:rPr lang="es-CO" sz="2000" dirty="0" smtClean="0">
                <a:latin typeface="Comic Sans MS" pitchFamily="66" charset="0"/>
              </a:rPr>
              <a:t>didácticos. </a:t>
            </a:r>
            <a:endParaRPr lang="es-CO" sz="20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35896" y="332656"/>
            <a:ext cx="5056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OBJETIVO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4452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Un recorrido al mundo de los OVAS a través de un OVA</a:t>
            </a:r>
            <a:endParaRPr lang="es-CO" b="1" dirty="0"/>
          </a:p>
        </p:txBody>
      </p:sp>
      <p:pic>
        <p:nvPicPr>
          <p:cNvPr id="8" name="7 Imagen" descr="Gifs Animados Robots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509120"/>
            <a:ext cx="864096" cy="1568574"/>
          </a:xfrm>
          <a:prstGeom prst="rect">
            <a:avLst/>
          </a:prstGeom>
        </p:spPr>
      </p:pic>
      <p:sp>
        <p:nvSpPr>
          <p:cNvPr id="9" name="8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908720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insertar videos en la presentación?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1556792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900" dirty="0" smtClean="0"/>
              <a:t>Existen 2 maneras:</a:t>
            </a:r>
          </a:p>
          <a:p>
            <a:pPr algn="just"/>
            <a:r>
              <a:rPr lang="es-CO" sz="1900" dirty="0" smtClean="0"/>
              <a:t>1.Mediante un hipervínculo externo a páginas de almacenamiento de videos como </a:t>
            </a:r>
            <a:r>
              <a:rPr lang="es-CO" sz="1900" dirty="0" err="1" smtClean="0"/>
              <a:t>youtube</a:t>
            </a:r>
            <a:r>
              <a:rPr lang="es-CO" sz="1900" dirty="0" smtClean="0"/>
              <a:t> o </a:t>
            </a:r>
            <a:r>
              <a:rPr lang="es-CO" sz="1900" dirty="0" err="1" smtClean="0"/>
              <a:t>google</a:t>
            </a:r>
            <a:r>
              <a:rPr lang="es-CO" sz="1900" dirty="0" smtClean="0"/>
              <a:t> videos, siguiendo los pasos del numeral 1 de la hoja anterior.</a:t>
            </a:r>
          </a:p>
          <a:p>
            <a:pPr algn="just"/>
            <a:endParaRPr lang="es-CO" sz="1900" dirty="0" smtClean="0"/>
          </a:p>
          <a:p>
            <a:pPr algn="just"/>
            <a:r>
              <a:rPr lang="es-CO" sz="1900" dirty="0" smtClean="0"/>
              <a:t>2. Cargando un video del disco duro y guardándolo en la carpeta creada, luego haciendo </a:t>
            </a:r>
            <a:r>
              <a:rPr lang="es-CO" sz="1900" dirty="0" err="1" smtClean="0"/>
              <a:t>click</a:t>
            </a:r>
            <a:r>
              <a:rPr lang="es-CO" sz="1900" dirty="0" smtClean="0"/>
              <a:t> en </a:t>
            </a:r>
            <a:r>
              <a:rPr lang="es-CO" sz="1900" u="sng" dirty="0" smtClean="0"/>
              <a:t>insertar</a:t>
            </a:r>
            <a:r>
              <a:rPr lang="es-CO" sz="1900" dirty="0" smtClean="0"/>
              <a:t> / </a:t>
            </a:r>
            <a:r>
              <a:rPr lang="es-CO" sz="1900" u="sng" dirty="0" smtClean="0"/>
              <a:t>película</a:t>
            </a:r>
            <a:r>
              <a:rPr lang="es-CO" sz="1900" dirty="0" smtClean="0"/>
              <a:t> , se busca el video deseado y </a:t>
            </a:r>
            <a:r>
              <a:rPr lang="es-CO" sz="1900" dirty="0" err="1" smtClean="0"/>
              <a:t>click</a:t>
            </a:r>
            <a:r>
              <a:rPr lang="es-CO" sz="1900" dirty="0" smtClean="0"/>
              <a:t>  en </a:t>
            </a:r>
            <a:r>
              <a:rPr lang="es-CO" sz="1900" u="sng" dirty="0" smtClean="0"/>
              <a:t>aceptar</a:t>
            </a:r>
            <a:r>
              <a:rPr lang="es-CO" sz="1900" dirty="0" smtClean="0"/>
              <a:t>. </a:t>
            </a:r>
            <a:endParaRPr lang="es-CO" sz="1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50" r="4794" b="9524"/>
          <a:stretch>
            <a:fillRect/>
          </a:stretch>
        </p:blipFill>
        <p:spPr bwMode="auto">
          <a:xfrm>
            <a:off x="827584" y="3429000"/>
            <a:ext cx="72728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Botón de acción: Hacia atrás o Anterior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 flipV="1">
            <a:off x="0" y="6597351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971600" y="3501008"/>
            <a:ext cx="100811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7092280" y="3717032"/>
            <a:ext cx="100811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4427984" y="5733256"/>
            <a:ext cx="25202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5148064" y="6309320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08720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crear un test evaluativo?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801" t="28580" r="42051" b="19760"/>
          <a:stretch>
            <a:fillRect/>
          </a:stretch>
        </p:blipFill>
        <p:spPr bwMode="auto">
          <a:xfrm>
            <a:off x="0" y="2492896"/>
            <a:ext cx="15121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15567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elaborar un test como el que encontró al inicio del OVA en el cual se emite un sonido de aplauso al hacer </a:t>
            </a:r>
            <a:r>
              <a:rPr lang="es-CO" dirty="0" err="1" smtClean="0"/>
              <a:t>click</a:t>
            </a:r>
            <a:r>
              <a:rPr lang="es-CO" dirty="0" smtClean="0"/>
              <a:t> en la respuesta correcta, haga lo siguiente: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2348880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1.Elabore el test y sus posibles respuestas</a:t>
            </a:r>
          </a:p>
          <a:p>
            <a:endParaRPr lang="es-CO" sz="1600" dirty="0" smtClean="0"/>
          </a:p>
          <a:p>
            <a:pPr algn="just"/>
            <a:r>
              <a:rPr lang="es-CO" sz="1600" dirty="0" smtClean="0"/>
              <a:t>2. Resalte la pregunta correcta, haga </a:t>
            </a:r>
            <a:r>
              <a:rPr lang="es-CO" sz="1600" dirty="0" err="1" smtClean="0"/>
              <a:t>click</a:t>
            </a:r>
            <a:r>
              <a:rPr lang="es-CO" sz="1600" dirty="0" smtClean="0"/>
              <a:t> en </a:t>
            </a:r>
            <a:r>
              <a:rPr lang="es-CO" sz="1600" u="sng" dirty="0" smtClean="0"/>
              <a:t>Insertar </a:t>
            </a:r>
            <a:r>
              <a:rPr lang="es-CO" sz="1600" dirty="0" smtClean="0"/>
              <a:t>/   </a:t>
            </a:r>
            <a:r>
              <a:rPr lang="es-CO" sz="1600" u="sng" dirty="0" smtClean="0"/>
              <a:t>Acción</a:t>
            </a:r>
            <a:r>
              <a:rPr lang="es-CO" sz="1600" dirty="0" smtClean="0"/>
              <a:t> / </a:t>
            </a:r>
            <a:r>
              <a:rPr lang="es-CO" sz="1600" u="sng" dirty="0" smtClean="0"/>
              <a:t>Clic del mouse </a:t>
            </a:r>
            <a:r>
              <a:rPr lang="es-CO" sz="1600" dirty="0" smtClean="0"/>
              <a:t>/ Acción al hacer clic / </a:t>
            </a:r>
            <a:r>
              <a:rPr lang="es-CO" sz="1600" u="sng" dirty="0" smtClean="0"/>
              <a:t>Ninguna</a:t>
            </a:r>
            <a:r>
              <a:rPr lang="es-CO" sz="1600" dirty="0" smtClean="0"/>
              <a:t> / </a:t>
            </a:r>
            <a:r>
              <a:rPr lang="es-CO" sz="1600" u="sng" dirty="0" smtClean="0"/>
              <a:t>reproducir sonido </a:t>
            </a:r>
            <a:r>
              <a:rPr lang="es-CO" sz="1600" dirty="0" smtClean="0"/>
              <a:t>/ </a:t>
            </a:r>
            <a:r>
              <a:rPr lang="es-CO" sz="1600" u="sng" dirty="0" smtClean="0"/>
              <a:t>Aplauso</a:t>
            </a:r>
            <a:r>
              <a:rPr lang="es-CO" sz="1600" dirty="0" smtClean="0"/>
              <a:t> / </a:t>
            </a:r>
            <a:r>
              <a:rPr lang="es-CO" sz="1600" u="sng" dirty="0" smtClean="0"/>
              <a:t>Aceptar</a:t>
            </a:r>
            <a:endParaRPr lang="es-CO" sz="1600" dirty="0" smtClean="0"/>
          </a:p>
          <a:p>
            <a:pPr algn="just"/>
            <a:endParaRPr lang="es-CO" sz="1600" u="sng" dirty="0" smtClean="0"/>
          </a:p>
          <a:p>
            <a:pPr algn="just"/>
            <a:r>
              <a:rPr lang="es-CO" sz="1600" dirty="0" smtClean="0"/>
              <a:t>3. Si desea puede colocar sonidos a cada repuesta, diferenciando la correcta de las incorrectas</a:t>
            </a:r>
            <a:endParaRPr lang="es-CO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3086" b="7161"/>
          <a:stretch>
            <a:fillRect/>
          </a:stretch>
        </p:blipFill>
        <p:spPr bwMode="auto">
          <a:xfrm>
            <a:off x="1475656" y="4149080"/>
            <a:ext cx="684076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860032" y="4293096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4067944" y="5013176"/>
            <a:ext cx="115212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2123728" y="4221088"/>
            <a:ext cx="93610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4211960" y="6093296"/>
            <a:ext cx="115212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6732240" y="5013176"/>
            <a:ext cx="115212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4211960" y="6497960"/>
            <a:ext cx="165618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Botón de acción: Hacia atrás o Anterior">
            <a:hlinkClick r:id="" action="ppaction://hlinkshowjump?jump=previousslide" highlightClick="1">
              <a:snd r:embed="rId4" name="click.wav"/>
            </a:hlinkClick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08720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obtener y pegar </a:t>
            </a:r>
            <a:r>
              <a:rPr lang="es-CO" b="1" dirty="0" err="1" smtClean="0">
                <a:solidFill>
                  <a:srgbClr val="C00000"/>
                </a:solidFill>
                <a:latin typeface="Comic Sans MS" pitchFamily="66" charset="0"/>
              </a:rPr>
              <a:t>gifs</a:t>
            </a:r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148478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Las imágenes con movimiento que han aparecido a lo largo de la presentación se llaman </a:t>
            </a:r>
            <a:r>
              <a:rPr lang="es-CO" sz="2000" dirty="0" err="1" smtClean="0"/>
              <a:t>gifs</a:t>
            </a:r>
            <a:r>
              <a:rPr lang="es-CO" sz="2000" dirty="0" smtClean="0"/>
              <a:t> animados, estos pueden ser descargados de diferentes lugares de forma gratuita entre ellos </a:t>
            </a:r>
            <a:r>
              <a:rPr lang="es-CO" sz="2000" dirty="0" smtClean="0">
                <a:hlinkClick r:id="rId2"/>
              </a:rPr>
              <a:t>http://www.gifandgif.es</a:t>
            </a:r>
            <a:r>
              <a:rPr lang="es-CO" sz="2000" dirty="0" smtClean="0"/>
              <a:t> . Para que funcionen no pueden ser copiados y pegados directamente en la diapositiva. Deben descargarse al disco duro y luego en la opción  </a:t>
            </a:r>
            <a:r>
              <a:rPr lang="es-CO" sz="2000" u="sng" dirty="0" smtClean="0"/>
              <a:t>Insertar</a:t>
            </a:r>
            <a:r>
              <a:rPr lang="es-CO" sz="2000" dirty="0" smtClean="0"/>
              <a:t>  / </a:t>
            </a:r>
            <a:r>
              <a:rPr lang="es-CO" sz="2000" u="sng" dirty="0" smtClean="0"/>
              <a:t>Imagen</a:t>
            </a:r>
            <a:r>
              <a:rPr lang="es-CO" sz="2000" dirty="0" smtClean="0"/>
              <a:t>, se buscan y añaden a la diapositiva</a:t>
            </a:r>
            <a:endParaRPr lang="es-CO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79" r="11044" b="18500"/>
          <a:stretch>
            <a:fillRect/>
          </a:stretch>
        </p:blipFill>
        <p:spPr bwMode="auto">
          <a:xfrm>
            <a:off x="467544" y="3501008"/>
            <a:ext cx="5256584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827584" y="3645024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467544" y="3861048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3707904" y="4581128"/>
            <a:ext cx="72008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4283968" y="6165304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Botón de acción: Hacia atrás o Anterior">
            <a:hlinkClick r:id="" action="ppaction://hlinkshowjump?jump=previousslide" highlightClick="1">
              <a:snd r:embed="rId4" name="click.wav"/>
            </a:hlinkClick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676456" y="6597352"/>
            <a:ext cx="467544" cy="2606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15 Imagen" descr="Gifs Animados Hombres (84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501008"/>
            <a:ext cx="1190625" cy="952500"/>
          </a:xfrm>
          <a:prstGeom prst="rect">
            <a:avLst/>
          </a:prstGeom>
        </p:spPr>
      </p:pic>
      <p:pic>
        <p:nvPicPr>
          <p:cNvPr id="17" name="16 Imagen" descr="Gifs Animados Hombres (93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5085184"/>
            <a:ext cx="1343025" cy="1304925"/>
          </a:xfrm>
          <a:prstGeom prst="rect">
            <a:avLst/>
          </a:prstGeom>
        </p:spPr>
      </p:pic>
      <p:pic>
        <p:nvPicPr>
          <p:cNvPr id="18" name="17 Imagen" descr="Gifs Animados Hombres (9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3789040"/>
            <a:ext cx="1304925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95536" y="831195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hacer que un </a:t>
            </a:r>
            <a:r>
              <a:rPr lang="es-CO" b="1" dirty="0" err="1" smtClean="0">
                <a:solidFill>
                  <a:srgbClr val="C00000"/>
                </a:solidFill>
                <a:latin typeface="Comic Sans MS" pitchFamily="66" charset="0"/>
              </a:rPr>
              <a:t>powerpoint</a:t>
            </a:r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 siempre se abra en vista de presentación?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2118" b="7724"/>
          <a:stretch>
            <a:fillRect/>
          </a:stretch>
        </p:blipFill>
        <p:spPr bwMode="auto">
          <a:xfrm>
            <a:off x="395536" y="2996952"/>
            <a:ext cx="71287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5536" y="17008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Cuando guarde la presentación vaya a guardar como / Presentación de </a:t>
            </a:r>
            <a:r>
              <a:rPr lang="es-CO" sz="2000" dirty="0" err="1" smtClean="0"/>
              <a:t>Powerpoint</a:t>
            </a:r>
            <a:r>
              <a:rPr lang="es-CO" sz="2000" dirty="0" smtClean="0"/>
              <a:t>  (guardar la presentación de modo…). Esto garantiza que su </a:t>
            </a:r>
            <a:r>
              <a:rPr lang="es-CO" sz="2000" dirty="0" err="1" smtClean="0"/>
              <a:t>power</a:t>
            </a:r>
            <a:r>
              <a:rPr lang="es-CO" sz="2000" dirty="0" smtClean="0"/>
              <a:t> </a:t>
            </a:r>
            <a:r>
              <a:rPr lang="es-CO" sz="2000" dirty="0" err="1" smtClean="0"/>
              <a:t>point</a:t>
            </a:r>
            <a:r>
              <a:rPr lang="es-CO" sz="2000" dirty="0" smtClean="0"/>
              <a:t> siempre se abra en pantalla completa como una presentación</a:t>
            </a:r>
            <a:endParaRPr lang="es-CO" sz="2000" dirty="0"/>
          </a:p>
        </p:txBody>
      </p:sp>
      <p:sp>
        <p:nvSpPr>
          <p:cNvPr id="8" name="7 Elipse"/>
          <p:cNvSpPr/>
          <p:nvPr/>
        </p:nvSpPr>
        <p:spPr>
          <a:xfrm>
            <a:off x="323528" y="4077072"/>
            <a:ext cx="129614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1547664" y="3717032"/>
            <a:ext cx="35283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 descr="Gifs Animados Informatica (12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4437112"/>
            <a:ext cx="864096" cy="854199"/>
          </a:xfrm>
          <a:prstGeom prst="rect">
            <a:avLst/>
          </a:prstGeom>
        </p:spPr>
      </p:pic>
      <p:sp>
        <p:nvSpPr>
          <p:cNvPr id="12" name="11 Botón de acción: Hacia delante o Siguiente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Botón de acción: Hacia atrás o Anterior">
            <a:hlinkClick r:id="" action="ppaction://hlinkshowjump?jump=previousslide" highlightClick="1">
              <a:snd r:embed="rId4" name="click.wav"/>
            </a:hlinkClick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23528" y="7647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comprimir un </a:t>
            </a:r>
            <a:r>
              <a:rPr lang="es-CO" b="1" dirty="0" err="1" smtClean="0">
                <a:solidFill>
                  <a:srgbClr val="C00000"/>
                </a:solidFill>
                <a:latin typeface="Comic Sans MS" pitchFamily="66" charset="0"/>
              </a:rPr>
              <a:t>powerpoint</a:t>
            </a:r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 o enviar la carpeta con sus archivos y la presentación?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170080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Los compresores más conocidos son </a:t>
            </a:r>
            <a:r>
              <a:rPr lang="es-CO" dirty="0" err="1" smtClean="0"/>
              <a:t>WINRAR</a:t>
            </a:r>
            <a:r>
              <a:rPr lang="es-CO" dirty="0" smtClean="0"/>
              <a:t> o </a:t>
            </a:r>
            <a:r>
              <a:rPr lang="es-CO" dirty="0" err="1" smtClean="0"/>
              <a:t>WINZIP</a:t>
            </a:r>
            <a:r>
              <a:rPr lang="es-CO" dirty="0" smtClean="0"/>
              <a:t>. Muchos de los computadores los traen. En caso de no saberlo manejar o no tenerlo, se puede hacer Online en </a:t>
            </a:r>
            <a:r>
              <a:rPr lang="es-CO" dirty="0" smtClean="0">
                <a:hlinkClick r:id="rId2"/>
              </a:rPr>
              <a:t>http://www.zip-online.net/</a:t>
            </a:r>
            <a:r>
              <a:rPr lang="es-CO" dirty="0" smtClean="0"/>
              <a:t> así: buscando la presentación y demás archivos  uno a uno por </a:t>
            </a:r>
            <a:r>
              <a:rPr lang="es-CO" u="sng" dirty="0" smtClean="0"/>
              <a:t>examinar</a:t>
            </a:r>
            <a:r>
              <a:rPr lang="es-CO" dirty="0" smtClean="0"/>
              <a:t>, colocando el </a:t>
            </a:r>
            <a:r>
              <a:rPr lang="es-CO" u="sng" dirty="0" smtClean="0"/>
              <a:t>número </a:t>
            </a:r>
            <a:r>
              <a:rPr lang="es-CO" dirty="0" smtClean="0"/>
              <a:t>que aparece en las casillas y dando </a:t>
            </a:r>
            <a:r>
              <a:rPr lang="es-CO" dirty="0" err="1" smtClean="0"/>
              <a:t>click</a:t>
            </a:r>
            <a:r>
              <a:rPr lang="es-CO" dirty="0" smtClean="0"/>
              <a:t> en </a:t>
            </a:r>
            <a:r>
              <a:rPr lang="es-CO" u="sng" dirty="0" err="1" smtClean="0"/>
              <a:t>add</a:t>
            </a:r>
            <a:r>
              <a:rPr lang="es-CO" u="sng" dirty="0" smtClean="0"/>
              <a:t> </a:t>
            </a:r>
            <a:r>
              <a:rPr lang="es-CO" u="sng" dirty="0" err="1" smtClean="0"/>
              <a:t>to</a:t>
            </a:r>
            <a:r>
              <a:rPr lang="es-CO" u="sng" dirty="0" smtClean="0"/>
              <a:t> Zip</a:t>
            </a:r>
            <a:r>
              <a:rPr lang="es-CO" dirty="0" smtClean="0"/>
              <a:t>.  Luego </a:t>
            </a:r>
            <a:r>
              <a:rPr lang="es-CO" dirty="0" err="1" smtClean="0"/>
              <a:t>Click</a:t>
            </a:r>
            <a:r>
              <a:rPr lang="es-CO" dirty="0" smtClean="0"/>
              <a:t> en </a:t>
            </a:r>
            <a:r>
              <a:rPr lang="es-CO" u="sng" dirty="0" err="1" smtClean="0"/>
              <a:t>Click</a:t>
            </a:r>
            <a:r>
              <a:rPr lang="es-CO" u="sng" dirty="0" smtClean="0"/>
              <a:t> </a:t>
            </a:r>
            <a:r>
              <a:rPr lang="es-CO" u="sng" dirty="0" err="1" smtClean="0"/>
              <a:t>here</a:t>
            </a:r>
            <a:r>
              <a:rPr lang="es-CO" u="sng" dirty="0" smtClean="0"/>
              <a:t> </a:t>
            </a:r>
            <a:r>
              <a:rPr lang="es-CO" u="sng" dirty="0" err="1" smtClean="0"/>
              <a:t>to</a:t>
            </a:r>
            <a:r>
              <a:rPr lang="es-CO" u="sng" dirty="0" smtClean="0"/>
              <a:t> </a:t>
            </a:r>
            <a:r>
              <a:rPr lang="es-CO" u="sng" dirty="0" err="1" smtClean="0"/>
              <a:t>download</a:t>
            </a:r>
            <a:r>
              <a:rPr lang="es-CO" u="sng" dirty="0" smtClean="0"/>
              <a:t> </a:t>
            </a:r>
            <a:r>
              <a:rPr lang="es-CO" u="sng" dirty="0" err="1" smtClean="0"/>
              <a:t>file</a:t>
            </a:r>
            <a:r>
              <a:rPr lang="es-CO" u="sng" dirty="0" smtClean="0"/>
              <a:t> </a:t>
            </a:r>
            <a:r>
              <a:rPr lang="es-CO" dirty="0" smtClean="0"/>
              <a:t>y </a:t>
            </a:r>
            <a:r>
              <a:rPr lang="es-CO" u="sng" dirty="0" smtClean="0"/>
              <a:t>aceptar </a:t>
            </a:r>
            <a:r>
              <a:rPr lang="es-CO" dirty="0" smtClean="0"/>
              <a:t>para guardarlo.</a:t>
            </a:r>
            <a:endParaRPr lang="es-C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35235" b="4641"/>
          <a:stretch>
            <a:fillRect/>
          </a:stretch>
        </p:blipFill>
        <p:spPr bwMode="auto">
          <a:xfrm>
            <a:off x="251520" y="3429000"/>
            <a:ext cx="3796680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6442" b="10941"/>
          <a:stretch>
            <a:fillRect/>
          </a:stretch>
        </p:blipFill>
        <p:spPr bwMode="auto">
          <a:xfrm>
            <a:off x="4283968" y="3356992"/>
            <a:ext cx="4536504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2051720" y="5157192"/>
            <a:ext cx="18002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2051720" y="5805264"/>
            <a:ext cx="158417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2123728" y="6237312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5580112" y="5229200"/>
            <a:ext cx="13681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8028384" y="6021288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7020272" y="5517232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Botón de acción: Hacia delante o Siguiente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Botón de acción: Hacia atrás o Anterior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 flipV="1">
            <a:off x="0" y="6597351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23528" y="98072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¿Cómo crear una tabla de contenido guía?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536" y="148478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Después de elaboradas las presentaciones, se puede crear una diapositiva de contenido. Para esto numere, y haga lo siguiente en cada numeral:  Resalte las palabras, haga </a:t>
            </a:r>
            <a:r>
              <a:rPr lang="es-CO" dirty="0" err="1" smtClean="0"/>
              <a:t>click</a:t>
            </a:r>
            <a:r>
              <a:rPr lang="es-CO" dirty="0" smtClean="0"/>
              <a:t> en </a:t>
            </a:r>
            <a:r>
              <a:rPr lang="es-CO" u="sng" dirty="0" smtClean="0"/>
              <a:t>Insertar</a:t>
            </a:r>
            <a:r>
              <a:rPr lang="es-CO" dirty="0" smtClean="0"/>
              <a:t>  /  </a:t>
            </a:r>
            <a:r>
              <a:rPr lang="es-CO" u="sng" dirty="0" smtClean="0"/>
              <a:t>Hipervínculo</a:t>
            </a:r>
            <a:r>
              <a:rPr lang="es-CO" dirty="0" smtClean="0"/>
              <a:t>  / </a:t>
            </a:r>
            <a:r>
              <a:rPr lang="es-CO" u="sng" dirty="0" smtClean="0"/>
              <a:t>Lugar de este documento </a:t>
            </a:r>
            <a:r>
              <a:rPr lang="es-CO" dirty="0" smtClean="0"/>
              <a:t>/ seleccione la diapositiva donde quiere que lo envié y luego </a:t>
            </a:r>
            <a:r>
              <a:rPr lang="es-CO" u="sng" dirty="0" smtClean="0"/>
              <a:t>aceptar</a:t>
            </a:r>
            <a:r>
              <a:rPr lang="es-CO" dirty="0" smtClean="0"/>
              <a:t>. Al final de cada capitulo puede insertar un botón de acción o hipervínculo que lo lleven de nuevo al contenido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13258" b="4641"/>
          <a:stretch>
            <a:fillRect/>
          </a:stretch>
        </p:blipFill>
        <p:spPr bwMode="auto">
          <a:xfrm>
            <a:off x="971600" y="3140968"/>
            <a:ext cx="71287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Botón de acción: Hacia atrás o Anterior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2051720" y="5373216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Elipse"/>
          <p:cNvSpPr/>
          <p:nvPr/>
        </p:nvSpPr>
        <p:spPr>
          <a:xfrm>
            <a:off x="1691680" y="3212976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4067944" y="3501008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5940152" y="6309320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lipse"/>
          <p:cNvSpPr/>
          <p:nvPr/>
        </p:nvSpPr>
        <p:spPr>
          <a:xfrm>
            <a:off x="3131840" y="5373216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404664"/>
            <a:ext cx="325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TUTORIAL  OVAS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23528" y="98072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Algunos </a:t>
            </a:r>
            <a:r>
              <a:rPr lang="es-CO" b="1" dirty="0" err="1" smtClean="0">
                <a:solidFill>
                  <a:srgbClr val="C00000"/>
                </a:solidFill>
                <a:latin typeface="Comic Sans MS" pitchFamily="66" charset="0"/>
              </a:rPr>
              <a:t>Tips</a:t>
            </a:r>
            <a:r>
              <a:rPr lang="es-CO" b="1" dirty="0" smtClean="0">
                <a:solidFill>
                  <a:srgbClr val="C00000"/>
                </a:solidFill>
                <a:latin typeface="Comic Sans MS" pitchFamily="66" charset="0"/>
              </a:rPr>
              <a:t> sobre </a:t>
            </a:r>
            <a:r>
              <a:rPr lang="es-CO" b="1" dirty="0" err="1" smtClean="0">
                <a:solidFill>
                  <a:srgbClr val="C00000"/>
                </a:solidFill>
                <a:latin typeface="Comic Sans MS" pitchFamily="66" charset="0"/>
              </a:rPr>
              <a:t>powerpoint</a:t>
            </a:r>
            <a:endParaRPr lang="es-CO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700808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Puede realizar otras acciones cómo:</a:t>
            </a:r>
          </a:p>
          <a:p>
            <a:pPr>
              <a:buFont typeface="Arial" charset="0"/>
              <a:buChar char="•"/>
            </a:pPr>
            <a:r>
              <a:rPr lang="es-CO" sz="2000" dirty="0" smtClean="0"/>
              <a:t>Añadir cuadros de contenido</a:t>
            </a:r>
          </a:p>
          <a:p>
            <a:pPr>
              <a:buFont typeface="Arial" charset="0"/>
              <a:buChar char="•"/>
            </a:pPr>
            <a:r>
              <a:rPr lang="es-CO" sz="2000" dirty="0" smtClean="0"/>
              <a:t> Insertar un </a:t>
            </a:r>
            <a:r>
              <a:rPr lang="es-CO" sz="2000" dirty="0" err="1" smtClean="0"/>
              <a:t>SmartArt</a:t>
            </a:r>
            <a:endParaRPr lang="es-CO" sz="2000" dirty="0" smtClean="0"/>
          </a:p>
          <a:p>
            <a:pPr>
              <a:buFont typeface="Arial" charset="0"/>
              <a:buChar char="•"/>
            </a:pPr>
            <a:r>
              <a:rPr lang="es-CO" sz="2000" dirty="0" smtClean="0"/>
              <a:t>Traer gráficos ligados a hojas de </a:t>
            </a:r>
            <a:r>
              <a:rPr lang="es-CO" sz="2000" dirty="0" err="1" smtClean="0"/>
              <a:t>excel</a:t>
            </a:r>
            <a:endParaRPr lang="es-CO" sz="2000" dirty="0" smtClean="0"/>
          </a:p>
          <a:p>
            <a:pPr>
              <a:buFont typeface="Arial" charset="0"/>
              <a:buChar char="•"/>
            </a:pPr>
            <a:r>
              <a:rPr lang="es-CO" sz="2000" dirty="0" smtClean="0"/>
              <a:t>Insertar música durante toda la presentación</a:t>
            </a:r>
          </a:p>
          <a:p>
            <a:pPr>
              <a:buFont typeface="Arial" charset="0"/>
              <a:buChar char="•"/>
            </a:pPr>
            <a:r>
              <a:rPr lang="es-CO" sz="2000" dirty="0" smtClean="0"/>
              <a:t>Cambiar el </a:t>
            </a:r>
            <a:r>
              <a:rPr lang="es-CO" sz="2000" dirty="0" err="1" smtClean="0"/>
              <a:t>dieño</a:t>
            </a:r>
            <a:r>
              <a:rPr lang="es-CO" sz="2000" dirty="0" smtClean="0"/>
              <a:t>, color, transición, animación, </a:t>
            </a:r>
            <a:r>
              <a:rPr lang="es-CO" sz="2000" dirty="0" err="1" smtClean="0"/>
              <a:t>etc</a:t>
            </a:r>
            <a:r>
              <a:rPr lang="es-CO" sz="2000" dirty="0" smtClean="0"/>
              <a:t> de las diapositivas</a:t>
            </a:r>
          </a:p>
          <a:p>
            <a:pPr>
              <a:buFont typeface="Arial" charset="0"/>
              <a:buChar char="•"/>
            </a:pPr>
            <a:endParaRPr lang="es-CO" sz="2000" dirty="0" smtClean="0"/>
          </a:p>
          <a:p>
            <a:r>
              <a:rPr lang="es-CO" sz="2000" dirty="0" smtClean="0"/>
              <a:t>Mas información…… </a:t>
            </a:r>
          </a:p>
          <a:p>
            <a:pPr>
              <a:buFont typeface="Arial" charset="0"/>
              <a:buChar char="•"/>
            </a:pPr>
            <a:endParaRPr lang="es-CO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09120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085184"/>
            <a:ext cx="1440160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83568" y="45811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Aquí todo lo básico sobre </a:t>
            </a:r>
            <a:r>
              <a:rPr lang="es-CO" dirty="0" err="1" smtClean="0"/>
              <a:t>powerpoint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499992" y="40050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Aquí tutoriales, videos, </a:t>
            </a:r>
            <a:r>
              <a:rPr lang="es-CO" dirty="0" err="1" smtClean="0"/>
              <a:t>etc</a:t>
            </a:r>
            <a:r>
              <a:rPr lang="es-CO" dirty="0" smtClean="0"/>
              <a:t> sobre </a:t>
            </a:r>
            <a:r>
              <a:rPr lang="es-CO" dirty="0" err="1" smtClean="0"/>
              <a:t>powerpoint</a:t>
            </a:r>
            <a:endParaRPr lang="es-CO" dirty="0"/>
          </a:p>
        </p:txBody>
      </p:sp>
      <p:sp>
        <p:nvSpPr>
          <p:cNvPr id="10" name="9 Botón de acción: Hacia atrás o Anterior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0" y="6597352"/>
            <a:ext cx="611560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Botón de acción: Inicio">
            <a:hlinkClick r:id="rId7" action="ppaction://hlinksldjump" highlightClick="1">
              <a:snd r:embed="rId8" name="laser.wav"/>
            </a:hlinkClick>
          </p:cNvPr>
          <p:cNvSpPr/>
          <p:nvPr/>
        </p:nvSpPr>
        <p:spPr>
          <a:xfrm>
            <a:off x="8676456" y="6237312"/>
            <a:ext cx="467544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260648"/>
            <a:ext cx="5558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TEST de conocimiento</a:t>
            </a:r>
            <a:endParaRPr lang="es-ES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2204864"/>
            <a:ext cx="38884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600" dirty="0" smtClean="0"/>
              <a:t>1.Es posible direccionar el camino que seguirán los estudiantes en el OVA</a:t>
            </a:r>
          </a:p>
          <a:p>
            <a:pPr lvl="0" algn="just"/>
            <a:r>
              <a:rPr lang="es-CO" sz="1600" dirty="0" smtClean="0"/>
              <a:t>A.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Falso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 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Verdadero</a:t>
            </a:r>
            <a:endParaRPr lang="es-CO" sz="1600" dirty="0" smtClean="0"/>
          </a:p>
          <a:p>
            <a:pPr lvl="0" algn="just"/>
            <a:endParaRPr lang="es-CO" sz="1600" dirty="0" smtClean="0"/>
          </a:p>
          <a:p>
            <a:pPr lvl="0" algn="just"/>
            <a:r>
              <a:rPr lang="es-CO" sz="1600" dirty="0" smtClean="0"/>
              <a:t>2. Para abrir un archivo por medio de un hipervínculo en otro computador debemos:</a:t>
            </a:r>
          </a:p>
          <a:p>
            <a:pPr lvl="0" algn="just"/>
            <a:r>
              <a:rPr lang="es-CO" sz="1600" dirty="0" smtClean="0"/>
              <a:t>A. 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Dar 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click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en el hipervínculo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 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Crear una carpeta y guardar los archivos</a:t>
            </a:r>
            <a:endParaRPr lang="es-CO" sz="1600" dirty="0" smtClean="0"/>
          </a:p>
          <a:p>
            <a:pPr lvl="0" algn="just"/>
            <a:endParaRPr lang="es-CO" sz="1600" dirty="0" smtClean="0"/>
          </a:p>
          <a:p>
            <a:pPr lvl="0" algn="just"/>
            <a:r>
              <a:rPr lang="es-CO" sz="1600" dirty="0" smtClean="0"/>
              <a:t>3. Existen dos formas de insertar videos en una presentación</a:t>
            </a:r>
          </a:p>
          <a:p>
            <a:pPr lvl="0" algn="just"/>
            <a:r>
              <a:rPr lang="es-CO" sz="1600" dirty="0" smtClean="0"/>
              <a:t>A. 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Por hipervínculos externos y cargando el video en el disco duro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 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Dando 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click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derecho insertar y por configuración de diapositivas</a:t>
            </a:r>
            <a:endParaRPr lang="es-CO" sz="1600" dirty="0" smtClean="0"/>
          </a:p>
          <a:p>
            <a:pPr marL="342900" indent="-342900"/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716016" y="1268760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600" dirty="0" smtClean="0"/>
              <a:t>4. Los pasos correctos para insertar sonidos son:</a:t>
            </a:r>
          </a:p>
          <a:p>
            <a:pPr lvl="0" algn="just"/>
            <a:r>
              <a:rPr lang="es-CO" sz="1600" dirty="0" smtClean="0"/>
              <a:t>A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. Insertar/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click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del mouse/ acción al hacer 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clicK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/reproducir sonido/aceptar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 I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nsertar/acción/clic del mouse/acción al hacer </a:t>
            </a:r>
            <a:r>
              <a:rPr lang="es-CO" sz="1600" dirty="0" err="1" smtClean="0">
                <a:hlinkClick r:id="" action="ppaction://noaction">
                  <a:snd r:embed="rId3" name="applause.wav"/>
                </a:hlinkClick>
              </a:rPr>
              <a:t>click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 / ninguna/ reproducir sonido/aceptar</a:t>
            </a:r>
            <a:endParaRPr lang="es-CO" sz="1600" dirty="0" smtClean="0"/>
          </a:p>
          <a:p>
            <a:pPr lvl="0" algn="just"/>
            <a:endParaRPr lang="es-CO" sz="1600" dirty="0" smtClean="0"/>
          </a:p>
          <a:p>
            <a:pPr lvl="0" algn="just"/>
            <a:r>
              <a:rPr lang="es-CO" sz="1600" dirty="0" smtClean="0"/>
              <a:t>5. Las imágenes con movimiento se llaman:</a:t>
            </a:r>
          </a:p>
          <a:p>
            <a:pPr lvl="0" algn="just"/>
            <a:r>
              <a:rPr lang="es-CO" sz="1600" dirty="0" smtClean="0"/>
              <a:t>A. 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Avatar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 </a:t>
            </a:r>
            <a:r>
              <a:rPr lang="es-CO" sz="1600" dirty="0" err="1" smtClean="0">
                <a:hlinkClick r:id="" action="ppaction://noaction">
                  <a:snd r:embed="rId3" name="applause.wav"/>
                </a:hlinkClick>
              </a:rPr>
              <a:t>Gifs</a:t>
            </a:r>
            <a:endParaRPr lang="es-CO" sz="1600" dirty="0" smtClean="0"/>
          </a:p>
          <a:p>
            <a:pPr lvl="0" algn="just"/>
            <a:endParaRPr lang="es-CO" sz="1600" dirty="0" smtClean="0"/>
          </a:p>
          <a:p>
            <a:pPr lvl="0" algn="just"/>
            <a:r>
              <a:rPr lang="es-CO" sz="1600" dirty="0" smtClean="0"/>
              <a:t>6. Son compresores de archivos:</a:t>
            </a:r>
          </a:p>
          <a:p>
            <a:pPr lvl="0" algn="just"/>
            <a:r>
              <a:rPr lang="es-CO" sz="1600" dirty="0" smtClean="0"/>
              <a:t>A.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 </a:t>
            </a:r>
            <a:r>
              <a:rPr lang="es-CO" sz="1600" dirty="0" err="1" smtClean="0">
                <a:hlinkClick r:id="" action="ppaction://noaction">
                  <a:snd r:embed="rId3" name="applause.wav"/>
                </a:hlinkClick>
              </a:rPr>
              <a:t>WINRAR</a:t>
            </a:r>
            <a:r>
              <a:rPr lang="es-CO" sz="1600" dirty="0" smtClean="0">
                <a:hlinkClick r:id="" action="ppaction://noaction">
                  <a:snd r:embed="rId3" name="applause.wav"/>
                </a:hlinkClick>
              </a:rPr>
              <a:t> O </a:t>
            </a:r>
            <a:r>
              <a:rPr lang="es-CO" sz="1600" dirty="0" err="1" smtClean="0">
                <a:hlinkClick r:id="" action="ppaction://noaction">
                  <a:snd r:embed="rId3" name="applause.wav"/>
                </a:hlinkClick>
              </a:rPr>
              <a:t>WINZIP</a:t>
            </a:r>
            <a:endParaRPr lang="es-CO" sz="1600" dirty="0" smtClean="0"/>
          </a:p>
          <a:p>
            <a:pPr lvl="0" algn="just"/>
            <a:r>
              <a:rPr lang="es-CO" sz="1600" dirty="0" smtClean="0"/>
              <a:t>B.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WINRAR</a:t>
            </a:r>
            <a:r>
              <a:rPr lang="es-CO" sz="1600" dirty="0" smtClean="0">
                <a:hlinkClick r:id="" action="ppaction://noaction">
                  <a:snd r:embed="rId2" name="explode.wav"/>
                </a:hlinkClick>
              </a:rPr>
              <a:t> O </a:t>
            </a:r>
            <a:r>
              <a:rPr lang="es-CO" sz="1600" dirty="0" err="1" smtClean="0">
                <a:hlinkClick r:id="" action="ppaction://noaction">
                  <a:snd r:embed="rId2" name="explode.wav"/>
                </a:hlinkClick>
              </a:rPr>
              <a:t>WINGIFS</a:t>
            </a:r>
            <a:endParaRPr lang="es-CO" sz="1600" dirty="0" smtClean="0"/>
          </a:p>
          <a:p>
            <a:endParaRPr lang="es-CO" dirty="0"/>
          </a:p>
        </p:txBody>
      </p:sp>
      <p:sp>
        <p:nvSpPr>
          <p:cNvPr id="10" name="9 Botón de acción: Inicio">
            <a:hlinkClick r:id="rId4" action="ppaction://hlinksldjump" highlightClick="1">
              <a:snd r:embed="rId5" name="laser.wav"/>
            </a:hlinkClick>
          </p:cNvPr>
          <p:cNvSpPr/>
          <p:nvPr/>
        </p:nvSpPr>
        <p:spPr>
          <a:xfrm>
            <a:off x="8748464" y="6309320"/>
            <a:ext cx="39553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119675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</a:rPr>
              <a:t>Haz </a:t>
            </a:r>
            <a:r>
              <a:rPr lang="es-CO" sz="2000" b="1" dirty="0" err="1" smtClean="0">
                <a:solidFill>
                  <a:srgbClr val="C00000"/>
                </a:solidFill>
              </a:rPr>
              <a:t>click</a:t>
            </a:r>
            <a:r>
              <a:rPr lang="es-CO" sz="2000" b="1" dirty="0" smtClean="0">
                <a:solidFill>
                  <a:srgbClr val="C00000"/>
                </a:solidFill>
              </a:rPr>
              <a:t> en la respuesta  correcta 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s-CO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scucharás aplausos al responder correctamente</a:t>
            </a:r>
          </a:p>
          <a:p>
            <a:endParaRPr lang="es-CO" sz="2000" b="1" dirty="0">
              <a:solidFill>
                <a:srgbClr val="C00000"/>
              </a:solidFill>
            </a:endParaRPr>
          </a:p>
        </p:txBody>
      </p:sp>
      <p:pic>
        <p:nvPicPr>
          <p:cNvPr id="12" name="11 Imagen" descr="LAPIZ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86916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07904" y="5013176"/>
            <a:ext cx="3524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Carolina Calvo</a:t>
            </a:r>
          </a:p>
          <a:p>
            <a:pPr algn="ctr"/>
            <a:r>
              <a:rPr lang="es-ES" sz="4400" b="1" cap="none" spc="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Daniel Ospina</a:t>
            </a:r>
            <a:endParaRPr lang="es-ES" sz="4400" b="1" cap="none" spc="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19379360">
            <a:off x="485669" y="4222728"/>
            <a:ext cx="5955093" cy="13356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91433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Elaborado por: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 descr="Gifs Animados Felicidades (105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3024336" cy="3888432"/>
          </a:xfrm>
          <a:prstGeom prst="rect">
            <a:avLst/>
          </a:prstGeom>
        </p:spPr>
      </p:pic>
      <p:sp>
        <p:nvSpPr>
          <p:cNvPr id="10" name="9 Botón de acción: Información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8460432" y="6309320"/>
            <a:ext cx="683568" cy="5486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55" t="48362" r="23898" b="13454"/>
          <a:stretch>
            <a:fillRect/>
          </a:stretch>
        </p:blipFill>
        <p:spPr bwMode="auto">
          <a:xfrm>
            <a:off x="323528" y="4581128"/>
            <a:ext cx="5400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5651104" y="908720"/>
            <a:ext cx="3492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FICHA</a:t>
            </a:r>
          </a:p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TÉCNICA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16 Imagen" descr="Gifs Animados Engranajes (17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01008"/>
            <a:ext cx="1080120" cy="136815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4899" t="28580" r="24161" b="8421"/>
          <a:stretch>
            <a:fillRect/>
          </a:stretch>
        </p:blipFill>
        <p:spPr bwMode="auto">
          <a:xfrm>
            <a:off x="323528" y="260648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5896" y="332656"/>
            <a:ext cx="5056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CONTENIDO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268760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CO" dirty="0" smtClean="0">
                <a:latin typeface="Gill Sans Ultra Bold" pitchFamily="34" charset="0"/>
                <a:hlinkClick r:id="rId3" action="ppaction://hlinksldjump"/>
              </a:rPr>
              <a:t>Terminología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O" dirty="0" smtClean="0">
                <a:latin typeface="Gill Sans Ultra Bold" pitchFamily="34" charset="0"/>
                <a:hlinkClick r:id="rId4" action="ppaction://hlinksldjump"/>
              </a:rPr>
              <a:t>Mapa conceptual resumen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O" dirty="0" smtClean="0">
                <a:latin typeface="Gill Sans Ultra Bold" pitchFamily="34" charset="0"/>
                <a:hlinkClick r:id="rId5" action="ppaction://hlinksldjump"/>
              </a:rPr>
              <a:t>Test de conocimientos I 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O" dirty="0" smtClean="0">
                <a:latin typeface="Gill Sans Ultra Bold" pitchFamily="34" charset="0"/>
                <a:hlinkClick r:id="rId6" action="ppaction://hlinksldjump"/>
              </a:rPr>
              <a:t>OVAS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s-CO" dirty="0" smtClean="0">
                <a:latin typeface="Gill Sans Ultra Bold" pitchFamily="34" charset="0"/>
              </a:rPr>
              <a:t>4.1 </a:t>
            </a:r>
            <a:r>
              <a:rPr lang="es-CO" dirty="0" smtClean="0">
                <a:latin typeface="Gill Sans Ultra Bold" pitchFamily="34" charset="0"/>
                <a:hlinkClick r:id="rId7" action="ppaction://hlinksldjump"/>
              </a:rPr>
              <a:t>Componentes de un OVA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s-CO" dirty="0" smtClean="0">
                <a:latin typeface="Gill Sans Ultra Bold" pitchFamily="34" charset="0"/>
              </a:rPr>
              <a:t>4.2 </a:t>
            </a:r>
            <a:r>
              <a:rPr lang="es-CO" dirty="0" smtClean="0">
                <a:latin typeface="Gill Sans Ultra Bold" pitchFamily="34" charset="0"/>
                <a:hlinkClick r:id="rId8" action="ppaction://hlinksldjump"/>
              </a:rPr>
              <a:t>Diseño </a:t>
            </a:r>
            <a:r>
              <a:rPr lang="es-CO" dirty="0" err="1" smtClean="0">
                <a:latin typeface="Gill Sans Ultra Bold" pitchFamily="34" charset="0"/>
                <a:hlinkClick r:id="rId8" action="ppaction://hlinksldjump"/>
              </a:rPr>
              <a:t>instruccional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s-CO" dirty="0" smtClean="0">
                <a:latin typeface="Gill Sans Ultra Bold" pitchFamily="34" charset="0"/>
              </a:rPr>
              <a:t>5.   </a:t>
            </a:r>
            <a:r>
              <a:rPr lang="es-CO" dirty="0" smtClean="0">
                <a:latin typeface="Gill Sans Ultra Bold" pitchFamily="34" charset="0"/>
                <a:hlinkClick r:id="rId9" action="ppaction://hlinksldjump"/>
              </a:rPr>
              <a:t>Elaboración de OVAS (tutorial)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s-CO" dirty="0" smtClean="0">
                <a:latin typeface="Gill Sans Ultra Bold" pitchFamily="34" charset="0"/>
              </a:rPr>
              <a:t>6.   </a:t>
            </a:r>
            <a:r>
              <a:rPr lang="es-CO" dirty="0" smtClean="0">
                <a:latin typeface="Gill Sans Ultra Bold" pitchFamily="34" charset="0"/>
                <a:hlinkClick r:id="rId10" action="ppaction://hlinksldjump"/>
              </a:rPr>
              <a:t>Test de conocimientos II</a:t>
            </a:r>
            <a:endParaRPr lang="es-CO" dirty="0" smtClean="0">
              <a:latin typeface="Gill Sans Ultra Bold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s-CO" dirty="0" smtClean="0">
                <a:latin typeface="Gill Sans Ultra Bold" pitchFamily="34" charset="0"/>
              </a:rPr>
              <a:t>7.   </a:t>
            </a:r>
            <a:r>
              <a:rPr lang="es-CO" dirty="0" smtClean="0">
                <a:latin typeface="Gill Sans Ultra Bold" pitchFamily="34" charset="0"/>
                <a:hlinkClick r:id="rId11" action="ppaction://hlinksldjump"/>
              </a:rPr>
              <a:t>Créditos</a:t>
            </a:r>
            <a:r>
              <a:rPr lang="es-CO" dirty="0" smtClean="0">
                <a:latin typeface="Gill Sans Ultra Bold" pitchFamily="34" charset="0"/>
              </a:rPr>
              <a:t> </a:t>
            </a:r>
            <a:endParaRPr lang="es-CO" dirty="0">
              <a:latin typeface="Gill Sans Ultra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62880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400" b="1" dirty="0" smtClean="0">
                <a:latin typeface="Comic Sans MS" pitchFamily="66" charset="0"/>
              </a:rPr>
              <a:t>Recurso Digital: </a:t>
            </a:r>
            <a:r>
              <a:rPr lang="es-CO" sz="2400" dirty="0" smtClean="0">
                <a:latin typeface="Comic Sans MS" pitchFamily="66" charset="0"/>
              </a:rPr>
              <a:t>es cualquier tipo de material que se encuentra almacenado en formato digital</a:t>
            </a:r>
          </a:p>
          <a:p>
            <a:pPr marL="342900" indent="-342900" algn="just">
              <a:buAutoNum type="arabicPeriod"/>
            </a:pPr>
            <a:endParaRPr lang="es-CO" sz="2400" dirty="0" smtClean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latin typeface="Comic Sans MS" pitchFamily="66" charset="0"/>
              </a:rPr>
              <a:t>Objeto informativo (</a:t>
            </a:r>
            <a:r>
              <a:rPr lang="es-CO" sz="2400" b="1" dirty="0" err="1" smtClean="0">
                <a:latin typeface="Comic Sans MS" pitchFamily="66" charset="0"/>
              </a:rPr>
              <a:t>OI</a:t>
            </a:r>
            <a:r>
              <a:rPr lang="es-CO" sz="2400" b="1" dirty="0" smtClean="0">
                <a:latin typeface="Comic Sans MS" pitchFamily="66" charset="0"/>
              </a:rPr>
              <a:t>): </a:t>
            </a:r>
            <a:r>
              <a:rPr lang="es-CO" sz="2400" dirty="0" smtClean="0">
                <a:latin typeface="Comic Sans MS" pitchFamily="66" charset="0"/>
              </a:rPr>
              <a:t>es todo recurso digital que carece de filosofía de aprendizaje o de instrucción</a:t>
            </a:r>
          </a:p>
          <a:p>
            <a:pPr marL="342900" indent="-342900" algn="just">
              <a:buAutoNum type="arabicPeriod"/>
            </a:pPr>
            <a:endParaRPr lang="es-CO" sz="2400" dirty="0" smtClean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latin typeface="Comic Sans MS" pitchFamily="66" charset="0"/>
              </a:rPr>
              <a:t>Objeto de aprendizaje (</a:t>
            </a:r>
            <a:r>
              <a:rPr lang="es-CO" sz="2400" b="1" dirty="0" err="1" smtClean="0">
                <a:latin typeface="Comic Sans MS" pitchFamily="66" charset="0"/>
              </a:rPr>
              <a:t>OA</a:t>
            </a:r>
            <a:r>
              <a:rPr lang="es-CO" sz="2400" b="1" dirty="0" smtClean="0">
                <a:latin typeface="Comic Sans MS" pitchFamily="66" charset="0"/>
              </a:rPr>
              <a:t>): </a:t>
            </a:r>
            <a:r>
              <a:rPr lang="es-CO" sz="2400" dirty="0" smtClean="0">
                <a:latin typeface="Comic Sans MS" pitchFamily="66" charset="0"/>
              </a:rPr>
              <a:t>es un conjunto de recursos digitales, </a:t>
            </a:r>
            <a:r>
              <a:rPr lang="es-CO" sz="2400" dirty="0" err="1" smtClean="0">
                <a:latin typeface="Comic Sans MS" pitchFamily="66" charset="0"/>
              </a:rPr>
              <a:t>autocontenible</a:t>
            </a:r>
            <a:r>
              <a:rPr lang="es-CO" sz="2400" dirty="0" smtClean="0">
                <a:latin typeface="Comic Sans MS" pitchFamily="66" charset="0"/>
              </a:rPr>
              <a:t> y reutilizable, con un propósito educativo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/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4087585" y="260648"/>
            <a:ext cx="50564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TERMINOLOGÍA</a:t>
            </a:r>
            <a:endParaRPr lang="es-E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 descr="computador digi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25144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87585" y="260648"/>
            <a:ext cx="50564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TERMINOLOGÍA</a:t>
            </a:r>
            <a:endParaRPr lang="es-E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225689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CO" dirty="0" smtClean="0"/>
          </a:p>
          <a:p>
            <a:pPr marL="342900" indent="-342900" algn="just"/>
            <a:r>
              <a:rPr lang="es-CO" b="1" dirty="0" smtClean="0"/>
              <a:t>4</a:t>
            </a:r>
            <a:r>
              <a:rPr lang="es-CO" b="1" dirty="0" smtClean="0">
                <a:latin typeface="Comic Sans MS" pitchFamily="66" charset="0"/>
              </a:rPr>
              <a:t>. Objeto virtual de aprendizaje (OVA):  </a:t>
            </a:r>
            <a:r>
              <a:rPr lang="es-CO" dirty="0" smtClean="0">
                <a:latin typeface="Comic Sans MS" pitchFamily="66" charset="0"/>
              </a:rPr>
              <a:t>Son archivos o unidades digitales de información, dispuestos con la intención de ser utilizados en  contextos pedagógicos, con cierto nivel de interactividad e independencia, que podrán ser utilizados o ensamblados en diferentes situaciones de enseñanza-aprendizaje. Ejemplo </a:t>
            </a:r>
            <a:r>
              <a:rPr lang="es-CO" dirty="0" smtClean="0">
                <a:latin typeface="Comic Sans MS" pitchFamily="66" charset="0"/>
                <a:hlinkClick r:id="rId2"/>
              </a:rPr>
              <a:t>aquí </a:t>
            </a:r>
            <a:endParaRPr lang="es-CO" dirty="0" smtClean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endParaRPr lang="es-CO" dirty="0" smtClean="0">
              <a:latin typeface="Comic Sans MS" pitchFamily="66" charset="0"/>
            </a:endParaRPr>
          </a:p>
          <a:p>
            <a:pPr marL="342900" indent="-342900" algn="just"/>
            <a:r>
              <a:rPr lang="es-CO" b="1" dirty="0" smtClean="0">
                <a:latin typeface="Comic Sans MS" pitchFamily="66" charset="0"/>
              </a:rPr>
              <a:t>5. Banco de objetos :  </a:t>
            </a:r>
            <a:r>
              <a:rPr lang="es-CO" dirty="0" smtClean="0">
                <a:latin typeface="Comic Sans MS" pitchFamily="66" charset="0"/>
              </a:rPr>
              <a:t>Son repositorios  que permiten almacenar, buscar, recuperar, consultar y acceder a objetos de aprendizaje de todas las áreas del conocimiento. Ejemplo </a:t>
            </a:r>
            <a:r>
              <a:rPr lang="es-CO" dirty="0" smtClean="0">
                <a:latin typeface="Comic Sans MS" pitchFamily="66" charset="0"/>
                <a:hlinkClick r:id="rId3"/>
              </a:rPr>
              <a:t>aquí</a:t>
            </a:r>
            <a:endParaRPr lang="es-CO" dirty="0" smtClean="0"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endParaRPr lang="es-CO" b="1" dirty="0" smtClean="0">
              <a:latin typeface="Comic Sans MS" pitchFamily="66" charset="0"/>
            </a:endParaRPr>
          </a:p>
          <a:p>
            <a:pPr marL="342900" indent="-342900" algn="just"/>
            <a:r>
              <a:rPr lang="es-CO" b="1" dirty="0" smtClean="0">
                <a:latin typeface="Comic Sans MS" pitchFamily="66" charset="0"/>
              </a:rPr>
              <a:t>6. Ambiente virtual de aprendizaje (</a:t>
            </a:r>
            <a:r>
              <a:rPr lang="es-CO" b="1" dirty="0" err="1" smtClean="0">
                <a:latin typeface="Comic Sans MS" pitchFamily="66" charset="0"/>
              </a:rPr>
              <a:t>AVA</a:t>
            </a:r>
            <a:r>
              <a:rPr lang="es-CO" b="1" dirty="0" smtClean="0">
                <a:latin typeface="Comic Sans MS" pitchFamily="66" charset="0"/>
              </a:rPr>
              <a:t>): </a:t>
            </a:r>
            <a:r>
              <a:rPr lang="es-CO" dirty="0" smtClean="0">
                <a:latin typeface="Comic Sans MS" pitchFamily="66" charset="0"/>
              </a:rPr>
              <a:t>es en un conjunto de diversos elementos, entre los cuales están el contenido, la interacción, la evaluación, el seguimiento y las ayudas de navegación, con intencionalidad formativa, incorporando las tecnologías especialmente las digitales y en línea. Ejemplo </a:t>
            </a:r>
            <a:r>
              <a:rPr lang="es-CO" dirty="0" smtClean="0">
                <a:latin typeface="Comic Sans MS" pitchFamily="66" charset="0"/>
                <a:hlinkClick r:id="rId4"/>
              </a:rPr>
              <a:t>aquí</a:t>
            </a:r>
            <a:endParaRPr lang="es-CO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</p:txBody>
      </p:sp>
      <p:sp>
        <p:nvSpPr>
          <p:cNvPr id="7" name="6 Botón de acción: Hacia atrás o Anterior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0" y="6525344"/>
            <a:ext cx="61156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Botón de acción: Inicio">
            <a:hlinkClick r:id="rId6" action="ppaction://hlinksldjump" highlightClick="1">
              <a:snd r:embed="rId7" name="laser.wav"/>
            </a:hlinkClick>
          </p:cNvPr>
          <p:cNvSpPr/>
          <p:nvPr/>
        </p:nvSpPr>
        <p:spPr>
          <a:xfrm>
            <a:off x="8676456" y="6309320"/>
            <a:ext cx="46754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0 Imagen" descr="mapa o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Inicio">
            <a:hlinkClick r:id="rId3" action="ppaction://hlinksldjump" highlightClick="1">
              <a:snd r:embed="rId4" name="laser.wav"/>
            </a:hlinkClick>
          </p:cNvPr>
          <p:cNvSpPr/>
          <p:nvPr/>
        </p:nvSpPr>
        <p:spPr>
          <a:xfrm>
            <a:off x="8676456" y="6309320"/>
            <a:ext cx="46754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260648"/>
            <a:ext cx="5558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TEST de conocimiento</a:t>
            </a:r>
            <a:endParaRPr lang="es-ES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2056686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 smtClean="0"/>
              <a:t>El objeto con fines educativos es el…</a:t>
            </a:r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2" name="explode.wav"/>
                </a:hlinkClick>
              </a:rPr>
              <a:t>Informativo</a:t>
            </a:r>
            <a:endParaRPr lang="es-CO" dirty="0" smtClean="0"/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3" name="applause.wav"/>
                </a:hlinkClick>
              </a:rPr>
              <a:t>de aprendizaje</a:t>
            </a:r>
            <a:endParaRPr lang="es-CO" dirty="0" smtClean="0"/>
          </a:p>
          <a:p>
            <a:pPr marL="342900" indent="-342900" algn="just">
              <a:buAutoNum type="alphaUcPeriod"/>
            </a:pPr>
            <a:endParaRPr lang="es-CO" dirty="0" smtClean="0"/>
          </a:p>
          <a:p>
            <a:pPr marL="342900" indent="-342900" algn="just"/>
            <a:endParaRPr lang="es-CO" dirty="0" smtClean="0"/>
          </a:p>
          <a:p>
            <a:pPr marL="342900" indent="-342900" algn="just">
              <a:buAutoNum type="arabicPeriod" startAt="2"/>
            </a:pPr>
            <a:r>
              <a:rPr lang="es-CO" dirty="0" smtClean="0"/>
              <a:t>El banco de objetos es un repositorio…</a:t>
            </a:r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2" name="explode.wav"/>
                </a:hlinkClick>
              </a:rPr>
              <a:t>Falso</a:t>
            </a:r>
            <a:endParaRPr lang="es-CO" dirty="0" smtClean="0"/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3" name="applause.wav"/>
                </a:hlinkClick>
              </a:rPr>
              <a:t>Verdadero</a:t>
            </a:r>
            <a:endParaRPr lang="es-CO" dirty="0" smtClean="0"/>
          </a:p>
          <a:p>
            <a:pPr marL="342900" indent="-342900" algn="just">
              <a:buAutoNum type="alphaUcPeriod"/>
            </a:pPr>
            <a:endParaRPr lang="es-CO" dirty="0" smtClean="0"/>
          </a:p>
          <a:p>
            <a:pPr marL="342900" indent="-342900" algn="just"/>
            <a:endParaRPr lang="es-CO" dirty="0" smtClean="0"/>
          </a:p>
          <a:p>
            <a:pPr marL="342900" indent="-342900" algn="just">
              <a:buAutoNum type="arabicPeriod" startAt="3"/>
            </a:pPr>
            <a:r>
              <a:rPr lang="es-CO" dirty="0" smtClean="0"/>
              <a:t>Un objeto de aprendizaje es un recurso digital…</a:t>
            </a:r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2" name="explode.wav"/>
                </a:hlinkClick>
              </a:rPr>
              <a:t>Falso</a:t>
            </a:r>
            <a:endParaRPr lang="es-CO" dirty="0" smtClean="0"/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3" name="applause.wav"/>
                </a:hlinkClick>
              </a:rPr>
              <a:t>Verdadero</a:t>
            </a:r>
            <a:endParaRPr lang="es-CO" dirty="0" smtClean="0"/>
          </a:p>
          <a:p>
            <a:pPr marL="342900" indent="-342900"/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716016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es-CO" dirty="0" smtClean="0"/>
              <a:t>Un objeto informativo se caracteriza por su interactividad…</a:t>
            </a:r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3" name="applause.wav"/>
                </a:hlinkClick>
              </a:rPr>
              <a:t>Falso</a:t>
            </a:r>
            <a:endParaRPr lang="es-CO" dirty="0" smtClean="0"/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2" name="explode.wav"/>
                </a:hlinkClick>
              </a:rPr>
              <a:t>Verdadero</a:t>
            </a:r>
            <a:endParaRPr lang="es-CO" dirty="0" smtClean="0"/>
          </a:p>
          <a:p>
            <a:pPr marL="342900" indent="-342900" algn="just">
              <a:buAutoNum type="alphaUcPeriod"/>
            </a:pPr>
            <a:endParaRPr lang="es-CO" dirty="0" smtClean="0"/>
          </a:p>
          <a:p>
            <a:pPr marL="342900" indent="-342900" algn="just">
              <a:buAutoNum type="alphaUcPeriod"/>
            </a:pPr>
            <a:endParaRPr lang="es-CO" dirty="0" smtClean="0"/>
          </a:p>
          <a:p>
            <a:pPr marL="342900" indent="-342900" algn="just"/>
            <a:r>
              <a:rPr lang="es-CO" dirty="0" smtClean="0"/>
              <a:t>5. La plataforma usada por el SENA es un…</a:t>
            </a:r>
          </a:p>
          <a:p>
            <a:pPr marL="342900" indent="-342900" algn="just">
              <a:buAutoNum type="alphaUcPeriod"/>
            </a:pPr>
            <a:r>
              <a:rPr lang="es-CO" dirty="0" err="1" smtClean="0">
                <a:hlinkClick r:id="" action="ppaction://noaction">
                  <a:snd r:embed="rId3" name="applause.wav"/>
                </a:hlinkClick>
              </a:rPr>
              <a:t>AVA</a:t>
            </a:r>
            <a:endParaRPr lang="es-CO" dirty="0" smtClean="0"/>
          </a:p>
          <a:p>
            <a:pPr marL="342900" indent="-342900" algn="just">
              <a:buAutoNum type="alphaUcPeriod"/>
            </a:pPr>
            <a:r>
              <a:rPr lang="es-CO" dirty="0" smtClean="0">
                <a:hlinkClick r:id="" action="ppaction://noaction">
                  <a:snd r:embed="rId2" name="explode.wav"/>
                </a:hlinkClick>
              </a:rPr>
              <a:t>Banco de objetos</a:t>
            </a:r>
            <a:endParaRPr lang="es-CO" dirty="0" smtClean="0"/>
          </a:p>
          <a:p>
            <a:pPr marL="342900" indent="-342900" algn="just"/>
            <a:endParaRPr lang="es-CO" dirty="0" smtClean="0"/>
          </a:p>
          <a:p>
            <a:pPr marL="342900" indent="-342900" algn="just"/>
            <a:endParaRPr lang="es-CO" dirty="0" smtClean="0"/>
          </a:p>
          <a:p>
            <a:pPr marL="342900" indent="-342900" algn="just">
              <a:buAutoNum type="arabicPeriod" startAt="6"/>
            </a:pPr>
            <a:r>
              <a:rPr lang="es-CO" dirty="0" smtClean="0"/>
              <a:t>Reutilizable y </a:t>
            </a:r>
            <a:r>
              <a:rPr lang="es-CO" dirty="0" err="1" smtClean="0"/>
              <a:t>autocontenible</a:t>
            </a:r>
            <a:r>
              <a:rPr lang="es-CO" dirty="0" smtClean="0"/>
              <a:t> son característicos de un…</a:t>
            </a:r>
          </a:p>
          <a:p>
            <a:pPr marL="342900" indent="-342900" algn="just">
              <a:buAutoNum type="alphaUcPeriod"/>
            </a:pPr>
            <a:r>
              <a:rPr lang="es-CO" dirty="0" err="1" smtClean="0">
                <a:hlinkClick r:id="" action="ppaction://noaction">
                  <a:snd r:embed="rId2" name="explode.wav"/>
                </a:hlinkClick>
              </a:rPr>
              <a:t>AVA</a:t>
            </a:r>
            <a:endParaRPr lang="es-CO" dirty="0" smtClean="0"/>
          </a:p>
          <a:p>
            <a:pPr marL="342900" indent="-342900">
              <a:buAutoNum type="alphaUcPeriod"/>
            </a:pPr>
            <a:r>
              <a:rPr lang="es-CO" dirty="0" smtClean="0">
                <a:hlinkClick r:id="" action="ppaction://noaction">
                  <a:snd r:embed="rId3" name="applause.wav"/>
                </a:hlinkClick>
              </a:rPr>
              <a:t>OVA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10" name="9 Botón de acción: Inicio">
            <a:hlinkClick r:id="rId4" action="ppaction://hlinksldjump" highlightClick="1">
              <a:snd r:embed="rId5" name="laser.wav"/>
            </a:hlinkClick>
          </p:cNvPr>
          <p:cNvSpPr/>
          <p:nvPr/>
        </p:nvSpPr>
        <p:spPr>
          <a:xfrm>
            <a:off x="8748464" y="6309320"/>
            <a:ext cx="39553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112474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</a:rPr>
              <a:t>Haz </a:t>
            </a:r>
            <a:r>
              <a:rPr lang="es-CO" sz="2000" b="1" dirty="0" err="1" smtClean="0">
                <a:solidFill>
                  <a:srgbClr val="C00000"/>
                </a:solidFill>
              </a:rPr>
              <a:t>click</a:t>
            </a:r>
            <a:r>
              <a:rPr lang="es-CO" sz="2000" b="1" dirty="0" smtClean="0">
                <a:solidFill>
                  <a:srgbClr val="C00000"/>
                </a:solidFill>
              </a:rPr>
              <a:t> en la respuesta  correcta</a:t>
            </a:r>
          </a:p>
          <a:p>
            <a:r>
              <a:rPr lang="es-CO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Escucharás aplausos al responder correctamente</a:t>
            </a:r>
            <a:endParaRPr lang="es-CO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11 Imagen" descr="LAPIZ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85184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260648"/>
            <a:ext cx="3256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s-E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OVAS</a:t>
            </a:r>
            <a:endParaRPr lang="es-E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atin typeface="Comic Sans MS" pitchFamily="66" charset="0"/>
              </a:rPr>
              <a:t>El </a:t>
            </a:r>
            <a:r>
              <a:rPr lang="es-CO" sz="2400" b="1" dirty="0" smtClean="0">
                <a:latin typeface="Comic Sans MS" pitchFamily="66" charset="0"/>
              </a:rPr>
              <a:t>Ministerio de Educación Colombiano </a:t>
            </a:r>
            <a:r>
              <a:rPr lang="es-CO" sz="2400" dirty="0" smtClean="0">
                <a:latin typeface="Comic Sans MS" pitchFamily="66" charset="0"/>
              </a:rPr>
              <a:t>los define como: “todo material estructurado de una forma significativa, asociado a un propósito educativo y que corresponda a un recurso de carácter digital que pueda ser distribuido y consultado a través de la Internet. El objeto de aprendizaje debe contar además con una ficha de registro o metadato consistente en un listado de atributos que además de describir el uso posible del objeto, permiten la catalogación y el intercambio del mismo”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323528" y="119675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latin typeface="Rockwell Extra Bold" pitchFamily="18" charset="0"/>
              </a:rPr>
              <a:t>OBJETO VIRTUAL DE APRENDIZAJE </a:t>
            </a:r>
            <a:endParaRPr lang="es-CO" sz="20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176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25000"/>
                  </a:schemeClr>
                </a:solidFill>
              </a:rPr>
              <a:t>Video introductorio 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9 Imagen" descr="Gifs Animados electrodomésticos (36)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877272"/>
            <a:ext cx="936104" cy="6816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2087</Words>
  <Application>Microsoft Office PowerPoint</Application>
  <PresentationFormat>Presentación en pantalla (4:3)</PresentationFormat>
  <Paragraphs>196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105</cp:revision>
  <dcterms:created xsi:type="dcterms:W3CDTF">2011-05-01T16:15:08Z</dcterms:created>
  <dcterms:modified xsi:type="dcterms:W3CDTF">2011-05-06T00:49:44Z</dcterms:modified>
</cp:coreProperties>
</file>