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F7502-4623-493A-9EE8-8579FB89D8E5}" type="datetimeFigureOut">
              <a:rPr lang="es-PE" smtClean="0"/>
              <a:t>07/11/2011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08B9C-6F1C-4D94-8FCD-9DC5A2CA3C1A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FEC-4BE5-442F-A88B-10169B49C6F7}" type="datetimeFigureOut">
              <a:rPr lang="es-PE" smtClean="0"/>
              <a:t>07/11/2011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4AB6-1F61-43EE-9F03-1497DC68599C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FEC-4BE5-442F-A88B-10169B49C6F7}" type="datetimeFigureOut">
              <a:rPr lang="es-PE" smtClean="0"/>
              <a:t>07/11/2011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4AB6-1F61-43EE-9F03-1497DC68599C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FEC-4BE5-442F-A88B-10169B49C6F7}" type="datetimeFigureOut">
              <a:rPr lang="es-PE" smtClean="0"/>
              <a:t>07/11/2011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4AB6-1F61-43EE-9F03-1497DC68599C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FEC-4BE5-442F-A88B-10169B49C6F7}" type="datetimeFigureOut">
              <a:rPr lang="es-PE" smtClean="0"/>
              <a:t>07/11/2011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4AB6-1F61-43EE-9F03-1497DC68599C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FEC-4BE5-442F-A88B-10169B49C6F7}" type="datetimeFigureOut">
              <a:rPr lang="es-PE" smtClean="0"/>
              <a:t>07/11/2011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4AB6-1F61-43EE-9F03-1497DC68599C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FEC-4BE5-442F-A88B-10169B49C6F7}" type="datetimeFigureOut">
              <a:rPr lang="es-PE" smtClean="0"/>
              <a:t>07/11/2011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4AB6-1F61-43EE-9F03-1497DC68599C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FEC-4BE5-442F-A88B-10169B49C6F7}" type="datetimeFigureOut">
              <a:rPr lang="es-PE" smtClean="0"/>
              <a:t>07/11/2011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4AB6-1F61-43EE-9F03-1497DC68599C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FEC-4BE5-442F-A88B-10169B49C6F7}" type="datetimeFigureOut">
              <a:rPr lang="es-PE" smtClean="0"/>
              <a:t>07/11/2011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4AB6-1F61-43EE-9F03-1497DC68599C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FEC-4BE5-442F-A88B-10169B49C6F7}" type="datetimeFigureOut">
              <a:rPr lang="es-PE" smtClean="0"/>
              <a:t>07/11/2011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4AB6-1F61-43EE-9F03-1497DC68599C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FEC-4BE5-442F-A88B-10169B49C6F7}" type="datetimeFigureOut">
              <a:rPr lang="es-PE" smtClean="0"/>
              <a:t>07/11/2011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4AB6-1F61-43EE-9F03-1497DC68599C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1FEC-4BE5-442F-A88B-10169B49C6F7}" type="datetimeFigureOut">
              <a:rPr lang="es-PE" smtClean="0"/>
              <a:t>07/11/2011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4AB6-1F61-43EE-9F03-1497DC68599C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11FEC-4BE5-442F-A88B-10169B49C6F7}" type="datetimeFigureOut">
              <a:rPr lang="es-PE" smtClean="0"/>
              <a:t>07/11/2011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24AB6-1F61-43EE-9F03-1497DC68599C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214290"/>
            <a:ext cx="835824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u="sng" dirty="0"/>
              <a:t>CONCEPTOS GENERALES EN EL MARCO DEL GOBIERNO ELECTRONICO DEL PERÚ:</a:t>
            </a:r>
            <a:endParaRPr lang="es-PE" dirty="0"/>
          </a:p>
          <a:p>
            <a:pPr lvl="0"/>
            <a:r>
              <a:rPr lang="es-ES" b="1" dirty="0"/>
              <a:t>De </a:t>
            </a:r>
            <a:r>
              <a:rPr lang="es-ES" b="1" dirty="0" err="1"/>
              <a:t>Wikipedia</a:t>
            </a:r>
            <a:r>
              <a:rPr lang="es-ES" b="1" dirty="0"/>
              <a:t>, la enciclopedia libre</a:t>
            </a:r>
            <a:endParaRPr lang="es-PE" dirty="0"/>
          </a:p>
          <a:p>
            <a:r>
              <a:rPr lang="es-PE" dirty="0"/>
              <a:t>El e-</a:t>
            </a:r>
            <a:r>
              <a:rPr lang="es-PE" dirty="0" err="1"/>
              <a:t>government</a:t>
            </a:r>
            <a:r>
              <a:rPr lang="es-PE" dirty="0"/>
              <a:t>, e-gobierno o gobierno electrónico consiste en el uso de las tecnologías de la información y el conocimiento en los procesos internos de gobierno y en la entrega de los productos y servicios del Estado tanto a los ciudadanos como a la industria. </a:t>
            </a:r>
          </a:p>
          <a:p>
            <a:r>
              <a:rPr lang="es-PE" dirty="0"/>
              <a:t>Muchas de las tecnologías involucradas y sus implementaciones son las mismas o similares a aquéllas correspondientes al sector privado del comercio electrónico (o e-</a:t>
            </a:r>
            <a:r>
              <a:rPr lang="es-PE" dirty="0" err="1"/>
              <a:t>business</a:t>
            </a:r>
            <a:r>
              <a:rPr lang="es-PE" dirty="0"/>
              <a:t>), mientras que otras son específicas o únicas en relación a las necesidades del gobierno.</a:t>
            </a:r>
          </a:p>
          <a:p>
            <a:pPr lvl="0"/>
            <a:r>
              <a:rPr lang="es-ES" b="1" dirty="0" smtClean="0"/>
              <a:t>Según </a:t>
            </a:r>
            <a:r>
              <a:rPr lang="es-ES" b="1" dirty="0"/>
              <a:t>el Banco Mundial</a:t>
            </a:r>
            <a:endParaRPr lang="es-PE" dirty="0"/>
          </a:p>
          <a:p>
            <a:r>
              <a:rPr lang="es-PE" dirty="0"/>
              <a:t>El E-Gobierno se refiere al uso por las agencias del gobierno de las tecnologías de información (tales como redes WAN, el Internet, y computadoras móviles) que tienen la capacidad de transformar las relaciones con los ciudadanos, las empresas, y con el propio gobierno. Estas tecnologías pueden servir a una variedad de diversos fines: mejor entrega de los servicios de gobierno a los ciudadanos, mejor interacción con las empresas e industrias,  empoderamiento del ciudadano en el acceso a la información, o de una gerencia más eficiente del gobierno. Las ventajas resultantes pueden ser menor corrupción, transparencia creciente, mayor conveniencia, crecimiento del rédito, y/o reducciones de costes”. </a:t>
            </a:r>
          </a:p>
          <a:p>
            <a:r>
              <a:rPr lang="es-PE" dirty="0"/>
              <a:t> </a:t>
            </a:r>
          </a:p>
          <a:p>
            <a:r>
              <a:rPr lang="es-PE" dirty="0"/>
              <a:t> </a:t>
            </a:r>
          </a:p>
          <a:p>
            <a:endParaRPr lang="es-P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28596" y="571480"/>
            <a:ext cx="764386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2400" b="1" dirty="0" smtClean="0"/>
              <a:t>En 1998 la OCDE definió </a:t>
            </a:r>
            <a:endParaRPr lang="es-PE" sz="2400" dirty="0" smtClean="0"/>
          </a:p>
          <a:p>
            <a:r>
              <a:rPr lang="es-PE" sz="2400" dirty="0" smtClean="0"/>
              <a:t>Gobierno Electrónico como ‘la aplicación de tecnologías basadas en Internet para actividades comerciales y no comerciales en el seno de las Administraciones Públicas’.</a:t>
            </a:r>
          </a:p>
          <a:p>
            <a:pPr lvl="0"/>
            <a:r>
              <a:rPr lang="es-ES" sz="2400" b="1" dirty="0" smtClean="0"/>
              <a:t>Criado y </a:t>
            </a:r>
            <a:r>
              <a:rPr lang="es-ES" sz="2400" b="1" dirty="0" err="1" smtClean="0"/>
              <a:t>Ramilo</a:t>
            </a:r>
            <a:r>
              <a:rPr lang="es-ES" sz="2400" b="1" dirty="0" smtClean="0"/>
              <a:t>, 2001</a:t>
            </a:r>
            <a:endParaRPr lang="es-PE" sz="2400" dirty="0" smtClean="0"/>
          </a:p>
          <a:p>
            <a:r>
              <a:rPr lang="es-PE" sz="2400" dirty="0" smtClean="0"/>
              <a:t>Gobierno Electrónico se refiere a la adopción de las TIC por las Administraciones Públicas, como diferentes vías a través de las que se conectan e interactúan con otras organizaciones y personas, especialmente mediante sus páginas web, pero también a través del correo electrónico y otras herramientas como el teléfono móvil, los PDA, la vídeo conferencia, intranets, </a:t>
            </a:r>
            <a:r>
              <a:rPr lang="es-PE" sz="2400" dirty="0" err="1" smtClean="0"/>
              <a:t>extranets</a:t>
            </a:r>
            <a:r>
              <a:rPr lang="es-PE" sz="2400" dirty="0" smtClean="0"/>
              <a:t>, el cable, las ondas de radio, o el satélite</a:t>
            </a:r>
          </a:p>
          <a:p>
            <a:endParaRPr lang="es-PE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43108" y="928670"/>
            <a:ext cx="62151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 smtClean="0"/>
              <a:t>Según el Banco Mundial</a:t>
            </a:r>
            <a:endParaRPr lang="es-PE" dirty="0" smtClean="0"/>
          </a:p>
          <a:p>
            <a:r>
              <a:rPr lang="es-PE" dirty="0" smtClean="0"/>
              <a:t>El E-Gobierno se refiere al uso por las agencias del gobierno de las tecnologías de información (tales como redes WAN, el Internet, y computadoras móviles) que tienen la capacidad de transformar las relaciones con los ciudadanos, las empresas, y con el propio gobierno. Estas tecnologías pueden servir a una variedad de diversos fines: mejor entrega de los servicios de gobierno a los ciudadanos, mejor interacción con las empresas e industrias,  empoderamiento del ciudadano en el acceso a la información, o de una gerencia más eficiente del gobierno. Las ventajas resultantes pueden ser menor corrupción, transparencia creciente, mayor conveniencia, crecimiento del rédito, y/o reducciones de costes”. </a:t>
            </a:r>
          </a:p>
          <a:p>
            <a:endParaRPr lang="es-P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57290" y="1500174"/>
            <a:ext cx="592935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 smtClean="0"/>
              <a:t>La Organización de las Naciones Unidas</a:t>
            </a:r>
            <a:endParaRPr lang="es-PE" dirty="0" smtClean="0"/>
          </a:p>
          <a:p>
            <a:r>
              <a:rPr lang="es-PE" dirty="0" smtClean="0"/>
              <a:t>Define al E-Gobierno como “la utilización de Internet y el </a:t>
            </a:r>
            <a:r>
              <a:rPr lang="es-PE" dirty="0" err="1" smtClean="0"/>
              <a:t>World</a:t>
            </a:r>
            <a:r>
              <a:rPr lang="es-PE" dirty="0" smtClean="0"/>
              <a:t> </a:t>
            </a:r>
            <a:r>
              <a:rPr lang="es-PE" dirty="0" err="1" smtClean="0"/>
              <a:t>Wide</a:t>
            </a:r>
            <a:r>
              <a:rPr lang="es-PE" dirty="0" smtClean="0"/>
              <a:t> Web para entregar información y servicios del gobierno a los ciudadanos”.</a:t>
            </a:r>
          </a:p>
          <a:p>
            <a:pPr lvl="0"/>
            <a:r>
              <a:rPr lang="es-ES" b="1" dirty="0" err="1" smtClean="0"/>
              <a:t>Pacific</a:t>
            </a:r>
            <a:r>
              <a:rPr lang="es-ES" b="1" dirty="0" smtClean="0"/>
              <a:t> Council </a:t>
            </a:r>
            <a:r>
              <a:rPr lang="es-ES" b="1" dirty="0" err="1" smtClean="0"/>
              <a:t>on</a:t>
            </a:r>
            <a:r>
              <a:rPr lang="es-ES" b="1" dirty="0" smtClean="0"/>
              <a:t> International </a:t>
            </a:r>
            <a:r>
              <a:rPr lang="es-ES" b="1" dirty="0" err="1" smtClean="0"/>
              <a:t>Policy</a:t>
            </a:r>
            <a:endParaRPr lang="es-PE" dirty="0" smtClean="0"/>
          </a:p>
          <a:p>
            <a:r>
              <a:rPr lang="es-PE" dirty="0" smtClean="0"/>
              <a:t>El Gobierno Electrónico es el uso de TIC para promover un gobierno más eficiente y más eficaz, para facilitar los servicios del gobierno y hacerlos más accesibles, para permitir un mayor acceso público a la información, y para hacer al gobierno más responsable ante los ciudadanos.  </a:t>
            </a:r>
          </a:p>
          <a:p>
            <a:r>
              <a:rPr lang="es-PE" dirty="0" smtClean="0"/>
              <a:t>El Gobierno Electrónico implica la entrega de servicios vía Internet, el teléfono, los centros  comunitarios (autoservicio o facilitado por otros), los dispositivos inalámbricos u otros sistemas de comunicaciones </a:t>
            </a:r>
          </a:p>
          <a:p>
            <a:endParaRPr lang="es-P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00034" y="214290"/>
            <a:ext cx="835824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 smtClean="0"/>
              <a:t>El objetivo 5 del Plan de Desarrollo de la Sociedad de la Información en el Perú</a:t>
            </a:r>
            <a:endParaRPr lang="es-PE" dirty="0" smtClean="0"/>
          </a:p>
          <a:p>
            <a:r>
              <a:rPr lang="es-ES" b="1" dirty="0" smtClean="0"/>
              <a:t> </a:t>
            </a:r>
            <a:endParaRPr lang="es-PE" dirty="0" smtClean="0"/>
          </a:p>
          <a:p>
            <a:r>
              <a:rPr lang="es-ES" dirty="0" smtClean="0"/>
              <a:t>“</a:t>
            </a:r>
            <a:r>
              <a:rPr lang="es-MX" i="1" dirty="0" smtClean="0"/>
              <a:t>Acercar la administración del Estado y sus procesos a la ciudadanía y a las empresas en general, proveyendo servicios de calidad, accesibles, seguros, transparentes y oportunos, a través del uso intensivo de las TIC</a:t>
            </a:r>
            <a:r>
              <a:rPr lang="es-ES" dirty="0" smtClean="0"/>
              <a:t>” </a:t>
            </a:r>
            <a:r>
              <a:rPr lang="es-ES" i="1" dirty="0" smtClean="0"/>
              <a:t>se refiere precisamente al desarrollo del Gobierno Electrónico en el Perú  y se desprende de los conceptos de e-</a:t>
            </a:r>
            <a:r>
              <a:rPr lang="es-ES" i="1" dirty="0" err="1" smtClean="0"/>
              <a:t>Governance</a:t>
            </a:r>
            <a:r>
              <a:rPr lang="es-ES" i="1" dirty="0" smtClean="0"/>
              <a:t>,  aplicación de las </a:t>
            </a:r>
            <a:r>
              <a:rPr lang="es-ES" i="1" dirty="0" err="1" smtClean="0"/>
              <a:t>TIC’s</a:t>
            </a:r>
            <a:r>
              <a:rPr lang="es-ES" i="1" dirty="0" smtClean="0"/>
              <a:t> para lograr la interacción de la sociedad con el sector público y determinar su organización.</a:t>
            </a:r>
            <a:endParaRPr lang="es-PE" dirty="0" smtClean="0"/>
          </a:p>
          <a:p>
            <a:r>
              <a:rPr lang="es-PE" dirty="0" smtClean="0"/>
              <a:t>Se debe tener presente que el Gobierno Electrónico no acorta el camino hacia el desarrollo económico, a los ahorros del presupuesto o al gobierno honesto, eficiente.  El Gobierno Electrónico no es el acontecimiento que inmediatamente y por siempre alterará el universo del gobierno.  El gobierno electrónico es un proceso o evolución  y una lucha constante por los costos y los riesgos financieros y políticos. </a:t>
            </a:r>
          </a:p>
          <a:p>
            <a:r>
              <a:rPr lang="es-PE" dirty="0" smtClean="0"/>
              <a:t>Estos riesgos pueden ser significativos. Si no se ha concebido bien y se han puesto en ejecución, en las iniciativas del Gobierno Electrónico se puede perder recursos, fallar en la promesa de entregar servicios útiles y producir frustración pública con el gobierno.  Particularmente en el mundo en desarrollo, con escasos recursos, el Gobierno Electrónico debe apuntar hacia áreas con altas posibilidades para el éxito.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57224" y="1000108"/>
            <a:ext cx="78581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Gobierno Electrónico consiste, pues, en todas aquellas iniciativas que implican el uso de las TIC en la gestión </a:t>
            </a:r>
            <a:r>
              <a:rPr lang="es-PE" dirty="0" err="1" smtClean="0"/>
              <a:t>interorganizacional</a:t>
            </a:r>
            <a:r>
              <a:rPr lang="es-PE" dirty="0" smtClean="0"/>
              <a:t> del Estado e incluye la definición, coordinación, implementación y desarrollo de las Políticas Públicas.</a:t>
            </a:r>
          </a:p>
          <a:p>
            <a:r>
              <a:rPr lang="es-PE" dirty="0" smtClean="0"/>
              <a:t>Las iniciativas de Gobierno Electrónico, en el ámbito de las Políticas Públicas, se ejecutan a través de: desarrollo de programas centrados en el ciudadano, promoción de la participación ciudadana, mejora en la prestación de los servicios mediante herramientas con alto valor tecnológico, comparación y análisis del desempeño del Gobierno Electrónico.</a:t>
            </a:r>
            <a:endParaRPr lang="es-P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696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Nikolas</dc:creator>
  <cp:lastModifiedBy>Nikolas</cp:lastModifiedBy>
  <cp:revision>1</cp:revision>
  <dcterms:created xsi:type="dcterms:W3CDTF">2011-11-08T04:30:38Z</dcterms:created>
  <dcterms:modified xsi:type="dcterms:W3CDTF">2011-11-08T04:35:21Z</dcterms:modified>
</cp:coreProperties>
</file>