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229600" cy="10668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sr-Cyrl-CS" sz="3200" dirty="0" smtClean="0">
                <a:solidFill>
                  <a:schemeClr val="accent6">
                    <a:lumMod val="75000"/>
                  </a:schemeClr>
                </a:solidFill>
              </a:rPr>
              <a:t>БУЏЕТ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 / </a:t>
            </a:r>
            <a:r>
              <a:rPr lang="sr-Cyrl-RS" sz="3200" dirty="0" smtClean="0">
                <a:solidFill>
                  <a:schemeClr val="accent6">
                    <a:lumMod val="75000"/>
                  </a:schemeClr>
                </a:solidFill>
              </a:rPr>
              <a:t>ГАНТОГРАМ</a:t>
            </a:r>
            <a:endParaRPr lang="en-US" sz="320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229600" cy="36576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sr-Cyrl-CS" sz="2800" dirty="0" smtClean="0">
                <a:solidFill>
                  <a:schemeClr val="tx1">
                    <a:lumMod val="95000"/>
                  </a:schemeClr>
                </a:solidFill>
              </a:rPr>
              <a:t>ЈАСНО И ПРЕЦИЗНО ИСКАЗАНИ </a:t>
            </a:r>
            <a:r>
              <a:rPr lang="sr-Cyrl-CS" sz="2800" dirty="0" smtClean="0">
                <a:solidFill>
                  <a:schemeClr val="accent6">
                    <a:lumMod val="75000"/>
                  </a:schemeClr>
                </a:solidFill>
              </a:rPr>
              <a:t>ТРОШКОВИ ЗА СВЕ ПЛАНИРАНЕ АКТИВНОСТИ</a:t>
            </a:r>
            <a:r>
              <a:rPr lang="en-US" sz="2800" dirty="0" smtClean="0">
                <a:solidFill>
                  <a:schemeClr val="tx1">
                    <a:lumMod val="95000"/>
                  </a:schemeClr>
                </a:solidFill>
              </a:rPr>
              <a:t>!</a:t>
            </a:r>
            <a:endParaRPr lang="sr-Cyrl-CS" sz="2800" dirty="0" smtClean="0">
              <a:solidFill>
                <a:schemeClr val="tx1">
                  <a:lumMod val="95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sr-Cyrl-CS" sz="2800" dirty="0" smtClean="0">
              <a:solidFill>
                <a:schemeClr val="tx1">
                  <a:lumMod val="95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sr-Cyrl-CS" sz="2800" dirty="0" smtClean="0">
                <a:solidFill>
                  <a:schemeClr val="tx1">
                    <a:lumMod val="95000"/>
                  </a:schemeClr>
                </a:solidFill>
              </a:rPr>
              <a:t>ИСКАЗУЈЕ СЕ: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sr-Cyrl-CS" sz="2800" dirty="0" smtClean="0">
                <a:solidFill>
                  <a:schemeClr val="tx1">
                    <a:lumMod val="95000"/>
                  </a:schemeClr>
                </a:solidFill>
              </a:rPr>
              <a:t> - Тражени износ од донатора коме се обраћамо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sr-Cyrl-CS" sz="2800" dirty="0" smtClean="0">
                <a:solidFill>
                  <a:schemeClr val="tx1">
                    <a:lumMod val="95000"/>
                  </a:schemeClr>
                </a:solidFill>
              </a:rPr>
              <a:t> - Учешће школе или других донатора у трошковима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sr-Cyrl-CS" sz="2800" dirty="0" smtClean="0">
                <a:solidFill>
                  <a:schemeClr val="tx1">
                    <a:lumMod val="95000"/>
                  </a:schemeClr>
                </a:solidFill>
              </a:rPr>
              <a:t> - Укупна сума</a:t>
            </a:r>
          </a:p>
          <a:p>
            <a:pPr eaLnBrk="1" hangingPunct="1">
              <a:lnSpc>
                <a:spcPct val="80000"/>
              </a:lnSpc>
              <a:defRPr/>
            </a:pPr>
            <a:endParaRPr lang="sr-Cyrl-CS" sz="2800" dirty="0" smtClean="0">
              <a:solidFill>
                <a:schemeClr val="bg2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9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39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39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39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39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39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9618" grpId="0"/>
      <p:bldP spid="23961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folHlink"/>
          </a:solidFill>
        </p:spPr>
        <p:txBody>
          <a:bodyPr/>
          <a:lstStyle/>
          <a:p>
            <a:pPr eaLnBrk="1" hangingPunct="1">
              <a:defRPr/>
            </a:pPr>
            <a:r>
              <a:rPr lang="sr-Cyrl-CS" sz="36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Одлике доброг буџета</a:t>
            </a:r>
            <a:endParaRPr lang="en-US" sz="3600" dirty="0" smtClean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tx1"/>
          </a:solidFill>
        </p:spPr>
        <p:txBody>
          <a:bodyPr/>
          <a:lstStyle/>
          <a:p>
            <a:pPr eaLnBrk="1" hangingPunct="1">
              <a:defRPr/>
            </a:pPr>
            <a:r>
              <a:rPr lang="sr-Cyrl-CS" sz="2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У складу</a:t>
            </a:r>
            <a:r>
              <a:rPr lang="en-US" sz="2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sr-Cyrl-CS" sz="2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са пројектним активностима</a:t>
            </a:r>
          </a:p>
          <a:p>
            <a:pPr eaLnBrk="1" hangingPunct="1">
              <a:defRPr/>
            </a:pPr>
            <a:r>
              <a:rPr lang="sr-Cyrl-RS" sz="2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</a:t>
            </a:r>
            <a:r>
              <a:rPr lang="sr-Cyrl-CS" sz="2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рецизан</a:t>
            </a:r>
          </a:p>
          <a:p>
            <a:pPr eaLnBrk="1" hangingPunct="1">
              <a:defRPr/>
            </a:pPr>
            <a:r>
              <a:rPr lang="sr-Cyrl-CS" sz="2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Реалан</a:t>
            </a:r>
          </a:p>
          <a:p>
            <a:pPr eaLnBrk="1" hangingPunct="1">
              <a:defRPr/>
            </a:pPr>
            <a:r>
              <a:rPr lang="sr-Cyrl-CS" sz="2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Заокружене цифре</a:t>
            </a:r>
          </a:p>
          <a:p>
            <a:pPr eaLnBrk="1" hangingPunct="1">
              <a:defRPr/>
            </a:pPr>
            <a:r>
              <a:rPr lang="sr-Cyrl-CS" sz="2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У траженој валути</a:t>
            </a:r>
          </a:p>
          <a:p>
            <a:pPr eaLnBrk="1" hangingPunct="1">
              <a:defRPr/>
            </a:pPr>
            <a:r>
              <a:rPr lang="sr-Cyrl-CS" sz="2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Има различите изворе финансирања</a:t>
            </a:r>
          </a:p>
          <a:p>
            <a:pPr eaLnBrk="1" hangingPunct="1">
              <a:defRPr/>
            </a:pPr>
            <a:r>
              <a:rPr lang="sr-Cyrl-CS" sz="2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Детаљан опис ставки</a:t>
            </a:r>
          </a:p>
          <a:p>
            <a:pPr eaLnBrk="1" hangingPunct="1">
              <a:defRPr/>
            </a:pPr>
            <a:r>
              <a:rPr lang="sr-Cyrl-CS" sz="2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Добро избалансиран, ни +  ни – </a:t>
            </a:r>
          </a:p>
          <a:p>
            <a:pPr eaLnBrk="1" hangingPunct="1">
              <a:defRPr/>
            </a:pPr>
            <a:r>
              <a:rPr lang="sr-Cyrl-CS" sz="2400" b="1" i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Тачно сабране ставке</a:t>
            </a:r>
            <a:r>
              <a:rPr lang="sr-Cyrl-CS" sz="2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eaLnBrk="1" hangingPunct="1">
              <a:defRPr/>
            </a:pPr>
            <a:endParaRPr lang="en-US" sz="2400" dirty="0" smtClean="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0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4064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40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40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40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40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40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40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40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406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406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0642" grpId="0" animBg="1"/>
      <p:bldP spid="24064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Line 2"/>
          <p:cNvSpPr>
            <a:spLocks noChangeShapeType="1"/>
          </p:cNvSpPr>
          <p:nvPr/>
        </p:nvSpPr>
        <p:spPr bwMode="auto">
          <a:xfrm>
            <a:off x="6267450" y="87947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242691" name="Group 3"/>
          <p:cNvGraphicFramePr>
            <a:graphicFrameLocks noGrp="1"/>
          </p:cNvGraphicFramePr>
          <p:nvPr/>
        </p:nvGraphicFramePr>
        <p:xfrm>
          <a:off x="228600" y="123825"/>
          <a:ext cx="8458200" cy="6644640"/>
        </p:xfrm>
        <a:graphic>
          <a:graphicData uri="http://schemas.openxmlformats.org/drawingml/2006/table">
            <a:tbl>
              <a:tblPr/>
              <a:tblGrid>
                <a:gridCol w="304800"/>
                <a:gridCol w="1606550"/>
                <a:gridCol w="887413"/>
                <a:gridCol w="647700"/>
                <a:gridCol w="1023937"/>
                <a:gridCol w="939800"/>
                <a:gridCol w="990600"/>
                <a:gridCol w="887413"/>
                <a:gridCol w="1169987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66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БУЏЕТ ПРОЈЕКТА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1925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Категорије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 </a:t>
                      </a:r>
                      <a:r>
                        <a:rPr kumimoji="0" lang="sr-Cyrl-R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трошкова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Јединица мере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Цена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Количина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СУМА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CC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ФИНАНСИЈСКИ ИЗВОРИ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00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00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Сопствено учешће</a:t>
                      </a:r>
                      <a:r>
                        <a:rPr kumimoji="0" lang="sr-Cyrl-C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 или суфинасирање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Учешће донатора тражени износ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ТОТАЛ (7+8)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CC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2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3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4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5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6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7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8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9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I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ТРОШКОВИ АКТИВНОСТИ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2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3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5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6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7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Субтотал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II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ОРГАНИЗАЦИОНИ ТРОШКОВИ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2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3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Субтотал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  <a:tr h="206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III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ОСТАЛИ ТРОШКОВИ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2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Субтотал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  <a:tr h="204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ТОТАЛ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3714" name="Group 2"/>
          <p:cNvGraphicFramePr>
            <a:graphicFrameLocks noGrp="1"/>
          </p:cNvGraphicFramePr>
          <p:nvPr/>
        </p:nvGraphicFramePr>
        <p:xfrm>
          <a:off x="228600" y="228600"/>
          <a:ext cx="8610600" cy="5967040"/>
        </p:xfrm>
        <a:graphic>
          <a:graphicData uri="http://schemas.openxmlformats.org/drawingml/2006/table">
            <a:tbl>
              <a:tblPr/>
              <a:tblGrid>
                <a:gridCol w="860425"/>
                <a:gridCol w="1668463"/>
                <a:gridCol w="790575"/>
                <a:gridCol w="2130425"/>
                <a:gridCol w="1581150"/>
                <a:gridCol w="1579562"/>
              </a:tblGrid>
              <a:tr h="242888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Активности </a:t>
                      </a:r>
                      <a:endParaRPr kumimoji="0" lang="sr-Cyrl-C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66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68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Редни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број</a:t>
                      </a:r>
                      <a:endParaRPr kumimoji="0" lang="sr-Cyrl-C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Назив активности</a:t>
                      </a:r>
                      <a:endParaRPr kumimoji="0" lang="sr-Cyrl-C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Оквирно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трајање (месеци)</a:t>
                      </a:r>
                      <a:endParaRPr kumimoji="0" lang="sr-Cyrl-C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Оквирни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буџет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Cyrl-C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39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1.</a:t>
                      </a:r>
                      <a:endParaRPr kumimoji="0" lang="sr-Cyrl-C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2.</a:t>
                      </a:r>
                      <a:endParaRPr kumimoji="0" lang="sr-Cyrl-C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439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3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,4,5….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40163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Планирани (најранији) датум почетка пројекта :</a:t>
                      </a:r>
                      <a:endParaRPr kumimoji="0" lang="sr-Cyrl-C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275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Укупно трајање пројекта (број месеци):</a:t>
                      </a:r>
                      <a:endParaRPr kumimoji="0" lang="sr-Cyrl-C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115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Укупан буџет пројекта:</a:t>
                      </a:r>
                      <a:endParaRPr kumimoji="0" lang="sr-Cyrl-C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41325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Износ у буџету пројекта финансиран из НИП-а:</a:t>
                      </a:r>
                      <a:endParaRPr kumimoji="0" lang="sr-Cyrl-C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641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Могућност набавке од домаћих произвођача (%):</a:t>
                      </a:r>
                      <a:endParaRPr kumimoji="0" lang="sr-Cyrl-C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Износ 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j</a:t>
                      </a:r>
                      <a:r>
                        <a:rPr kumimoji="0" lang="sr-Cyrl-C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авних набавки у пројекту:</a:t>
                      </a:r>
                      <a:endParaRPr kumimoji="0" lang="sr-Cyrl-C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2888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Суфинансирање пројекта: </a:t>
                      </a:r>
                      <a:endParaRPr kumimoji="0" lang="sr-Cyrl-C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66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036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Назив суфинансијера</a:t>
                      </a:r>
                      <a:endParaRPr kumimoji="0" lang="sr-Cyrl-C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Опис и начин суфинансирања</a:t>
                      </a:r>
                      <a:endParaRPr kumimoji="0" lang="sr-Cyrl-C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Износ</a:t>
                      </a:r>
                      <a:endParaRPr kumimoji="0" lang="sr-Cyrl-C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973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561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552" name="Rectangle 72"/>
          <p:cNvSpPr>
            <a:spLocks noChangeArrowheads="1"/>
          </p:cNvSpPr>
          <p:nvPr/>
        </p:nvSpPr>
        <p:spPr bwMode="auto">
          <a:xfrm>
            <a:off x="0" y="7429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18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197</Words>
  <Application>Microsoft Office PowerPoint</Application>
  <PresentationFormat>On-screen Show (4:3)</PresentationFormat>
  <Paragraphs>159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БУЏЕТ / ГАНТОГРАМ</vt:lpstr>
      <vt:lpstr>Одлике доброг буџета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БУЏЕТ</dc:title>
  <dc:creator>vesna</dc:creator>
  <cp:lastModifiedBy>vesna</cp:lastModifiedBy>
  <cp:revision>9</cp:revision>
  <dcterms:created xsi:type="dcterms:W3CDTF">2006-08-16T00:00:00Z</dcterms:created>
  <dcterms:modified xsi:type="dcterms:W3CDTF">2011-11-19T11:24:14Z</dcterms:modified>
</cp:coreProperties>
</file>