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99FF33"/>
    <a:srgbClr val="00FFFF"/>
    <a:srgbClr val="FBF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>
        <p:scale>
          <a:sx n="50" d="100"/>
          <a:sy n="50" d="100"/>
        </p:scale>
        <p:origin x="-76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76B9-F009-47CD-88DC-3BDF2BBD4DAA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EFB-D2EA-43B6-8FAE-75972DAFF49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C102-8F7B-4AAC-BFF1-3EB06EFE16D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AAB2-9AEB-49CD-8CC8-3D6B655F525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B5E-0A97-4FFF-8B72-E5EBBA209BC2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774-4FBA-4700-A7D4-DF60B4E851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68DB-678D-492C-8076-170A78E7E0AA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B93-7543-4F05-9E9A-EC0C2BB223A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7E87-3859-460B-91F4-B6D1C978F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C96-1652-4EE9-B144-9C10E97988E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64FE-F6A7-409C-880E-FC9F3CB7734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87D8B6B-3B84-4473-B85D-EC394BA52D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3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audio" Target="../media/audio3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2.wav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png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9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pn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png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APLICACIONS DE LES INTEGRALS</a:t>
            </a:r>
            <a:endParaRPr lang="ca-E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CALCUL D’ÀREES</a:t>
            </a:r>
            <a:endParaRPr lang="ca-E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0" y="4876800"/>
            <a:ext cx="579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dirty="0"/>
              <a:t>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MB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MB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0"/>
      <p:bldP spid="307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3568" y="1066800"/>
            <a:ext cx="79928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 dirty="0" smtClean="0"/>
              <a:t>3. </a:t>
            </a:r>
            <a:r>
              <a:rPr lang="es-ES_tradnl" sz="1800" dirty="0" err="1" smtClean="0"/>
              <a:t>Aïlla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l’àrea</a:t>
            </a:r>
            <a:r>
              <a:rPr lang="es-ES_tradnl" sz="1800" dirty="0" smtClean="0"/>
              <a:t> </a:t>
            </a:r>
            <a:r>
              <a:rPr lang="es-ES_tradnl" sz="1800" dirty="0"/>
              <a:t>del </a:t>
            </a:r>
            <a:r>
              <a:rPr lang="es-ES_tradnl" sz="1800" dirty="0" err="1" smtClean="0"/>
              <a:t>recinte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limitat</a:t>
            </a:r>
            <a:r>
              <a:rPr lang="es-ES_tradnl" sz="1800" dirty="0" smtClean="0"/>
              <a:t> per </a:t>
            </a:r>
            <a:r>
              <a:rPr lang="es-ES_tradnl" sz="1800" dirty="0"/>
              <a:t>la </a:t>
            </a:r>
            <a:r>
              <a:rPr lang="es-ES_tradnl" sz="1800" dirty="0" err="1" smtClean="0"/>
              <a:t>funció</a:t>
            </a:r>
            <a:r>
              <a:rPr lang="es-ES_tradnl" sz="1800" dirty="0" smtClean="0"/>
              <a:t>  </a:t>
            </a:r>
            <a:r>
              <a:rPr lang="es-ES_tradnl" sz="1800" dirty="0"/>
              <a:t>y = x</a:t>
            </a:r>
            <a:r>
              <a:rPr lang="es-ES_tradnl" sz="1800" baseline="30000" dirty="0"/>
              <a:t>2</a:t>
            </a:r>
            <a:r>
              <a:rPr lang="es-ES_tradnl" sz="1800" dirty="0"/>
              <a:t> , la recta y = -x + 2 </a:t>
            </a:r>
            <a:r>
              <a:rPr lang="es-ES_tradnl" sz="1800" dirty="0" smtClean="0"/>
              <a:t>i </a:t>
            </a:r>
            <a:r>
              <a:rPr lang="es-ES_tradnl" sz="1800" dirty="0" err="1" smtClean="0"/>
              <a:t>l’eix</a:t>
            </a:r>
            <a:r>
              <a:rPr lang="es-ES_tradnl" sz="1800" dirty="0" smtClean="0"/>
              <a:t> </a:t>
            </a:r>
            <a:r>
              <a:rPr lang="es-ES_tradnl" sz="1800" dirty="0"/>
              <a:t>OX</a:t>
            </a:r>
            <a:endParaRPr lang="es-ES" sz="1800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524000" y="5562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dirty="0" err="1" smtClean="0"/>
              <a:t>Àrea</a:t>
            </a:r>
            <a:r>
              <a:rPr lang="es-ES_tradnl" sz="2400" b="1" dirty="0" smtClean="0"/>
              <a:t> </a:t>
            </a:r>
            <a:r>
              <a:rPr lang="es-ES_tradnl" sz="2400" b="1" dirty="0"/>
              <a:t>(R) =</a:t>
            </a:r>
            <a:r>
              <a:rPr lang="es-ES_tradnl" sz="1800" dirty="0"/>
              <a:t> </a:t>
            </a:r>
            <a:endParaRPr lang="es-ES" sz="1800" dirty="0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124200" y="5334000"/>
          <a:ext cx="42989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cuación" r:id="rId4" imgW="2171520" imgH="457200" progId="Equation.3">
                  <p:embed/>
                </p:oleObj>
              </mc:Choice>
              <mc:Fallback>
                <p:oleObj name="Ecuación" r:id="rId4" imgW="217152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334000"/>
                        <a:ext cx="42989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94" name="Group 14"/>
          <p:cNvGrpSpPr>
            <a:grpSpLocks/>
          </p:cNvGrpSpPr>
          <p:nvPr/>
        </p:nvGrpSpPr>
        <p:grpSpPr bwMode="auto">
          <a:xfrm>
            <a:off x="1752600" y="2133600"/>
            <a:ext cx="5619750" cy="2757488"/>
            <a:chOff x="1104" y="1440"/>
            <a:chExt cx="3540" cy="1737"/>
          </a:xfrm>
        </p:grpSpPr>
        <p:pic>
          <p:nvPicPr>
            <p:cNvPr id="20491" name="Picture 11" descr="C:\WINDOWS\Escritorio\CURSO-CPR\areas\area31.bm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440"/>
              <a:ext cx="3540" cy="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3648" y="1728"/>
              <a:ext cx="3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_tradnl"/>
                <a:t>y = x</a:t>
              </a:r>
              <a:r>
                <a:rPr lang="es-ES_tradnl" baseline="30000"/>
                <a:t>2</a:t>
              </a:r>
              <a:endParaRPr lang="es-ES" baseline="30000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2544" y="1520"/>
              <a:ext cx="5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_tradnl"/>
                <a:t>y = </a:t>
              </a:r>
              <a:r>
                <a:rPr lang="es-ES_tradnl" sz="1600"/>
                <a:t>-</a:t>
              </a:r>
              <a:r>
                <a:rPr lang="es-ES_tradnl"/>
                <a:t> x + 2</a:t>
              </a:r>
              <a:endParaRPr lang="es-ES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7500"/>
                            </p:stCondLst>
                            <p:childTnLst>
                              <p:par>
                                <p:cTn id="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9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WINDOWS\Escritorio\CURSO-CPR\areas\area01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95638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C:\WINDOWS\Escritorio\CURSO-CPR\areas\area02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95638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:\WINDOWS\Escritorio\CURSO-CPR\areas\area1.bmp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956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/>
          </a:bodyPr>
          <a:lstStyle/>
          <a:p>
            <a:r>
              <a:rPr lang="ca-ES" sz="3600" dirty="0" smtClean="0"/>
              <a:t>La funció f(x) és positiva en [a, b]</a:t>
            </a:r>
            <a:endParaRPr lang="ca-ES" dirty="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419600" y="2286000"/>
          <a:ext cx="17526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cuación" r:id="rId7" imgW="1269720" imgH="215640" progId="Equation.3">
                  <p:embed/>
                </p:oleObj>
              </mc:Choice>
              <mc:Fallback>
                <p:oleObj name="Ecuación" r:id="rId7" imgW="12697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0"/>
                        <a:ext cx="17526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26519" y="5238750"/>
            <a:ext cx="403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ca-ES" sz="2400" dirty="0" smtClean="0">
                <a:latin typeface="Arial" charset="0"/>
              </a:rPr>
              <a:t>Àrea del recinte</a:t>
            </a:r>
            <a:r>
              <a:rPr lang="es-ES_tradnl" sz="2400" dirty="0" smtClean="0">
                <a:latin typeface="Arial" charset="0"/>
              </a:rPr>
              <a:t> </a:t>
            </a:r>
            <a:r>
              <a:rPr lang="es-ES_tradnl" sz="2400" dirty="0">
                <a:latin typeface="Arial" charset="0"/>
              </a:rPr>
              <a:t>= </a:t>
            </a:r>
            <a:endParaRPr lang="es-ES" sz="2400" dirty="0">
              <a:latin typeface="Arial" charset="0"/>
            </a:endParaRP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351396"/>
              </p:ext>
            </p:extLst>
          </p:nvPr>
        </p:nvGraphicFramePr>
        <p:xfrm>
          <a:off x="5302374" y="4939506"/>
          <a:ext cx="12954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cuación" r:id="rId9" imgW="571320" imgH="482400" progId="Equation.3">
                  <p:embed/>
                </p:oleObj>
              </mc:Choice>
              <mc:Fallback>
                <p:oleObj name="Ecuación" r:id="rId9" imgW="57132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374" y="4939506"/>
                        <a:ext cx="12954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4800" y="1447800"/>
            <a:ext cx="8534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4400" dirty="0" smtClean="0"/>
              <a:t>Àrea del recinte on intervé una funció</a:t>
            </a:r>
            <a:endParaRPr lang="ca-ES" sz="4400" dirty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03176" y="3246214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2400" dirty="0" smtClean="0"/>
              <a:t>El recinte serà el limitat per la funció f(x), el eix OX i dos rectes verticals x =a o x = b.</a:t>
            </a:r>
            <a:endParaRPr lang="ca-ES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5" grpId="0" autoUpdateAnimBg="0"/>
      <p:bldP spid="7177" grpId="0" autoUpdateAnimBg="0"/>
      <p:bldP spid="71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INDOWS\Escritorio\cep\Areas\AREAFINAL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1585913"/>
            <a:ext cx="2098675" cy="275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0" y="1858963"/>
            <a:ext cx="838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200" dirty="0">
                <a:latin typeface="Arial" charset="0"/>
              </a:rPr>
              <a:t>y=x</a:t>
            </a:r>
            <a:r>
              <a:rPr lang="es-ES_tradnl" sz="1200" baseline="30000" dirty="0">
                <a:latin typeface="Arial" charset="0"/>
              </a:rPr>
              <a:t>2</a:t>
            </a:r>
            <a:endParaRPr lang="es-ES_tradnl" sz="2400" baseline="30000" dirty="0">
              <a:latin typeface="Arial" charset="0"/>
            </a:endParaRPr>
          </a:p>
        </p:txBody>
      </p:sp>
      <p:pic>
        <p:nvPicPr>
          <p:cNvPr id="4101" name="Picture 5" descr="C:\WINDOWS\Escritorio\cep\Areas\area3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25888"/>
            <a:ext cx="2895600" cy="270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400800" y="3884613"/>
            <a:ext cx="9906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200" dirty="0">
                <a:latin typeface="Arial" charset="0"/>
              </a:rPr>
              <a:t>y=x</a:t>
            </a:r>
            <a:r>
              <a:rPr lang="es-ES_tradnl" sz="1200" baseline="30000" dirty="0">
                <a:latin typeface="Arial" charset="0"/>
              </a:rPr>
              <a:t>4</a:t>
            </a:r>
            <a:r>
              <a:rPr lang="es-ES_tradnl" sz="1200" dirty="0">
                <a:latin typeface="Arial" charset="0"/>
              </a:rPr>
              <a:t>-2x</a:t>
            </a:r>
            <a:r>
              <a:rPr lang="es-ES_tradnl" sz="1200" baseline="30000" dirty="0">
                <a:latin typeface="Arial" charset="0"/>
              </a:rPr>
              <a:t>3</a:t>
            </a:r>
            <a:r>
              <a:rPr lang="es-ES_tradnl" sz="1200" dirty="0">
                <a:latin typeface="Arial" charset="0"/>
              </a:rPr>
              <a:t>+2</a:t>
            </a:r>
          </a:p>
          <a:p>
            <a:pPr>
              <a:spcBef>
                <a:spcPct val="50000"/>
              </a:spcBef>
            </a:pPr>
            <a:endParaRPr lang="es-ES_tradnl" sz="800" dirty="0">
              <a:latin typeface="Arial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420244" y="2617787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s-ES_tradnl" sz="2400" dirty="0" err="1" smtClean="0">
                <a:latin typeface="Arial" charset="0"/>
              </a:rPr>
              <a:t>Àrea</a:t>
            </a:r>
            <a:r>
              <a:rPr lang="es-ES_tradnl" sz="2400" dirty="0" smtClean="0"/>
              <a:t> </a:t>
            </a:r>
            <a:r>
              <a:rPr lang="es-ES_tradnl" sz="2400" dirty="0">
                <a:latin typeface="Arial" charset="0"/>
              </a:rPr>
              <a:t>=</a:t>
            </a:r>
            <a:r>
              <a:rPr lang="es-ES_tradnl" sz="1200" dirty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s-ES_tradnl" sz="800" dirty="0">
              <a:latin typeface="Arial" charset="0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43706"/>
              </p:ext>
            </p:extLst>
          </p:nvPr>
        </p:nvGraphicFramePr>
        <p:xfrm>
          <a:off x="4514850" y="2440856"/>
          <a:ext cx="34290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cuación" r:id="rId6" imgW="2044440" imgH="507960" progId="Equation.3">
                  <p:embed/>
                </p:oleObj>
              </mc:Choice>
              <mc:Fallback>
                <p:oleObj name="Ecuación" r:id="rId6" imgW="2044440" imgH="5079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40856"/>
                        <a:ext cx="34290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" y="5410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 err="1" smtClean="0"/>
              <a:t>Àrea</a:t>
            </a:r>
            <a:r>
              <a:rPr lang="es-ES_tradnl" sz="2400" dirty="0" smtClean="0">
                <a:latin typeface="Arial" charset="0"/>
              </a:rPr>
              <a:t> </a:t>
            </a:r>
            <a:r>
              <a:rPr lang="es-ES_tradnl" sz="2400" dirty="0">
                <a:latin typeface="Arial" charset="0"/>
              </a:rPr>
              <a:t>=</a:t>
            </a:r>
            <a:r>
              <a:rPr lang="es-ES_tradnl" sz="1200" dirty="0">
                <a:latin typeface="Arial" charset="0"/>
              </a:rPr>
              <a:t> </a:t>
            </a:r>
            <a:endParaRPr lang="es-ES" sz="1200" dirty="0">
              <a:latin typeface="Arial" charset="0"/>
            </a:endParaRP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219200" y="5181600"/>
          <a:ext cx="48006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cuación" r:id="rId8" imgW="2819160" imgH="507960" progId="Equation.3">
                  <p:embed/>
                </p:oleObj>
              </mc:Choice>
              <mc:Fallback>
                <p:oleObj name="Ecuación" r:id="rId8" imgW="2819160" imgH="507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81600"/>
                        <a:ext cx="48006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Exemples</a:t>
            </a:r>
            <a:endParaRPr lang="ca-ES" dirty="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61950" y="1001138"/>
            <a:ext cx="8305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600" b="1" dirty="0" smtClean="0"/>
              <a:t>1</a:t>
            </a:r>
            <a:r>
              <a:rPr lang="ca-ES" sz="1800" dirty="0" smtClean="0"/>
              <a:t>. Aïllar l ‘</a:t>
            </a:r>
            <a:r>
              <a:rPr lang="ca-ES" sz="1800" dirty="0"/>
              <a:t>à</a:t>
            </a:r>
            <a:r>
              <a:rPr lang="ca-ES" sz="1800" dirty="0" smtClean="0"/>
              <a:t>rea del recinte limitat per la funció y = x</a:t>
            </a:r>
            <a:r>
              <a:rPr lang="ca-ES" sz="1800" baseline="30000" dirty="0" smtClean="0"/>
              <a:t>2</a:t>
            </a:r>
            <a:r>
              <a:rPr lang="ca-ES" sz="1800" dirty="0" smtClean="0"/>
              <a:t>, el eix OX, la recta x = 2 i la recta x = 4. </a:t>
            </a:r>
            <a:endParaRPr lang="ca-ES" sz="1800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28600" y="4508500"/>
            <a:ext cx="571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600" b="1" dirty="0" smtClean="0"/>
              <a:t>2</a:t>
            </a:r>
            <a:r>
              <a:rPr lang="ca-ES" sz="1600" dirty="0" smtClean="0"/>
              <a:t>. Aïllar l‘àrea de la regió R limitada per la funció y = x</a:t>
            </a:r>
            <a:r>
              <a:rPr lang="ca-ES" sz="1600" baseline="30000" dirty="0" smtClean="0"/>
              <a:t>4</a:t>
            </a:r>
            <a:r>
              <a:rPr lang="ca-ES" sz="1600" dirty="0" smtClean="0"/>
              <a:t> – 2x</a:t>
            </a:r>
            <a:r>
              <a:rPr lang="ca-ES" sz="1600" baseline="30000" dirty="0" smtClean="0"/>
              <a:t>3 </a:t>
            </a:r>
            <a:r>
              <a:rPr lang="ca-ES" sz="1600" dirty="0" smtClean="0"/>
              <a:t>+ 2 entre x = -1 i  x = 2. </a:t>
            </a:r>
            <a:endParaRPr lang="ca-ES" sz="1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3429000" y="1585913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Els punts de tall són 2 i 4.</a:t>
            </a:r>
            <a:endParaRPr lang="ca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96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6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36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176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63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83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303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23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2" grpId="0" autoUpdateAnimBg="0"/>
      <p:bldP spid="4103" grpId="0" autoUpdateAnimBg="0"/>
      <p:bldP spid="4106" grpId="0" autoUpdateAnimBg="0"/>
      <p:bldP spid="4108" grpId="0" autoUpdateAnimBg="0"/>
      <p:bldP spid="4109" grpId="0" autoUpdateAnimBg="0"/>
      <p:bldP spid="4110" grpId="0" autoUpdateAnimBg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C:\WINDOWS\Escritorio\CURSO-CPR\areas\area4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3"/>
          <a:stretch>
            <a:fillRect/>
          </a:stretch>
        </p:blipFill>
        <p:spPr bwMode="auto">
          <a:xfrm>
            <a:off x="533400" y="1219200"/>
            <a:ext cx="2819400" cy="187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noFill/>
          <a:ln/>
        </p:spPr>
        <p:txBody>
          <a:bodyPr>
            <a:normAutofit/>
          </a:bodyPr>
          <a:lstStyle/>
          <a:p>
            <a:r>
              <a:rPr lang="es-ES_tradnl" sz="3600" dirty="0" smtClean="0"/>
              <a:t> </a:t>
            </a:r>
            <a:r>
              <a:rPr lang="ca-ES" sz="3600" dirty="0" smtClean="0"/>
              <a:t>La funció f(x) és negativa en [a, b]</a:t>
            </a:r>
            <a:endParaRPr lang="ca-E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962400" y="1828800"/>
            <a:ext cx="292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>
                <a:latin typeface="Arial" charset="0"/>
              </a:rPr>
              <a:t>Área del recinto = </a:t>
            </a:r>
            <a:r>
              <a:rPr lang="es-ES_tradnl" sz="4000" dirty="0">
                <a:latin typeface="Arial" charset="0"/>
              </a:rPr>
              <a:t>-</a:t>
            </a:r>
            <a:r>
              <a:rPr lang="es-ES_tradnl" sz="2400" dirty="0">
                <a:latin typeface="Arial" charset="0"/>
              </a:rPr>
              <a:t> </a:t>
            </a:r>
            <a:endParaRPr lang="es-ES" sz="2400" dirty="0">
              <a:latin typeface="Arial" charset="0"/>
            </a:endParaRP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858000" y="1524000"/>
          <a:ext cx="1468438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cuación" r:id="rId5" imgW="647640" imgH="596880" progId="Equation.3">
                  <p:embed/>
                </p:oleObj>
              </mc:Choice>
              <mc:Fallback>
                <p:oleObj name="Ecuación" r:id="rId5" imgW="647640" imgH="596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0"/>
                        <a:ext cx="1468438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1" name="Picture 9" descr="C:\WINDOWS\Escritorio\CURSO-CPR\areas\area5.b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2971800" cy="238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9600" y="31242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dirty="0" err="1" smtClean="0"/>
              <a:t>Exemple</a:t>
            </a:r>
            <a:r>
              <a:rPr lang="es-ES_tradnl" sz="3200" dirty="0" smtClean="0"/>
              <a:t>:</a:t>
            </a:r>
            <a:endParaRPr lang="es-ES" sz="3200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276600" y="4673600"/>
            <a:ext cx="1178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400" dirty="0" err="1" smtClean="0">
                <a:latin typeface="Arial" charset="0"/>
              </a:rPr>
              <a:t>Àrea</a:t>
            </a:r>
            <a:r>
              <a:rPr lang="es-ES_tradnl" sz="2400" dirty="0" smtClean="0"/>
              <a:t> </a:t>
            </a:r>
            <a:r>
              <a:rPr lang="es-ES_tradnl" sz="2400" dirty="0">
                <a:latin typeface="Arial" charset="0"/>
              </a:rPr>
              <a:t>=</a:t>
            </a:r>
            <a:r>
              <a:rPr lang="es-ES_tradnl" sz="1200" dirty="0">
                <a:latin typeface="Arial" charset="0"/>
              </a:rPr>
              <a:t>  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4343400" y="4267200"/>
          <a:ext cx="47275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cuación" r:id="rId8" imgW="2819160" imgH="698400" progId="Equation.3">
                  <p:embed/>
                </p:oleObj>
              </mc:Choice>
              <mc:Fallback>
                <p:oleObj name="Ecuación" r:id="rId8" imgW="2819160" imgH="698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67200"/>
                        <a:ext cx="472757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667000" y="62484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dirty="0">
                <a:latin typeface="Arial" charset="0"/>
              </a:rPr>
              <a:t>y = -x</a:t>
            </a:r>
            <a:r>
              <a:rPr lang="es-ES_tradnl" baseline="30000" dirty="0">
                <a:latin typeface="Arial" charset="0"/>
              </a:rPr>
              <a:t>2</a:t>
            </a:r>
            <a:endParaRPr lang="es-ES" dirty="0">
              <a:latin typeface="Arial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85800" y="3657600"/>
            <a:ext cx="7848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dirty="0" smtClean="0">
                <a:latin typeface="Arial" charset="0"/>
              </a:rPr>
              <a:t>Aïllar l’àrea del recinte determinat per la funció y = -x</a:t>
            </a:r>
            <a:r>
              <a:rPr lang="ca-ES" baseline="30000" dirty="0" smtClean="0">
                <a:latin typeface="Arial" charset="0"/>
              </a:rPr>
              <a:t>2</a:t>
            </a:r>
            <a:r>
              <a:rPr lang="ca-ES" dirty="0" smtClean="0">
                <a:latin typeface="Arial" charset="0"/>
              </a:rPr>
              <a:t>, el eix OX i las rectes x = -2 y x = 2</a:t>
            </a:r>
            <a:endParaRPr lang="ca-ES" dirty="0">
              <a:latin typeface="Arial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09600" y="1905000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2400" dirty="0" smtClean="0"/>
              <a:t>El recinte serà el limitat per la funció f(x), el eix OX i dos recta verticals x =a i x = b.</a:t>
            </a:r>
            <a:endParaRPr lang="ca-ES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231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1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271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91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8" grpId="0" autoUpdateAnimBg="0"/>
      <p:bldP spid="8200" grpId="0" autoUpdateAnimBg="0"/>
      <p:bldP spid="8202" grpId="0" autoUpdateAnimBg="0"/>
      <p:bldP spid="8204" grpId="0" autoUpdateAnimBg="0"/>
      <p:bldP spid="8205" grpId="0" autoUpdateAnimBg="0"/>
      <p:bldP spid="820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L'àrea del recinte on intervé una funció arbitraria</a:t>
            </a:r>
            <a:endParaRPr lang="ca-ES" dirty="0"/>
          </a:p>
        </p:txBody>
      </p:sp>
      <p:pic>
        <p:nvPicPr>
          <p:cNvPr id="9219" name="Picture 3" descr="C:\WINDOWS\Escritorio\CURSO-CPR\areas\area6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9" b="6854"/>
          <a:stretch>
            <a:fillRect/>
          </a:stretch>
        </p:blipFill>
        <p:spPr bwMode="auto">
          <a:xfrm>
            <a:off x="1447800" y="1828800"/>
            <a:ext cx="6019800" cy="2667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501015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 err="1" smtClean="0"/>
              <a:t>Àrea</a:t>
            </a:r>
            <a:r>
              <a:rPr lang="es-ES_tradnl" sz="2800" dirty="0" smtClean="0"/>
              <a:t> </a:t>
            </a:r>
            <a:r>
              <a:rPr lang="es-ES_tradnl" sz="2800" dirty="0"/>
              <a:t>(R) =</a:t>
            </a:r>
            <a:endParaRPr lang="es-ES" sz="2800" dirty="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981200" y="4876800"/>
          <a:ext cx="65532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cuación" r:id="rId5" imgW="3213000" imgH="380880" progId="Equation.3">
                  <p:embed/>
                </p:oleObj>
              </mc:Choice>
              <mc:Fallback>
                <p:oleObj name="Ecuación" r:id="rId5" imgW="3213000" imgH="380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76800"/>
                        <a:ext cx="65532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WINDOWS\Escritorio\CURSO-CPR\areas\area7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666" y="1030725"/>
            <a:ext cx="5844115" cy="438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" y="4572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dirty="0" err="1" smtClean="0"/>
              <a:t>Exemple</a:t>
            </a:r>
            <a:r>
              <a:rPr lang="es-ES_tradnl" sz="3200" dirty="0" smtClean="0"/>
              <a:t>:</a:t>
            </a:r>
            <a:endParaRPr lang="es-ES" sz="3200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83568" y="1219200"/>
            <a:ext cx="79928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 dirty="0"/>
              <a:t>1. </a:t>
            </a:r>
            <a:r>
              <a:rPr lang="es-ES_tradnl" sz="1800" dirty="0" err="1" smtClean="0"/>
              <a:t>Aïllar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l’àrea</a:t>
            </a:r>
            <a:r>
              <a:rPr lang="es-ES_tradnl" sz="1800" dirty="0" smtClean="0"/>
              <a:t> </a:t>
            </a:r>
            <a:r>
              <a:rPr lang="es-ES_tradnl" sz="1800" dirty="0"/>
              <a:t>delimitada </a:t>
            </a:r>
            <a:r>
              <a:rPr lang="es-ES_tradnl" sz="1800" dirty="0" smtClean="0"/>
              <a:t>per </a:t>
            </a:r>
            <a:r>
              <a:rPr lang="es-ES_tradnl" sz="1800" dirty="0"/>
              <a:t>la </a:t>
            </a:r>
            <a:r>
              <a:rPr lang="es-ES_tradnl" sz="1800" dirty="0" err="1" smtClean="0"/>
              <a:t>gràfica</a:t>
            </a:r>
            <a:r>
              <a:rPr lang="es-ES_tradnl" sz="1800" dirty="0" smtClean="0"/>
              <a:t> </a:t>
            </a:r>
            <a:r>
              <a:rPr lang="es-ES_tradnl" sz="1800" dirty="0"/>
              <a:t>de y = </a:t>
            </a:r>
            <a:r>
              <a:rPr lang="es-ES_tradnl" sz="1800" dirty="0" err="1"/>
              <a:t>cos</a:t>
            </a:r>
            <a:r>
              <a:rPr lang="es-ES_tradnl" sz="1800" dirty="0"/>
              <a:t> x  </a:t>
            </a:r>
            <a:r>
              <a:rPr lang="es-ES_tradnl" sz="1800" dirty="0" smtClean="0"/>
              <a:t>i el </a:t>
            </a:r>
            <a:r>
              <a:rPr lang="es-ES_tradnl" sz="1800" dirty="0" err="1" smtClean="0"/>
              <a:t>eix</a:t>
            </a:r>
            <a:r>
              <a:rPr lang="es-ES_tradnl" sz="1800" dirty="0" smtClean="0"/>
              <a:t> </a:t>
            </a:r>
            <a:r>
              <a:rPr lang="es-ES_tradnl" sz="1800" dirty="0"/>
              <a:t>OX </a:t>
            </a:r>
            <a:r>
              <a:rPr lang="es-ES_tradnl" sz="1800" dirty="0" smtClean="0"/>
              <a:t>en </a:t>
            </a:r>
            <a:r>
              <a:rPr lang="es-ES_tradnl" sz="1800" dirty="0" err="1" smtClean="0"/>
              <a:t>l’interval</a:t>
            </a:r>
            <a:r>
              <a:rPr lang="es-ES_tradnl" sz="1800" dirty="0" smtClean="0"/>
              <a:t> [0 </a:t>
            </a:r>
            <a:r>
              <a:rPr lang="es-ES_tradnl" sz="1800" dirty="0"/>
              <a:t>, 2</a:t>
            </a:r>
            <a:r>
              <a:rPr lang="es-ES_tradnl" sz="1800" dirty="0">
                <a:sym typeface="Symbol" pitchFamily="18" charset="2"/>
              </a:rPr>
              <a:t></a:t>
            </a:r>
            <a:r>
              <a:rPr lang="es-ES_tradnl" sz="1800" dirty="0">
                <a:cs typeface="Times New Roman" pitchFamily="18" charset="0"/>
              </a:rPr>
              <a:t>]</a:t>
            </a:r>
            <a:endParaRPr lang="es-ES" sz="1800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38200" y="3352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374332"/>
              </p:ext>
            </p:extLst>
          </p:nvPr>
        </p:nvGraphicFramePr>
        <p:xfrm>
          <a:off x="4075723" y="3581400"/>
          <a:ext cx="147027" cy="495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cuación" r:id="rId5" imgW="164880" imgH="444240" progId="Equation.3">
                  <p:embed/>
                </p:oleObj>
              </mc:Choice>
              <mc:Fallback>
                <p:oleObj name="Ecuación" r:id="rId5" imgW="16488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723" y="3581400"/>
                        <a:ext cx="147027" cy="495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744035"/>
              </p:ext>
            </p:extLst>
          </p:nvPr>
        </p:nvGraphicFramePr>
        <p:xfrm>
          <a:off x="5257800" y="3581400"/>
          <a:ext cx="166688" cy="495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cuación" r:id="rId7" imgW="253800" imgH="444240" progId="Equation.3">
                  <p:embed/>
                </p:oleObj>
              </mc:Choice>
              <mc:Fallback>
                <p:oleObj name="Ecuación" r:id="rId7" imgW="25380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81400"/>
                        <a:ext cx="166688" cy="495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12524"/>
              </p:ext>
            </p:extLst>
          </p:nvPr>
        </p:nvGraphicFramePr>
        <p:xfrm>
          <a:off x="5791200" y="3581400"/>
          <a:ext cx="342900" cy="351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cuación" r:id="rId9" imgW="228600" imgH="190440" progId="Equation.3">
                  <p:embed/>
                </p:oleObj>
              </mc:Choice>
              <mc:Fallback>
                <p:oleObj name="Ecuación" r:id="rId9" imgW="228600" imgH="190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581400"/>
                        <a:ext cx="342900" cy="351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508104" y="2852936"/>
            <a:ext cx="11212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 dirty="0"/>
              <a:t>y=</a:t>
            </a:r>
            <a:r>
              <a:rPr lang="es-ES_tradnl" sz="1800" dirty="0" err="1"/>
              <a:t>cosx</a:t>
            </a:r>
            <a:endParaRPr lang="es-ES" sz="1800" dirty="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04800" y="5424488"/>
            <a:ext cx="3505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 err="1" smtClean="0"/>
              <a:t>Àrea</a:t>
            </a:r>
            <a:r>
              <a:rPr lang="es-ES_tradnl" sz="2800" dirty="0" smtClean="0"/>
              <a:t> </a:t>
            </a:r>
            <a:r>
              <a:rPr lang="es-ES_tradnl" sz="2800" dirty="0"/>
              <a:t>(R) =</a:t>
            </a:r>
            <a:endParaRPr lang="es-ES" sz="2800" dirty="0"/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502864"/>
              </p:ext>
            </p:extLst>
          </p:nvPr>
        </p:nvGraphicFramePr>
        <p:xfrm>
          <a:off x="2076450" y="5229201"/>
          <a:ext cx="6453876" cy="8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cuación" r:id="rId11" imgW="2933640" imgH="393480" progId="Equation.3">
                  <p:embed/>
                </p:oleObj>
              </mc:Choice>
              <mc:Fallback>
                <p:oleObj name="Ecuación" r:id="rId11" imgW="293364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229201"/>
                        <a:ext cx="6453876" cy="8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95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19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6" grpId="0" autoUpdateAnimBg="0"/>
      <p:bldP spid="1127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Àrea del recinte on intervenen dos funcions</a:t>
            </a:r>
            <a:endParaRPr lang="ca-E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s-ES_tradnl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</a:t>
            </a:r>
            <a:endParaRPr lang="es-ES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413" name="Picture 5" descr="C:\WINDOWS\Escritorio\CURSO-CPR\areas\area92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36"/>
          <a:stretch>
            <a:fillRect/>
          </a:stretch>
        </p:blipFill>
        <p:spPr bwMode="auto">
          <a:xfrm>
            <a:off x="2133600" y="1676400"/>
            <a:ext cx="4495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dirty="0" err="1" smtClean="0"/>
              <a:t>Àrea</a:t>
            </a:r>
            <a:r>
              <a:rPr lang="es-ES_tradnl" sz="2400" b="1" dirty="0" smtClean="0"/>
              <a:t> </a:t>
            </a:r>
            <a:r>
              <a:rPr lang="es-ES_tradnl" sz="2400" b="1" dirty="0"/>
              <a:t>(R) =</a:t>
            </a:r>
            <a:r>
              <a:rPr lang="es-ES_tradnl" sz="1800" dirty="0"/>
              <a:t> </a:t>
            </a:r>
            <a:endParaRPr lang="es-ES" sz="1800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819400" y="57912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981200" y="4800600"/>
          <a:ext cx="60579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cuación" r:id="rId5" imgW="2895480" imgH="380880" progId="Equation.3">
                  <p:embed/>
                </p:oleObj>
              </mc:Choice>
              <mc:Fallback>
                <p:oleObj name="Ecuación" r:id="rId5" imgW="2895480" imgH="380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00600"/>
                        <a:ext cx="60579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85800" y="2835275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_tradnl" sz="2400" dirty="0"/>
              <a:t>El </a:t>
            </a:r>
            <a:r>
              <a:rPr lang="es-ES_tradnl" sz="2400" dirty="0" err="1" smtClean="0"/>
              <a:t>recinte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serà</a:t>
            </a:r>
            <a:r>
              <a:rPr lang="es-ES_tradnl" sz="2400" dirty="0" smtClean="0"/>
              <a:t> </a:t>
            </a:r>
            <a:r>
              <a:rPr lang="es-ES_tradnl" sz="2400" dirty="0"/>
              <a:t>el </a:t>
            </a:r>
            <a:r>
              <a:rPr lang="es-ES_tradnl" sz="2400" dirty="0" err="1" smtClean="0"/>
              <a:t>limitat</a:t>
            </a:r>
            <a:r>
              <a:rPr lang="es-ES_tradnl" sz="2400" dirty="0" smtClean="0"/>
              <a:t> per les </a:t>
            </a:r>
            <a:r>
              <a:rPr lang="es-ES_tradnl" sz="2400" dirty="0"/>
              <a:t>dos </a:t>
            </a:r>
            <a:r>
              <a:rPr lang="es-ES_tradnl" sz="2400" dirty="0" err="1" smtClean="0"/>
              <a:t>funcions</a:t>
            </a:r>
            <a:r>
              <a:rPr lang="es-ES_tradnl" sz="2400" dirty="0"/>
              <a:t>, o </a:t>
            </a:r>
            <a:r>
              <a:rPr lang="es-ES_tradnl" sz="2400" dirty="0" smtClean="0"/>
              <a:t>per les </a:t>
            </a:r>
            <a:r>
              <a:rPr lang="es-ES_tradnl" sz="2400" dirty="0"/>
              <a:t>dos </a:t>
            </a:r>
            <a:r>
              <a:rPr lang="es-ES_tradnl" sz="2400" dirty="0" err="1" smtClean="0"/>
              <a:t>funcions</a:t>
            </a:r>
            <a:r>
              <a:rPr lang="es-ES_tradnl" sz="2400" dirty="0" smtClean="0"/>
              <a:t> i </a:t>
            </a:r>
            <a:r>
              <a:rPr lang="es-ES_tradnl" sz="2400" dirty="0"/>
              <a:t>dos </a:t>
            </a:r>
            <a:r>
              <a:rPr lang="es-ES_tradnl" sz="2400" dirty="0" smtClean="0"/>
              <a:t>rectes </a:t>
            </a:r>
            <a:r>
              <a:rPr lang="es-ES_tradnl" sz="2400" dirty="0"/>
              <a:t>verticales x = a y x = b.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4" grpId="0" autoUpdateAnimBg="0"/>
      <p:bldP spid="174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066800" y="685800"/>
            <a:ext cx="17572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dirty="0" err="1" smtClean="0"/>
              <a:t>Exemple</a:t>
            </a:r>
            <a:r>
              <a:rPr lang="es-ES_tradnl" sz="3200" dirty="0" smtClean="0"/>
              <a:t>:</a:t>
            </a:r>
            <a:endParaRPr lang="es-ES" sz="3200" dirty="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14400" y="1371600"/>
            <a:ext cx="73300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 dirty="0"/>
              <a:t>1. </a:t>
            </a:r>
            <a:r>
              <a:rPr lang="es-ES_tradnl" sz="1800" dirty="0" err="1" smtClean="0"/>
              <a:t>Aïllar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l’àrea</a:t>
            </a:r>
            <a:r>
              <a:rPr lang="es-ES_tradnl" sz="1800" dirty="0" smtClean="0"/>
              <a:t> </a:t>
            </a:r>
            <a:r>
              <a:rPr lang="es-ES_tradnl" sz="1800" dirty="0"/>
              <a:t>de la </a:t>
            </a:r>
            <a:r>
              <a:rPr lang="es-ES_tradnl" sz="1800" dirty="0" err="1" smtClean="0"/>
              <a:t>regió</a:t>
            </a:r>
            <a:r>
              <a:rPr lang="es-ES_tradnl" sz="1800" dirty="0" smtClean="0"/>
              <a:t> </a:t>
            </a:r>
            <a:r>
              <a:rPr lang="es-ES_tradnl" sz="1800" dirty="0"/>
              <a:t>limitada </a:t>
            </a:r>
            <a:r>
              <a:rPr lang="es-ES_tradnl" sz="1800" dirty="0" smtClean="0"/>
              <a:t>per les </a:t>
            </a:r>
            <a:r>
              <a:rPr lang="es-ES_tradnl" sz="1800" dirty="0"/>
              <a:t>funciones y = x</a:t>
            </a:r>
            <a:r>
              <a:rPr lang="es-ES_tradnl" sz="1800" baseline="30000" dirty="0"/>
              <a:t>2</a:t>
            </a:r>
            <a:r>
              <a:rPr lang="es-ES_tradnl" sz="1800" dirty="0"/>
              <a:t> e y = 2x – 3 entre x = 2 </a:t>
            </a:r>
            <a:r>
              <a:rPr lang="es-ES_tradnl" sz="1800" dirty="0" smtClean="0"/>
              <a:t>i </a:t>
            </a:r>
            <a:r>
              <a:rPr lang="es-ES_tradnl" sz="1800" dirty="0"/>
              <a:t>x = 4</a:t>
            </a:r>
            <a:endParaRPr lang="es-ES" sz="1800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7200" y="5791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dirty="0" err="1" smtClean="0"/>
              <a:t>Àrea</a:t>
            </a:r>
            <a:r>
              <a:rPr lang="es-ES_tradnl" sz="2400" b="1" dirty="0" smtClean="0"/>
              <a:t> </a:t>
            </a:r>
            <a:r>
              <a:rPr lang="es-ES_tradnl" sz="2400" b="1" dirty="0"/>
              <a:t>(R) =</a:t>
            </a:r>
            <a:r>
              <a:rPr lang="es-ES_tradnl" sz="1800" dirty="0"/>
              <a:t> </a:t>
            </a:r>
            <a:endParaRPr lang="es-ES" sz="1800" dirty="0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144713" y="5562600"/>
          <a:ext cx="39719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cuación" r:id="rId4" imgW="2006280" imgH="457200" progId="Equation.3">
                  <p:embed/>
                </p:oleObj>
              </mc:Choice>
              <mc:Fallback>
                <p:oleObj name="Ecuación" r:id="rId4" imgW="20062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5562600"/>
                        <a:ext cx="39719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6" name="Group 14"/>
          <p:cNvGrpSpPr>
            <a:grpSpLocks/>
          </p:cNvGrpSpPr>
          <p:nvPr/>
        </p:nvGrpSpPr>
        <p:grpSpPr bwMode="auto">
          <a:xfrm>
            <a:off x="2209800" y="1828800"/>
            <a:ext cx="3886200" cy="3505200"/>
            <a:chOff x="1344" y="1104"/>
            <a:chExt cx="2448" cy="2208"/>
          </a:xfrm>
        </p:grpSpPr>
        <p:pic>
          <p:nvPicPr>
            <p:cNvPr id="18442" name="Picture 10" descr="C:\WINDOWS\Escritorio\CURSO-CPR\areas\area del jueves.bm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104"/>
              <a:ext cx="2448" cy="2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445" name="Group 13"/>
            <p:cNvGrpSpPr>
              <a:grpSpLocks/>
            </p:cNvGrpSpPr>
            <p:nvPr/>
          </p:nvGrpSpPr>
          <p:grpSpPr bwMode="auto">
            <a:xfrm>
              <a:off x="3024" y="1200"/>
              <a:ext cx="720" cy="1056"/>
              <a:chOff x="3024" y="1200"/>
              <a:chExt cx="720" cy="1056"/>
            </a:xfrm>
          </p:grpSpPr>
          <p:sp>
            <p:nvSpPr>
              <p:cNvPr id="18437" name="Text Box 5"/>
              <p:cNvSpPr txBox="1">
                <a:spLocks noChangeArrowheads="1"/>
              </p:cNvSpPr>
              <p:nvPr/>
            </p:nvSpPr>
            <p:spPr bwMode="auto">
              <a:xfrm>
                <a:off x="3024" y="1200"/>
                <a:ext cx="5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/>
                  <a:t>y = x</a:t>
                </a:r>
                <a:r>
                  <a:rPr lang="es-ES_tradnl" baseline="30000"/>
                  <a:t>2</a:t>
                </a:r>
                <a:endParaRPr lang="es-ES"/>
              </a:p>
            </p:txBody>
          </p:sp>
          <p:sp>
            <p:nvSpPr>
              <p:cNvPr id="18444" name="Rectangle 12"/>
              <p:cNvSpPr>
                <a:spLocks noChangeArrowheads="1"/>
              </p:cNvSpPr>
              <p:nvPr/>
            </p:nvSpPr>
            <p:spPr bwMode="auto">
              <a:xfrm>
                <a:off x="3173" y="2064"/>
                <a:ext cx="57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ES_tradnl"/>
                  <a:t>y = 2x – 3</a:t>
                </a:r>
                <a:endParaRPr lang="es-ES"/>
              </a:p>
            </p:txBody>
          </p:sp>
        </p:grp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84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4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8" grpId="0" autoUpdateAnimBg="0"/>
      <p:bldP spid="184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764704"/>
            <a:ext cx="7391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dirty="0" smtClean="0"/>
              <a:t>2. </a:t>
            </a:r>
            <a:r>
              <a:rPr lang="es-ES_tradnl" sz="2000" dirty="0" err="1" smtClean="0"/>
              <a:t>Aïllar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l’àrea</a:t>
            </a:r>
            <a:r>
              <a:rPr lang="es-ES_tradnl" sz="2000" dirty="0" smtClean="0"/>
              <a:t> </a:t>
            </a:r>
            <a:r>
              <a:rPr lang="es-ES_tradnl" sz="2000" dirty="0"/>
              <a:t>de la </a:t>
            </a:r>
            <a:r>
              <a:rPr lang="es-ES_tradnl" sz="2000" dirty="0" err="1" smtClean="0"/>
              <a:t>regió</a:t>
            </a:r>
            <a:r>
              <a:rPr lang="es-ES_tradnl" sz="2000" dirty="0" smtClean="0"/>
              <a:t> </a:t>
            </a:r>
            <a:r>
              <a:rPr lang="es-ES_tradnl" sz="2000" dirty="0"/>
              <a:t>limitada </a:t>
            </a:r>
            <a:r>
              <a:rPr lang="es-ES_tradnl" sz="2000" dirty="0" smtClean="0"/>
              <a:t>per les </a:t>
            </a:r>
            <a:r>
              <a:rPr lang="es-ES_tradnl" sz="2000" dirty="0"/>
              <a:t>funciones y = x</a:t>
            </a:r>
            <a:r>
              <a:rPr lang="es-ES_tradnl" sz="2000" baseline="30000" dirty="0"/>
              <a:t>2</a:t>
            </a:r>
            <a:r>
              <a:rPr lang="es-ES_tradnl" sz="2000" dirty="0"/>
              <a:t> e </a:t>
            </a:r>
            <a:endParaRPr lang="es-ES" sz="2000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562600" y="1371600"/>
          <a:ext cx="546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cuación" r:id="rId4" imgW="545760" imgH="279360" progId="Equation.3">
                  <p:embed/>
                </p:oleObj>
              </mc:Choice>
              <mc:Fallback>
                <p:oleObj name="Ecuación" r:id="rId4" imgW="54576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371600"/>
                        <a:ext cx="546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2024286" y="1981200"/>
            <a:ext cx="4205064" cy="2998788"/>
            <a:chOff x="1680" y="1248"/>
            <a:chExt cx="2352" cy="1889"/>
          </a:xfrm>
        </p:grpSpPr>
        <p:pic>
          <p:nvPicPr>
            <p:cNvPr id="19459" name="Picture 3" descr="C:\WINDOWS\Escritorio\CURSO-CPR\areas\area22.bm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248"/>
              <a:ext cx="2352" cy="1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2976" y="1440"/>
              <a:ext cx="3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_tradnl"/>
                <a:t>y = x</a:t>
              </a:r>
              <a:r>
                <a:rPr lang="es-ES_tradnl" baseline="30000"/>
                <a:t>2</a:t>
              </a:r>
              <a:endParaRPr lang="es-ES" baseline="30000"/>
            </a:p>
          </p:txBody>
        </p:sp>
      </p:grp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638800" y="2743200"/>
          <a:ext cx="5334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cuación" r:id="rId7" imgW="545760" imgH="279360" progId="Equation.3">
                  <p:embed/>
                </p:oleObj>
              </mc:Choice>
              <mc:Fallback>
                <p:oleObj name="Ecuación" r:id="rId7" imgW="54576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43200"/>
                        <a:ext cx="53340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38200" y="5562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dirty="0" err="1" smtClean="0"/>
              <a:t>Àrea</a:t>
            </a:r>
            <a:r>
              <a:rPr lang="es-ES_tradnl" sz="2400" b="1" dirty="0" smtClean="0"/>
              <a:t> </a:t>
            </a:r>
            <a:r>
              <a:rPr lang="es-ES_tradnl" sz="2400" b="1" dirty="0"/>
              <a:t>(R) =</a:t>
            </a:r>
            <a:r>
              <a:rPr lang="es-ES_tradnl" sz="1800" dirty="0"/>
              <a:t> </a:t>
            </a:r>
            <a:endParaRPr lang="es-ES" sz="1800" dirty="0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438400" y="4953000"/>
          <a:ext cx="5783263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cuación" r:id="rId8" imgW="2920680" imgH="812520" progId="Equation.3">
                  <p:embed/>
                </p:oleObj>
              </mc:Choice>
              <mc:Fallback>
                <p:oleObj name="Ecuación" r:id="rId8" imgW="2920680" imgH="812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953000"/>
                        <a:ext cx="5783263" cy="16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PEGI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842</TotalTime>
  <Words>401</Words>
  <Application>Microsoft Office PowerPoint</Application>
  <PresentationFormat>Presentación en pantalla (4:3)</PresentationFormat>
  <Paragraphs>44</Paragraphs>
  <Slides>10</Slides>
  <Notes>0</Notes>
  <HiddenSlides>1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Times New Roman</vt:lpstr>
      <vt:lpstr>Symbol</vt:lpstr>
      <vt:lpstr>Arial</vt:lpstr>
      <vt:lpstr>Claridad</vt:lpstr>
      <vt:lpstr>Ecuación de MS Editor de ecuaciones 3.0</vt:lpstr>
      <vt:lpstr>APLICACIONS DE LES INTEGRALS</vt:lpstr>
      <vt:lpstr>La funció f(x) és positiva en [a, b]</vt:lpstr>
      <vt:lpstr>Exemples</vt:lpstr>
      <vt:lpstr> La funció f(x) és negativa en [a, b]</vt:lpstr>
      <vt:lpstr>L'àrea del recinte on intervé una funció arbitraria</vt:lpstr>
      <vt:lpstr>Presentación de PowerPoint</vt:lpstr>
      <vt:lpstr>Àrea del recinte on intervenen dos funcions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APLICACIONES DE LAS INTEGRALES</dc:title>
  <dc:creator>Andrea Cutiva Muriel</dc:creator>
  <cp:lastModifiedBy>Andrea</cp:lastModifiedBy>
  <cp:revision>42</cp:revision>
  <dcterms:created xsi:type="dcterms:W3CDTF">2000-12-20T14:13:43Z</dcterms:created>
  <dcterms:modified xsi:type="dcterms:W3CDTF">2012-02-06T20:35:50Z</dcterms:modified>
</cp:coreProperties>
</file>