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520" autoAdjust="0"/>
  </p:normalViewPr>
  <p:slideViewPr>
    <p:cSldViewPr>
      <p:cViewPr>
        <p:scale>
          <a:sx n="71" d="100"/>
          <a:sy n="71" d="100"/>
        </p:scale>
        <p:origin x="-1134"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4DE001-2477-4E73-8FCA-5A325407614E}" type="datetimeFigureOut">
              <a:rPr lang="es-ES" smtClean="0"/>
              <a:pPr/>
              <a:t>08/02/2012</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5B1812-49BB-42F3-AE07-C0C20A19FD61}"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5F5B1812-49BB-42F3-AE07-C0C20A19FD61}" type="slidenum">
              <a:rPr lang="es-ES" smtClean="0"/>
              <a:pPr/>
              <a:t>6</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68D3BAA9-2F43-454A-A3BE-971642B15941}" type="datetimeFigureOut">
              <a:rPr lang="es-ES" smtClean="0"/>
              <a:pPr/>
              <a:t>08/02/2012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4A3DBBA-FC65-44BE-8CDE-4F66C807397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8D3BAA9-2F43-454A-A3BE-971642B15941}" type="datetimeFigureOut">
              <a:rPr lang="es-ES" smtClean="0"/>
              <a:pPr/>
              <a:t>08/02/2012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4A3DBBA-FC65-44BE-8CDE-4F66C807397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8D3BAA9-2F43-454A-A3BE-971642B15941}" type="datetimeFigureOut">
              <a:rPr lang="es-ES" smtClean="0"/>
              <a:pPr/>
              <a:t>08/02/2012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4A3DBBA-FC65-44BE-8CDE-4F66C807397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8D3BAA9-2F43-454A-A3BE-971642B15941}" type="datetimeFigureOut">
              <a:rPr lang="es-ES" smtClean="0"/>
              <a:pPr/>
              <a:t>08/02/2012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4A3DBBA-FC65-44BE-8CDE-4F66C807397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8D3BAA9-2F43-454A-A3BE-971642B15941}" type="datetimeFigureOut">
              <a:rPr lang="es-ES" smtClean="0"/>
              <a:pPr/>
              <a:t>08/02/2012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4A3DBBA-FC65-44BE-8CDE-4F66C807397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68D3BAA9-2F43-454A-A3BE-971642B15941}" type="datetimeFigureOut">
              <a:rPr lang="es-ES" smtClean="0"/>
              <a:pPr/>
              <a:t>08/02/2012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4A3DBBA-FC65-44BE-8CDE-4F66C807397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68D3BAA9-2F43-454A-A3BE-971642B15941}" type="datetimeFigureOut">
              <a:rPr lang="es-ES" smtClean="0"/>
              <a:pPr/>
              <a:t>08/02/2012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4A3DBBA-FC65-44BE-8CDE-4F66C807397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68D3BAA9-2F43-454A-A3BE-971642B15941}" type="datetimeFigureOut">
              <a:rPr lang="es-ES" smtClean="0"/>
              <a:pPr/>
              <a:t>08/02/2012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4A3DBBA-FC65-44BE-8CDE-4F66C807397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8D3BAA9-2F43-454A-A3BE-971642B15941}" type="datetimeFigureOut">
              <a:rPr lang="es-ES" smtClean="0"/>
              <a:pPr/>
              <a:t>08/02/2012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4A3DBBA-FC65-44BE-8CDE-4F66C807397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8D3BAA9-2F43-454A-A3BE-971642B15941}" type="datetimeFigureOut">
              <a:rPr lang="es-ES" smtClean="0"/>
              <a:pPr/>
              <a:t>08/02/2012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4A3DBBA-FC65-44BE-8CDE-4F66C807397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8D3BAA9-2F43-454A-A3BE-971642B15941}" type="datetimeFigureOut">
              <a:rPr lang="es-ES" smtClean="0"/>
              <a:pPr/>
              <a:t>08/02/2012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4A3DBBA-FC65-44BE-8CDE-4F66C807397C}"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D3BAA9-2F43-454A-A3BE-971642B15941}" type="datetimeFigureOut">
              <a:rPr lang="es-ES" smtClean="0"/>
              <a:pPr/>
              <a:t>08/02/2012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A3DBBA-FC65-44BE-8CDE-4F66C807397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214345" y="0"/>
            <a:ext cx="9358345" cy="6858000"/>
          </a:xfrm>
          <a:prstGeom prst="rect">
            <a:avLst/>
          </a:prstGeom>
          <a:noFill/>
          <a:ln w="9525">
            <a:noFill/>
            <a:miter lim="800000"/>
            <a:headEnd/>
            <a:tailEnd/>
          </a:ln>
          <a:effectLst/>
        </p:spPr>
      </p:pic>
      <p:sp>
        <p:nvSpPr>
          <p:cNvPr id="2" name="1 Título"/>
          <p:cNvSpPr>
            <a:spLocks noGrp="1"/>
          </p:cNvSpPr>
          <p:nvPr>
            <p:ph type="ctrTitle"/>
          </p:nvPr>
        </p:nvSpPr>
        <p:spPr>
          <a:xfrm>
            <a:off x="395536" y="714356"/>
            <a:ext cx="8062664" cy="5522955"/>
          </a:xfrm>
        </p:spPr>
        <p:txBody>
          <a:bodyPr>
            <a:normAutofit fontScale="90000"/>
          </a:bodyPr>
          <a:lstStyle/>
          <a:p>
            <a:pPr algn="l"/>
            <a:r>
              <a:rPr lang="es-PA" sz="3600" b="1" dirty="0" smtClean="0">
                <a:solidFill>
                  <a:schemeClr val="bg1"/>
                </a:solidFill>
              </a:rPr>
              <a:t>ECONOMIA DE </a:t>
            </a:r>
            <a:r>
              <a:rPr lang="es-PA" sz="3600" b="1" dirty="0" smtClean="0">
                <a:solidFill>
                  <a:schemeClr val="bg1"/>
                </a:solidFill>
              </a:rPr>
              <a:t>PANAMÁ</a:t>
            </a:r>
            <a:r>
              <a:rPr lang="es-PA" sz="3600" dirty="0" smtClean="0">
                <a:solidFill>
                  <a:schemeClr val="bg1"/>
                </a:solidFill>
              </a:rPr>
              <a:t/>
            </a:r>
            <a:br>
              <a:rPr lang="es-PA" sz="3600" dirty="0" smtClean="0">
                <a:solidFill>
                  <a:schemeClr val="bg1"/>
                </a:solidFill>
              </a:rPr>
            </a:br>
            <a:r>
              <a:rPr lang="es-PA" sz="3600" dirty="0" smtClean="0">
                <a:solidFill>
                  <a:schemeClr val="bg1"/>
                </a:solidFill>
              </a:rPr>
              <a:t/>
            </a:r>
            <a:br>
              <a:rPr lang="es-PA" sz="3600" dirty="0" smtClean="0">
                <a:solidFill>
                  <a:schemeClr val="bg1"/>
                </a:solidFill>
              </a:rPr>
            </a:br>
            <a:r>
              <a:rPr lang="es-PA" sz="3600" dirty="0" smtClean="0">
                <a:solidFill>
                  <a:schemeClr val="bg1"/>
                </a:solidFill>
              </a:rPr>
              <a:t>La economía de Panamá es una de los más estables, dinámicas, prometedora y con un mayor crecimiento en </a:t>
            </a:r>
            <a:r>
              <a:rPr lang="es-PA" sz="3600" dirty="0" smtClean="0">
                <a:solidFill>
                  <a:schemeClr val="bg1"/>
                </a:solidFill>
              </a:rPr>
              <a:t>Latinoamérica.  </a:t>
            </a:r>
            <a:br>
              <a:rPr lang="es-PA" sz="3600" dirty="0" smtClean="0">
                <a:solidFill>
                  <a:schemeClr val="bg1"/>
                </a:solidFill>
              </a:rPr>
            </a:br>
            <a:r>
              <a:rPr lang="es-PA" sz="3600" dirty="0" smtClean="0">
                <a:solidFill>
                  <a:schemeClr val="bg1"/>
                </a:solidFill>
              </a:rPr>
              <a:t>Según </a:t>
            </a:r>
            <a:r>
              <a:rPr lang="es-PA" sz="3600" dirty="0" smtClean="0">
                <a:solidFill>
                  <a:schemeClr val="bg1"/>
                </a:solidFill>
              </a:rPr>
              <a:t>el Banco Mundial el país tiene el ingreso </a:t>
            </a:r>
            <a:r>
              <a:rPr lang="es-PA" sz="3600" dirty="0" smtClean="0">
                <a:solidFill>
                  <a:schemeClr val="bg1"/>
                </a:solidFill>
              </a:rPr>
              <a:t>percápita </a:t>
            </a:r>
            <a:r>
              <a:rPr lang="es-PA" sz="3600" dirty="0" smtClean="0">
                <a:solidFill>
                  <a:schemeClr val="bg1"/>
                </a:solidFill>
              </a:rPr>
              <a:t>más alto de Centroamérica.  </a:t>
            </a:r>
            <a:r>
              <a:rPr lang="es-PA" sz="3600" dirty="0" smtClean="0">
                <a:solidFill>
                  <a:schemeClr val="bg1"/>
                </a:solidFill>
              </a:rPr>
              <a:t>El mayor </a:t>
            </a:r>
            <a:r>
              <a:rPr lang="es-PA" sz="3600" dirty="0" smtClean="0">
                <a:solidFill>
                  <a:schemeClr val="bg1"/>
                </a:solidFill>
              </a:rPr>
              <a:t>exportador e importador a nivel regional según la CEPAL.</a:t>
            </a:r>
            <a:br>
              <a:rPr lang="es-PA" sz="3600" dirty="0" smtClean="0">
                <a:solidFill>
                  <a:schemeClr val="bg1"/>
                </a:solidFill>
              </a:rPr>
            </a:br>
            <a:r>
              <a:rPr lang="es-PA" sz="3600" dirty="0"/>
              <a:t/>
            </a:r>
            <a:br>
              <a:rPr lang="es-PA" sz="3600" dirty="0"/>
            </a:br>
            <a:endParaRPr lang="es-ES"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Picture 10"/>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1 Título"/>
          <p:cNvSpPr>
            <a:spLocks noGrp="1"/>
          </p:cNvSpPr>
          <p:nvPr>
            <p:ph type="title"/>
          </p:nvPr>
        </p:nvSpPr>
        <p:spPr/>
        <p:txBody>
          <a:bodyPr>
            <a:normAutofit fontScale="90000"/>
          </a:bodyPr>
          <a:lstStyle/>
          <a:p>
            <a:r>
              <a:rPr lang="es-PA" dirty="0" smtClean="0">
                <a:effectLst>
                  <a:outerShdw blurRad="38100" dist="38100" dir="2700000" algn="tl">
                    <a:srgbClr val="000000">
                      <a:alpha val="43137"/>
                    </a:srgbClr>
                  </a:outerShdw>
                </a:effectLst>
              </a:rPr>
              <a:t>SECTORES ECONÓMICOS DE PANAMÁ</a:t>
            </a:r>
            <a:endParaRPr lang="es-ES"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500034" y="1844824"/>
            <a:ext cx="8186766" cy="4513134"/>
          </a:xfrm>
        </p:spPr>
        <p:txBody>
          <a:bodyPr>
            <a:normAutofit/>
          </a:bodyPr>
          <a:lstStyle/>
          <a:p>
            <a:r>
              <a:rPr lang="es-PA" b="1" dirty="0" smtClean="0">
                <a:solidFill>
                  <a:schemeClr val="bg1"/>
                </a:solidFill>
              </a:rPr>
              <a:t>Sector Primario</a:t>
            </a:r>
            <a:r>
              <a:rPr lang="es-PA" dirty="0" smtClean="0">
                <a:solidFill>
                  <a:schemeClr val="bg1"/>
                </a:solidFill>
              </a:rPr>
              <a:t>:  Lo integran las actividades agrícola y ganadera y se observa en todas las provincias con una amplia gama de productos</a:t>
            </a:r>
            <a:r>
              <a:rPr lang="es-PA" dirty="0" smtClean="0"/>
              <a:t>.</a:t>
            </a:r>
          </a:p>
          <a:p>
            <a:endParaRPr lang="es-PA" dirty="0" smtClean="0"/>
          </a:p>
          <a:p>
            <a:pPr>
              <a:buNone/>
            </a:pPr>
            <a:endParaRPr lang="es-PA" dirty="0" smtClean="0"/>
          </a:p>
          <a:p>
            <a:pPr>
              <a:buNone/>
            </a:pPr>
            <a:endParaRPr lang="es-PA" dirty="0"/>
          </a:p>
          <a:p>
            <a:pPr>
              <a:buNone/>
            </a:pPr>
            <a:endParaRPr lang="es-PA" dirty="0" smtClean="0"/>
          </a:p>
          <a:p>
            <a:pPr>
              <a:buNone/>
            </a:pPr>
            <a:endParaRPr lang="es-PA" dirty="0"/>
          </a:p>
          <a:p>
            <a:pPr>
              <a:buNone/>
            </a:pPr>
            <a:endParaRPr lang="es-PA" dirty="0" smtClean="0"/>
          </a:p>
        </p:txBody>
      </p:sp>
      <p:pic>
        <p:nvPicPr>
          <p:cNvPr id="1030" name="Picture 6"/>
          <p:cNvPicPr>
            <a:picLocks noChangeAspect="1" noChangeArrowheads="1"/>
          </p:cNvPicPr>
          <p:nvPr/>
        </p:nvPicPr>
        <p:blipFill>
          <a:blip r:embed="rId3" cstate="print"/>
          <a:srcRect/>
          <a:stretch>
            <a:fillRect/>
          </a:stretch>
        </p:blipFill>
        <p:spPr bwMode="auto">
          <a:xfrm>
            <a:off x="2786050" y="4429132"/>
            <a:ext cx="2828928" cy="2428868"/>
          </a:xfrm>
          <a:prstGeom prst="rect">
            <a:avLst/>
          </a:prstGeom>
          <a:noFill/>
          <a:ln w="9525">
            <a:noFill/>
            <a:miter lim="800000"/>
            <a:headEnd/>
            <a:tailEnd/>
          </a:ln>
          <a:effectLst/>
        </p:spPr>
      </p:pic>
      <p:pic>
        <p:nvPicPr>
          <p:cNvPr id="1035" name="Picture 11"/>
          <p:cNvPicPr>
            <a:picLocks noChangeAspect="1" noChangeArrowheads="1"/>
          </p:cNvPicPr>
          <p:nvPr/>
        </p:nvPicPr>
        <p:blipFill>
          <a:blip r:embed="rId4" cstate="print"/>
          <a:srcRect/>
          <a:stretch>
            <a:fillRect/>
          </a:stretch>
        </p:blipFill>
        <p:spPr bwMode="auto">
          <a:xfrm>
            <a:off x="5715008" y="4357695"/>
            <a:ext cx="3428992" cy="2500306"/>
          </a:xfrm>
          <a:prstGeom prst="rect">
            <a:avLst/>
          </a:prstGeom>
          <a:noFill/>
          <a:ln w="9525">
            <a:noFill/>
            <a:miter lim="800000"/>
            <a:headEnd/>
            <a:tailEnd/>
          </a:ln>
          <a:effectLst/>
        </p:spPr>
      </p:pic>
      <p:pic>
        <p:nvPicPr>
          <p:cNvPr id="1037" name="Picture 13"/>
          <p:cNvPicPr>
            <a:picLocks noChangeAspect="1" noChangeArrowheads="1"/>
          </p:cNvPicPr>
          <p:nvPr/>
        </p:nvPicPr>
        <p:blipFill>
          <a:blip r:embed="rId5" cstate="print"/>
          <a:srcRect/>
          <a:stretch>
            <a:fillRect/>
          </a:stretch>
        </p:blipFill>
        <p:spPr bwMode="auto">
          <a:xfrm>
            <a:off x="0" y="4429132"/>
            <a:ext cx="2786050" cy="2428868"/>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5" name="Picture 7"/>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1 Título"/>
          <p:cNvSpPr>
            <a:spLocks noGrp="1"/>
          </p:cNvSpPr>
          <p:nvPr>
            <p:ph type="title"/>
          </p:nvPr>
        </p:nvSpPr>
        <p:spPr>
          <a:xfrm>
            <a:off x="457200" y="274638"/>
            <a:ext cx="8229600" cy="6106690"/>
          </a:xfrm>
        </p:spPr>
        <p:txBody>
          <a:bodyPr>
            <a:normAutofit/>
          </a:bodyPr>
          <a:lstStyle/>
          <a:p>
            <a:pPr algn="l"/>
            <a:r>
              <a:rPr lang="es-PA" b="1" dirty="0" smtClean="0">
                <a:effectLst>
                  <a:outerShdw blurRad="38100" dist="38100" dir="2700000" algn="tl">
                    <a:srgbClr val="000000">
                      <a:alpha val="43137"/>
                    </a:srgbClr>
                  </a:outerShdw>
                </a:effectLst>
              </a:rPr>
              <a:t>Sector </a:t>
            </a:r>
            <a:r>
              <a:rPr lang="es-PA" b="1" dirty="0" smtClean="0">
                <a:effectLst>
                  <a:outerShdw blurRad="38100" dist="38100" dir="2700000" algn="tl">
                    <a:srgbClr val="000000">
                      <a:alpha val="43137"/>
                    </a:srgbClr>
                  </a:outerShdw>
                </a:effectLst>
              </a:rPr>
              <a:t>Secundario</a:t>
            </a:r>
            <a:br>
              <a:rPr lang="es-PA" b="1" dirty="0" smtClean="0">
                <a:effectLst>
                  <a:outerShdw blurRad="38100" dist="38100" dir="2700000" algn="tl">
                    <a:srgbClr val="000000">
                      <a:alpha val="43137"/>
                    </a:srgbClr>
                  </a:outerShdw>
                </a:effectLst>
              </a:rPr>
            </a:br>
            <a:r>
              <a:rPr lang="es-PA" dirty="0" smtClean="0"/>
              <a:t/>
            </a:r>
            <a:br>
              <a:rPr lang="es-PA" dirty="0" smtClean="0"/>
            </a:br>
            <a:r>
              <a:rPr lang="es-PA" sz="3000" dirty="0" smtClean="0"/>
              <a:t>Panamá no es un país de industria pesada ya que carece de hierro, carbón y petróleo recursos básicos para desarrollar esta actividad.</a:t>
            </a:r>
            <a:br>
              <a:rPr lang="es-PA" sz="3000" dirty="0" smtClean="0"/>
            </a:br>
            <a:r>
              <a:rPr lang="es-PA" sz="3000" dirty="0" smtClean="0"/>
              <a:t>En su lugar cuenta con una industria diversificada, orientada hacia  la producción de bienes de consumo o industrias ligeras como lo son las industrias lácteas, bebidas alcohólicas, construcción, productos alimenticios, avícolas y maderas entre otras.  Las mismas se encuentran diseminadas en todo el país</a:t>
            </a:r>
            <a:r>
              <a:rPr lang="es-PA" sz="2800" dirty="0" smtClean="0"/>
              <a:t>.</a:t>
            </a:r>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4" name="3 Título"/>
          <p:cNvSpPr>
            <a:spLocks noGrp="1"/>
          </p:cNvSpPr>
          <p:nvPr>
            <p:ph type="title"/>
          </p:nvPr>
        </p:nvSpPr>
        <p:spPr>
          <a:xfrm>
            <a:off x="457200" y="274638"/>
            <a:ext cx="8229600" cy="5583254"/>
          </a:xfrm>
        </p:spPr>
        <p:txBody>
          <a:bodyPr>
            <a:normAutofit fontScale="90000"/>
          </a:bodyPr>
          <a:lstStyle/>
          <a:p>
            <a:pPr algn="l"/>
            <a:r>
              <a:rPr lang="es-PA" b="1" dirty="0" smtClean="0">
                <a:solidFill>
                  <a:schemeClr val="bg1"/>
                </a:solidFill>
                <a:effectLst>
                  <a:outerShdw blurRad="38100" dist="38100" dir="2700000" algn="tl">
                    <a:srgbClr val="000000">
                      <a:alpha val="43137"/>
                    </a:srgbClr>
                  </a:outerShdw>
                </a:effectLst>
              </a:rPr>
              <a:t>Sector Terciario de Panamá </a:t>
            </a:r>
            <a:r>
              <a:rPr lang="es-PA" b="1" dirty="0" smtClean="0">
                <a:solidFill>
                  <a:schemeClr val="bg1"/>
                </a:solidFill>
                <a:effectLst>
                  <a:outerShdw blurRad="38100" dist="38100" dir="2700000" algn="tl">
                    <a:srgbClr val="000000">
                      <a:alpha val="43137"/>
                    </a:srgbClr>
                  </a:outerShdw>
                </a:effectLst>
              </a:rPr>
              <a:t/>
            </a:r>
            <a:br>
              <a:rPr lang="es-PA" b="1" dirty="0" smtClean="0">
                <a:solidFill>
                  <a:schemeClr val="bg1"/>
                </a:solidFill>
                <a:effectLst>
                  <a:outerShdw blurRad="38100" dist="38100" dir="2700000" algn="tl">
                    <a:srgbClr val="000000">
                      <a:alpha val="43137"/>
                    </a:srgbClr>
                  </a:outerShdw>
                </a:effectLst>
              </a:rPr>
            </a:br>
            <a:r>
              <a:rPr lang="es-PA" dirty="0" smtClean="0">
                <a:solidFill>
                  <a:schemeClr val="bg1"/>
                </a:solidFill>
              </a:rPr>
              <a:t/>
            </a:r>
            <a:br>
              <a:rPr lang="es-PA" dirty="0" smtClean="0">
                <a:solidFill>
                  <a:schemeClr val="bg1"/>
                </a:solidFill>
              </a:rPr>
            </a:br>
            <a:r>
              <a:rPr lang="es-PA" sz="3600" dirty="0" smtClean="0">
                <a:solidFill>
                  <a:schemeClr val="bg1"/>
                </a:solidFill>
              </a:rPr>
              <a:t>También conocido como sector servicio, ha sido desarrollado ampliamente en nuestro país influenciado por ser un país de tránsito.</a:t>
            </a:r>
            <a:br>
              <a:rPr lang="es-PA" sz="3600" dirty="0" smtClean="0">
                <a:solidFill>
                  <a:schemeClr val="bg1"/>
                </a:solidFill>
              </a:rPr>
            </a:br>
            <a:r>
              <a:rPr lang="es-PA" sz="3600" dirty="0" smtClean="0">
                <a:solidFill>
                  <a:schemeClr val="bg1"/>
                </a:solidFill>
              </a:rPr>
              <a:t>Actividades dentro de este sector tenemos: Comercio, Turismo, Medios de Transporte, Centro Financiero, entre otros. Al igual que los otros sectores se puede observar en cada una de las provincias y regiones del país.</a:t>
            </a:r>
            <a:r>
              <a:rPr lang="es-PA" sz="3600" dirty="0" smtClean="0"/>
              <a:t/>
            </a:r>
            <a:br>
              <a:rPr lang="es-PA" sz="3600" dirty="0" smtClean="0"/>
            </a:br>
            <a:r>
              <a:rPr lang="es-PA" sz="2800" dirty="0"/>
              <a:t/>
            </a:r>
            <a:br>
              <a:rPr lang="es-PA" sz="2800" dirty="0"/>
            </a:br>
            <a:endParaRPr lang="es-E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5" name="Picture 5"/>
          <p:cNvPicPr>
            <a:picLocks noChangeAspect="1" noChangeArrowheads="1"/>
          </p:cNvPicPr>
          <p:nvPr/>
        </p:nvPicPr>
        <p:blipFill>
          <a:blip r:embed="rId2" cstate="print"/>
          <a:srcRect/>
          <a:stretch>
            <a:fillRect/>
          </a:stretch>
        </p:blipFill>
        <p:spPr bwMode="auto">
          <a:xfrm>
            <a:off x="-357222" y="0"/>
            <a:ext cx="9501222" cy="6858000"/>
          </a:xfrm>
          <a:prstGeom prst="rect">
            <a:avLst/>
          </a:prstGeom>
          <a:noFill/>
          <a:ln w="9525">
            <a:noFill/>
            <a:miter lim="800000"/>
            <a:headEnd/>
            <a:tailEnd/>
          </a:ln>
          <a:effectLst/>
        </p:spPr>
      </p:pic>
      <p:sp>
        <p:nvSpPr>
          <p:cNvPr id="3" name="2 Título"/>
          <p:cNvSpPr>
            <a:spLocks noGrp="1"/>
          </p:cNvSpPr>
          <p:nvPr>
            <p:ph type="ctrTitle"/>
          </p:nvPr>
        </p:nvSpPr>
        <p:spPr>
          <a:xfrm>
            <a:off x="685800" y="1"/>
            <a:ext cx="7772400" cy="1196751"/>
          </a:xfrm>
        </p:spPr>
        <p:txBody>
          <a:bodyPr>
            <a:normAutofit fontScale="90000"/>
          </a:bodyPr>
          <a:lstStyle/>
          <a:p>
            <a:r>
              <a:rPr lang="es-ES" b="1" dirty="0" smtClean="0">
                <a:effectLst>
                  <a:outerShdw blurRad="38100" dist="38100" dir="2700000" algn="tl">
                    <a:srgbClr val="000000">
                      <a:alpha val="43137"/>
                    </a:srgbClr>
                  </a:outerShdw>
                </a:effectLst>
              </a:rPr>
              <a:t>Actividades económicas de Panamá</a:t>
            </a:r>
            <a:endParaRPr lang="es-ES" b="1" dirty="0">
              <a:effectLst>
                <a:outerShdw blurRad="38100" dist="38100" dir="2700000" algn="tl">
                  <a:srgbClr val="000000">
                    <a:alpha val="43137"/>
                  </a:srgbClr>
                </a:outerShdw>
              </a:effectLst>
            </a:endParaRPr>
          </a:p>
        </p:txBody>
      </p:sp>
      <p:sp>
        <p:nvSpPr>
          <p:cNvPr id="4" name="3 Subtítulo"/>
          <p:cNvSpPr>
            <a:spLocks noGrp="1"/>
          </p:cNvSpPr>
          <p:nvPr>
            <p:ph type="subTitle" idx="1"/>
          </p:nvPr>
        </p:nvSpPr>
        <p:spPr>
          <a:xfrm>
            <a:off x="179512" y="1484784"/>
            <a:ext cx="8712968" cy="4824536"/>
          </a:xfrm>
        </p:spPr>
        <p:txBody>
          <a:bodyPr>
            <a:normAutofit lnSpcReduction="10000"/>
          </a:bodyPr>
          <a:lstStyle/>
          <a:p>
            <a:pPr algn="just"/>
            <a:r>
              <a:rPr lang="es-ES" dirty="0" smtClean="0">
                <a:solidFill>
                  <a:schemeClr val="tx1"/>
                </a:solidFill>
              </a:rPr>
              <a:t>hemos presentado como como están conformados los sectores de la economía de nuestro país. Donde el trabajo humano es la fuente del progreso y de bienestar. Solamente el trabajo honrado produce una riqueza estable. La población de nuestro país desarrolla una gran diversidad de actividades económicas con el interés de proporcionar los medios adecuados para las necesidades de cómo la economía, la vivienda, la salud, la alimentación, la educación, el descanso…..</a:t>
            </a:r>
            <a:endParaRPr lang="es-ES"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p:cNvPicPr>
            <a:picLocks noChangeAspect="1" noChangeArrowheads="1"/>
          </p:cNvPicPr>
          <p:nvPr/>
        </p:nvPicPr>
        <p:blipFill>
          <a:blip r:embed="rId3" cstate="print"/>
          <a:srcRect/>
          <a:stretch>
            <a:fillRect/>
          </a:stretch>
        </p:blipFill>
        <p:spPr bwMode="auto">
          <a:xfrm>
            <a:off x="0" y="-357213"/>
            <a:ext cx="9144000" cy="7215213"/>
          </a:xfrm>
          <a:prstGeom prst="rect">
            <a:avLst/>
          </a:prstGeom>
          <a:noFill/>
          <a:ln w="9525">
            <a:noFill/>
            <a:miter lim="800000"/>
            <a:headEnd/>
            <a:tailEnd/>
          </a:ln>
          <a:effectLst/>
        </p:spPr>
      </p:pic>
      <p:sp>
        <p:nvSpPr>
          <p:cNvPr id="3" name="2 Título"/>
          <p:cNvSpPr>
            <a:spLocks noGrp="1"/>
          </p:cNvSpPr>
          <p:nvPr>
            <p:ph type="title"/>
          </p:nvPr>
        </p:nvSpPr>
        <p:spPr>
          <a:xfrm>
            <a:off x="457200" y="274638"/>
            <a:ext cx="8229600" cy="5797568"/>
          </a:xfrm>
        </p:spPr>
        <p:txBody>
          <a:bodyPr>
            <a:normAutofit/>
          </a:bodyPr>
          <a:lstStyle/>
          <a:p>
            <a:r>
              <a:rPr lang="es-PA" dirty="0" smtClean="0"/>
              <a:t/>
            </a:r>
            <a:br>
              <a:rPr lang="es-PA" dirty="0" smtClean="0"/>
            </a:br>
            <a:r>
              <a:rPr lang="es-PA" dirty="0"/>
              <a:t/>
            </a:r>
            <a:br>
              <a:rPr lang="es-PA" dirty="0"/>
            </a:br>
            <a:r>
              <a:rPr lang="es-PA" dirty="0" smtClean="0"/>
              <a:t/>
            </a:r>
            <a:br>
              <a:rPr lang="es-PA" dirty="0" smtClean="0"/>
            </a:br>
            <a:r>
              <a:rPr lang="es-PA" dirty="0" smtClean="0"/>
              <a:t>      </a:t>
            </a:r>
            <a:r>
              <a:rPr lang="es-PA" sz="5400" dirty="0" smtClean="0">
                <a:solidFill>
                  <a:schemeClr val="bg1"/>
                </a:solidFill>
              </a:rPr>
              <a:t>GRACIAS</a:t>
            </a:r>
            <a:br>
              <a:rPr lang="es-PA" sz="5400" dirty="0" smtClean="0">
                <a:solidFill>
                  <a:schemeClr val="bg1"/>
                </a:solidFill>
              </a:rPr>
            </a:br>
            <a:r>
              <a:rPr lang="es-PA" dirty="0"/>
              <a:t/>
            </a:r>
            <a:br>
              <a:rPr lang="es-PA" dirty="0"/>
            </a:br>
            <a:r>
              <a:rPr lang="es-PA" dirty="0" smtClean="0"/>
              <a:t/>
            </a:r>
            <a:br>
              <a:rPr lang="es-PA" dirty="0" smtClean="0"/>
            </a:br>
            <a:endParaRPr lang="es-ES"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TotalTime>
  <Words>122</Words>
  <Application>Microsoft Office PowerPoint</Application>
  <PresentationFormat>Presentación en pantalla (4:3)</PresentationFormat>
  <Paragraphs>13</Paragraphs>
  <Slides>6</Slides>
  <Notes>1</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ECONOMIA DE PANAMÁ  La economía de Panamá es una de los más estables, dinámicas, prometedora y con un mayor crecimiento en Latinoamérica.   Según el Banco Mundial el país tiene el ingreso percápita más alto de Centroamérica.  El mayor exportador e importador a nivel regional según la CEPAL.  </vt:lpstr>
      <vt:lpstr>SECTORES ECONÓMICOS DE PANAMÁ</vt:lpstr>
      <vt:lpstr>Sector Secundario  Panamá no es un país de industria pesada ya que carece de hierro, carbón y petróleo recursos básicos para desarrollar esta actividad. En su lugar cuenta con una industria diversificada, orientada hacia  la producción de bienes de consumo o industrias ligeras como lo son las industrias lácteas, bebidas alcohólicas, construcción, productos alimenticios, avícolas y maderas entre otras.  Las mismas se encuentran diseminadas en todo el país.</vt:lpstr>
      <vt:lpstr>Sector Terciario de Panamá   También conocido como sector servicio, ha sido desarrollado ampliamente en nuestro país influenciado por ser un país de tránsito. Actividades dentro de este sector tenemos: Comercio, Turismo, Medios de Transporte, Centro Financiero, entre otros. Al igual que los otros sectores se puede observar en cada una de las provincias y regiones del país.  </vt:lpstr>
      <vt:lpstr>Actividades económicas de Panamá</vt:lpstr>
      <vt:lpstr>         GRACIAS   </vt:lpstr>
    </vt:vector>
  </TitlesOfParts>
  <Company>Uhome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Uhome</dc:creator>
  <cp:lastModifiedBy>CRISTHIAN</cp:lastModifiedBy>
  <cp:revision>24</cp:revision>
  <dcterms:created xsi:type="dcterms:W3CDTF">2012-02-07T23:49:05Z</dcterms:created>
  <dcterms:modified xsi:type="dcterms:W3CDTF">2012-02-08T15:39:59Z</dcterms:modified>
</cp:coreProperties>
</file>