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12" r:id="rId1"/>
  </p:sldMasterIdLst>
  <p:sldIdLst>
    <p:sldId id="256" r:id="rId2"/>
    <p:sldId id="257" r:id="rId3"/>
    <p:sldId id="258" r:id="rId4"/>
    <p:sldId id="260" r:id="rId5"/>
    <p:sldId id="266" r:id="rId6"/>
    <p:sldId id="269" r:id="rId7"/>
    <p:sldId id="272" r:id="rId8"/>
    <p:sldId id="271" r:id="rId9"/>
    <p:sldId id="264" r:id="rId10"/>
  </p:sldIdLst>
  <p:sldSz cx="9144000" cy="6858000" type="screen4x3"/>
  <p:notesSz cx="6858000" cy="9945688"/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00FF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3" d="100"/>
          <a:sy n="43" d="100"/>
        </p:scale>
        <p:origin x="-69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4 Rectángulo"/>
          <p:cNvSpPr/>
          <p:nvPr/>
        </p:nvSpPr>
        <p:spPr bwMode="auto">
          <a:xfrm>
            <a:off x="276225" y="0"/>
            <a:ext cx="104775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5 Rectángulo"/>
          <p:cNvSpPr/>
          <p:nvPr/>
        </p:nvSpPr>
        <p:spPr bwMode="auto">
          <a:xfrm>
            <a:off x="990600" y="0"/>
            <a:ext cx="182563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6 Rectángulo"/>
          <p:cNvSpPr/>
          <p:nvPr/>
        </p:nvSpPr>
        <p:spPr bwMode="auto">
          <a:xfrm>
            <a:off x="1141413" y="0"/>
            <a:ext cx="230187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9 Conector recto"/>
          <p:cNvSpPr>
            <a:spLocks noChangeShapeType="1"/>
          </p:cNvSpPr>
          <p:nvPr/>
        </p:nvSpPr>
        <p:spPr bwMode="auto">
          <a:xfrm>
            <a:off x="106363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1" name="10 Conector recto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2" name="11 Conector recto"/>
          <p:cNvSpPr>
            <a:spLocks noChangeShapeType="1"/>
          </p:cNvSpPr>
          <p:nvPr/>
        </p:nvSpPr>
        <p:spPr bwMode="auto">
          <a:xfrm>
            <a:off x="854075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3" name="12 Conector recto"/>
          <p:cNvSpPr>
            <a:spLocks noChangeShapeType="1"/>
          </p:cNvSpPr>
          <p:nvPr/>
        </p:nvSpPr>
        <p:spPr bwMode="auto">
          <a:xfrm>
            <a:off x="172720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4" name="13 Conector recto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5" name="14 Conector recto"/>
          <p:cNvSpPr>
            <a:spLocks noChangeShapeType="1"/>
          </p:cNvSpPr>
          <p:nvPr/>
        </p:nvSpPr>
        <p:spPr bwMode="auto">
          <a:xfrm>
            <a:off x="9113838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6" name="15 Rectángulo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7" name="16 Elipse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8" name="17 Elipse"/>
          <p:cNvSpPr/>
          <p:nvPr/>
        </p:nvSpPr>
        <p:spPr bwMode="auto">
          <a:xfrm>
            <a:off x="1309688" y="4867275"/>
            <a:ext cx="641350" cy="64135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9" name="18 Elipse"/>
          <p:cNvSpPr/>
          <p:nvPr/>
        </p:nvSpPr>
        <p:spPr bwMode="auto">
          <a:xfrm>
            <a:off x="1090613" y="5500688"/>
            <a:ext cx="138112" cy="136525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0" name="19 Elipse"/>
          <p:cNvSpPr/>
          <p:nvPr/>
        </p:nvSpPr>
        <p:spPr bwMode="auto">
          <a:xfrm>
            <a:off x="1663700" y="5788025"/>
            <a:ext cx="274638" cy="274638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1" name="20 Elipse"/>
          <p:cNvSpPr/>
          <p:nvPr/>
        </p:nvSpPr>
        <p:spPr>
          <a:xfrm>
            <a:off x="1905000" y="4495800"/>
            <a:ext cx="365125" cy="365125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s-ES" smtClean="0"/>
              <a:t>Haga clic para modificar el estilo de subtítulo del patrón</a:t>
            </a:r>
            <a:endParaRPr lang="en-US"/>
          </a:p>
        </p:txBody>
      </p:sp>
      <p:sp>
        <p:nvSpPr>
          <p:cNvPr id="22" name="27 Marcador de fecha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463" y="1174750"/>
            <a:ext cx="2286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9B7397-5CDC-41AA-9835-C68B8F7A6F12}" type="datetimeFigureOut">
              <a:rPr lang="es-ES"/>
              <a:pPr>
                <a:defRPr/>
              </a:pPr>
              <a:t>12/02/2012</a:t>
            </a:fld>
            <a:endParaRPr lang="es-ES"/>
          </a:p>
        </p:txBody>
      </p:sp>
      <p:sp>
        <p:nvSpPr>
          <p:cNvPr id="23" name="16 Marcador de pie de página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076" y="4181475"/>
            <a:ext cx="3657600" cy="3841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24" name="28 Marcador de número de diapositiva"/>
          <p:cNvSpPr>
            <a:spLocks noGrp="1"/>
          </p:cNvSpPr>
          <p:nvPr>
            <p:ph type="sldNum" sz="quarter" idx="12"/>
          </p:nvPr>
        </p:nvSpPr>
        <p:spPr bwMode="auto">
          <a:xfrm>
            <a:off x="1325563" y="4929188"/>
            <a:ext cx="609600" cy="5175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73DA6C-0D95-48AB-AB13-3BC11EAF222C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1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F59AF7-6BBC-4DB8-BAB0-8BA29DF07A0B}" type="datetimeFigureOut">
              <a:rPr lang="es-ES"/>
              <a:pPr>
                <a:defRPr/>
              </a:pPr>
              <a:t>12/02/2012</a:t>
            </a:fld>
            <a:endParaRPr lang="es-ES"/>
          </a:p>
        </p:txBody>
      </p:sp>
      <p:sp>
        <p:nvSpPr>
          <p:cNvPr id="5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22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1E94B2-7D70-4B5D-A029-A1470C057716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1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E9C1B9-204F-4955-8F9A-7C3F15E8C560}" type="datetimeFigureOut">
              <a:rPr lang="es-ES"/>
              <a:pPr>
                <a:defRPr/>
              </a:pPr>
              <a:t>12/02/2012</a:t>
            </a:fld>
            <a:endParaRPr lang="es-ES"/>
          </a:p>
        </p:txBody>
      </p:sp>
      <p:sp>
        <p:nvSpPr>
          <p:cNvPr id="5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22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2D262D-73EE-4F25-B4D0-3020551645D4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8" name="7 Marcador de contenido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6 Marcador de fecha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3E499EEB-4683-4DCC-BDED-E7ECE544AF98}" type="datetimeFigureOut">
              <a:rPr lang="es-ES"/>
              <a:pPr>
                <a:defRPr/>
              </a:pPr>
              <a:t>12/02/2012</a:t>
            </a:fld>
            <a:endParaRPr lang="es-ES"/>
          </a:p>
        </p:txBody>
      </p:sp>
      <p:sp>
        <p:nvSpPr>
          <p:cNvPr id="5" name="8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EED07E2D-CF6A-4738-9745-09E805D3DEF3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  <p:sp>
        <p:nvSpPr>
          <p:cNvPr id="6" name="9 Marcador de pie de página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4 Rectángulo"/>
          <p:cNvSpPr/>
          <p:nvPr/>
        </p:nvSpPr>
        <p:spPr bwMode="auto">
          <a:xfrm>
            <a:off x="276225" y="0"/>
            <a:ext cx="104775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5 Rectángulo"/>
          <p:cNvSpPr/>
          <p:nvPr/>
        </p:nvSpPr>
        <p:spPr bwMode="auto">
          <a:xfrm>
            <a:off x="990600" y="0"/>
            <a:ext cx="182563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6 Rectángulo"/>
          <p:cNvSpPr/>
          <p:nvPr/>
        </p:nvSpPr>
        <p:spPr bwMode="auto">
          <a:xfrm>
            <a:off x="1141413" y="0"/>
            <a:ext cx="230187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7 Conector recto"/>
          <p:cNvSpPr>
            <a:spLocks noChangeShapeType="1"/>
          </p:cNvSpPr>
          <p:nvPr/>
        </p:nvSpPr>
        <p:spPr bwMode="auto">
          <a:xfrm>
            <a:off x="106363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0" name="9 Conector recto"/>
          <p:cNvSpPr>
            <a:spLocks noChangeShapeType="1"/>
          </p:cNvSpPr>
          <p:nvPr/>
        </p:nvSpPr>
        <p:spPr bwMode="auto">
          <a:xfrm>
            <a:off x="854075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1" name="10 Conector recto"/>
          <p:cNvSpPr>
            <a:spLocks noChangeShapeType="1"/>
          </p:cNvSpPr>
          <p:nvPr/>
        </p:nvSpPr>
        <p:spPr bwMode="auto">
          <a:xfrm>
            <a:off x="172720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2" name="11 Conector recto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3" name="12 Rectángulo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4" name="13 Elipse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5" name="14 Elipse"/>
          <p:cNvSpPr/>
          <p:nvPr/>
        </p:nvSpPr>
        <p:spPr bwMode="auto">
          <a:xfrm>
            <a:off x="1323975" y="4867275"/>
            <a:ext cx="642938" cy="64135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6" name="15 Elipse"/>
          <p:cNvSpPr/>
          <p:nvPr/>
        </p:nvSpPr>
        <p:spPr bwMode="auto">
          <a:xfrm>
            <a:off x="1090613" y="5500688"/>
            <a:ext cx="138112" cy="136525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7" name="16 Elipse"/>
          <p:cNvSpPr/>
          <p:nvPr/>
        </p:nvSpPr>
        <p:spPr bwMode="auto">
          <a:xfrm>
            <a:off x="1663700" y="5791200"/>
            <a:ext cx="274638" cy="274638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8" name="17 Elipse"/>
          <p:cNvSpPr/>
          <p:nvPr/>
        </p:nvSpPr>
        <p:spPr bwMode="auto">
          <a:xfrm>
            <a:off x="1879600" y="4479925"/>
            <a:ext cx="365125" cy="365125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9" name="18 Conector recto"/>
          <p:cNvSpPr>
            <a:spLocks noChangeShapeType="1"/>
          </p:cNvSpPr>
          <p:nvPr/>
        </p:nvSpPr>
        <p:spPr bwMode="auto">
          <a:xfrm>
            <a:off x="9097963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0" name="3 Marcador de fecha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2875" y="1169988"/>
            <a:ext cx="2286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0653053-D563-4FF9-8822-B350677D86AF}" type="datetimeFigureOut">
              <a:rPr lang="es-ES"/>
              <a:pPr>
                <a:defRPr/>
              </a:pPr>
              <a:t>12/02/2012</a:t>
            </a:fld>
            <a:endParaRPr lang="es-ES"/>
          </a:p>
        </p:txBody>
      </p:sp>
      <p:sp>
        <p:nvSpPr>
          <p:cNvPr id="21" name="4 Marcador de pie de página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076" y="4178300"/>
            <a:ext cx="3657600" cy="3841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22" name="5 Marcador de número de diapositiva"/>
          <p:cNvSpPr>
            <a:spLocks noGrp="1"/>
          </p:cNvSpPr>
          <p:nvPr>
            <p:ph type="sldNum" sz="quarter" idx="12"/>
          </p:nvPr>
        </p:nvSpPr>
        <p:spPr bwMode="auto">
          <a:xfrm>
            <a:off x="1339850" y="4929188"/>
            <a:ext cx="609600" cy="5175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2DC879-EDB9-4104-8CB3-849FBE22987A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9" name="8 Marcador de contenido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1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5F9BF6-C162-4594-B4F4-01CFB0B956CC}" type="datetimeFigureOut">
              <a:rPr lang="es-ES"/>
              <a:pPr>
                <a:defRPr/>
              </a:pPr>
              <a:t>12/02/2012</a:t>
            </a:fld>
            <a:endParaRPr lang="es-ES"/>
          </a:p>
        </p:txBody>
      </p:sp>
      <p:sp>
        <p:nvSpPr>
          <p:cNvPr id="6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22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9B91BA-BE73-436F-86DC-A099CF83453A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13" name="12 Marcador de contenido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12" name="11 Marcador de texto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4" name="13 Marcador de texto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7" name="1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FC0D4C-5B28-4255-A73E-4E4CB669A2C0}" type="datetimeFigureOut">
              <a:rPr lang="es-ES"/>
              <a:pPr>
                <a:defRPr/>
              </a:pPr>
              <a:t>12/02/2012</a:t>
            </a:fld>
            <a:endParaRPr lang="es-ES"/>
          </a:p>
        </p:txBody>
      </p:sp>
      <p:sp>
        <p:nvSpPr>
          <p:cNvPr id="8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" name="22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D94B95-706D-427B-B1D6-39ECC8A5FEE8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5 Marcador de fecha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E68423C5-73A0-408B-935A-072F69A7A2B1}" type="datetimeFigureOut">
              <a:rPr lang="es-ES"/>
              <a:pPr>
                <a:defRPr/>
              </a:pPr>
              <a:t>12/02/2012</a:t>
            </a:fld>
            <a:endParaRPr lang="es-ES"/>
          </a:p>
        </p:txBody>
      </p:sp>
      <p:sp>
        <p:nvSpPr>
          <p:cNvPr id="4" name="6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97A57EB0-C8F8-467F-B154-CBEA515C5B75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  <p:sp>
        <p:nvSpPr>
          <p:cNvPr id="5" name="7 Marcador de pie de página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D2E574-14AE-4E20-A4B1-C257C118B3E9}" type="datetimeFigureOut">
              <a:rPr lang="es-ES"/>
              <a:pPr>
                <a:defRPr/>
              </a:pPr>
              <a:t>12/02/2012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22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46DAA9-48AD-469A-82E7-2FE362B08E35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Conector recto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6" name="5 Conector recto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7" name="6 Conector recto"/>
          <p:cNvSpPr>
            <a:spLocks noChangeShapeType="1"/>
          </p:cNvSpPr>
          <p:nvPr/>
        </p:nvSpPr>
        <p:spPr bwMode="auto">
          <a:xfrm>
            <a:off x="6192838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8" name="7 Conector recto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9" name="8 Rectángulo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9 Conector recto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1" name="10 Elipse"/>
          <p:cNvSpPr/>
          <p:nvPr/>
        </p:nvSpPr>
        <p:spPr>
          <a:xfrm>
            <a:off x="8156575" y="5715000"/>
            <a:ext cx="549275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/>
          <a:lstStyle>
            <a:lvl1pPr algn="l">
              <a:buNone/>
              <a:defRPr sz="2000" b="1" cap="small" baseline="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8" name="17 Marcador de contenido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12" name="20 Marcador de fecha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B25F60A2-65E1-4C12-9A6A-78471EF8BF95}" type="datetimeFigureOut">
              <a:rPr lang="es-ES"/>
              <a:pPr>
                <a:defRPr/>
              </a:pPr>
              <a:t>12/02/2012</a:t>
            </a:fld>
            <a:endParaRPr lang="es-ES"/>
          </a:p>
        </p:txBody>
      </p:sp>
      <p:sp>
        <p:nvSpPr>
          <p:cNvPr id="13" name="21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B4F2F19A-BF16-4F4D-B4B0-2072D71EAB34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  <p:sp>
        <p:nvSpPr>
          <p:cNvPr id="14" name="22 Marcador de pie de página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Conector recto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6" name="5 Elipse"/>
          <p:cNvSpPr/>
          <p:nvPr/>
        </p:nvSpPr>
        <p:spPr>
          <a:xfrm>
            <a:off x="8156575" y="5715000"/>
            <a:ext cx="549275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7" name="6 Conector recto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8" name="7 Rectángulo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0" name="9 Conector recto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11" name="10 Conector recto"/>
          <p:cNvSpPr>
            <a:spLocks noChangeShapeType="1"/>
          </p:cNvSpPr>
          <p:nvPr/>
        </p:nvSpPr>
        <p:spPr bwMode="auto">
          <a:xfrm>
            <a:off x="6192838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s-ES" noProof="0" smtClean="0"/>
              <a:t>Haga clic en el icono para agregar una imagen</a:t>
            </a:r>
            <a:endParaRPr lang="en-US" noProof="0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spcCol="274320" rtlCol="0" fromWordArt="0" forceAA="0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2" name="16 Marcador de fecha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3E9227DC-D411-4B66-937D-E283EA1F36B4}" type="datetimeFigureOut">
              <a:rPr lang="es-ES"/>
              <a:pPr>
                <a:defRPr/>
              </a:pPr>
              <a:t>12/02/2012</a:t>
            </a:fld>
            <a:endParaRPr lang="es-ES"/>
          </a:p>
        </p:txBody>
      </p:sp>
      <p:sp>
        <p:nvSpPr>
          <p:cNvPr id="13" name="17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57D87FD1-B167-406B-BC63-89C645D9FCD6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  <p:sp>
        <p:nvSpPr>
          <p:cNvPr id="14" name="20 Marcador de pie de página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15 Conector recto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4100" name="12 Marcador de texto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7467600" cy="4873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smtClean="0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 rot="5400000">
            <a:off x="7589045" y="1081881"/>
            <a:ext cx="2011362" cy="384175"/>
          </a:xfrm>
          <a:prstGeom prst="rect">
            <a:avLst/>
          </a:prstGeom>
        </p:spPr>
        <p:txBody>
          <a:bodyPr vert="horz" anchor="ctr" anchorCtr="0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/>
                </a:solidFill>
                <a:latin typeface="+mn-lt"/>
              </a:defRPr>
            </a:lvl1pPr>
          </a:lstStyle>
          <a:p>
            <a:pPr>
              <a:defRPr/>
            </a:pPr>
            <a:fld id="{21515B42-A52D-411A-ADD3-9DC388E19D86}" type="datetimeFigureOut">
              <a:rPr lang="es-ES"/>
              <a:pPr>
                <a:defRPr/>
              </a:pPr>
              <a:t>12/02/2012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 rot="5400000">
            <a:off x="6989763" y="3736975"/>
            <a:ext cx="32004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/>
                </a:solidFill>
                <a:latin typeface="+mn-lt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6 Conector recto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0" name="9 Rectángulo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" name="10 Conector recto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2" name="11 Elipse"/>
          <p:cNvSpPr/>
          <p:nvPr/>
        </p:nvSpPr>
        <p:spPr>
          <a:xfrm>
            <a:off x="8156575" y="5715000"/>
            <a:ext cx="549275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129588" y="5734050"/>
            <a:ext cx="609600" cy="520700"/>
          </a:xfrm>
          <a:prstGeom prst="rect">
            <a:avLst/>
          </a:prstGeom>
        </p:spPr>
        <p:txBody>
          <a:bodyPr vert="horz" anchor="ctr"/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 b="1">
                <a:solidFill>
                  <a:srgbClr val="FFFFFF"/>
                </a:solidFill>
                <a:latin typeface="+mn-lt"/>
              </a:defRPr>
            </a:lvl1pPr>
          </a:lstStyle>
          <a:p>
            <a:pPr>
              <a:defRPr/>
            </a:pPr>
            <a:fld id="{5FF989B0-0E25-40C3-A9E7-9A145E83ADA4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69" r:id="rId1"/>
    <p:sldLayoutId id="2147483970" r:id="rId2"/>
    <p:sldLayoutId id="2147483971" r:id="rId3"/>
    <p:sldLayoutId id="2147483964" r:id="rId4"/>
    <p:sldLayoutId id="2147483965" r:id="rId5"/>
    <p:sldLayoutId id="2147483972" r:id="rId6"/>
    <p:sldLayoutId id="2147483966" r:id="rId7"/>
    <p:sldLayoutId id="2147483973" r:id="rId8"/>
    <p:sldLayoutId id="2147483974" r:id="rId9"/>
    <p:sldLayoutId id="2147483967" r:id="rId10"/>
    <p:sldLayoutId id="2147483968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000" kern="1200" cap="small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9pPr>
    </p:titleStyle>
    <p:bodyStyle>
      <a:lvl1pPr marL="273050" indent="-273050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730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563" algn="l" rtl="0" eaLnBrk="0" fontAlgn="base" hangingPunct="0">
        <a:spcBef>
          <a:spcPct val="20000"/>
        </a:spcBef>
        <a:spcAft>
          <a:spcPct val="0"/>
        </a:spcAft>
        <a:buClr>
          <a:srgbClr val="E0752F"/>
        </a:buClr>
        <a:buSzPct val="60000"/>
        <a:buFont typeface="Wingdings" pitchFamily="2" charset="2"/>
        <a:buChar char="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182563" algn="l" rtl="0" eaLnBrk="0" fontAlgn="base" hangingPunct="0">
        <a:spcBef>
          <a:spcPct val="20000"/>
        </a:spcBef>
        <a:spcAft>
          <a:spcPct val="0"/>
        </a:spcAft>
        <a:buClr>
          <a:srgbClr val="FEC3AE"/>
        </a:buClr>
        <a:buSzPct val="60000"/>
        <a:buFont typeface="Wingdings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182563" algn="l" rtl="0" eaLnBrk="0" fontAlgn="base" hangingPunct="0">
        <a:spcBef>
          <a:spcPct val="20000"/>
        </a:spcBef>
        <a:spcAft>
          <a:spcPct val="0"/>
        </a:spcAft>
        <a:buClr>
          <a:srgbClr val="BDCAE9"/>
        </a:buClr>
        <a:buSzPct val="68000"/>
        <a:buFont typeface="Wingdings 2" pitchFamily="18" charset="2"/>
        <a:buChar char="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://es.wikipedia.org/wiki/Archivo:Cirklo.svg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hyperlink" Target="http://es.wikipedia.org/wiki/Di%C3%A1metro" TargetMode="Externa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4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es.wikipedia.org/wiki/Arco_(geometr%C3%ADa)" TargetMode="External"/><Relationship Id="rId2" Type="http://schemas.openxmlformats.org/officeDocument/2006/relationships/hyperlink" Target="http://es.wikipedia.org/wiki/Recta_tangente" TargetMode="Externa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6.jpeg"/><Relationship Id="rId4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es.wikipedia.org/wiki/Secante" TargetMode="External"/><Relationship Id="rId2" Type="http://schemas.openxmlformats.org/officeDocument/2006/relationships/hyperlink" Target="http://es.wikipedia.org/wiki/Cuerda_(geometr%C3%ADa)" TargetMode="Externa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1547664" y="714375"/>
            <a:ext cx="7096274" cy="5500688"/>
          </a:xfrm>
        </p:spPr>
        <p:txBody>
          <a:bodyPr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s-ES" sz="3200" dirty="0" smtClean="0">
                <a:latin typeface="Baskerville Old Face" pitchFamily="18" charset="0"/>
              </a:rPr>
              <a:t>Universidad Tecnológica </a:t>
            </a:r>
            <a:r>
              <a:rPr lang="es-ES" sz="3200" dirty="0" err="1" smtClean="0">
                <a:latin typeface="Baskerville Old Face" pitchFamily="18" charset="0"/>
              </a:rPr>
              <a:t>Oteima</a:t>
            </a:r>
            <a:r>
              <a:rPr lang="es-ES" sz="3200" dirty="0" smtClean="0">
                <a:latin typeface="Baskerville Old Face" pitchFamily="18" charset="0"/>
              </a:rPr>
              <a:t/>
            </a:r>
            <a:br>
              <a:rPr lang="es-ES" sz="3200" dirty="0" smtClean="0">
                <a:latin typeface="Baskerville Old Face" pitchFamily="18" charset="0"/>
              </a:rPr>
            </a:br>
            <a:r>
              <a:rPr lang="es-ES" sz="3200" dirty="0" smtClean="0">
                <a:latin typeface="Baskerville Old Face" pitchFamily="18" charset="0"/>
              </a:rPr>
              <a:t>Posgrado en docencia superior</a:t>
            </a:r>
            <a:br>
              <a:rPr lang="es-ES" sz="3200" dirty="0" smtClean="0">
                <a:latin typeface="Baskerville Old Face" pitchFamily="18" charset="0"/>
              </a:rPr>
            </a:br>
            <a:r>
              <a:rPr lang="es-ES" sz="3200" dirty="0" smtClean="0">
                <a:latin typeface="Baskerville Old Face" pitchFamily="18" charset="0"/>
              </a:rPr>
              <a:t/>
            </a:r>
            <a:br>
              <a:rPr lang="es-ES" sz="3200" dirty="0" smtClean="0">
                <a:latin typeface="Baskerville Old Face" pitchFamily="18" charset="0"/>
              </a:rPr>
            </a:br>
            <a:r>
              <a:rPr lang="es-ES" sz="3200" dirty="0" smtClean="0">
                <a:latin typeface="Baskerville Old Face" pitchFamily="18" charset="0"/>
              </a:rPr>
              <a:t>diseño de materiales y medios multimedia</a:t>
            </a:r>
            <a:br>
              <a:rPr lang="es-ES" sz="3200" dirty="0" smtClean="0">
                <a:latin typeface="Baskerville Old Face" pitchFamily="18" charset="0"/>
              </a:rPr>
            </a:br>
            <a:r>
              <a:rPr lang="es-ES" sz="3200" dirty="0" smtClean="0">
                <a:latin typeface="Baskerville Old Face" pitchFamily="18" charset="0"/>
              </a:rPr>
              <a:t/>
            </a:r>
            <a:br>
              <a:rPr lang="es-ES" sz="3200" dirty="0" smtClean="0">
                <a:latin typeface="Baskerville Old Face" pitchFamily="18" charset="0"/>
              </a:rPr>
            </a:br>
            <a:r>
              <a:rPr lang="es-ES" sz="3200" dirty="0" smtClean="0">
                <a:latin typeface="Baskerville Old Face" pitchFamily="18" charset="0"/>
              </a:rPr>
              <a:t>Facilitador: </a:t>
            </a:r>
            <a:r>
              <a:rPr lang="es-ES" sz="3200" dirty="0" err="1" smtClean="0">
                <a:latin typeface="Baskerville Old Face" pitchFamily="18" charset="0"/>
              </a:rPr>
              <a:t>santiago</a:t>
            </a:r>
            <a:r>
              <a:rPr lang="es-ES" sz="3200" dirty="0" smtClean="0">
                <a:latin typeface="Baskerville Old Face" pitchFamily="18" charset="0"/>
              </a:rPr>
              <a:t> quintero </a:t>
            </a:r>
            <a:br>
              <a:rPr lang="es-ES" sz="3200" dirty="0" smtClean="0">
                <a:latin typeface="Baskerville Old Face" pitchFamily="18" charset="0"/>
              </a:rPr>
            </a:br>
            <a:r>
              <a:rPr lang="es-ES" sz="3200" dirty="0" smtClean="0">
                <a:latin typeface="Baskerville Old Face" pitchFamily="18" charset="0"/>
              </a:rPr>
              <a:t/>
            </a:r>
            <a:br>
              <a:rPr lang="es-ES" sz="3200" dirty="0" smtClean="0">
                <a:latin typeface="Baskerville Old Face" pitchFamily="18" charset="0"/>
              </a:rPr>
            </a:br>
            <a:r>
              <a:rPr lang="es-ES" sz="3200" dirty="0" smtClean="0">
                <a:latin typeface="Baskerville Old Face" pitchFamily="18" charset="0"/>
              </a:rPr>
              <a:t>Realizado por: </a:t>
            </a:r>
            <a:br>
              <a:rPr lang="es-ES" sz="3200" dirty="0" smtClean="0">
                <a:latin typeface="Baskerville Old Face" pitchFamily="18" charset="0"/>
              </a:rPr>
            </a:br>
            <a:r>
              <a:rPr lang="es-ES" sz="3200" dirty="0" err="1" smtClean="0">
                <a:latin typeface="Baskerville Old Face" pitchFamily="18" charset="0"/>
              </a:rPr>
              <a:t>Nilka</a:t>
            </a:r>
            <a:r>
              <a:rPr lang="es-ES" sz="3200" dirty="0">
                <a:latin typeface="Baskerville Old Face" pitchFamily="18" charset="0"/>
              </a:rPr>
              <a:t> </a:t>
            </a:r>
            <a:r>
              <a:rPr lang="es-ES" sz="3200" dirty="0" smtClean="0">
                <a:latin typeface="Baskerville Old Face" pitchFamily="18" charset="0"/>
              </a:rPr>
              <a:t>Solís</a:t>
            </a:r>
            <a:br>
              <a:rPr lang="es-ES" sz="3200" dirty="0" smtClean="0">
                <a:latin typeface="Baskerville Old Face" pitchFamily="18" charset="0"/>
              </a:rPr>
            </a:br>
            <a:r>
              <a:rPr lang="es-ES" sz="3200" dirty="0" smtClean="0">
                <a:latin typeface="Baskerville Old Face" pitchFamily="18" charset="0"/>
              </a:rPr>
              <a:t/>
            </a:r>
            <a:br>
              <a:rPr lang="es-ES" sz="3200" dirty="0" smtClean="0">
                <a:latin typeface="Baskerville Old Face" pitchFamily="18" charset="0"/>
              </a:rPr>
            </a:br>
            <a:r>
              <a:rPr lang="es-ES" sz="3200" dirty="0" smtClean="0">
                <a:latin typeface="Baskerville Old Face" pitchFamily="18" charset="0"/>
              </a:rPr>
              <a:t>12 de febrero de 2012</a:t>
            </a:r>
            <a:endParaRPr lang="es-ES" sz="3200" dirty="0">
              <a:latin typeface="Baskerville Old Face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s-ES" sz="4000" b="1" dirty="0" smtClean="0"/>
              <a:t>Objetivos de la Micro Clase</a:t>
            </a:r>
            <a:endParaRPr lang="es-ES" sz="4000" b="1" dirty="0"/>
          </a:p>
        </p:txBody>
      </p:sp>
      <p:sp>
        <p:nvSpPr>
          <p:cNvPr id="12291" name="10 Marcador de contenido"/>
          <p:cNvSpPr>
            <a:spLocks noGrp="1"/>
          </p:cNvSpPr>
          <p:nvPr>
            <p:ph sz="quarter" idx="2"/>
          </p:nvPr>
        </p:nvSpPr>
        <p:spPr>
          <a:xfrm>
            <a:off x="500063" y="2143125"/>
            <a:ext cx="3686175" cy="3951288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endParaRPr lang="es-ES" dirty="0" smtClean="0"/>
          </a:p>
          <a:p>
            <a:pPr eaLnBrk="1" hangingPunct="1"/>
            <a:r>
              <a:rPr lang="es-ES" sz="3200" dirty="0" smtClean="0"/>
              <a:t>Reconocer los elementos de la circunferencia.</a:t>
            </a:r>
          </a:p>
        </p:txBody>
      </p:sp>
      <p:sp>
        <p:nvSpPr>
          <p:cNvPr id="12292" name="12 Marcador de contenido"/>
          <p:cNvSpPr>
            <a:spLocks noGrp="1"/>
          </p:cNvSpPr>
          <p:nvPr>
            <p:ph sz="quarter" idx="4"/>
          </p:nvPr>
        </p:nvSpPr>
        <p:spPr>
          <a:xfrm>
            <a:off x="4357688" y="2174875"/>
            <a:ext cx="4329112" cy="3951288"/>
          </a:xfrm>
        </p:spPr>
        <p:txBody>
          <a:bodyPr/>
          <a:lstStyle/>
          <a:p>
            <a:pPr eaLnBrk="1" hangingPunct="1"/>
            <a:r>
              <a:rPr lang="es-ES" sz="3200" dirty="0" smtClean="0"/>
              <a:t>Identificar  los elementos de la circunferencia.</a:t>
            </a:r>
          </a:p>
          <a:p>
            <a:pPr eaLnBrk="1" hangingPunct="1"/>
            <a:r>
              <a:rPr lang="es-ES" sz="3200" dirty="0" smtClean="0"/>
              <a:t>Definir los elementos de la circunferencia.</a:t>
            </a:r>
          </a:p>
        </p:txBody>
      </p:sp>
      <p:sp>
        <p:nvSpPr>
          <p:cNvPr id="10" name="9 Marcador de texto"/>
          <p:cNvSpPr>
            <a:spLocks noGrp="1"/>
          </p:cNvSpPr>
          <p:nvPr>
            <p:ph type="body" sz="quarter" idx="1"/>
          </p:nvPr>
        </p:nvSpPr>
        <p:spPr>
          <a:xfrm>
            <a:off x="457200" y="1570038"/>
            <a:ext cx="3657600" cy="658812"/>
          </a:xfrm>
        </p:spPr>
        <p:txBody>
          <a:bodyPr>
            <a:normAutofit fontScale="925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s-ES" sz="3200" dirty="0" smtClean="0"/>
              <a:t>Objetivo General</a:t>
            </a:r>
            <a:endParaRPr lang="es-ES" sz="3200" dirty="0"/>
          </a:p>
        </p:txBody>
      </p:sp>
      <p:sp>
        <p:nvSpPr>
          <p:cNvPr id="12" name="11 Marcador de texto"/>
          <p:cNvSpPr>
            <a:spLocks noGrp="1"/>
          </p:cNvSpPr>
          <p:nvPr>
            <p:ph type="body" sz="quarter" idx="3"/>
          </p:nvPr>
        </p:nvSpPr>
        <p:spPr>
          <a:xfrm>
            <a:off x="4343400" y="1570038"/>
            <a:ext cx="3657600" cy="658812"/>
          </a:xfrm>
        </p:spPr>
        <p:txBody>
          <a:bodyPr>
            <a:normAutofit fontScale="70000" lnSpcReduction="2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s-ES" sz="3200" dirty="0" smtClean="0"/>
              <a:t>Objetivos Específicos</a:t>
            </a:r>
            <a:endParaRPr lang="es-ES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85775" y="274638"/>
            <a:ext cx="8229600" cy="11430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s-ES" sz="4000" b="1" dirty="0" smtClean="0"/>
              <a:t>Contenido</a:t>
            </a:r>
            <a:endParaRPr lang="es-ES" sz="4000" b="1" dirty="0"/>
          </a:p>
        </p:txBody>
      </p:sp>
      <p:sp>
        <p:nvSpPr>
          <p:cNvPr id="13315" name="2 Marcador de contenido"/>
          <p:cNvSpPr>
            <a:spLocks noGrp="1"/>
          </p:cNvSpPr>
          <p:nvPr>
            <p:ph sz="quarter" idx="1"/>
          </p:nvPr>
        </p:nvSpPr>
        <p:spPr>
          <a:xfrm>
            <a:off x="500063" y="2332038"/>
            <a:ext cx="8229600" cy="4525962"/>
          </a:xfrm>
        </p:spPr>
        <p:txBody>
          <a:bodyPr/>
          <a:lstStyle/>
          <a:p>
            <a:pPr eaLnBrk="1" hangingPunct="1"/>
            <a:r>
              <a:rPr lang="es-ES" sz="3200" b="1" dirty="0" smtClean="0"/>
              <a:t>Actividades de Diagnóstico:</a:t>
            </a:r>
          </a:p>
          <a:p>
            <a:pPr eaLnBrk="1" hangingPunct="1">
              <a:buFont typeface="Wingdings" pitchFamily="2" charset="2"/>
              <a:buNone/>
            </a:pPr>
            <a:r>
              <a:rPr lang="es-ES" sz="3200" b="1" dirty="0" smtClean="0"/>
              <a:t>   </a:t>
            </a:r>
          </a:p>
          <a:p>
            <a:pPr eaLnBrk="1" hangingPunct="1">
              <a:buFont typeface="Wingdings" pitchFamily="2" charset="2"/>
              <a:buNone/>
            </a:pPr>
            <a:r>
              <a:rPr lang="es-ES" sz="3200" b="1" dirty="0" smtClean="0"/>
              <a:t>    </a:t>
            </a:r>
            <a:r>
              <a:rPr lang="es-ES" sz="3200" dirty="0" smtClean="0"/>
              <a:t>Defina radio, diámetro, recta secante, recta tangente.</a:t>
            </a:r>
          </a:p>
          <a:p>
            <a:pPr eaLnBrk="1" hangingPunct="1">
              <a:buFont typeface="Wingdings" pitchFamily="2" charset="2"/>
              <a:buNone/>
            </a:pPr>
            <a:endParaRPr lang="es-ES" dirty="0" smtClean="0"/>
          </a:p>
          <a:p>
            <a:pPr eaLnBrk="1" hangingPunct="1">
              <a:buFont typeface="Wingdings" pitchFamily="2" charset="2"/>
              <a:buNone/>
            </a:pPr>
            <a:endParaRPr lang="es-E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25487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s-ES" dirty="0" smtClean="0"/>
              <a:t>Actividad Central</a:t>
            </a:r>
            <a:endParaRPr lang="es-ES" dirty="0"/>
          </a:p>
        </p:txBody>
      </p:sp>
      <p:sp>
        <p:nvSpPr>
          <p:cNvPr id="15363" name="5 Marcador de contenido"/>
          <p:cNvSpPr>
            <a:spLocks noGrp="1"/>
          </p:cNvSpPr>
          <p:nvPr>
            <p:ph sz="quarter" idx="2"/>
          </p:nvPr>
        </p:nvSpPr>
        <p:spPr>
          <a:xfrm>
            <a:off x="857250" y="2428875"/>
            <a:ext cx="7358063" cy="5286375"/>
          </a:xfrm>
        </p:spPr>
        <p:txBody>
          <a:bodyPr/>
          <a:lstStyle/>
          <a:p>
            <a:pPr algn="just" eaLnBrk="1" hangingPunct="1"/>
            <a:r>
              <a:rPr lang="es-ES" sz="2800" dirty="0" smtClean="0"/>
              <a:t>La Geometría es una de las ramas más antiguas de la matemática.</a:t>
            </a:r>
          </a:p>
          <a:p>
            <a:pPr algn="just" eaLnBrk="1" hangingPunct="1"/>
            <a:r>
              <a:rPr lang="es-ES" sz="2800" dirty="0" smtClean="0"/>
              <a:t>Desde la antigüedad el hombre estudió la circunferencia y sus elementos para resolver problemas prácticos.</a:t>
            </a:r>
          </a:p>
          <a:p>
            <a:pPr algn="just" eaLnBrk="1" hangingPunct="1"/>
            <a:endParaRPr lang="es-ES" dirty="0" smtClean="0"/>
          </a:p>
          <a:p>
            <a:pPr eaLnBrk="1" hangingPunct="1"/>
            <a:endParaRPr lang="es-ES" dirty="0" smtClean="0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1"/>
          </p:nvPr>
        </p:nvSpPr>
        <p:spPr>
          <a:xfrm>
            <a:off x="1143000" y="1143000"/>
            <a:ext cx="2286000" cy="425450"/>
          </a:xfrm>
        </p:spPr>
        <p:txBody>
          <a:bodyPr>
            <a:normAutofit fontScale="85000" lnSpcReduction="1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s-ES" dirty="0" smtClean="0"/>
              <a:t>INTRODUCCIÓN</a:t>
            </a: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003232" cy="1143000"/>
          </a:xfrm>
        </p:spPr>
        <p:txBody>
          <a:bodyPr/>
          <a:lstStyle/>
          <a:p>
            <a:pPr algn="ctr"/>
            <a:r>
              <a:rPr lang="es-ES" sz="2800" b="1" dirty="0" smtClean="0"/>
              <a:t> Definición de circunferencia</a:t>
            </a:r>
            <a:endParaRPr lang="es-ES" dirty="0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s-ES" b="1" dirty="0" smtClean="0"/>
              <a:t>La circunferencia</a:t>
            </a:r>
            <a:endParaRPr lang="es-ES" dirty="0" smtClean="0"/>
          </a:p>
          <a:p>
            <a:r>
              <a:rPr lang="es-ES" dirty="0" smtClean="0"/>
              <a:t>Una </a:t>
            </a:r>
            <a:r>
              <a:rPr lang="es-ES" b="1" dirty="0" smtClean="0"/>
              <a:t>circunferencia</a:t>
            </a:r>
            <a:r>
              <a:rPr lang="es-ES" dirty="0" smtClean="0"/>
              <a:t> es el conjunto de todos los puntos  de un plano que equidistan de otro punto fijo y coplanario llamado centro.</a:t>
            </a:r>
          </a:p>
          <a:p>
            <a:endParaRPr lang="es-ES" dirty="0" smtClean="0"/>
          </a:p>
        </p:txBody>
      </p:sp>
      <p:pic>
        <p:nvPicPr>
          <p:cNvPr id="7" name="6 Imagen" descr="Cirklo.svg">
            <a:hlinkClick r:id="rId2"/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131840" y="3573016"/>
            <a:ext cx="2286000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Elementos de la circunferencia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s-ES" b="1" dirty="0" smtClean="0"/>
              <a:t>Radio</a:t>
            </a:r>
            <a:r>
              <a:rPr lang="es-ES" dirty="0" smtClean="0"/>
              <a:t>: el segmento que une el centro con un punto cualquiera de la circunferencia.</a:t>
            </a:r>
          </a:p>
          <a:p>
            <a:endParaRPr lang="es-ES" dirty="0" smtClean="0"/>
          </a:p>
        </p:txBody>
      </p:sp>
      <p:sp>
        <p:nvSpPr>
          <p:cNvPr id="4" name="3 Marcador de contenido"/>
          <p:cNvSpPr>
            <a:spLocks noGrp="1"/>
          </p:cNvSpPr>
          <p:nvPr>
            <p:ph sz="quarter" idx="2"/>
          </p:nvPr>
        </p:nvSpPr>
        <p:spPr/>
        <p:txBody>
          <a:bodyPr/>
          <a:lstStyle/>
          <a:p>
            <a:pPr lvl="0"/>
            <a:r>
              <a:rPr lang="es-ES" sz="2000" b="1" dirty="0" smtClean="0">
                <a:hlinkClick r:id="rId2" tooltip="Diámetro"/>
              </a:rPr>
              <a:t>Diámetro</a:t>
            </a:r>
            <a:r>
              <a:rPr lang="es-ES" sz="2000" dirty="0" smtClean="0"/>
              <a:t>, el mayor segmento que une dos puntos de la circunferencia (necesariamente pasa por el centro);</a:t>
            </a:r>
          </a:p>
          <a:p>
            <a:endParaRPr lang="es-ES" dirty="0"/>
          </a:p>
        </p:txBody>
      </p:sp>
      <p:pic>
        <p:nvPicPr>
          <p:cNvPr id="24579" name="Picture 3" descr="C:\Documents and Settings\Nilka S\Escritorio\circ\radio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27584" y="3645024"/>
            <a:ext cx="2533650" cy="2066925"/>
          </a:xfrm>
          <a:prstGeom prst="rect">
            <a:avLst/>
          </a:prstGeom>
          <a:noFill/>
        </p:spPr>
      </p:pic>
      <p:pic>
        <p:nvPicPr>
          <p:cNvPr id="24580" name="Picture 4" descr="C:\Documents and Settings\Nilka S\Escritorio\circ\Diámetro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716016" y="3573016"/>
            <a:ext cx="2913112" cy="245429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Elementos de la circunferencia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lvl="0"/>
            <a:r>
              <a:rPr lang="es-ES" sz="2000" b="1" dirty="0" smtClean="0">
                <a:hlinkClick r:id="rId2" tooltip="Recta tangente"/>
              </a:rPr>
              <a:t>Recta tangente</a:t>
            </a:r>
            <a:r>
              <a:rPr lang="es-ES" sz="2000" dirty="0" smtClean="0"/>
              <a:t>, la que toca a la circunferencia en un sólo punto;</a:t>
            </a:r>
          </a:p>
          <a:p>
            <a:pPr lvl="0"/>
            <a:endParaRPr lang="es-ES" sz="2000" dirty="0"/>
          </a:p>
        </p:txBody>
      </p:sp>
      <p:sp>
        <p:nvSpPr>
          <p:cNvPr id="4" name="3 Marcador de contenido"/>
          <p:cNvSpPr>
            <a:spLocks noGrp="1"/>
          </p:cNvSpPr>
          <p:nvPr>
            <p:ph sz="quarter" idx="2"/>
          </p:nvPr>
        </p:nvSpPr>
        <p:spPr/>
        <p:txBody>
          <a:bodyPr/>
          <a:lstStyle/>
          <a:p>
            <a:pPr lvl="0"/>
            <a:r>
              <a:rPr lang="es-ES" sz="2000" b="1" dirty="0" smtClean="0">
                <a:hlinkClick r:id="rId3" tooltip="Arco (geometría)"/>
              </a:rPr>
              <a:t>Arco</a:t>
            </a:r>
            <a:r>
              <a:rPr lang="es-ES" sz="2000" dirty="0" smtClean="0"/>
              <a:t>, el segmento curvilíneo de puntos pertenecientes a la circunferencia;</a:t>
            </a:r>
            <a:endParaRPr lang="es-ES" sz="2000" dirty="0"/>
          </a:p>
        </p:txBody>
      </p:sp>
      <p:pic>
        <p:nvPicPr>
          <p:cNvPr id="23555" name="Picture 3" descr="C:\Documents and Settings\Nilka S\Escritorio\circ\arco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499992" y="3068960"/>
            <a:ext cx="2703562" cy="2875699"/>
          </a:xfrm>
          <a:prstGeom prst="rect">
            <a:avLst/>
          </a:prstGeom>
          <a:noFill/>
        </p:spPr>
      </p:pic>
      <p:pic>
        <p:nvPicPr>
          <p:cNvPr id="23556" name="Picture 4" descr="C:\Documents and Settings\Nilka S\Escritorio\circ\Recta Tangente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95536" y="3212976"/>
            <a:ext cx="3246906" cy="223224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Elementos de la circunferencia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lvl="0"/>
            <a:r>
              <a:rPr lang="es-ES" sz="2000" b="1" dirty="0" smtClean="0">
                <a:hlinkClick r:id="rId2" tooltip="Cuerda (geometría)"/>
              </a:rPr>
              <a:t>Cuerda</a:t>
            </a:r>
            <a:r>
              <a:rPr lang="es-ES" sz="2000" dirty="0" smtClean="0"/>
              <a:t>, el segmento que une dos puntos de la circunferencia; (las cuerdas de longitud máxima son los </a:t>
            </a:r>
            <a:r>
              <a:rPr lang="es-ES" sz="2000" smtClean="0"/>
              <a:t>diámetros).</a:t>
            </a:r>
            <a:endParaRPr lang="es-ES" sz="2000" dirty="0"/>
          </a:p>
        </p:txBody>
      </p:sp>
      <p:sp>
        <p:nvSpPr>
          <p:cNvPr id="4" name="3 Marcador de contenido"/>
          <p:cNvSpPr>
            <a:spLocks noGrp="1"/>
          </p:cNvSpPr>
          <p:nvPr>
            <p:ph sz="quarter" idx="2"/>
          </p:nvPr>
        </p:nvSpPr>
        <p:spPr/>
        <p:txBody>
          <a:bodyPr/>
          <a:lstStyle/>
          <a:p>
            <a:pPr lvl="0"/>
            <a:r>
              <a:rPr lang="es-ES" sz="2000" b="1" dirty="0" smtClean="0"/>
              <a:t>Recta </a:t>
            </a:r>
            <a:r>
              <a:rPr lang="es-ES" sz="2000" b="1" dirty="0" smtClean="0">
                <a:hlinkClick r:id="rId3" tooltip="Secante"/>
              </a:rPr>
              <a:t>secante</a:t>
            </a:r>
            <a:r>
              <a:rPr lang="es-ES" sz="2000" dirty="0" smtClean="0"/>
              <a:t>, la que corta a la circunferencia en dos puntos.</a:t>
            </a:r>
            <a:endParaRPr lang="es-ES" dirty="0"/>
          </a:p>
        </p:txBody>
      </p:sp>
      <p:pic>
        <p:nvPicPr>
          <p:cNvPr id="26626" name="Picture 2" descr="C:\Documents and Settings\Nilka S\Escritorio\circ\cuerda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55576" y="3575318"/>
            <a:ext cx="2304256" cy="2249393"/>
          </a:xfrm>
          <a:prstGeom prst="rect">
            <a:avLst/>
          </a:prstGeom>
          <a:noFill/>
        </p:spPr>
      </p:pic>
      <p:pic>
        <p:nvPicPr>
          <p:cNvPr id="26627" name="Picture 3" descr="C:\Documents and Settings\Nilka S\Escritorio\circ\Recta Secante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139952" y="2852936"/>
            <a:ext cx="3810000" cy="31908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1 Imagen" descr="20060502184038-20060409025632-gracias.gif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4375" y="642938"/>
            <a:ext cx="7715250" cy="5565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irador">
  <a:themeElements>
    <a:clrScheme name="Mirador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Mirador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Mirador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Mirador">
    <a:dk1>
      <a:sysClr val="windowText" lastClr="000000"/>
    </a:dk1>
    <a:lt1>
      <a:sysClr val="window" lastClr="FFFFFF"/>
    </a:lt1>
    <a:dk2>
      <a:srgbClr val="575F6D"/>
    </a:dk2>
    <a:lt2>
      <a:srgbClr val="FFF39D"/>
    </a:lt2>
    <a:accent1>
      <a:srgbClr val="FE8637"/>
    </a:accent1>
    <a:accent2>
      <a:srgbClr val="7598D9"/>
    </a:accent2>
    <a:accent3>
      <a:srgbClr val="B32C16"/>
    </a:accent3>
    <a:accent4>
      <a:srgbClr val="F5CD2D"/>
    </a:accent4>
    <a:accent5>
      <a:srgbClr val="AEBAD5"/>
    </a:accent5>
    <a:accent6>
      <a:srgbClr val="777C84"/>
    </a:accent6>
    <a:hlink>
      <a:srgbClr val="D2611C"/>
    </a:hlink>
    <a:folHlink>
      <a:srgbClr val="3B435B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264</TotalTime>
  <Words>220</Words>
  <Application>Microsoft Office PowerPoint</Application>
  <PresentationFormat>Presentación en pantalla (4:3)</PresentationFormat>
  <Paragraphs>28</Paragraphs>
  <Slides>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0" baseType="lpstr">
      <vt:lpstr>Mirador</vt:lpstr>
      <vt:lpstr>Universidad Tecnológica Oteima Posgrado en docencia superior  diseño de materiales y medios multimedia  Facilitador: santiago quintero   Realizado por:  Nilka Solís  12 de febrero de 2012</vt:lpstr>
      <vt:lpstr>Objetivos de la Micro Clase</vt:lpstr>
      <vt:lpstr>Contenido</vt:lpstr>
      <vt:lpstr>Actividad Central</vt:lpstr>
      <vt:lpstr> Definición de circunferencia</vt:lpstr>
      <vt:lpstr>Elementos de la circunferencia</vt:lpstr>
      <vt:lpstr>Elementos de la circunferencia</vt:lpstr>
      <vt:lpstr>Elementos de la circunferencia</vt:lpstr>
      <vt:lpstr>Diapositiva 9</vt:lpstr>
    </vt:vector>
  </TitlesOfParts>
  <Company>Usuario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UNIVERSIDAD TECNOLÓGICA OTEIMA PROFESORADO EN EDUCACIÓN MEDIA  PROYECTO MINI CLASE PROFESORA: VIELKA   REALIZADO POR:  ROSANA PITTÍ NILKA SOLÍS  9 DE MAYO DE 2010</dc:title>
  <dc:creator>Nilka Solis</dc:creator>
  <cp:lastModifiedBy>Nilka Solis</cp:lastModifiedBy>
  <cp:revision>34</cp:revision>
  <dcterms:created xsi:type="dcterms:W3CDTF">2010-05-09T03:03:57Z</dcterms:created>
  <dcterms:modified xsi:type="dcterms:W3CDTF">2012-02-12T15:37:41Z</dcterms:modified>
</cp:coreProperties>
</file>