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59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FD4"/>
    <a:srgbClr val="FF6699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A93152-65B2-4637-BE93-B0EEC75B4478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FA863B-067C-41D8-B087-20EAA56F42A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43808" y="5085184"/>
            <a:ext cx="6120680" cy="1487088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>
                <a:solidFill>
                  <a:schemeClr val="tx1"/>
                </a:solidFill>
                <a:latin typeface="Arial Black" pitchFamily="34" charset="0"/>
              </a:rPr>
              <a:t>CRISTIAN HERNANDEZ RUIZ</a:t>
            </a:r>
          </a:p>
          <a:p>
            <a:pPr algn="just"/>
            <a:endParaRPr lang="es-MX" sz="16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619672" y="908720"/>
            <a:ext cx="5857916" cy="1571636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763688" y="2060848"/>
            <a:ext cx="5857916" cy="1571636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lvl="0" algn="ctr">
              <a:buClr>
                <a:schemeClr val="accent1"/>
              </a:buClr>
              <a:buSzPct val="80000"/>
            </a:pPr>
            <a:r>
              <a:rPr kumimoji="0" lang="es-MX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COPYRIGHT</a:t>
            </a:r>
            <a:r>
              <a:rPr kumimoji="0" lang="es-MX" sz="32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</a:t>
            </a:r>
            <a:r>
              <a:rPr lang="es-E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©</a:t>
            </a:r>
          </a:p>
          <a:p>
            <a:pPr lvl="0" algn="ctr">
              <a:buClr>
                <a:schemeClr val="accent1"/>
              </a:buClr>
              <a:buSzPct val="80000"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 Black" pitchFamily="34" charset="0"/>
              </a:rPr>
              <a:t>(DERECHO DE AUTOR)</a:t>
            </a: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514600" cy="1257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Derecho de autor</a:t>
            </a:r>
            <a:endParaRPr lang="es-ES" sz="6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3643338"/>
          </a:xfrm>
        </p:spPr>
        <p:txBody>
          <a:bodyPr/>
          <a:lstStyle/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Es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un conjunto de normas y principios que regulan los derechos morales y patrimoniales que la ley concede a los autores (los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derechos de autor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)por el solo hecho de la creación de una obra literaria este publicada o inédita. 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428760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¿Qué autoriza el derecho de autor?</a:t>
            </a:r>
            <a:endParaRPr lang="es-ES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txBody>
          <a:bodyPr>
            <a:normAutofit fontScale="55000" lnSpcReduction="20000"/>
          </a:bodyPr>
          <a:lstStyle/>
          <a:p>
            <a:pPr algn="just"/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MX" sz="5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s-MX" sz="57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sz="5700" dirty="0" smtClean="0">
                <a:latin typeface="Calibri" pitchFamily="34" charset="0"/>
                <a:cs typeface="Calibri" pitchFamily="34" charset="0"/>
              </a:rPr>
              <a:t>Esta protección otorga al propietario de los derechos de </a:t>
            </a:r>
            <a:r>
              <a:rPr lang="es-MX" sz="5700" dirty="0" smtClean="0">
                <a:latin typeface="Calibri" pitchFamily="34" charset="0"/>
                <a:cs typeface="Calibri" pitchFamily="34" charset="0"/>
              </a:rPr>
              <a:t>copyright </a:t>
            </a:r>
            <a:r>
              <a:rPr lang="es-ES" sz="5700" dirty="0" smtClean="0">
                <a:latin typeface="Calibri" pitchFamily="34" charset="0"/>
                <a:cs typeface="Calibri" pitchFamily="34" charset="0"/>
              </a:rPr>
              <a:t>©</a:t>
            </a:r>
            <a:r>
              <a:rPr lang="es-MX" sz="5700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MX" sz="5700" dirty="0" smtClean="0">
                <a:latin typeface="Calibri" pitchFamily="34" charset="0"/>
                <a:cs typeface="Calibri" pitchFamily="34" charset="0"/>
              </a:rPr>
              <a:t>derecho de controlar la copia, adaptación y transmisión de su contenido</a:t>
            </a:r>
            <a:r>
              <a:rPr lang="es-MX" sz="57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None/>
            </a:pPr>
            <a:r>
              <a:rPr lang="es-MX" dirty="0" smtClean="0"/>
              <a:t>  </a:t>
            </a: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ctr"/>
            <a:endParaRPr lang="es-MX" sz="2000" dirty="0" smtClean="0"/>
          </a:p>
          <a:p>
            <a:pPr algn="ctr"/>
            <a:endParaRPr lang="es-MX" sz="2000" dirty="0" smtClean="0"/>
          </a:p>
          <a:p>
            <a:pPr algn="ctr">
              <a:buNone/>
            </a:pPr>
            <a:r>
              <a:rPr lang="es-MX" sz="2000" dirty="0" smtClean="0"/>
              <a:t>                   </a:t>
            </a:r>
          </a:p>
          <a:p>
            <a:pPr algn="ctr">
              <a:buNone/>
            </a:pPr>
            <a:r>
              <a:rPr lang="es-MX" sz="2000" dirty="0" smtClean="0"/>
              <a:t>                   </a:t>
            </a:r>
            <a:endParaRPr lang="es-ES" dirty="0"/>
          </a:p>
        </p:txBody>
      </p:sp>
      <p:pic>
        <p:nvPicPr>
          <p:cNvPr id="5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4400" b="1" dirty="0" smtClean="0">
                <a:solidFill>
                  <a:schemeClr val="bg1"/>
                </a:solidFill>
              </a:rPr>
              <a:t>Principios </a:t>
            </a:r>
            <a:r>
              <a:rPr lang="es-MX" sz="4400" b="1" dirty="0" err="1" smtClean="0">
                <a:solidFill>
                  <a:schemeClr val="bg1"/>
                </a:solidFill>
              </a:rPr>
              <a:t>basicos</a:t>
            </a:r>
            <a:r>
              <a:rPr lang="es-MX" sz="4400" b="1" dirty="0" smtClean="0">
                <a:solidFill>
                  <a:schemeClr val="bg1"/>
                </a:solidFill>
              </a:rPr>
              <a:t> de copyright 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15370" cy="457203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s-ES" sz="3800" dirty="0" smtClean="0">
                <a:latin typeface="Calibri" pitchFamily="34" charset="0"/>
                <a:cs typeface="Calibri" pitchFamily="34" charset="0"/>
              </a:rPr>
              <a:t>        Creación Intelectual.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Perceptibilidad.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No-protección de las ideas.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Originalidad.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3800" dirty="0" smtClean="0">
                <a:latin typeface="Calibri" pitchFamily="34" charset="0"/>
                <a:cs typeface="Calibri" pitchFamily="34" charset="0"/>
              </a:rPr>
              <a:t>Secundarios: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Ausencia de Formalidades.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No importancia de mérito o fin de la obra.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       Creación intelectual humana.</a:t>
            </a:r>
          </a:p>
          <a:p>
            <a:pPr algn="just">
              <a:buNone/>
            </a:pPr>
            <a:r>
              <a:rPr lang="es-ES" sz="3800" dirty="0" smtClean="0">
                <a:latin typeface="Calibri" pitchFamily="34" charset="0"/>
                <a:cs typeface="Calibri" pitchFamily="34" charset="0"/>
              </a:rPr>
              <a:t>·  No </a:t>
            </a:r>
            <a:r>
              <a:rPr lang="es-ES" sz="3800" dirty="0" smtClean="0">
                <a:latin typeface="Calibri" pitchFamily="34" charset="0"/>
                <a:cs typeface="Calibri" pitchFamily="34" charset="0"/>
              </a:rPr>
              <a:t>protección del aprovechamiento industrial  o aplicación práctica de la obra</a:t>
            </a:r>
          </a:p>
          <a:p>
            <a:endParaRPr lang="es-ES" dirty="0"/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877272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Obras protegidas</a:t>
            </a:r>
            <a:endParaRPr lang="es-E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975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Son objeto de protección las obras originales, del campo literario, artístico y científico, cualquiera que sea su forma de expresión, soporte o medio. Entre otras, como por ejemplo: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Libros, folletos y otros escritos. Obras dramáticas, obras coreográficas, composiciones musicales, Obras musicales, -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Obras cinematográficas, de dibujo, pintura, historietas graficas obras fotográficas , proyectos, planos , maquetas y entrevistas.</a:t>
            </a:r>
          </a:p>
          <a:p>
            <a:endParaRPr lang="es-E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Obras No Protegidas</a:t>
            </a:r>
            <a:endParaRPr lang="es-ES" sz="5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214974"/>
          </a:xfrm>
        </p:spPr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pPr algn="just">
              <a:buNone/>
            </a:pPr>
            <a:r>
              <a:rPr lang="es-ES" dirty="0" smtClean="0">
                <a:latin typeface="Calibri" pitchFamily="34" charset="0"/>
                <a:cs typeface="Calibri" pitchFamily="34" charset="0"/>
              </a:rPr>
              <a:t>Hay varias categorías de materiales que generalmente no son elegibles para la protección de derecho de autor. Éstas incluyen entre otras como estas:</a:t>
            </a:r>
          </a:p>
          <a:p>
            <a:pPr algn="just"/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Trabajos que no han sido fijados en una forma de expresión tangible. Por ejemplo: obras coreográficas que no han sido escritas o grabadas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Títulos, nombres, frases cortas y lemas, símbolos o diseños familiares, meras variantes de decoración tipográfica, letras o colores; meras listas de ingredientes o contenidos.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Ideas, procedimientos, métodos, sistemas, procesos, conceptos, principios, descubrimientos, aparatos, como diferenciaciones de una descripción, explicación o ilustración.</a:t>
            </a:r>
          </a:p>
          <a:p>
            <a:endParaRPr lang="es-E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Casos de aplicación del derecho de autor</a:t>
            </a:r>
            <a:endParaRPr lang="es-ES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En el caso de que surja alguna controversia sobre los derechos protegidos por la  Ley Federal del Derecho de Autor, las partes podrán someterse a un procedimiento de arbitraje ante el Instituto Nacional del Derecho de Autor .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Uso Justo</a:t>
            </a:r>
            <a:endParaRPr lang="es-ES" sz="6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811758"/>
          </a:xfrm>
        </p:spPr>
        <p:txBody>
          <a:bodyPr/>
          <a:lstStyle/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Es una doctrina legal sobre el copyright , que permite un uso limitado del material con derechos de autor, sin la necesidad de requerir permiso a los titulares de tal derecho. Este uso limitado atañe a cualquiera que no posea los derechos sobre el material, y comprende una licencia de uso restringida a fines didácticos o de revisión de material.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ELEMENTOS DE PROPIEDAD DEL ESTADO MEXICANO</a:t>
            </a:r>
            <a:endParaRPr lang="es-ES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MX" dirty="0" smtClean="0">
                <a:latin typeface="Calibri" pitchFamily="34" charset="0"/>
                <a:cs typeface="Calibri" pitchFamily="34" charset="0"/>
              </a:rPr>
              <a:t>Bandera</a:t>
            </a:r>
            <a:endParaRPr lang="es-MX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dirty="0" smtClean="0">
                <a:latin typeface="Calibri" pitchFamily="34" charset="0"/>
                <a:cs typeface="Calibri" pitchFamily="34" charset="0"/>
              </a:rPr>
              <a:t>El Escudo</a:t>
            </a: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Obras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literarias, artísticas, de arte popular o artesanal,  que no cuenten con autor identificable.</a:t>
            </a:r>
            <a:endParaRPr lang="es-E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Administrator\Desktop\un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805264"/>
            <a:ext cx="1578496" cy="7892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307</TotalTime>
  <Words>425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Slide 1</vt:lpstr>
      <vt:lpstr>Derecho de autor</vt:lpstr>
      <vt:lpstr>¿Qué autoriza el derecho de autor?</vt:lpstr>
      <vt:lpstr>Principios basicos de copyright </vt:lpstr>
      <vt:lpstr>Obras protegidas</vt:lpstr>
      <vt:lpstr>Obras No Protegidas</vt:lpstr>
      <vt:lpstr>Casos de aplicación del derecho de autor</vt:lpstr>
      <vt:lpstr>Uso Justo</vt:lpstr>
      <vt:lpstr>ELEMENTOS DE PROPIEDAD DEL ESTADO MEXICANO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autor</dc:title>
  <dc:creator>Invitado</dc:creator>
  <cp:lastModifiedBy>Cristian Hernandez</cp:lastModifiedBy>
  <cp:revision>28</cp:revision>
  <dcterms:created xsi:type="dcterms:W3CDTF">2010-09-17T21:59:06Z</dcterms:created>
  <dcterms:modified xsi:type="dcterms:W3CDTF">2010-09-21T18:45:09Z</dcterms:modified>
</cp:coreProperties>
</file>