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C947-BF0A-404D-BCB1-5A1276E20AFC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91E65-1CA1-4804-B7B3-A2FAA3DF1AA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8743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91E65-1CA1-4804-B7B3-A2FAA3DF1AA9}" type="slidenum">
              <a:rPr lang="es-PA" smtClean="0"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7986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91E65-1CA1-4804-B7B3-A2FAA3DF1AA9}" type="slidenum">
              <a:rPr lang="es-PA" smtClean="0"/>
              <a:t>12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815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581501-73BF-4B84-80AA-CD32002431DF}" type="datetimeFigureOut">
              <a:rPr lang="es-PA" smtClean="0"/>
              <a:t>02/05/2012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FB0CC95-D864-4711-B33C-38025BB68AD9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728191"/>
          </a:xfrm>
        </p:spPr>
        <p:txBody>
          <a:bodyPr>
            <a:normAutofit fontScale="90000"/>
          </a:bodyPr>
          <a:lstStyle/>
          <a:p>
            <a:pPr algn="l"/>
            <a:r>
              <a:rPr lang="es-PA" b="0" i="0" u="none" strike="noStrike" baseline="0" dirty="0" smtClean="0">
                <a:latin typeface="BernhardModernStd-Roman"/>
              </a:rPr>
              <a:t>II. </a:t>
            </a:r>
            <a:r>
              <a:rPr lang="es-PA" b="0" i="0" u="none" strike="noStrike" baseline="0" dirty="0" smtClean="0">
                <a:solidFill>
                  <a:srgbClr val="C00000"/>
                </a:solidFill>
                <a:latin typeface="BernhardModernStd-Roman"/>
              </a:rPr>
              <a:t>TÉCNICAS</a:t>
            </a:r>
            <a:r>
              <a:rPr lang="es-PA" b="0" i="0" u="none" strike="noStrike" dirty="0" smtClean="0">
                <a:solidFill>
                  <a:srgbClr val="C00000"/>
                </a:solidFill>
                <a:latin typeface="BernhardModernStd-Roman"/>
              </a:rPr>
              <a:t> </a:t>
            </a:r>
            <a:r>
              <a:rPr lang="es-PA" b="0" i="0" u="none" strike="noStrike" baseline="0" dirty="0" smtClean="0">
                <a:solidFill>
                  <a:srgbClr val="C00000"/>
                </a:solidFill>
                <a:latin typeface="BernhardModernStd-Roman"/>
              </a:rPr>
              <a:t>DE EVALUACIÓN</a:t>
            </a:r>
            <a:br>
              <a:rPr lang="es-PA" b="0" i="0" u="none" strike="noStrike" baseline="0" dirty="0" smtClean="0">
                <a:solidFill>
                  <a:srgbClr val="C00000"/>
                </a:solidFill>
                <a:latin typeface="BernhardModernStd-Roman"/>
              </a:rPr>
            </a:br>
            <a:r>
              <a:rPr lang="es-PA" b="0" i="0" u="none" strike="noStrike" baseline="0" dirty="0" smtClean="0">
                <a:solidFill>
                  <a:srgbClr val="C00000"/>
                </a:solidFill>
                <a:latin typeface="Futura-CondensedLight"/>
              </a:rPr>
              <a:t>POR COMPETENCIAS</a:t>
            </a:r>
            <a:br>
              <a:rPr lang="es-PA" b="0" i="0" u="none" strike="noStrike" baseline="0" dirty="0" smtClean="0">
                <a:solidFill>
                  <a:srgbClr val="C00000"/>
                </a:solidFill>
                <a:latin typeface="Futura-CondensedLight"/>
              </a:rPr>
            </a:br>
            <a:r>
              <a:rPr lang="es-PA" b="0" i="0" u="none" strike="noStrike" dirty="0" smtClean="0">
                <a:solidFill>
                  <a:srgbClr val="C00000"/>
                </a:solidFill>
                <a:latin typeface="Futura-CondensedLight"/>
              </a:rPr>
              <a:t> </a:t>
            </a:r>
            <a:br>
              <a:rPr lang="es-PA" b="0" i="0" u="none" strike="noStrike" dirty="0" smtClean="0">
                <a:solidFill>
                  <a:srgbClr val="C00000"/>
                </a:solidFill>
                <a:latin typeface="Futura-CondensedLight"/>
              </a:rPr>
            </a:br>
            <a:r>
              <a:rPr lang="es-PA" b="0" i="0" u="none" strike="noStrike" dirty="0" smtClean="0">
                <a:solidFill>
                  <a:srgbClr val="7030A0"/>
                </a:solidFill>
                <a:latin typeface="Futura-CondensedLight"/>
              </a:rPr>
              <a:t>F</a:t>
            </a:r>
            <a:r>
              <a:rPr lang="es-PA" b="0" i="0" u="none" strike="noStrike" baseline="0" dirty="0" smtClean="0">
                <a:solidFill>
                  <a:srgbClr val="7030A0"/>
                </a:solidFill>
                <a:latin typeface="Futura-CondensedLight"/>
              </a:rPr>
              <a:t>ACILITADORA : DENÍS GUERRA.</a:t>
            </a:r>
            <a:endParaRPr lang="es-PA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6832"/>
            <a:ext cx="914400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0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24744"/>
          </a:xfrm>
        </p:spPr>
        <p:txBody>
          <a:bodyPr/>
          <a:lstStyle/>
          <a:p>
            <a:pPr algn="l"/>
            <a:r>
              <a:rPr lang="es-PA" b="1" i="0" u="none" strike="noStrike" baseline="0" dirty="0" smtClean="0">
                <a:latin typeface="BernhardModernStd-Roman"/>
              </a:rPr>
              <a:t>Procedimiento: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r>
              <a:rPr lang="es-PA" sz="2000" b="0" i="0" u="none" strike="noStrike" baseline="0" dirty="0" smtClean="0">
                <a:latin typeface="Arial Black" pitchFamily="34" charset="0"/>
              </a:rPr>
              <a:t>1. Se realiza una observación general de los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hechos.</a:t>
            </a:r>
          </a:p>
          <a:p>
            <a:r>
              <a:rPr lang="es-PA" sz="2000" b="0" i="0" u="none" strike="noStrike" baseline="0" dirty="0" smtClean="0">
                <a:latin typeface="Arial Black" pitchFamily="34" charset="0"/>
              </a:rPr>
              <a:t>2. Se escribe el día y la hora del momento de la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observación.</a:t>
            </a:r>
          </a:p>
          <a:p>
            <a:r>
              <a:rPr lang="es-PA" sz="2000" b="0" i="0" u="none" strike="noStrike" baseline="0" dirty="0" smtClean="0">
                <a:latin typeface="Arial Black" pitchFamily="34" charset="0"/>
              </a:rPr>
              <a:t>3. Se narran o describen todos los hechos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observados (acciones, olores, sonidos, clima,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etc.)</a:t>
            </a:r>
          </a:p>
          <a:p>
            <a:r>
              <a:rPr lang="es-PA" sz="2000" b="0" i="0" u="none" strike="noStrike" baseline="0" dirty="0" smtClean="0">
                <a:latin typeface="Arial Black" pitchFamily="34" charset="0"/>
              </a:rPr>
              <a:t>4. Se escriben también las impresiones que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estos acontecimientos provocan.</a:t>
            </a:r>
          </a:p>
          <a:p>
            <a:r>
              <a:rPr lang="es-PA" sz="2000" b="0" i="0" u="none" strike="noStrike" baseline="0" dirty="0" smtClean="0">
                <a:latin typeface="Arial Black" pitchFamily="34" charset="0"/>
              </a:rPr>
              <a:t>5. En la segunda columna del diario se desarrollan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las conclusiones, partiendo de las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impresiones causadas; en esta parte cabe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la posibilidad que el estudiante consulte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los textos y los apuntes de sus clases, como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medio de apoyo para asegurar la veracidad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del análisis.</a:t>
            </a:r>
          </a:p>
          <a:p>
            <a:r>
              <a:rPr lang="es-PA" sz="2000" b="0" i="0" u="none" strike="noStrike" baseline="0" dirty="0" smtClean="0">
                <a:latin typeface="Arial Black" pitchFamily="34" charset="0"/>
              </a:rPr>
              <a:t>6. Se hace una diferencia entre los elementos</a:t>
            </a:r>
            <a:r>
              <a:rPr lang="es-PA" sz="2000" b="0" i="0" u="none" strike="noStrike" dirty="0" smtClean="0">
                <a:latin typeface="Arial Black" pitchFamily="34" charset="0"/>
              </a:rPr>
              <a:t> </a:t>
            </a:r>
            <a:r>
              <a:rPr lang="es-PA" sz="2000" b="0" i="0" u="none" strike="noStrike" baseline="0" dirty="0" smtClean="0">
                <a:latin typeface="Arial Black" pitchFamily="34" charset="0"/>
              </a:rPr>
              <a:t>específicos de estudio y los elementos generales.</a:t>
            </a:r>
            <a:endParaRPr lang="es-PA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3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PA" b="1" i="0" u="none" strike="noStrike" baseline="0" dirty="0" smtClean="0">
                <a:latin typeface="Futura-Bold"/>
              </a:rPr>
              <a:t>4- Las Realizaciones y Exhibiciones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836712"/>
            <a:ext cx="3672408" cy="5544616"/>
          </a:xfrm>
        </p:spPr>
        <p:txBody>
          <a:bodyPr>
            <a:normAutofit lnSpcReduction="10000"/>
          </a:bodyPr>
          <a:lstStyle/>
          <a:p>
            <a:r>
              <a:rPr lang="es-PA" sz="2000" b="0" i="0" u="none" strike="noStrike" baseline="0" dirty="0" smtClean="0">
                <a:latin typeface="BernhardModernStd-Roman"/>
              </a:rPr>
              <a:t>     Es una técnica de evaluación, que se basa en la demostración o explicación del funcionamiento de un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dispositivo o la demostración de un procedimiento a seguir en caso de una situación específica. Se trata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de poner al estudiante en una situación hipotética y que él realice el procedimiento a seguir, superando las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dificultades que en dicha situación se han establecido o simulado.</a:t>
            </a:r>
          </a:p>
          <a:p>
            <a:r>
              <a:rPr lang="es-PA" sz="2000" dirty="0" smtClean="0">
                <a:latin typeface="BernhardModernStd-Roman"/>
              </a:rPr>
              <a:t>COMO LOS PROYECTOS.</a:t>
            </a:r>
            <a:endParaRPr lang="es-PA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5184576" cy="411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64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A" b="0" i="0" u="none" strike="noStrike" baseline="0" dirty="0" smtClean="0">
                <a:latin typeface="BernhardModernStd-Roman"/>
              </a:rPr>
              <a:t>Procedimiento: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0"/>
            <a:ext cx="3275856" cy="4176463"/>
          </a:xfrm>
        </p:spPr>
        <p:txBody>
          <a:bodyPr/>
          <a:lstStyle/>
          <a:p>
            <a:r>
              <a:rPr lang="es-PA" sz="2400" b="0" i="0" u="none" strike="noStrike" baseline="0" dirty="0" smtClean="0">
                <a:latin typeface="BernhardModernStd-Roman"/>
              </a:rPr>
              <a:t>1-Explicación verbal</a:t>
            </a:r>
          </a:p>
          <a:p>
            <a:r>
              <a:rPr lang="es-PA" sz="2400" b="0" i="0" u="none" strike="noStrike" baseline="0" dirty="0" smtClean="0">
                <a:latin typeface="BernhardModernStd-Roman"/>
              </a:rPr>
              <a:t>2-Preparación de materiales</a:t>
            </a:r>
          </a:p>
          <a:p>
            <a:r>
              <a:rPr lang="es-PA" sz="2400" b="0" i="0" u="none" strike="noStrike" baseline="0" dirty="0" smtClean="0">
                <a:latin typeface="BernhardModernStd-Roman"/>
              </a:rPr>
              <a:t>3-Demostración</a:t>
            </a:r>
          </a:p>
          <a:p>
            <a:r>
              <a:rPr lang="es-PA" sz="2400" b="0" i="0" u="none" strike="noStrike" baseline="0" dirty="0" smtClean="0">
                <a:latin typeface="BernhardModernStd-Roman"/>
              </a:rPr>
              <a:t>4-Ejercicios de práctica</a:t>
            </a:r>
          </a:p>
          <a:p>
            <a:r>
              <a:rPr lang="es-PA" sz="2400" b="0" i="0" u="none" strike="noStrike" baseline="0" dirty="0" smtClean="0">
                <a:latin typeface="BernhardModernStd-Roman"/>
              </a:rPr>
              <a:t>5-Conversatorio</a:t>
            </a:r>
          </a:p>
          <a:p>
            <a:endParaRPr lang="es-PA" b="0" i="0" u="none" strike="noStrike" baseline="0" dirty="0" smtClean="0">
              <a:latin typeface="BernhardModernStd-Roman"/>
            </a:endParaRPr>
          </a:p>
          <a:p>
            <a:endParaRPr lang="es-P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10711"/>
            <a:ext cx="24669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442623" cy="208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2519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23" y="3025195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4" y="5052345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34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A" b="1" i="0" u="none" strike="noStrike" baseline="0" dirty="0" smtClean="0">
                <a:latin typeface="Futura-Bold"/>
              </a:rPr>
              <a:t>5- Los Ensayos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2483768" cy="43204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PA" sz="1800" b="0" i="0" u="none" strike="noStrike" baseline="0" dirty="0" smtClean="0">
                <a:latin typeface="Berlin Sans FB" pitchFamily="34" charset="0"/>
              </a:rPr>
              <a:t>       El ensayo es la expresión del pensamiento de los estudiantes con relación a un tema, apoyándose en los</a:t>
            </a:r>
            <a:r>
              <a:rPr lang="es-PA" sz="1800" b="0" i="0" u="none" strike="noStrike" dirty="0" smtClean="0">
                <a:latin typeface="Berlin Sans FB" pitchFamily="34" charset="0"/>
              </a:rPr>
              <a:t> </a:t>
            </a:r>
            <a:r>
              <a:rPr lang="es-PA" sz="1800" b="0" i="0" u="none" strike="noStrike" baseline="0" dirty="0" smtClean="0">
                <a:latin typeface="Berlin Sans FB" pitchFamily="34" charset="0"/>
              </a:rPr>
              <a:t>postulados teóricos estudiados en la clase o leídos en los textos. Es una técnica con gran potencial para desarrollar</a:t>
            </a:r>
            <a:r>
              <a:rPr lang="es-PA" sz="1800" b="0" i="0" u="none" strike="noStrike" dirty="0" smtClean="0">
                <a:latin typeface="Berlin Sans FB" pitchFamily="34" charset="0"/>
              </a:rPr>
              <a:t> </a:t>
            </a:r>
            <a:r>
              <a:rPr lang="es-PA" sz="1800" b="0" i="0" u="none" strike="noStrike" baseline="0" dirty="0" smtClean="0">
                <a:latin typeface="Berlin Sans FB" pitchFamily="34" charset="0"/>
              </a:rPr>
              <a:t>competencias de expresión escrita y mostrar el dominio</a:t>
            </a:r>
            <a:r>
              <a:rPr lang="es-PA" sz="1800" b="0" i="0" u="none" strike="noStrike" dirty="0" smtClean="0">
                <a:latin typeface="Berlin Sans FB" pitchFamily="34" charset="0"/>
              </a:rPr>
              <a:t> </a:t>
            </a:r>
            <a:r>
              <a:rPr lang="es-PA" sz="1800" b="0" i="0" u="none" strike="noStrike" baseline="0" dirty="0" smtClean="0">
                <a:latin typeface="Berlin Sans FB" pitchFamily="34" charset="0"/>
              </a:rPr>
              <a:t>conceptual con mayor profundidad</a:t>
            </a:r>
            <a:r>
              <a:rPr lang="es-PA" sz="1800" b="0" i="0" u="none" strike="noStrike" baseline="0" dirty="0" smtClean="0">
                <a:latin typeface="BernhardModernStd-Roman"/>
              </a:rPr>
              <a:t>.</a:t>
            </a:r>
            <a:endParaRPr lang="es-PA" sz="1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5688632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 rot="10800000" flipV="1">
            <a:off x="3275856" y="5233545"/>
            <a:ext cx="5544616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es-PA" sz="1600" dirty="0">
                <a:solidFill>
                  <a:srgbClr val="000000"/>
                </a:solidFill>
                <a:latin typeface="BernhardModernStd-Roman"/>
              </a:rPr>
              <a:t>Pruebas de ensayo: </a:t>
            </a:r>
            <a:r>
              <a:rPr lang="es-PA" sz="1600" b="1" dirty="0">
                <a:solidFill>
                  <a:srgbClr val="000000"/>
                </a:solidFill>
                <a:latin typeface="BernhardModernStd-Roman"/>
              </a:rPr>
              <a:t>P</a:t>
            </a:r>
            <a:r>
              <a:rPr lang="es-PA" sz="1600" dirty="0">
                <a:solidFill>
                  <a:srgbClr val="000000"/>
                </a:solidFill>
                <a:latin typeface="BernhardModernStd-Roman"/>
              </a:rPr>
              <a:t>ermiten juzgar “la capacidad del alumno para organizar, integrar, interpretar el material, y se expresan en sus propias palabras.</a:t>
            </a:r>
          </a:p>
          <a:p>
            <a:pPr marL="342900" lvl="0" indent="-342900">
              <a:spcBef>
                <a:spcPts val="800"/>
              </a:spcBef>
            </a:pPr>
            <a:endParaRPr lang="es-PA" sz="1600" dirty="0">
              <a:solidFill>
                <a:srgbClr val="000000"/>
              </a:solidFill>
              <a:latin typeface="BernhardModern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71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976664"/>
          </a:xfrm>
        </p:spPr>
        <p:txBody>
          <a:bodyPr>
            <a:normAutofit/>
          </a:bodyPr>
          <a:lstStyle/>
          <a:p>
            <a:endParaRPr lang="es-PA" b="0" i="0" u="none" strike="noStrike" baseline="0" dirty="0" smtClean="0">
              <a:latin typeface="BernhardModernStd-Roman"/>
            </a:endParaRPr>
          </a:p>
          <a:p>
            <a:r>
              <a:rPr lang="es-PA" sz="2400" dirty="0" smtClean="0">
                <a:latin typeface="BernhardModernStd-Roman"/>
              </a:rPr>
              <a:t>RECOMENDACIONES:</a:t>
            </a:r>
          </a:p>
          <a:p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1- Puede solicitarse un número específico de</a:t>
            </a:r>
            <a:r>
              <a:rPr lang="es-PA" sz="24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páginas.</a:t>
            </a:r>
          </a:p>
          <a:p>
            <a:pPr marL="0" indent="0">
              <a:buNone/>
            </a:pP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2-</a:t>
            </a:r>
            <a:r>
              <a:rPr lang="es-PA" sz="24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Debe preverse que en más de una ocasión</a:t>
            </a:r>
            <a:r>
              <a:rPr lang="es-PA" sz="24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existirá</a:t>
            </a:r>
            <a:r>
              <a:rPr lang="es-PA" sz="24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divergencia con la opinión del docente</a:t>
            </a:r>
            <a:r>
              <a:rPr lang="es-PA" sz="24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o demás estudiantes, lo cual no debería</a:t>
            </a:r>
            <a:r>
              <a:rPr lang="es-PA" sz="24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afectar el resultado de la evaluación.</a:t>
            </a:r>
          </a:p>
          <a:p>
            <a:pPr marL="0" indent="0">
              <a:buNone/>
            </a:pPr>
            <a:r>
              <a:rPr lang="es-PA" sz="2400" b="0" dirty="0" smtClean="0">
                <a:solidFill>
                  <a:srgbClr val="FF0000"/>
                </a:solidFill>
                <a:latin typeface="BernhardModernStd-Roman"/>
              </a:rPr>
              <a:t>3- </a:t>
            </a: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Si se van a evaluar aspectos relacionados</a:t>
            </a:r>
            <a:r>
              <a:rPr lang="es-PA" sz="24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con la ortografía, redacción y presentación,</a:t>
            </a:r>
            <a:r>
              <a:rPr lang="es-PA" sz="24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debe advertirse con anticipación y no darse</a:t>
            </a:r>
            <a:r>
              <a:rPr lang="es-PA" sz="24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por sentado que el alumnado lo sabe y es su</a:t>
            </a:r>
            <a:r>
              <a:rPr lang="es-PA" sz="24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obligación.</a:t>
            </a:r>
            <a:endParaRPr lang="es-PA" sz="2400" dirty="0" smtClean="0">
              <a:solidFill>
                <a:srgbClr val="FF0000"/>
              </a:solidFill>
              <a:latin typeface="BernhardModernStd-Roman"/>
            </a:endParaRPr>
          </a:p>
          <a:p>
            <a:endParaRPr lang="es-P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5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PA" b="1" i="0" u="none" strike="noStrike" baseline="0" dirty="0" smtClean="0">
                <a:latin typeface="Futura-Bold"/>
              </a:rPr>
              <a:t>6- Las Redes Semánticas y Mapas Conceptuales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4104456" cy="5256584"/>
          </a:xfrm>
        </p:spPr>
        <p:txBody>
          <a:bodyPr>
            <a:normAutofit/>
          </a:bodyPr>
          <a:lstStyle/>
          <a:p>
            <a:r>
              <a:rPr lang="es-PA" sz="2000" b="0" i="0" u="none" strike="noStrike" baseline="0" dirty="0" smtClean="0">
                <a:latin typeface="BernhardModernStd-Roman"/>
              </a:rPr>
              <a:t>     Se trata de técnicas de evaluación que permiten consolidar en el estudiante los conceptos o procedimientos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a través de esquemas conectados entre sí en forma de redes o mapas que expresan las conexiones relacionales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de las ideas desarrolladas en la clase o del texto en estudio</a:t>
            </a:r>
            <a:r>
              <a:rPr lang="es-PA" b="0" i="0" u="none" strike="noStrike" baseline="0" dirty="0" smtClean="0">
                <a:latin typeface="BernhardModernStd-Roman"/>
              </a:rPr>
              <a:t>.</a:t>
            </a:r>
            <a:endParaRPr lang="es-P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56316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12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s-PA" b="0" i="0" u="none" strike="noStrike" baseline="0" dirty="0" smtClean="0">
                <a:latin typeface="BernhardModernStd-Roman"/>
              </a:rPr>
              <a:t>Redes Semánticas: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688632"/>
          </a:xfrm>
        </p:spPr>
        <p:txBody>
          <a:bodyPr>
            <a:normAutofit/>
          </a:bodyPr>
          <a:lstStyle/>
          <a:p>
            <a:r>
              <a:rPr lang="es-PA" sz="3200" b="0" i="0" u="none" strike="noStrike" baseline="0" dirty="0" smtClean="0">
                <a:latin typeface="BernhardModernStd-Roman"/>
              </a:rPr>
              <a:t>   Consiste en esquematizar de manera gráfica las</a:t>
            </a:r>
            <a:r>
              <a:rPr lang="es-PA" sz="3200" b="0" i="0" u="none" strike="noStrike" dirty="0" smtClean="0">
                <a:latin typeface="BernhardModernStd-Roman"/>
              </a:rPr>
              <a:t> </a:t>
            </a:r>
            <a:r>
              <a:rPr lang="es-PA" sz="3200" b="0" i="0" u="none" strike="noStrike" baseline="0" dirty="0" smtClean="0">
                <a:latin typeface="BernhardModernStd-Roman"/>
              </a:rPr>
              <a:t>ideas fundamentales de un texto, clasificadas por categorías principales y complementarias. no siguen un</a:t>
            </a:r>
            <a:r>
              <a:rPr lang="es-PA" sz="3200" b="0" i="0" u="none" strike="noStrike" dirty="0" smtClean="0">
                <a:latin typeface="BernhardModernStd-Roman"/>
              </a:rPr>
              <a:t> </a:t>
            </a:r>
            <a:r>
              <a:rPr lang="es-PA" sz="3200" b="0" i="0" u="none" strike="noStrike" baseline="0" dirty="0" smtClean="0">
                <a:latin typeface="BernhardModernStd-Roman"/>
              </a:rPr>
              <a:t>patrón rígido, por lo general toman la forma de</a:t>
            </a:r>
            <a:r>
              <a:rPr lang="es-PA" sz="3200" b="0" i="0" u="none" strike="noStrike" dirty="0" smtClean="0">
                <a:latin typeface="BernhardModernStd-Roman"/>
              </a:rPr>
              <a:t> </a:t>
            </a:r>
            <a:r>
              <a:rPr lang="es-PA" sz="3200" b="0" i="0" u="none" strike="noStrike" baseline="0" dirty="0" smtClean="0">
                <a:latin typeface="BernhardModernStd-Roman"/>
              </a:rPr>
              <a:t>una araña. Generalmente se elaboran, siguiendo</a:t>
            </a:r>
            <a:r>
              <a:rPr lang="es-PA" sz="3200" b="0" i="0" u="none" strike="noStrike" dirty="0" smtClean="0">
                <a:latin typeface="BernhardModernStd-Roman"/>
              </a:rPr>
              <a:t> </a:t>
            </a:r>
            <a:r>
              <a:rPr lang="es-PA" sz="3200" b="0" i="0" u="none" strike="noStrike" baseline="0" dirty="0" smtClean="0">
                <a:latin typeface="BernhardModernStd-Roman"/>
              </a:rPr>
              <a:t>la dirección de giro de las agujas del reloj y de esa</a:t>
            </a:r>
            <a:r>
              <a:rPr lang="es-PA" sz="3200" b="0" i="0" u="none" strike="noStrike" dirty="0" smtClean="0">
                <a:latin typeface="BernhardModernStd-Roman"/>
              </a:rPr>
              <a:t> </a:t>
            </a:r>
            <a:r>
              <a:rPr lang="es-PA" sz="3200" b="0" i="0" u="none" strike="noStrike" baseline="0" dirty="0" smtClean="0">
                <a:latin typeface="BernhardModernStd-Roman"/>
              </a:rPr>
              <a:t>manera son leídas.</a:t>
            </a:r>
          </a:p>
          <a:p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166168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A" dirty="0" smtClean="0"/>
              <a:t>PROCEDIMIENTO: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2800" b="0" dirty="0" smtClean="0">
                <a:latin typeface="BernhardModernStd-Roman"/>
              </a:rPr>
              <a:t>1- </a:t>
            </a:r>
            <a:r>
              <a:rPr lang="es-PA" sz="2800" b="0" i="0" u="none" strike="noStrike" baseline="0" dirty="0" smtClean="0">
                <a:latin typeface="BernhardModernStd-Roman"/>
              </a:rPr>
              <a:t>Se lee el texto en forma general; luego se lee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el texto nuevamente pero en forma pausada.</a:t>
            </a:r>
          </a:p>
          <a:p>
            <a:pPr marL="0" indent="0">
              <a:buNone/>
            </a:pPr>
            <a:r>
              <a:rPr lang="es-PA" sz="2800" b="0" dirty="0" smtClean="0">
                <a:latin typeface="BernhardModernStd-Roman"/>
              </a:rPr>
              <a:t>2-</a:t>
            </a:r>
            <a:r>
              <a:rPr lang="es-PA" sz="2800" b="0" i="0" u="none" strike="noStrike" baseline="0" dirty="0" smtClean="0">
                <a:latin typeface="BernhardModernStd-Roman"/>
              </a:rPr>
              <a:t> Se selecciona la información más importantes, se subraya y se escribe en una hoja aparte.</a:t>
            </a:r>
          </a:p>
          <a:p>
            <a:pPr marL="0" indent="0">
              <a:buNone/>
            </a:pPr>
            <a:r>
              <a:rPr lang="es-PA" sz="2800" b="0" dirty="0" smtClean="0">
                <a:latin typeface="BernhardModernStd-Roman"/>
              </a:rPr>
              <a:t>3-</a:t>
            </a:r>
            <a:r>
              <a:rPr lang="es-PA" sz="2800" b="0" i="0" u="none" strike="noStrike" baseline="0" dirty="0" smtClean="0">
                <a:latin typeface="BernhardModernStd-Roman"/>
              </a:rPr>
              <a:t>Identificar el concepto principal, ubicarlo en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el centro y encerrarlo en un semicírculo.</a:t>
            </a:r>
          </a:p>
          <a:p>
            <a:pPr marL="0" indent="0">
              <a:buNone/>
            </a:pPr>
            <a:r>
              <a:rPr lang="es-PA" sz="2800" b="0" dirty="0" smtClean="0">
                <a:latin typeface="BernhardModernStd-Roman"/>
              </a:rPr>
              <a:t>4-</a:t>
            </a:r>
            <a:r>
              <a:rPr lang="es-PA" sz="2800" b="0" i="0" u="none" strike="noStrike" baseline="0" dirty="0" smtClean="0">
                <a:latin typeface="BernhardModernStd-Roman"/>
              </a:rPr>
              <a:t>Identificar los demás conceptos secundarios y ubicarlos alrededor del concepto principal.</a:t>
            </a:r>
          </a:p>
          <a:p>
            <a:pPr marL="0" indent="0">
              <a:buNone/>
            </a:pPr>
            <a:r>
              <a:rPr lang="es-PA" sz="2800" b="0" dirty="0" smtClean="0">
                <a:latin typeface="BernhardModernStd-Roman"/>
              </a:rPr>
              <a:t>5- </a:t>
            </a:r>
            <a:r>
              <a:rPr lang="es-PA" sz="2800" b="0" i="0" u="none" strike="noStrike" baseline="0" dirty="0" smtClean="0">
                <a:latin typeface="BernhardModernStd-Roman"/>
              </a:rPr>
              <a:t>A cada idea secundaria se le colocan las palabras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que complementan la idea.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2896646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EJEMPLOS DE REDES SEMÁNTICAS</a:t>
            </a:r>
            <a:endParaRPr lang="es-P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0891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40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8680"/>
            <a:ext cx="430084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24847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9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/>
          <a:lstStyle/>
          <a:p>
            <a:pPr algn="l"/>
            <a:r>
              <a:rPr lang="es-PA" b="1" i="0" u="none" strike="noStrike" baseline="0" dirty="0" smtClean="0">
                <a:latin typeface="Futura-Bold"/>
              </a:rPr>
              <a:t>1- La observación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3419872" cy="5229200"/>
          </a:xfrm>
        </p:spPr>
        <p:txBody>
          <a:bodyPr>
            <a:normAutofit/>
          </a:bodyPr>
          <a:lstStyle/>
          <a:p>
            <a:r>
              <a:rPr lang="es-PA" sz="2000" b="0" i="0" u="none" strike="noStrike" baseline="0" dirty="0" smtClean="0">
                <a:latin typeface="BernhardModernStd-Roman"/>
              </a:rPr>
              <a:t>     La observación directa del docente al trabajo y comportamiento de los estudiantes constituye un medio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eficaz de evaluación, sobre todo en los procesos de evaluación diagnóstica y formativa, arrojando una rica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información sobre los aprendizajes.</a:t>
            </a:r>
            <a:endParaRPr lang="es-PA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50405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2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es-PA" b="0" i="0" u="none" strike="noStrike" baseline="0" dirty="0" smtClean="0">
                <a:latin typeface="BernhardModernStd-Roman"/>
              </a:rPr>
              <a:t>6.11- Mapa Conceptual: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>
            <a:normAutofit/>
          </a:bodyPr>
          <a:lstStyle/>
          <a:p>
            <a:r>
              <a:rPr lang="es-PA" sz="2800" b="0" i="0" u="none" strike="noStrike" baseline="0" dirty="0" smtClean="0">
                <a:latin typeface="BernhardModernStd-Roman"/>
              </a:rPr>
              <a:t>    Consiste en procesar un texto, identificando los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conceptos principales que son ubicados en forma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jerárquica y unidos a través de palabras de enlace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llamadas conectivos lógicos. Esto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conceptos se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colocan deductivamente, de lo más general a lo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más específico. Los mapas conceptuales, generalmente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se construyen de forma vertical, de arriba hacia abajo y así se leen.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356178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algn="l"/>
            <a:r>
              <a:rPr lang="es-PA" b="0" i="0" u="none" strike="noStrike" baseline="0" dirty="0" smtClean="0">
                <a:latin typeface="BernhardModernStd-Roman"/>
              </a:rPr>
              <a:t>Procedimiento: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b="0" dirty="0" smtClean="0">
                <a:latin typeface="BernhardModernStd-Roman"/>
              </a:rPr>
              <a:t>1- </a:t>
            </a:r>
            <a:r>
              <a:rPr lang="es-PA" sz="2000" b="0" i="0" u="none" strike="noStrike" baseline="0" dirty="0" smtClean="0">
                <a:latin typeface="BernhardModernStd-Roman"/>
              </a:rPr>
              <a:t>Se lee el texto en forma pausada.</a:t>
            </a:r>
          </a:p>
          <a:p>
            <a:pPr marL="0" indent="0">
              <a:buNone/>
            </a:pPr>
            <a:r>
              <a:rPr lang="es-PA" sz="2000" b="0" dirty="0" smtClean="0">
                <a:latin typeface="BernhardModernStd-Roman"/>
              </a:rPr>
              <a:t>2- </a:t>
            </a:r>
            <a:r>
              <a:rPr lang="es-PA" sz="2000" b="0" i="0" u="none" strike="noStrike" baseline="0" dirty="0" smtClean="0">
                <a:latin typeface="BernhardModernStd-Roman"/>
              </a:rPr>
              <a:t>Se seleccionan las ideas más importantes, se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subrayan y se escriben en una hoja aparte.</a:t>
            </a:r>
          </a:p>
          <a:p>
            <a:pPr marL="0" indent="0">
              <a:buNone/>
            </a:pPr>
            <a:r>
              <a:rPr lang="es-PA" sz="2000" b="0" dirty="0" smtClean="0">
                <a:latin typeface="BernhardModernStd-Roman"/>
              </a:rPr>
              <a:t>3- </a:t>
            </a:r>
            <a:r>
              <a:rPr lang="es-PA" sz="2000" b="0" i="0" u="none" strike="noStrike" baseline="0" dirty="0" smtClean="0">
                <a:latin typeface="BernhardModernStd-Roman"/>
              </a:rPr>
              <a:t>Se identifica el concepto más general, considerado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de primera jerarquía y se ubica en el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extremo superior de la hoja.</a:t>
            </a:r>
          </a:p>
          <a:p>
            <a:pPr marL="0" indent="0">
              <a:buNone/>
            </a:pPr>
            <a:r>
              <a:rPr lang="es-PA" sz="2000" b="0" dirty="0" smtClean="0">
                <a:latin typeface="BernhardModernStd-Roman"/>
              </a:rPr>
              <a:t>4- </a:t>
            </a:r>
            <a:r>
              <a:rPr lang="es-PA" sz="2000" b="0" i="0" u="none" strike="noStrike" baseline="0" dirty="0" smtClean="0">
                <a:latin typeface="BernhardModernStd-Roman"/>
              </a:rPr>
              <a:t> Luego, se identifican los conceptos derivados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del concepto mayor, considerados como de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segunda jerarquía; y así sucesivamente hasta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llegar a la categoría que se considere conveniente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ubicando los conceptos hacia abajo.</a:t>
            </a:r>
          </a:p>
          <a:p>
            <a:pPr marL="0" indent="0">
              <a:buNone/>
            </a:pPr>
            <a:r>
              <a:rPr lang="es-PA" sz="2000" b="0" dirty="0" smtClean="0">
                <a:latin typeface="BernhardModernStd-Roman"/>
              </a:rPr>
              <a:t>5- </a:t>
            </a:r>
            <a:r>
              <a:rPr lang="es-PA" sz="2000" b="0" i="0" u="none" strike="noStrike" baseline="0" dirty="0" smtClean="0">
                <a:latin typeface="BernhardModernStd-Roman"/>
              </a:rPr>
              <a:t>Los conceptos se encierran en semicírculo o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en cuadros.</a:t>
            </a:r>
          </a:p>
          <a:p>
            <a:pPr marL="0" indent="0">
              <a:buNone/>
            </a:pPr>
            <a:r>
              <a:rPr lang="es-PA" sz="2000" b="0" dirty="0" smtClean="0">
                <a:latin typeface="BernhardModernStd-Roman"/>
              </a:rPr>
              <a:t>6- </a:t>
            </a:r>
            <a:r>
              <a:rPr lang="es-PA" sz="2000" b="0" i="0" u="none" strike="noStrike" baseline="0" dirty="0" smtClean="0">
                <a:latin typeface="BernhardModernStd-Roman"/>
              </a:rPr>
              <a:t>Cada concepto se une con los demás a través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de líneas.</a:t>
            </a:r>
          </a:p>
          <a:p>
            <a:pPr marL="0" indent="0">
              <a:buNone/>
            </a:pPr>
            <a:r>
              <a:rPr lang="es-PA" sz="2000" b="0" dirty="0" smtClean="0">
                <a:latin typeface="BernhardModernStd-Roman"/>
              </a:rPr>
              <a:t>7- </a:t>
            </a:r>
            <a:r>
              <a:rPr lang="es-PA" sz="2000" b="0" i="0" u="none" strike="noStrike" baseline="0" dirty="0" smtClean="0">
                <a:latin typeface="BernhardModernStd-Roman"/>
              </a:rPr>
              <a:t> En cada línea se ubican frases o palabras de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enlace, que dan sentido y conectan los conceptos.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Estas frases reciben el nombre de conectivos</a:t>
            </a:r>
            <a:r>
              <a:rPr lang="es-PA" sz="2000" b="0" i="0" u="none" strike="noStrike" dirty="0" smtClean="0"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latin typeface="BernhardModernStd-Roman"/>
              </a:rPr>
              <a:t>lógicos.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78151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EJEMPLOS DE MAPAS CONCEPTUALES</a:t>
            </a:r>
            <a:endParaRPr lang="es-P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9644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11760" y="32849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        son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6785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9" y="404664"/>
            <a:ext cx="396044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6085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5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2088232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GRACIAS  POR SU ATENCIÓN</a:t>
            </a:r>
            <a:r>
              <a:rPr lang="es-ES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s-ES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es-P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7715"/>
            <a:ext cx="8820472" cy="470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03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01006"/>
          </a:xfrm>
        </p:spPr>
        <p:txBody>
          <a:bodyPr>
            <a:normAutofit/>
          </a:bodyPr>
          <a:lstStyle/>
          <a:p>
            <a:r>
              <a:rPr lang="es-PA" b="0" i="0" u="none" strike="noStrike" baseline="0" dirty="0" smtClean="0">
                <a:latin typeface="BernhardModernStd-Roman"/>
              </a:rPr>
              <a:t>Formas de registro de la observación: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4947601" cy="5616624"/>
          </a:xfrm>
        </p:spPr>
        <p:txBody>
          <a:bodyPr>
            <a:normAutofit lnSpcReduction="10000"/>
          </a:bodyPr>
          <a:lstStyle/>
          <a:p>
            <a:pPr algn="just"/>
            <a:r>
              <a:rPr lang="es-PA" sz="18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     </a:t>
            </a:r>
            <a:r>
              <a:rPr lang="es-PA" sz="20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Esta técnica, demanda guías y registros</a:t>
            </a:r>
            <a:r>
              <a:rPr lang="es-PA" sz="20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permanentes de la información constatada,</a:t>
            </a:r>
            <a:r>
              <a:rPr lang="es-PA" sz="2000" b="0" dirty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para ello se pueden</a:t>
            </a:r>
            <a:r>
              <a:rPr lang="es-PA" sz="2000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sz="20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utilizar varios recursos. A continuación, se proponen los siguientes</a:t>
            </a:r>
            <a:r>
              <a:rPr lang="es-PA" sz="18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:</a:t>
            </a:r>
          </a:p>
          <a:p>
            <a:pPr marL="0" indent="0" algn="just">
              <a:buNone/>
            </a:pPr>
            <a:r>
              <a:rPr lang="es-PA" sz="1800" dirty="0" smtClean="0">
                <a:solidFill>
                  <a:schemeClr val="accent2">
                    <a:lumMod val="75000"/>
                  </a:schemeClr>
                </a:solidFill>
                <a:latin typeface="BernhardModernStd-Roman"/>
              </a:rPr>
              <a:t>1-</a:t>
            </a:r>
            <a:r>
              <a:rPr lang="es-PA" sz="1800" b="0" i="0" u="none" strike="noStrike" baseline="0" dirty="0" smtClean="0">
                <a:solidFill>
                  <a:schemeClr val="accent2">
                    <a:lumMod val="75000"/>
                  </a:schemeClr>
                </a:solidFill>
                <a:latin typeface="BernhardModernStd-Roman"/>
              </a:rPr>
              <a:t>Descripciones narrativas: </a:t>
            </a:r>
            <a:r>
              <a:rPr lang="es-PA" sz="1800" b="0" i="0" u="none" strike="noStrike" baseline="0" dirty="0" smtClean="0">
                <a:latin typeface="BernhardModernStd-Roman"/>
              </a:rPr>
              <a:t>de lo que los docentes hacen con los estudiantes durante la jornada de clases.</a:t>
            </a:r>
          </a:p>
          <a:p>
            <a:pPr marL="0" indent="0" algn="just">
              <a:buNone/>
            </a:pPr>
            <a:r>
              <a:rPr lang="es-PA" sz="1800" dirty="0" smtClean="0">
                <a:solidFill>
                  <a:srgbClr val="FF0000"/>
                </a:solidFill>
                <a:latin typeface="BernhardModernStd-Roman"/>
              </a:rPr>
              <a:t>2-</a:t>
            </a:r>
            <a:r>
              <a:rPr lang="es-PA" sz="18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Registros anecdóticos: </a:t>
            </a:r>
            <a:r>
              <a:rPr lang="es-PA" sz="1800" b="0" i="0" u="none" strike="noStrike" baseline="0" dirty="0" smtClean="0">
                <a:latin typeface="BernhardModernStd-Roman"/>
              </a:rPr>
              <a:t>narraciones de hechos</a:t>
            </a:r>
            <a:r>
              <a:rPr lang="es-PA" sz="1800" b="0" i="0" u="none" strike="noStrike" dirty="0" smtClean="0">
                <a:latin typeface="BernhardModernStd-Roman"/>
              </a:rPr>
              <a:t> </a:t>
            </a:r>
            <a:r>
              <a:rPr lang="es-PA" sz="1800" b="0" i="0" u="none" strike="noStrike" baseline="0" dirty="0" smtClean="0">
                <a:latin typeface="BernhardModernStd-Roman"/>
              </a:rPr>
              <a:t>significativos del comportamiento de los estudiantes,</a:t>
            </a:r>
            <a:r>
              <a:rPr lang="es-PA" sz="1800" b="0" i="0" u="none" strike="noStrike" dirty="0" smtClean="0">
                <a:latin typeface="BernhardModernStd-Roman"/>
              </a:rPr>
              <a:t> </a:t>
            </a:r>
            <a:r>
              <a:rPr lang="es-PA" sz="1800" b="0" i="0" u="none" strike="noStrike" baseline="0" dirty="0" smtClean="0">
                <a:latin typeface="BernhardModernStd-Roman"/>
              </a:rPr>
              <a:t>donde el docente deja constancia de su intervención.</a:t>
            </a:r>
          </a:p>
          <a:p>
            <a:pPr marL="0" indent="0" algn="just">
              <a:buNone/>
            </a:pPr>
            <a:r>
              <a:rPr lang="es-PA" sz="1800" dirty="0" smtClean="0">
                <a:latin typeface="BernhardModernStd-Roman"/>
              </a:rPr>
              <a:t>3-</a:t>
            </a:r>
            <a:r>
              <a:rPr lang="es-PA" sz="1800" b="0" i="0" u="none" baseline="0" dirty="0" smtClean="0">
                <a:latin typeface="BernhardModernStd-Roman"/>
              </a:rPr>
              <a:t>Diarios de experiencias: </a:t>
            </a:r>
            <a:r>
              <a:rPr lang="es-PA" sz="1800" b="0" i="0" u="none" strike="noStrike" baseline="0" dirty="0" smtClean="0">
                <a:latin typeface="BernhardModernStd-Roman"/>
              </a:rPr>
              <a:t>son anotaciones libres de los</a:t>
            </a:r>
            <a:r>
              <a:rPr lang="es-PA" sz="1800" b="0" i="0" u="none" strike="noStrike" dirty="0" smtClean="0">
                <a:latin typeface="BernhardModernStd-Roman"/>
              </a:rPr>
              <a:t> </a:t>
            </a:r>
            <a:r>
              <a:rPr lang="es-PA" sz="1800" b="0" i="0" u="none" strike="noStrike" baseline="0" dirty="0" smtClean="0">
                <a:latin typeface="BernhardModernStd-Roman"/>
              </a:rPr>
              <a:t>docentes sobre aquellos aspectos destacables del</a:t>
            </a:r>
            <a:r>
              <a:rPr lang="es-PA" sz="1800" b="0" i="0" u="none" strike="noStrike" dirty="0" smtClean="0">
                <a:latin typeface="BernhardModernStd-Roman"/>
              </a:rPr>
              <a:t> </a:t>
            </a:r>
            <a:r>
              <a:rPr lang="es-PA" sz="1800" b="0" i="0" u="none" strike="noStrike" baseline="0" dirty="0" smtClean="0">
                <a:latin typeface="BernhardModernStd-Roman"/>
              </a:rPr>
              <a:t>día o de la sesión de clase. </a:t>
            </a:r>
            <a:r>
              <a:rPr lang="es-PA" sz="1800" b="0" i="0" u="none" strike="noStrike" dirty="0" smtClean="0">
                <a:latin typeface="BernhardModernStd-Roman"/>
              </a:rPr>
              <a:t> </a:t>
            </a:r>
            <a:r>
              <a:rPr lang="es-PA" sz="1800" b="0" i="0" u="none" strike="noStrike" baseline="0" dirty="0" smtClean="0">
                <a:latin typeface="BernhardModernStd-Roman"/>
              </a:rPr>
              <a:t>Pueden referirse a situaciones de todo el grupo o a situaciones personales de</a:t>
            </a:r>
            <a:r>
              <a:rPr lang="es-PA" sz="1800" b="0" i="0" u="none" strike="noStrike" dirty="0" smtClean="0">
                <a:latin typeface="BernhardModernStd-Roman"/>
              </a:rPr>
              <a:t> </a:t>
            </a:r>
            <a:r>
              <a:rPr lang="es-PA" sz="1800" b="0" i="0" u="none" strike="noStrike" baseline="0" dirty="0" smtClean="0">
                <a:latin typeface="BernhardModernStd-Roman"/>
              </a:rPr>
              <a:t>algunos estudiantes.</a:t>
            </a:r>
          </a:p>
          <a:p>
            <a:endParaRPr lang="es-PA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01" y="1268760"/>
            <a:ext cx="418147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001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txBody>
          <a:bodyPr/>
          <a:lstStyle/>
          <a:p>
            <a:r>
              <a:rPr lang="es-PA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5- Perfiles o expediente del estudiante: </a:t>
            </a:r>
            <a:r>
              <a:rPr lang="es-PA" b="0" dirty="0" smtClean="0">
                <a:latin typeface="BernhardModernStd-Roman"/>
              </a:rPr>
              <a:t>Son caracterizaciones de </a:t>
            </a:r>
            <a:r>
              <a:rPr lang="es-PA" b="0" dirty="0">
                <a:latin typeface="BernhardModernStd-Roman"/>
              </a:rPr>
              <a:t>los estudiantes de aspectos</a:t>
            </a:r>
          </a:p>
          <a:p>
            <a:r>
              <a:rPr lang="es-PA" b="0" dirty="0">
                <a:latin typeface="BernhardModernStd-Roman"/>
              </a:rPr>
              <a:t>importantes de cada uno de </a:t>
            </a:r>
            <a:r>
              <a:rPr lang="es-PA" b="0" dirty="0" smtClean="0">
                <a:latin typeface="BernhardModernStd-Roman"/>
              </a:rPr>
              <a:t>ellos.</a:t>
            </a:r>
            <a:endParaRPr lang="es-PA" b="0" i="0" u="none" strike="noStrike" baseline="0" dirty="0" smtClean="0">
              <a:solidFill>
                <a:srgbClr val="FF0000"/>
              </a:solidFill>
              <a:latin typeface="BernhardModernStd-Roman"/>
            </a:endParaRPr>
          </a:p>
          <a:p>
            <a:r>
              <a:rPr lang="es-PA" dirty="0" smtClean="0">
                <a:solidFill>
                  <a:srgbClr val="FF0000"/>
                </a:solidFill>
                <a:latin typeface="BernhardModernStd-Roman"/>
              </a:rPr>
              <a:t>6-</a:t>
            </a:r>
            <a:r>
              <a:rPr lang="es-PA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Lista de cotejo: Es un instrumento donde se</a:t>
            </a:r>
            <a:r>
              <a:rPr lang="es-PA" b="0" i="0" u="none" strike="noStrike" dirty="0" smtClean="0">
                <a:solidFill>
                  <a:srgbClr val="FF0000"/>
                </a:solidFill>
                <a:latin typeface="BernhardModernStd-Roman"/>
              </a:rPr>
              <a:t> </a:t>
            </a:r>
            <a:r>
              <a:rPr lang="es-PA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detallan criterios de evaluación</a:t>
            </a:r>
            <a:r>
              <a:rPr lang="es-PA" b="0" i="0" u="none" strike="noStrike" baseline="0" dirty="0" smtClean="0">
                <a:latin typeface="BernhardModernStd-Roman"/>
              </a:rPr>
              <a:t>. </a:t>
            </a:r>
          </a:p>
          <a:p>
            <a:endParaRPr lang="es-PA" b="0" dirty="0">
              <a:latin typeface="BernhardModernStd-Roman"/>
            </a:endParaRPr>
          </a:p>
          <a:p>
            <a:r>
              <a:rPr lang="es-PA" dirty="0" smtClean="0">
                <a:latin typeface="BernhardModernStd-Roman"/>
              </a:rPr>
              <a:t>E</a:t>
            </a:r>
            <a:r>
              <a:rPr lang="es-PA" b="0" i="0" u="none" strike="noStrike" baseline="0" dirty="0" smtClean="0">
                <a:latin typeface="BernhardModernStd-Roman"/>
              </a:rPr>
              <a:t>JEMPLO:</a:t>
            </a:r>
          </a:p>
          <a:p>
            <a:pPr marL="0" indent="0">
              <a:buNone/>
            </a:pPr>
            <a:endParaRPr lang="es-PA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4796"/>
              </p:ext>
            </p:extLst>
          </p:nvPr>
        </p:nvGraphicFramePr>
        <p:xfrm>
          <a:off x="55418" y="1969995"/>
          <a:ext cx="8909070" cy="4700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9904"/>
                <a:gridCol w="1138692"/>
                <a:gridCol w="930474"/>
              </a:tblGrid>
              <a:tr h="538940">
                <a:tc>
                  <a:txBody>
                    <a:bodyPr/>
                    <a:lstStyle/>
                    <a:p>
                      <a:r>
                        <a:rPr lang="es-PA" sz="1800" b="1" i="0" u="none" strike="noStrike" baseline="0" dirty="0" smtClean="0">
                          <a:solidFill>
                            <a:srgbClr val="FFFFFF"/>
                          </a:solidFill>
                          <a:latin typeface="Futura-CondensedBold"/>
                        </a:rPr>
                        <a:t>Criterio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800" b="1" i="0" u="none" strike="noStrike" baseline="0" dirty="0" smtClean="0">
                          <a:solidFill>
                            <a:srgbClr val="FFFFFF"/>
                          </a:solidFill>
                          <a:latin typeface="Futura-CondensedBold"/>
                        </a:rPr>
                        <a:t>Sí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800" b="1" i="0" u="none" strike="noStrike" baseline="0" dirty="0" smtClean="0">
                          <a:solidFill>
                            <a:srgbClr val="FFFFFF"/>
                          </a:solidFill>
                          <a:latin typeface="Futura-CondensedBold"/>
                        </a:rPr>
                        <a:t>No</a:t>
                      </a:r>
                      <a:endParaRPr lang="es-PA" dirty="0" smtClean="0"/>
                    </a:p>
                    <a:p>
                      <a:endParaRPr lang="es-PA" dirty="0"/>
                    </a:p>
                  </a:txBody>
                  <a:tcPr/>
                </a:tc>
              </a:tr>
              <a:tr h="1693811">
                <a:tc>
                  <a:txBody>
                    <a:bodyPr/>
                    <a:lstStyle/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1-El estudiante tiene claro el propósito del trabajo grupal.</a:t>
                      </a:r>
                    </a:p>
                    <a:p>
                      <a:pPr algn="l"/>
                      <a:endParaRPr lang="es-PA" sz="1800" b="0" i="0" u="none" strike="noStrike" baseline="0" dirty="0" smtClean="0">
                        <a:latin typeface="Futura-CondensedLight"/>
                      </a:endParaRPr>
                    </a:p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2-Cada estudiante está participando activamente en el trabajo.</a:t>
                      </a:r>
                    </a:p>
                    <a:p>
                      <a:pPr algn="l"/>
                      <a:endParaRPr lang="es-PA" sz="1800" b="0" i="0" u="none" strike="noStrike" baseline="0" dirty="0" smtClean="0">
                        <a:latin typeface="Futura-CondensedLight"/>
                      </a:endParaRPr>
                    </a:p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3-El grupo cuenta con los recursos necesarios que fueron indicados para la realización del trabajo.</a:t>
                      </a:r>
                      <a:endParaRPr lang="es-P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2322599">
                <a:tc>
                  <a:txBody>
                    <a:bodyPr/>
                    <a:lstStyle/>
                    <a:p>
                      <a:pPr algn="l"/>
                      <a:endParaRPr lang="es-P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60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b="1" i="0" u="none" strike="noStrike" baseline="0" dirty="0" smtClean="0">
                <a:latin typeface="Futura-Bold"/>
              </a:rPr>
              <a:t>2- La Entrevista Focalizada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908720"/>
            <a:ext cx="3672408" cy="5544616"/>
          </a:xfrm>
        </p:spPr>
        <p:txBody>
          <a:bodyPr/>
          <a:lstStyle/>
          <a:p>
            <a:pPr algn="just"/>
            <a:r>
              <a:rPr lang="es-PA" sz="2400" b="0" i="0" u="none" strike="noStrike" baseline="0" dirty="0" smtClean="0">
                <a:latin typeface="BernhardModernStd-Roman"/>
              </a:rPr>
              <a:t>    La entrevista es una técnica que puede ser utilizada para que el estudiante investigue, teniendo contacto</a:t>
            </a:r>
            <a:r>
              <a:rPr lang="es-PA" sz="2400" b="0" i="0" u="none" strike="noStrike" dirty="0" smtClean="0"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latin typeface="BernhardModernStd-Roman"/>
              </a:rPr>
              <a:t>directo con los interlocutores que han formado parte de los hechos estudiados o han sido testigos de los</a:t>
            </a:r>
            <a:r>
              <a:rPr lang="es-PA" sz="2400" b="0" i="0" u="none" strike="noStrike" dirty="0" smtClean="0">
                <a:latin typeface="BernhardModernStd-Roman"/>
              </a:rPr>
              <a:t> </a:t>
            </a:r>
            <a:r>
              <a:rPr lang="es-PA" sz="2400" b="0" i="0" u="none" strike="noStrike" baseline="0" dirty="0" smtClean="0">
                <a:latin typeface="BernhardModernStd-Roman"/>
              </a:rPr>
              <a:t>fenómenos que se están analizando en las asignaturas</a:t>
            </a:r>
            <a:r>
              <a:rPr lang="es-PA" b="0" i="0" u="none" strike="noStrike" baseline="0" dirty="0" smtClean="0">
                <a:latin typeface="BernhardModernStd-Roman"/>
              </a:rPr>
              <a:t>.</a:t>
            </a:r>
            <a:endParaRPr lang="es-P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525658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61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A" b="0" i="0" u="none" strike="noStrike" baseline="0" dirty="0" smtClean="0">
                <a:latin typeface="BernhardModernStd-Roman"/>
              </a:rPr>
              <a:t>Procedimiento: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PA" sz="28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Planificación de la entrevista</a:t>
            </a:r>
            <a:r>
              <a:rPr lang="es-PA" sz="2800" b="0" i="0" u="none" strike="noStrike" baseline="0" dirty="0" smtClean="0">
                <a:latin typeface="BernhardModernStd-Roman"/>
              </a:rPr>
              <a:t>: Guiado por el docente.</a:t>
            </a:r>
          </a:p>
          <a:p>
            <a:r>
              <a:rPr lang="es-PA" sz="2800" b="0" i="0" u="none" strike="noStrike" baseline="0" dirty="0" smtClean="0">
                <a:latin typeface="BernhardModernStd-Roman"/>
              </a:rPr>
              <a:t>2. </a:t>
            </a:r>
            <a:r>
              <a:rPr lang="es-PA" sz="28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Realización de la entrevista: </a:t>
            </a:r>
            <a:r>
              <a:rPr lang="es-PA" sz="2800" b="0" i="0" u="none" strike="noStrike" baseline="0" dirty="0" smtClean="0">
                <a:latin typeface="BernhardModernStd-Roman"/>
              </a:rPr>
              <a:t>Prever todos los temas logísticos, como gozar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de un lugar adecuado, tener claro el horario y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tiempo de la entrevista, tener listo el material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o equipo a utilizar.</a:t>
            </a:r>
          </a:p>
          <a:p>
            <a:r>
              <a:rPr lang="es-PA" sz="2800" b="0" i="0" u="none" strike="noStrike" baseline="0" dirty="0" smtClean="0">
                <a:latin typeface="BernhardModernStd-Roman"/>
              </a:rPr>
              <a:t>3. </a:t>
            </a:r>
            <a:r>
              <a:rPr lang="es-PA" sz="2800" b="0" i="0" u="none" strike="noStrike" baseline="0" dirty="0" smtClean="0">
                <a:solidFill>
                  <a:srgbClr val="FF0000"/>
                </a:solidFill>
                <a:latin typeface="BernhardModernStd-Roman"/>
              </a:rPr>
              <a:t>Análisis de la información obtenida en la entrevista: </a:t>
            </a:r>
            <a:r>
              <a:rPr lang="es-PA" sz="2800" b="0" i="0" u="none" strike="noStrike" baseline="0" dirty="0" smtClean="0">
                <a:latin typeface="BernhardModernStd-Roman"/>
              </a:rPr>
              <a:t>Esta es la parte que servirá al docente</a:t>
            </a:r>
            <a:r>
              <a:rPr lang="es-PA" sz="2800" b="0" dirty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de evidencia del dominio y profundización</a:t>
            </a:r>
            <a:r>
              <a:rPr lang="es-PA" sz="2800" b="0" i="0" u="none" strike="noStrike" dirty="0" smtClean="0">
                <a:latin typeface="BernhardModernStd-Roman"/>
              </a:rPr>
              <a:t> </a:t>
            </a:r>
            <a:r>
              <a:rPr lang="es-PA" sz="2800" b="0" i="0" u="none" strike="noStrike" baseline="0" dirty="0" smtClean="0">
                <a:latin typeface="BernhardModernStd-Roman"/>
              </a:rPr>
              <a:t>de la investigación.</a:t>
            </a:r>
          </a:p>
          <a:p>
            <a:endParaRPr lang="es-PA" b="0" i="0" u="none" strike="noStrike" baseline="0" dirty="0" smtClean="0">
              <a:latin typeface="BernhardModernStd-Roman"/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5661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algn="l"/>
            <a:r>
              <a:rPr lang="es-PA" b="1" i="0" u="none" strike="noStrike" baseline="0" dirty="0" smtClean="0">
                <a:latin typeface="Futura-Bold"/>
              </a:rPr>
              <a:t>3- El Diario de Campo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4283968" cy="5040560"/>
          </a:xfrm>
        </p:spPr>
        <p:txBody>
          <a:bodyPr>
            <a:normAutofit/>
          </a:bodyPr>
          <a:lstStyle/>
          <a:p>
            <a:r>
              <a:rPr lang="es-PA" sz="1800" dirty="0" smtClean="0">
                <a:latin typeface="BernhardModernStd-Roman"/>
              </a:rPr>
              <a:t>     -C</a:t>
            </a:r>
            <a:r>
              <a:rPr lang="es-PA" sz="1800" b="0" i="0" u="none" strike="noStrike" baseline="0" dirty="0" smtClean="0">
                <a:latin typeface="BernhardModernStd-Roman"/>
              </a:rPr>
              <a:t>onsiste en la observación de un acontecimiento o hecho, recolectando la información directamente</a:t>
            </a:r>
            <a:r>
              <a:rPr lang="es-PA" sz="1800" b="0" i="0" u="none" strike="noStrike" dirty="0" smtClean="0">
                <a:latin typeface="BernhardModernStd-Roman"/>
              </a:rPr>
              <a:t> </a:t>
            </a:r>
            <a:r>
              <a:rPr lang="es-PA" sz="1800" b="0" i="0" u="none" strike="noStrike" baseline="0" dirty="0" smtClean="0">
                <a:latin typeface="BernhardModernStd-Roman"/>
              </a:rPr>
              <a:t>con apuntes en un formato establecido (diario, cuaderno), para luego analizar estos datos con</a:t>
            </a:r>
            <a:r>
              <a:rPr lang="es-PA" sz="1800" b="0" i="0" u="none" strike="noStrike" dirty="0" smtClean="0">
                <a:latin typeface="BernhardModernStd-Roman"/>
              </a:rPr>
              <a:t> </a:t>
            </a:r>
            <a:r>
              <a:rPr lang="es-PA" sz="1800" b="0" i="0" u="none" strike="noStrike" baseline="0" dirty="0" smtClean="0">
                <a:latin typeface="BernhardModernStd-Roman"/>
              </a:rPr>
              <a:t>base en los contenidos desarrollados en las clases. </a:t>
            </a:r>
          </a:p>
          <a:p>
            <a:r>
              <a:rPr lang="es-PA" sz="1800" b="0" i="0" u="none" strike="noStrike" baseline="0" dirty="0" smtClean="0">
                <a:latin typeface="BernhardModernStd-Roman"/>
              </a:rPr>
              <a:t>     -El diario de campo propicia en los estudiantes un</a:t>
            </a:r>
            <a:r>
              <a:rPr lang="es-PA" sz="1800" b="0" i="0" u="none" strike="noStrike" dirty="0" smtClean="0">
                <a:latin typeface="BernhardModernStd-Roman"/>
              </a:rPr>
              <a:t> </a:t>
            </a:r>
            <a:r>
              <a:rPr lang="es-PA" sz="1800" b="0" i="0" u="none" strike="noStrike" baseline="0" dirty="0" smtClean="0">
                <a:latin typeface="BernhardModernStd-Roman"/>
              </a:rPr>
              <a:t>encuentro analítico con la realidad, de tal forma</a:t>
            </a:r>
            <a:r>
              <a:rPr lang="es-PA" sz="1800" b="0" i="0" u="none" strike="noStrike" dirty="0" smtClean="0">
                <a:latin typeface="BernhardModernStd-Roman"/>
              </a:rPr>
              <a:t> </a:t>
            </a:r>
            <a:r>
              <a:rPr lang="es-PA" sz="1800" b="0" i="0" u="none" strike="noStrike" baseline="0" dirty="0" smtClean="0">
                <a:latin typeface="BernhardModernStd-Roman"/>
              </a:rPr>
              <a:t>que extrae de manera sistemática y controlada los</a:t>
            </a:r>
            <a:r>
              <a:rPr lang="es-PA" sz="1800" b="0" i="0" u="none" strike="noStrike" dirty="0" smtClean="0">
                <a:latin typeface="BernhardModernStd-Roman"/>
              </a:rPr>
              <a:t> </a:t>
            </a:r>
            <a:r>
              <a:rPr lang="es-PA" sz="1800" b="0" i="0" u="none" strike="noStrike" baseline="0" dirty="0" smtClean="0">
                <a:latin typeface="BernhardModernStd-Roman"/>
              </a:rPr>
              <a:t>datos del fenómeno tal y como suceden.</a:t>
            </a:r>
          </a:p>
          <a:p>
            <a:endParaRPr lang="es-PA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86003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8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934040"/>
              </p:ext>
            </p:extLst>
          </p:nvPr>
        </p:nvGraphicFramePr>
        <p:xfrm>
          <a:off x="539552" y="980728"/>
          <a:ext cx="83529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1030992">
                <a:tc>
                  <a:txBody>
                    <a:bodyPr/>
                    <a:lstStyle/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N°</a:t>
                      </a:r>
                    </a:p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Fecha</a:t>
                      </a:r>
                    </a:p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Lugar</a:t>
                      </a:r>
                    </a:p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Tema</a:t>
                      </a:r>
                    </a:p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Propósito</a:t>
                      </a:r>
                      <a:endParaRPr lang="es-P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9157"/>
              </p:ext>
            </p:extLst>
          </p:nvPr>
        </p:nvGraphicFramePr>
        <p:xfrm>
          <a:off x="539552" y="2564904"/>
          <a:ext cx="82089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200370">
                <a:tc>
                  <a:txBody>
                    <a:bodyPr/>
                    <a:lstStyle/>
                    <a:p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Descripción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Reflexión</a:t>
                      </a:r>
                      <a:endParaRPr lang="es-PA" dirty="0"/>
                    </a:p>
                  </a:txBody>
                  <a:tcPr/>
                </a:tc>
              </a:tr>
              <a:tr h="951758">
                <a:tc>
                  <a:txBody>
                    <a:bodyPr/>
                    <a:lstStyle/>
                    <a:p>
                      <a:endParaRPr lang="es-PA" dirty="0" smtClean="0"/>
                    </a:p>
                    <a:p>
                      <a:endParaRPr lang="es-PA" dirty="0" smtClean="0"/>
                    </a:p>
                    <a:p>
                      <a:endParaRPr lang="es-PA" dirty="0" smtClean="0"/>
                    </a:p>
                    <a:p>
                      <a:endParaRPr lang="es-PA" dirty="0" smtClean="0"/>
                    </a:p>
                    <a:p>
                      <a:endParaRPr lang="es-PA" dirty="0" smtClean="0"/>
                    </a:p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88"/>
            <a:ext cx="7016750" cy="9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515719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800"/>
              </a:spcBef>
            </a:pPr>
            <a:r>
              <a:rPr lang="es-PA" sz="2000" dirty="0" smtClean="0">
                <a:solidFill>
                  <a:srgbClr val="000000"/>
                </a:solidFill>
                <a:latin typeface="BernhardModernStd-Roman"/>
              </a:rPr>
              <a:t>     Generalmente </a:t>
            </a:r>
            <a:r>
              <a:rPr lang="es-PA" sz="2000" dirty="0">
                <a:solidFill>
                  <a:srgbClr val="000000"/>
                </a:solidFill>
                <a:latin typeface="BernhardModernStd-Roman"/>
              </a:rPr>
              <a:t>se pone un instrumento con dos columnas: descripción y reflexión, sin embargo, dependiendo del tema y del nivel educativo de los estudiantes, se puede poner una tercera columna que recoja impresiones producidas de los hechos estudiados.</a:t>
            </a:r>
          </a:p>
        </p:txBody>
      </p:sp>
    </p:spTree>
    <p:extLst>
      <p:ext uri="{BB962C8B-B14F-4D97-AF65-F5344CB8AC3E}">
        <p14:creationId xmlns:p14="http://schemas.microsoft.com/office/powerpoint/2010/main" val="133169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93532"/>
              </p:ext>
            </p:extLst>
          </p:nvPr>
        </p:nvGraphicFramePr>
        <p:xfrm>
          <a:off x="395536" y="620688"/>
          <a:ext cx="8291264" cy="244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264"/>
              </a:tblGrid>
              <a:tr h="2442552">
                <a:tc>
                  <a:txBody>
                    <a:bodyPr/>
                    <a:lstStyle/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N°</a:t>
                      </a:r>
                    </a:p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Fecha</a:t>
                      </a:r>
                    </a:p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Lugar</a:t>
                      </a:r>
                    </a:p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Tema</a:t>
                      </a:r>
                    </a:p>
                    <a:p>
                      <a:pPr algn="l"/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Propósito</a:t>
                      </a:r>
                      <a:endParaRPr lang="es-P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81317"/>
              </p:ext>
            </p:extLst>
          </p:nvPr>
        </p:nvGraphicFramePr>
        <p:xfrm>
          <a:off x="395537" y="3140968"/>
          <a:ext cx="8280918" cy="281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527556">
                <a:tc>
                  <a:txBody>
                    <a:bodyPr/>
                    <a:lstStyle/>
                    <a:p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Descripción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Impresión producida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800" b="0" i="0" u="none" strike="noStrike" baseline="0" dirty="0" smtClean="0">
                          <a:latin typeface="Futura-CondensedLight"/>
                        </a:rPr>
                        <a:t>Reflexión</a:t>
                      </a:r>
                      <a:endParaRPr lang="es-PA" dirty="0"/>
                    </a:p>
                  </a:txBody>
                  <a:tcPr/>
                </a:tc>
              </a:tr>
              <a:tr h="527556">
                <a:tc>
                  <a:txBody>
                    <a:bodyPr/>
                    <a:lstStyle/>
                    <a:p>
                      <a:endParaRPr lang="es-PA" dirty="0" smtClean="0"/>
                    </a:p>
                    <a:p>
                      <a:endParaRPr lang="es-PA" dirty="0" smtClean="0"/>
                    </a:p>
                    <a:p>
                      <a:endParaRPr lang="es-PA" dirty="0" smtClean="0"/>
                    </a:p>
                    <a:p>
                      <a:endParaRPr lang="es-PA" dirty="0" smtClean="0"/>
                    </a:p>
                    <a:p>
                      <a:endParaRPr lang="es-PA" dirty="0" smtClean="0"/>
                    </a:p>
                    <a:p>
                      <a:endParaRPr lang="es-PA" dirty="0" smtClean="0"/>
                    </a:p>
                    <a:p>
                      <a:endParaRPr lang="es-PA" dirty="0" smtClean="0"/>
                    </a:p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560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191</TotalTime>
  <Words>1310</Words>
  <Application>Microsoft Office PowerPoint</Application>
  <PresentationFormat>Presentación en pantalla (4:3)</PresentationFormat>
  <Paragraphs>106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Ángulos</vt:lpstr>
      <vt:lpstr>II. TÉCNICAS DE EVALUACIÓN POR COMPETENCIAS   FACILITADORA : DENÍS GUERRA.</vt:lpstr>
      <vt:lpstr>1- La observación</vt:lpstr>
      <vt:lpstr>Formas de registro de la observación:</vt:lpstr>
      <vt:lpstr>Presentación de PowerPoint</vt:lpstr>
      <vt:lpstr>2- La Entrevista Focalizada</vt:lpstr>
      <vt:lpstr>Procedimiento:</vt:lpstr>
      <vt:lpstr>3- El Diario de Campo</vt:lpstr>
      <vt:lpstr>Presentación de PowerPoint</vt:lpstr>
      <vt:lpstr>Presentación de PowerPoint</vt:lpstr>
      <vt:lpstr>Procedimiento:</vt:lpstr>
      <vt:lpstr>4- Las Realizaciones y Exhibiciones</vt:lpstr>
      <vt:lpstr>Procedimiento:</vt:lpstr>
      <vt:lpstr>5- Los Ensayos</vt:lpstr>
      <vt:lpstr>Presentación de PowerPoint</vt:lpstr>
      <vt:lpstr>6- Las Redes Semánticas y Mapas Conceptuales</vt:lpstr>
      <vt:lpstr>Redes Semánticas:</vt:lpstr>
      <vt:lpstr>PROCEDIMIENTO:</vt:lpstr>
      <vt:lpstr>EJEMPLOS DE REDES SEMÁNTICAS</vt:lpstr>
      <vt:lpstr>Presentación de PowerPoint</vt:lpstr>
      <vt:lpstr>6.11- Mapa Conceptual:</vt:lpstr>
      <vt:lpstr>Procedimiento:</vt:lpstr>
      <vt:lpstr>EJEMPLOS DE MAPAS CONCEPTUALES</vt:lpstr>
      <vt:lpstr>Presentación de PowerPoint</vt:lpstr>
      <vt:lpstr>GRACIAS  POR SU ATENCIÓN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TÉCNICAS DE EVALUACIÓN POR COMPETENCIAS</dc:title>
  <dc:creator>meduca</dc:creator>
  <cp:lastModifiedBy>Ivan Dominguez</cp:lastModifiedBy>
  <cp:revision>19</cp:revision>
  <dcterms:created xsi:type="dcterms:W3CDTF">2012-01-15T14:29:31Z</dcterms:created>
  <dcterms:modified xsi:type="dcterms:W3CDTF">2012-02-05T13:58:24Z</dcterms:modified>
</cp:coreProperties>
</file>