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67" r:id="rId5"/>
    <p:sldId id="259" r:id="rId6"/>
    <p:sldId id="261" r:id="rId7"/>
    <p:sldId id="262" r:id="rId8"/>
    <p:sldId id="264" r:id="rId9"/>
    <p:sldId id="265" r:id="rId10"/>
    <p:sldId id="266" r:id="rId11"/>
    <p:sldId id="268" r:id="rId12"/>
    <p:sldId id="269" r:id="rId13"/>
    <p:sldId id="270" r:id="rId14"/>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9" autoAdjust="0"/>
  </p:normalViewPr>
  <p:slideViewPr>
    <p:cSldViewPr>
      <p:cViewPr>
        <p:scale>
          <a:sx n="70" d="100"/>
          <a:sy n="70" d="100"/>
        </p:scale>
        <p:origin x="-51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1B814-5F09-4C3D-B2DE-00B0018872F2}" type="datetimeFigureOut">
              <a:rPr lang="es-PA" smtClean="0"/>
              <a:t>13/06/07</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BF022-0632-429C-8238-AEE2B61F0C23}" type="slidenum">
              <a:rPr lang="es-PA" smtClean="0"/>
              <a:t>‹Nº›</a:t>
            </a:fld>
            <a:endParaRPr lang="es-PA"/>
          </a:p>
        </p:txBody>
      </p:sp>
    </p:spTree>
    <p:extLst>
      <p:ext uri="{BB962C8B-B14F-4D97-AF65-F5344CB8AC3E}">
        <p14:creationId xmlns:p14="http://schemas.microsoft.com/office/powerpoint/2010/main" val="411436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D8CBF022-0632-429C-8238-AEE2B61F0C23}" type="slidenum">
              <a:rPr lang="es-PA" smtClean="0"/>
              <a:t>7</a:t>
            </a:fld>
            <a:endParaRPr lang="es-PA"/>
          </a:p>
        </p:txBody>
      </p:sp>
    </p:spTree>
    <p:extLst>
      <p:ext uri="{BB962C8B-B14F-4D97-AF65-F5344CB8AC3E}">
        <p14:creationId xmlns:p14="http://schemas.microsoft.com/office/powerpoint/2010/main" val="352031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D8CBF022-0632-429C-8238-AEE2B61F0C23}" type="slidenum">
              <a:rPr lang="es-PA" smtClean="0"/>
              <a:t>10</a:t>
            </a:fld>
            <a:endParaRPr lang="es-PA"/>
          </a:p>
        </p:txBody>
      </p:sp>
    </p:spTree>
    <p:extLst>
      <p:ext uri="{BB962C8B-B14F-4D97-AF65-F5344CB8AC3E}">
        <p14:creationId xmlns:p14="http://schemas.microsoft.com/office/powerpoint/2010/main" val="115908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2F3C788-AB65-4A01-AA2F-D8533F980945}" type="datetimeFigureOut">
              <a:rPr lang="es-PA" smtClean="0"/>
              <a:t>13/06/07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9B55CDA-300D-4AC4-8962-1F4A3B0164E2}" type="slidenum">
              <a:rPr lang="es-PA" smtClean="0"/>
              <a:t>‹Nº›</a:t>
            </a:fld>
            <a:endParaRPr lang="es-P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F3C788-AB65-4A01-AA2F-D8533F980945}" type="datetimeFigureOut">
              <a:rPr lang="es-PA" smtClean="0"/>
              <a:t>13/06/07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F3C788-AB65-4A01-AA2F-D8533F980945}" type="datetimeFigureOut">
              <a:rPr lang="es-PA" smtClean="0"/>
              <a:t>13/06/07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42F3C788-AB65-4A01-AA2F-D8533F980945}" type="datetimeFigureOut">
              <a:rPr lang="es-PA" smtClean="0"/>
              <a:t>13/06/07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9B55CDA-300D-4AC4-8962-1F4A3B0164E2}" type="slidenum">
              <a:rPr lang="es-PA" smtClean="0"/>
              <a:t>‹Nº›</a:t>
            </a:fld>
            <a:endParaRPr lang="es-PA"/>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F3C788-AB65-4A01-AA2F-D8533F980945}" type="datetimeFigureOut">
              <a:rPr lang="es-PA" smtClean="0"/>
              <a:t>13/06/07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42F3C788-AB65-4A01-AA2F-D8533F980945}" type="datetimeFigureOut">
              <a:rPr lang="es-PA" smtClean="0"/>
              <a:t>13/06/07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2F3C788-AB65-4A01-AA2F-D8533F980945}" type="datetimeFigureOut">
              <a:rPr lang="es-PA" smtClean="0"/>
              <a:t>13/06/07</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F3C788-AB65-4A01-AA2F-D8533F980945}" type="datetimeFigureOut">
              <a:rPr lang="es-PA" smtClean="0"/>
              <a:t>13/06/07</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3C788-AB65-4A01-AA2F-D8533F980945}" type="datetimeFigureOut">
              <a:rPr lang="es-PA" smtClean="0"/>
              <a:t>13/06/07</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F3C788-AB65-4A01-AA2F-D8533F980945}" type="datetimeFigureOut">
              <a:rPr lang="es-PA" smtClean="0"/>
              <a:t>13/06/07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F3C788-AB65-4A01-AA2F-D8533F980945}" type="datetimeFigureOut">
              <a:rPr lang="es-PA" smtClean="0"/>
              <a:t>13/06/07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F9B55CDA-300D-4AC4-8962-1F4A3B0164E2}"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2F3C788-AB65-4A01-AA2F-D8533F980945}" type="datetimeFigureOut">
              <a:rPr lang="es-PA" smtClean="0"/>
              <a:t>13/06/07</a:t>
            </a:fld>
            <a:endParaRPr lang="es-P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P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9B55CDA-300D-4AC4-8962-1F4A3B0164E2}"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636912"/>
            <a:ext cx="7200800" cy="3744416"/>
          </a:xfrm>
        </p:spPr>
        <p:txBody>
          <a:bodyPr>
            <a:normAutofit/>
          </a:bodyPr>
          <a:lstStyle/>
          <a:p>
            <a:r>
              <a:rPr lang="es-PA" sz="1200" dirty="0" smtClean="0">
                <a:latin typeface="Arial" pitchFamily="34" charset="0"/>
                <a:cs typeface="Arial" pitchFamily="34" charset="0"/>
              </a:rPr>
              <a:t>ASIGNATURA</a:t>
            </a:r>
            <a:br>
              <a:rPr lang="es-PA" sz="1200" dirty="0" smtClean="0">
                <a:latin typeface="Arial" pitchFamily="34" charset="0"/>
                <a:cs typeface="Arial" pitchFamily="34" charset="0"/>
              </a:rPr>
            </a:br>
            <a:r>
              <a:rPr lang="es-PA" sz="1200" dirty="0" smtClean="0">
                <a:latin typeface="Arial" pitchFamily="34" charset="0"/>
                <a:cs typeface="Arial" pitchFamily="34" charset="0"/>
              </a:rPr>
              <a:t/>
            </a:r>
            <a:br>
              <a:rPr lang="es-PA" sz="1200" dirty="0" smtClean="0">
                <a:latin typeface="Arial" pitchFamily="34" charset="0"/>
                <a:cs typeface="Arial" pitchFamily="34" charset="0"/>
              </a:rPr>
            </a:br>
            <a:r>
              <a:rPr lang="es-PA" sz="1200" dirty="0" smtClean="0">
                <a:latin typeface="Arial" pitchFamily="34" charset="0"/>
                <a:cs typeface="Arial" pitchFamily="34" charset="0"/>
              </a:rPr>
              <a:t>DISEÑO DE MATERIALES Y MEDIOS  MULTIMEDIA</a:t>
            </a:r>
            <a:br>
              <a:rPr lang="es-PA" sz="1200" dirty="0" smtClean="0">
                <a:latin typeface="Arial" pitchFamily="34" charset="0"/>
                <a:cs typeface="Arial" pitchFamily="34" charset="0"/>
              </a:rPr>
            </a:br>
            <a:r>
              <a:rPr lang="es-PA" dirty="0" smtClean="0"/>
              <a:t/>
            </a:r>
            <a:br>
              <a:rPr lang="es-PA" dirty="0" smtClean="0"/>
            </a:br>
            <a:r>
              <a:rPr lang="es-PA" sz="1300" dirty="0" smtClean="0">
                <a:latin typeface="Arial" pitchFamily="34" charset="0"/>
                <a:cs typeface="Arial" pitchFamily="34" charset="0"/>
              </a:rPr>
              <a:t>MGTR</a:t>
            </a:r>
            <a:br>
              <a:rPr lang="es-PA" sz="1300" dirty="0" smtClean="0">
                <a:latin typeface="Arial" pitchFamily="34" charset="0"/>
                <a:cs typeface="Arial" pitchFamily="34" charset="0"/>
              </a:rPr>
            </a:br>
            <a:r>
              <a:rPr lang="es-PA" sz="1300" dirty="0" smtClean="0">
                <a:latin typeface="Arial" pitchFamily="34" charset="0"/>
                <a:cs typeface="Arial" pitchFamily="34" charset="0"/>
              </a:rPr>
              <a:t>SANTIAGO QUINTERO A.</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dirty="0" smtClean="0">
                <a:latin typeface="Arial" pitchFamily="34" charset="0"/>
                <a:cs typeface="Arial" pitchFamily="34" charset="0"/>
              </a:rPr>
              <a:t>TEMA</a:t>
            </a:r>
            <a:br>
              <a:rPr lang="es-PA" sz="1300" dirty="0" smtClean="0">
                <a:latin typeface="Arial" pitchFamily="34" charset="0"/>
                <a:cs typeface="Arial" pitchFamily="34" charset="0"/>
              </a:rPr>
            </a:br>
            <a:r>
              <a:rPr lang="es-PA" sz="1300" dirty="0" smtClean="0">
                <a:latin typeface="Arial" pitchFamily="34" charset="0"/>
                <a:cs typeface="Arial" pitchFamily="34" charset="0"/>
              </a:rPr>
              <a:t>MÁS ALLÁ DEL SALÓN DE CLASES</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dirty="0" smtClean="0">
                <a:latin typeface="Arial" pitchFamily="34" charset="0"/>
                <a:cs typeface="Arial" pitchFamily="34" charset="0"/>
              </a:rPr>
              <a:t>POR</a:t>
            </a:r>
            <a:br>
              <a:rPr lang="es-PA" sz="1300" dirty="0" smtClean="0">
                <a:latin typeface="Arial" pitchFamily="34" charset="0"/>
                <a:cs typeface="Arial" pitchFamily="34" charset="0"/>
              </a:rPr>
            </a:br>
            <a:r>
              <a:rPr lang="es-PA" sz="1300" dirty="0" smtClean="0">
                <a:latin typeface="Arial" pitchFamily="34" charset="0"/>
                <a:cs typeface="Arial" pitchFamily="34" charset="0"/>
              </a:rPr>
              <a:t>BELTRANA ORTEGA E.</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dirty="0" smtClean="0">
                <a:latin typeface="Arial" pitchFamily="34" charset="0"/>
                <a:cs typeface="Arial" pitchFamily="34" charset="0"/>
              </a:rPr>
              <a:t/>
            </a:r>
            <a:br>
              <a:rPr lang="es-PA" sz="1300" dirty="0" smtClean="0">
                <a:latin typeface="Arial" pitchFamily="34" charset="0"/>
                <a:cs typeface="Arial" pitchFamily="34" charset="0"/>
              </a:rPr>
            </a:br>
            <a:r>
              <a:rPr lang="es-PA" sz="1300" smtClean="0">
                <a:latin typeface="Arial" pitchFamily="34" charset="0"/>
                <a:cs typeface="Arial" pitchFamily="34" charset="0"/>
              </a:rPr>
              <a:t>FEbRERO</a:t>
            </a:r>
            <a:r>
              <a:rPr lang="es-PA" sz="1300" dirty="0" smtClean="0">
                <a:latin typeface="Arial" pitchFamily="34" charset="0"/>
                <a:cs typeface="Arial" pitchFamily="34" charset="0"/>
              </a:rPr>
              <a:t>  10 DEL 2012</a:t>
            </a:r>
            <a:endParaRPr lang="es-PA" sz="13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404666"/>
            <a:ext cx="4962177" cy="165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51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95536" y="494054"/>
            <a:ext cx="8280920" cy="3517851"/>
          </a:xfrm>
        </p:spPr>
        <p:txBody>
          <a:bodyPr/>
          <a:lstStyle/>
          <a:p>
            <a:pPr marL="0" indent="0">
              <a:buNone/>
            </a:pPr>
            <a:r>
              <a:rPr lang="es-PA" dirty="0" smtClean="0"/>
              <a:t>Dada la naturaleza integrativa,  visual, auditiva y kinestésica de las TIC  los</a:t>
            </a:r>
          </a:p>
          <a:p>
            <a:pPr marL="0" indent="0">
              <a:buNone/>
            </a:pPr>
            <a:r>
              <a:rPr lang="es-PA" dirty="0" smtClean="0"/>
              <a:t>miembros de esta generación son  activos, visuales,  los cuales están anuentes al intercambio y emprendedores mediante el empleo de ellas. </a:t>
            </a:r>
            <a:endParaRPr lang="es-P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3886">
            <a:off x="3720371" y="2146162"/>
            <a:ext cx="4365499" cy="368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75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Desempeño del docente</a:t>
            </a:r>
            <a:endParaRPr lang="es-PA" dirty="0"/>
          </a:p>
        </p:txBody>
      </p:sp>
      <p:sp>
        <p:nvSpPr>
          <p:cNvPr id="3" name="2 Marcador de contenido"/>
          <p:cNvSpPr>
            <a:spLocks noGrp="1"/>
          </p:cNvSpPr>
          <p:nvPr>
            <p:ph sz="quarter" idx="13"/>
          </p:nvPr>
        </p:nvSpPr>
        <p:spPr/>
        <p:txBody>
          <a:bodyPr>
            <a:normAutofit/>
          </a:bodyPr>
          <a:lstStyle/>
          <a:p>
            <a:pPr marL="0" indent="0">
              <a:buNone/>
            </a:pPr>
            <a:r>
              <a:rPr lang="es-PA" dirty="0" smtClean="0"/>
              <a:t>Su labor se dirige explícitamente a la formación de personas. Como toda actividad educativa. está esencialmente referida a una dimensión ética profesada y vivida.  Es notable  que los  valores que guían la práctica educativa </a:t>
            </a:r>
          </a:p>
          <a:p>
            <a:pPr marL="0" indent="0">
              <a:buNone/>
            </a:pPr>
            <a:r>
              <a:rPr lang="es-PA" dirty="0" smtClean="0"/>
              <a:t>cobran vida y se  se invalidan en el aula de  clases   y se reflejan en las  prácticas cotidianas.</a:t>
            </a:r>
            <a:endParaRPr lang="es-P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2924944"/>
            <a:ext cx="7069955"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4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Conclusión</a:t>
            </a:r>
            <a:br>
              <a:rPr lang="es-PA" dirty="0" smtClean="0"/>
            </a:br>
            <a:endParaRPr lang="es-PA" dirty="0"/>
          </a:p>
        </p:txBody>
      </p:sp>
      <p:sp>
        <p:nvSpPr>
          <p:cNvPr id="3" name="2 Marcador de contenido"/>
          <p:cNvSpPr>
            <a:spLocks noGrp="1"/>
          </p:cNvSpPr>
          <p:nvPr>
            <p:ph sz="quarter" idx="13"/>
          </p:nvPr>
        </p:nvSpPr>
        <p:spPr/>
        <p:txBody>
          <a:bodyPr/>
          <a:lstStyle/>
          <a:p>
            <a:r>
              <a:rPr lang="es-PA" dirty="0" smtClean="0"/>
              <a:t>Los miembros de esta generación son activos</a:t>
            </a:r>
          </a:p>
          <a:p>
            <a:endParaRPr lang="es-PA" dirty="0" smtClean="0"/>
          </a:p>
          <a:p>
            <a:r>
              <a:rPr lang="es-PA" dirty="0" smtClean="0"/>
              <a:t>La generación net se muestra abierta al cambio</a:t>
            </a:r>
          </a:p>
          <a:p>
            <a:endParaRPr lang="es-PA" dirty="0" smtClean="0"/>
          </a:p>
          <a:p>
            <a:r>
              <a:rPr lang="es-PA" dirty="0" smtClean="0"/>
              <a:t>Los docentes tienen que ser investigativos y deben estar anuentes al cambio curricular</a:t>
            </a:r>
          </a:p>
          <a:p>
            <a:endParaRPr lang="es-PA" dirty="0"/>
          </a:p>
          <a:p>
            <a:endParaRPr lang="es-PA" dirty="0" smtClean="0"/>
          </a:p>
          <a:p>
            <a:endParaRPr lang="es-PA" dirty="0" smtClean="0"/>
          </a:p>
          <a:p>
            <a:endParaRPr lang="es-PA" dirty="0"/>
          </a:p>
          <a:p>
            <a:endParaRPr lang="es-PA" dirty="0" smtClean="0"/>
          </a:p>
          <a:p>
            <a:endParaRPr lang="es-PA" dirty="0"/>
          </a:p>
          <a:p>
            <a:endParaRPr lang="es-PA" dirty="0" smtClean="0"/>
          </a:p>
          <a:p>
            <a:endParaRPr lang="es-PA" dirty="0"/>
          </a:p>
        </p:txBody>
      </p:sp>
    </p:spTree>
    <p:extLst>
      <p:ext uri="{BB962C8B-B14F-4D97-AF65-F5344CB8AC3E}">
        <p14:creationId xmlns:p14="http://schemas.microsoft.com/office/powerpoint/2010/main" val="359149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Bibliografía</a:t>
            </a:r>
            <a:br>
              <a:rPr lang="es-PA" dirty="0" smtClean="0"/>
            </a:br>
            <a:endParaRPr lang="es-PA" dirty="0"/>
          </a:p>
        </p:txBody>
      </p:sp>
      <p:sp>
        <p:nvSpPr>
          <p:cNvPr id="3" name="2 Marcador de contenido"/>
          <p:cNvSpPr>
            <a:spLocks noGrp="1"/>
          </p:cNvSpPr>
          <p:nvPr>
            <p:ph sz="quarter" idx="13"/>
          </p:nvPr>
        </p:nvSpPr>
        <p:spPr>
          <a:xfrm>
            <a:off x="395536" y="1484784"/>
            <a:ext cx="7924800" cy="4114800"/>
          </a:xfrm>
        </p:spPr>
        <p:txBody>
          <a:bodyPr/>
          <a:lstStyle/>
          <a:p>
            <a:pPr marL="0" indent="0">
              <a:buNone/>
            </a:pPr>
            <a:endParaRPr lang="es-PA" dirty="0"/>
          </a:p>
          <a:p>
            <a:endParaRPr lang="es-PA" dirty="0" smtClean="0"/>
          </a:p>
          <a:p>
            <a:pPr marL="0" indent="0">
              <a:buNone/>
            </a:pPr>
            <a:endParaRPr lang="es-PA" dirty="0"/>
          </a:p>
          <a:p>
            <a:pPr marL="0" indent="0">
              <a:buNone/>
            </a:pPr>
            <a:r>
              <a:rPr lang="es-PA" dirty="0" smtClean="0"/>
              <a:t>        www.ucm.es/BUCM/revistas/du</a:t>
            </a:r>
            <a:r>
              <a:rPr lang="es-PA" dirty="0"/>
              <a:t>/.../RCED0808220333A.PDF</a:t>
            </a:r>
          </a:p>
          <a:p>
            <a:endParaRPr lang="es-PA" dirty="0" smtClean="0"/>
          </a:p>
          <a:p>
            <a:pPr marL="0" indent="0">
              <a:buNone/>
            </a:pPr>
            <a:r>
              <a:rPr lang="es-PA" dirty="0" smtClean="0"/>
              <a:t>       </a:t>
            </a:r>
            <a:r>
              <a:rPr lang="es-PA" dirty="0"/>
              <a:t> www.schoolofed.nova.edu/novaeduca/.../</a:t>
            </a:r>
            <a:r>
              <a:rPr lang="es-PA" dirty="0" smtClean="0"/>
              <a:t>pdf/ramon_ferreiro.pdf </a:t>
            </a:r>
          </a:p>
          <a:p>
            <a:pPr marL="0" indent="0">
              <a:buNone/>
            </a:pPr>
            <a:r>
              <a:rPr lang="es-PA" dirty="0"/>
              <a:t>  </a:t>
            </a:r>
          </a:p>
          <a:p>
            <a:pPr marL="0" indent="0">
              <a:buNone/>
            </a:pPr>
            <a:r>
              <a:rPr lang="es-PA" dirty="0" smtClean="0"/>
              <a:t>        www.schoolofed.nova.edu/novaeduca</a:t>
            </a:r>
            <a:r>
              <a:rPr lang="es-PA" dirty="0"/>
              <a:t>/.../pdf/ramon_ferreiro.pdf</a:t>
            </a:r>
          </a:p>
        </p:txBody>
      </p:sp>
    </p:spTree>
    <p:extLst>
      <p:ext uri="{BB962C8B-B14F-4D97-AF65-F5344CB8AC3E}">
        <p14:creationId xmlns:p14="http://schemas.microsoft.com/office/powerpoint/2010/main" val="330619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5832648" cy="1498178"/>
          </a:xfrm>
        </p:spPr>
        <p:txBody>
          <a:bodyPr>
            <a:normAutofit/>
          </a:bodyPr>
          <a:lstStyle/>
          <a:p>
            <a:r>
              <a:rPr lang="es-PA" dirty="0" smtClean="0"/>
              <a:t> La  actividad docente</a:t>
            </a:r>
            <a:br>
              <a:rPr lang="es-PA" dirty="0" smtClean="0"/>
            </a:br>
            <a:endParaRPr lang="es-PA" dirty="0"/>
          </a:p>
        </p:txBody>
      </p:sp>
      <p:sp>
        <p:nvSpPr>
          <p:cNvPr id="3" name="2 Marcador de contenido"/>
          <p:cNvSpPr>
            <a:spLocks noGrp="1"/>
          </p:cNvSpPr>
          <p:nvPr>
            <p:ph sz="quarter" idx="13"/>
          </p:nvPr>
        </p:nvSpPr>
        <p:spPr>
          <a:xfrm>
            <a:off x="467544" y="1556792"/>
            <a:ext cx="8363272" cy="4608512"/>
          </a:xfrm>
        </p:spPr>
        <p:txBody>
          <a:bodyPr/>
          <a:lstStyle/>
          <a:p>
            <a:pPr marL="0" indent="0">
              <a:buNone/>
            </a:pPr>
            <a:r>
              <a:rPr lang="es-PA" dirty="0" smtClean="0"/>
              <a:t>Debe desarrollarse   con el interés de transmitir conocimientos a  los estudiantes  para promover el cambio en la sociedad</a:t>
            </a:r>
            <a:endParaRPr lang="es-P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83529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705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 La sociedad allá fuera.</a:t>
            </a:r>
            <a:endParaRPr lang="es-PA" dirty="0"/>
          </a:p>
        </p:txBody>
      </p:sp>
      <p:sp>
        <p:nvSpPr>
          <p:cNvPr id="3" name="2 Marcador de contenido"/>
          <p:cNvSpPr>
            <a:spLocks noGrp="1"/>
          </p:cNvSpPr>
          <p:nvPr>
            <p:ph sz="quarter" idx="13"/>
          </p:nvPr>
        </p:nvSpPr>
        <p:spPr>
          <a:xfrm>
            <a:off x="457200" y="1600200"/>
            <a:ext cx="8291264" cy="5169090"/>
          </a:xfrm>
        </p:spPr>
        <p:txBody>
          <a:bodyPr/>
          <a:lstStyle/>
          <a:p>
            <a:pPr marL="0" indent="0">
              <a:buNone/>
            </a:pPr>
            <a:r>
              <a:rPr lang="es-PA" dirty="0" smtClean="0"/>
              <a:t>En  realidad es compleja  y desorganizada,   buscando  así  que el docente se ubique</a:t>
            </a:r>
          </a:p>
          <a:p>
            <a:pPr marL="0" indent="0">
              <a:buNone/>
            </a:pPr>
            <a:r>
              <a:rPr lang="es-PA" dirty="0"/>
              <a:t>s</a:t>
            </a:r>
            <a:r>
              <a:rPr lang="es-PA" dirty="0" smtClean="0"/>
              <a:t>iendo mucho más investigativo ,  porque el  estudiante es un reflejo de los   valores que ha adquirido en el seno familiar, y le compete a el darle un seguimiento al mismo.</a:t>
            </a:r>
            <a:endParaRPr lang="es-P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4392488" cy="373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39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Los nuevos ambientes </a:t>
            </a:r>
            <a:endParaRPr lang="es-PA" dirty="0"/>
          </a:p>
        </p:txBody>
      </p:sp>
      <p:sp>
        <p:nvSpPr>
          <p:cNvPr id="3" name="2 Marcador de contenido"/>
          <p:cNvSpPr>
            <a:spLocks noGrp="1"/>
          </p:cNvSpPr>
          <p:nvPr>
            <p:ph sz="quarter" idx="13"/>
          </p:nvPr>
        </p:nvSpPr>
        <p:spPr>
          <a:xfrm>
            <a:off x="539552" y="1556792"/>
            <a:ext cx="8229600" cy="4525963"/>
          </a:xfrm>
        </p:spPr>
        <p:txBody>
          <a:bodyPr>
            <a:normAutofit/>
          </a:bodyPr>
          <a:lstStyle/>
          <a:p>
            <a:pPr marL="0" indent="0">
              <a:buNone/>
            </a:pPr>
            <a:endParaRPr lang="es-PA" dirty="0" smtClean="0"/>
          </a:p>
          <a:p>
            <a:pPr marL="0" indent="0">
              <a:buNone/>
            </a:pPr>
            <a:r>
              <a:rPr lang="es-PA" dirty="0"/>
              <a:t>C</a:t>
            </a:r>
            <a:r>
              <a:rPr lang="es-PA" dirty="0" smtClean="0"/>
              <a:t>on las TIC  que los lleva en el sentido amplio de la palabra a ser consumistas , pero esto no solo se aprecia en las nuevas tecnologías, no, esto también colabora a ser participe de esta  generación  consumidora  de todo las cosas personales, llámese ropa, comida, otros.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40" y="2780928"/>
            <a:ext cx="8461353"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88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L</a:t>
            </a:r>
            <a:r>
              <a:rPr lang="es-PA" dirty="0" smtClean="0"/>
              <a:t>as TIC </a:t>
            </a:r>
            <a:endParaRPr lang="es-PA" dirty="0"/>
          </a:p>
        </p:txBody>
      </p:sp>
      <p:sp>
        <p:nvSpPr>
          <p:cNvPr id="3" name="2 Marcador de contenido"/>
          <p:cNvSpPr>
            <a:spLocks noGrp="1"/>
          </p:cNvSpPr>
          <p:nvPr>
            <p:ph sz="quarter" idx="13"/>
          </p:nvPr>
        </p:nvSpPr>
        <p:spPr/>
        <p:txBody>
          <a:bodyPr/>
          <a:lstStyle/>
          <a:p>
            <a:pPr marL="0" indent="0">
              <a:buNone/>
            </a:pPr>
            <a:r>
              <a:rPr lang="es-PA" dirty="0" smtClean="0"/>
              <a:t>Ellas   han   hecho revuelo en  la enseñanza aprendizaje, pero ¿estarán todos los docentes preparados  para incursionar  en la modernización? ,  es sabido que casi en todas partes del mundo existe internet, pero:? sabrán todos  usar esta herramienta con el objetivo trazado? NO…</a:t>
            </a:r>
          </a:p>
          <a:p>
            <a:pPr marL="0" indent="0">
              <a:buNone/>
            </a:pPr>
            <a:endParaRPr lang="es-P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 y="2708920"/>
            <a:ext cx="88445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66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smtClean="0"/>
              <a:t/>
            </a:r>
            <a:br>
              <a:rPr lang="es-PA" dirty="0" smtClean="0"/>
            </a:br>
            <a:r>
              <a:rPr lang="es-PA" dirty="0" smtClean="0"/>
              <a:t>EL CURRÍCULO</a:t>
            </a:r>
            <a:br>
              <a:rPr lang="es-PA" dirty="0" smtClean="0"/>
            </a:br>
            <a:r>
              <a:rPr lang="es-PA" dirty="0" smtClean="0"/>
              <a:t/>
            </a:r>
            <a:br>
              <a:rPr lang="es-PA" dirty="0" smtClean="0"/>
            </a:br>
            <a:endParaRPr lang="es-PA" dirty="0"/>
          </a:p>
        </p:txBody>
      </p:sp>
      <p:sp>
        <p:nvSpPr>
          <p:cNvPr id="3" name="2 Marcador de contenido"/>
          <p:cNvSpPr>
            <a:spLocks noGrp="1"/>
          </p:cNvSpPr>
          <p:nvPr>
            <p:ph sz="quarter" idx="13"/>
          </p:nvPr>
        </p:nvSpPr>
        <p:spPr/>
        <p:txBody>
          <a:bodyPr/>
          <a:lstStyle/>
          <a:p>
            <a:pPr marL="0" indent="0">
              <a:buNone/>
            </a:pPr>
            <a:r>
              <a:rPr lang="es-PA" dirty="0" smtClean="0"/>
              <a:t>Impera  un cambio  para  desarrollar  estrategias de aprendizaje cónsonas a la realidad del estudiante, ya que él se internaliza fuera del aula  con otro mundo,  no el de estar sentado en un sillón como receptor sin  tener otra actividad, sino la de escuchar al  docente  como proyector . </a:t>
            </a:r>
          </a:p>
          <a:p>
            <a:endParaRPr lang="es-P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88" y="2636912"/>
            <a:ext cx="81369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31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32656"/>
            <a:ext cx="8229600" cy="1143000"/>
          </a:xfrm>
        </p:spPr>
        <p:txBody>
          <a:bodyPr>
            <a:normAutofit/>
          </a:bodyPr>
          <a:lstStyle/>
          <a:p>
            <a:r>
              <a:rPr lang="es-PA" sz="2000" dirty="0" smtClean="0">
                <a:latin typeface="Arial" pitchFamily="34" charset="0"/>
                <a:cs typeface="Arial" pitchFamily="34" charset="0"/>
              </a:rPr>
              <a:t>INTEGRACIÓN DE LAS TIC</a:t>
            </a:r>
            <a:endParaRPr lang="es-PA" sz="2000" dirty="0">
              <a:latin typeface="Arial" pitchFamily="34" charset="0"/>
              <a:cs typeface="Arial" pitchFamily="34" charset="0"/>
            </a:endParaRPr>
          </a:p>
        </p:txBody>
      </p:sp>
      <p:sp>
        <p:nvSpPr>
          <p:cNvPr id="3" name="2 Marcador de contenido"/>
          <p:cNvSpPr>
            <a:spLocks noGrp="1"/>
          </p:cNvSpPr>
          <p:nvPr>
            <p:ph sz="quarter" idx="13"/>
          </p:nvPr>
        </p:nvSpPr>
        <p:spPr/>
        <p:txBody>
          <a:bodyPr/>
          <a:lstStyle/>
          <a:p>
            <a:r>
              <a:rPr lang="es-PA" dirty="0" smtClean="0">
                <a:latin typeface="Arial" pitchFamily="34" charset="0"/>
                <a:cs typeface="Arial" pitchFamily="34" charset="0"/>
              </a:rPr>
              <a:t>Todo esto no es fácil,  requiere de cambios, e  integración de las mismas,   lo que  permitirá  observar  una escuela nueva en lo cual  el ambiente,  el horario, el docente  y los estudiantes   para el logro de  satisfacer  las necesidades de aprendizajes eficaces. </a:t>
            </a:r>
            <a:endParaRPr lang="es-PA" dirty="0">
              <a:latin typeface="Arial" pitchFamily="34" charset="0"/>
              <a:cs typeface="Arial"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753356"/>
            <a:ext cx="6984776" cy="398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670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dirty="0" smtClean="0"/>
              <a:t>La generación net</a:t>
            </a:r>
            <a:br>
              <a:rPr lang="es-PA" dirty="0" smtClean="0"/>
            </a:br>
            <a:endParaRPr lang="es-PA" dirty="0"/>
          </a:p>
        </p:txBody>
      </p:sp>
      <p:sp>
        <p:nvSpPr>
          <p:cNvPr id="3" name="2 Marcador de contenido"/>
          <p:cNvSpPr>
            <a:spLocks noGrp="1"/>
          </p:cNvSpPr>
          <p:nvPr>
            <p:ph sz="quarter" idx="13"/>
          </p:nvPr>
        </p:nvSpPr>
        <p:spPr/>
        <p:txBody>
          <a:bodyPr/>
          <a:lstStyle/>
          <a:p>
            <a:pPr marL="0" indent="0">
              <a:buNone/>
            </a:pPr>
            <a:r>
              <a:rPr lang="es-PA" dirty="0" smtClean="0"/>
              <a:t> </a:t>
            </a:r>
            <a:r>
              <a:rPr lang="es-PA" dirty="0"/>
              <a:t>S</a:t>
            </a:r>
            <a:r>
              <a:rPr lang="es-PA" dirty="0" smtClean="0"/>
              <a:t>e muestra abierta al cambio, no tan solo en cuanto a consumir recientes tecnologías, sino también a nuevos comportamientos y relaciones</a:t>
            </a:r>
          </a:p>
          <a:p>
            <a:pPr marL="0" indent="0">
              <a:buNone/>
            </a:pPr>
            <a:r>
              <a:rPr lang="es-PA" dirty="0" smtClean="0"/>
              <a:t>sociales, a modos de percibir la vida desde otra perspectiva sin o con nuevos prejuicios morales.</a:t>
            </a:r>
            <a:endParaRPr lang="es-P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2936"/>
            <a:ext cx="743964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864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Las tecnologías</a:t>
            </a:r>
            <a:endParaRPr lang="es-PA" dirty="0"/>
          </a:p>
        </p:txBody>
      </p:sp>
      <p:sp>
        <p:nvSpPr>
          <p:cNvPr id="3" name="2 Marcador de contenido"/>
          <p:cNvSpPr>
            <a:spLocks noGrp="1"/>
          </p:cNvSpPr>
          <p:nvPr>
            <p:ph sz="quarter" idx="13"/>
          </p:nvPr>
        </p:nvSpPr>
        <p:spPr/>
        <p:txBody>
          <a:bodyPr/>
          <a:lstStyle/>
          <a:p>
            <a:pPr marL="0" indent="0">
              <a:buNone/>
            </a:pPr>
            <a:r>
              <a:rPr lang="es-PA" dirty="0" smtClean="0"/>
              <a:t>Actualmente es  fácil adquirirlas   lo difícil, es lograr que ellas formen al estudiante  tanto en lo personal como  profesional como miembros  de las nuevas generaciones  como son las net influenciadas   por  las TIC, y   tienen que velar en esta era contemporánea del conocimiento;  buscando la   manera  de incrementar los valores.</a:t>
            </a:r>
            <a:endParaRPr lang="es-P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322" y="2996952"/>
            <a:ext cx="537412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492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239</TotalTime>
  <Words>520</Words>
  <Application>Microsoft Office PowerPoint</Application>
  <PresentationFormat>Presentación en pantalla (4:3)</PresentationFormat>
  <Paragraphs>48</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Horizonte</vt:lpstr>
      <vt:lpstr>ASIGNATURA  DISEÑO DE MATERIALES Y MEDIOS  MULTIMEDIA  MGTR SANTIAGO QUINTERO A.   TEMA MÁS ALLÁ DEL SALÓN DE CLASES   POR BELTRANA ORTEGA E.   FEbRERO  10 DEL 2012</vt:lpstr>
      <vt:lpstr> La  actividad docente </vt:lpstr>
      <vt:lpstr> La sociedad allá fuera.</vt:lpstr>
      <vt:lpstr>Los nuevos ambientes </vt:lpstr>
      <vt:lpstr>Las TIC </vt:lpstr>
      <vt:lpstr> EL CURRÍCULO  </vt:lpstr>
      <vt:lpstr>INTEGRACIÓN DE LAS TIC</vt:lpstr>
      <vt:lpstr>La generación net </vt:lpstr>
      <vt:lpstr>Las tecnologías</vt:lpstr>
      <vt:lpstr>Presentación de PowerPoint</vt:lpstr>
      <vt:lpstr>Desempeño del docente</vt:lpstr>
      <vt:lpstr>Conclusión </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Micelin Ortega</dc:creator>
  <cp:lastModifiedBy>Micelin Ortega</cp:lastModifiedBy>
  <cp:revision>24</cp:revision>
  <dcterms:created xsi:type="dcterms:W3CDTF">2007-06-13T10:42:11Z</dcterms:created>
  <dcterms:modified xsi:type="dcterms:W3CDTF">2007-06-13T07:04:22Z</dcterms:modified>
</cp:coreProperties>
</file>