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1"/>
  </p:notesMasterIdLst>
  <p:sldIdLst>
    <p:sldId id="267" r:id="rId2"/>
    <p:sldId id="269" r:id="rId3"/>
    <p:sldId id="270" r:id="rId4"/>
    <p:sldId id="271" r:id="rId5"/>
    <p:sldId id="268" r:id="rId6"/>
    <p:sldId id="272" r:id="rId7"/>
    <p:sldId id="291" r:id="rId8"/>
    <p:sldId id="295" r:id="rId9"/>
    <p:sldId id="286" r:id="rId10"/>
    <p:sldId id="283" r:id="rId11"/>
    <p:sldId id="284" r:id="rId12"/>
    <p:sldId id="285" r:id="rId13"/>
    <p:sldId id="287" r:id="rId14"/>
    <p:sldId id="257" r:id="rId15"/>
    <p:sldId id="292" r:id="rId16"/>
    <p:sldId id="294" r:id="rId17"/>
    <p:sldId id="293" r:id="rId18"/>
    <p:sldId id="288" r:id="rId19"/>
    <p:sldId id="289" r:id="rId20"/>
    <p:sldId id="290" r:id="rId21"/>
    <p:sldId id="274" r:id="rId22"/>
    <p:sldId id="299" r:id="rId23"/>
    <p:sldId id="298" r:id="rId24"/>
    <p:sldId id="275" r:id="rId25"/>
    <p:sldId id="297" r:id="rId26"/>
    <p:sldId id="276" r:id="rId27"/>
    <p:sldId id="296" r:id="rId28"/>
    <p:sldId id="277" r:id="rId29"/>
    <p:sldId id="27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76344-71BA-4CEB-9F51-4C48703E0F47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10549-537C-4CB3-8222-9E324F6D0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51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 panose="00000000000000000000"/>
                <a:ea typeface="Arial" panose="00000000000000000000"/>
                <a:cs typeface="Arial" panose="00000000000000000000"/>
                <a:sym typeface="Arial" panose="00000000000000000000"/>
              </a:defRPr>
            </a:lvl9pPr>
          </a:lstStyle>
          <a:p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015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676A931-06F5-4AA3-A145-D751F68A034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MyIPFWAdvisor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Status Presentation,</a:t>
            </a:r>
          </a:p>
          <a:p>
            <a:r>
              <a:rPr lang="en-US" dirty="0" smtClean="0"/>
              <a:t>24 February 2012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"/>
            <a:ext cx="1428750" cy="142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1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Verify Users’ </a:t>
            </a:r>
            <a:r>
              <a:rPr lang="en-US" dirty="0"/>
              <a:t>C</a:t>
            </a:r>
            <a:r>
              <a:rPr lang="en-US" dirty="0" smtClean="0"/>
              <a:t>redentials</a:t>
            </a:r>
            <a:endParaRPr lang="en-US" dirty="0"/>
          </a:p>
        </p:txBody>
      </p:sp>
      <p:pic>
        <p:nvPicPr>
          <p:cNvPr id="4" name="Content Placeholder 3" descr="Screen shot 2012-02-27 at 12.26.48 PM.pn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06"/>
          <a:stretch/>
        </p:blipFill>
        <p:spPr>
          <a:xfrm>
            <a:off x="457200" y="1524000"/>
            <a:ext cx="3793677" cy="2016440"/>
          </a:xfrm>
        </p:spPr>
      </p:pic>
      <p:pic>
        <p:nvPicPr>
          <p:cNvPr id="5" name="Picture 4" descr="Screen shot 2012-02-27 at 12.27.42 PM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09"/>
          <a:stretch/>
        </p:blipFill>
        <p:spPr>
          <a:xfrm>
            <a:off x="2578665" y="2823284"/>
            <a:ext cx="4156656" cy="1819143"/>
          </a:xfrm>
          <a:prstGeom prst="rect">
            <a:avLst/>
          </a:prstGeom>
        </p:spPr>
      </p:pic>
      <p:pic>
        <p:nvPicPr>
          <p:cNvPr id="6" name="Picture 5" descr="Screen shot 2012-02-27 at 12.28.07 PM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4669823" y="4161883"/>
            <a:ext cx="4207971" cy="229044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4772456" y="6054666"/>
            <a:ext cx="2989200" cy="256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6778" y="5316002"/>
            <a:ext cx="4503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LDAP Bind is Successful !!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866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Users’ Credentials</a:t>
            </a:r>
          </a:p>
        </p:txBody>
      </p:sp>
      <p:pic>
        <p:nvPicPr>
          <p:cNvPr id="6" name="Content Placeholder 5" descr="Screen shot 2012-02-27 at 12.28.50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" r="22154" b="551"/>
          <a:stretch/>
        </p:blipFill>
        <p:spPr>
          <a:xfrm>
            <a:off x="457200" y="1680427"/>
            <a:ext cx="4033014" cy="2244956"/>
          </a:xfrm>
        </p:spPr>
      </p:pic>
      <p:pic>
        <p:nvPicPr>
          <p:cNvPr id="7" name="Picture 6" descr="Screen shot 2012-02-27 at 12.29.02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25"/>
          <a:stretch/>
        </p:blipFill>
        <p:spPr>
          <a:xfrm>
            <a:off x="3976481" y="2915893"/>
            <a:ext cx="4952631" cy="2260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2580" y="5521246"/>
            <a:ext cx="7807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LDAP bind is unsuccessful then the credentials are considered </a:t>
            </a:r>
          </a:p>
          <a:p>
            <a:r>
              <a:rPr lang="en-US" sz="2000" dirty="0" smtClean="0"/>
              <a:t>invalid and no session is created for the user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143826" y="4784726"/>
            <a:ext cx="3489538" cy="128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113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next couple of weeks…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r>
              <a:rPr lang="en-US" sz="2800" dirty="0" smtClean="0"/>
              <a:t>Display a sample Bingo Sheet on the Web</a:t>
            </a:r>
            <a:endParaRPr lang="en-US" sz="2800" dirty="0"/>
          </a:p>
          <a:p>
            <a:r>
              <a:rPr lang="en-US" sz="2800" dirty="0" smtClean="0"/>
              <a:t>Revise the Group </a:t>
            </a:r>
            <a:r>
              <a:rPr lang="en-US" sz="2800" dirty="0" err="1" smtClean="0"/>
              <a:t>Cmap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035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Connor Becker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9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Model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Connor Becker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498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bingo sheet “requirements” as database entries.</a:t>
            </a:r>
          </a:p>
          <a:p>
            <a:r>
              <a:rPr lang="en-US" dirty="0" smtClean="0"/>
              <a:t>Using PostgreSQL 8.4 database server</a:t>
            </a:r>
          </a:p>
          <a:p>
            <a:r>
              <a:rPr lang="en-US" dirty="0" smtClean="0"/>
              <a:t>Demo afterward, if time allows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77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57293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When the system comes online, it queries the database for the root requirements for each degree.</a:t>
            </a:r>
          </a:p>
          <a:p>
            <a:pPr lvl="1"/>
            <a:r>
              <a:rPr lang="en-US" dirty="0" smtClean="0"/>
              <a:t>Using a lookup table for sub-requirements, it builds a hierarchy of requirements for each degree path</a:t>
            </a:r>
          </a:p>
          <a:p>
            <a:pPr lvl="1"/>
            <a:r>
              <a:rPr lang="en-US" dirty="0" smtClean="0"/>
              <a:t>Each sub-requirement has either sub-requirements to lookup or the id’s of “satisfiers” that could fulfill the req.</a:t>
            </a:r>
          </a:p>
          <a:p>
            <a:r>
              <a:rPr lang="en-US" dirty="0" smtClean="0"/>
              <a:t>When a student logs in, the system queries the registrar’s database for courses the student has taken</a:t>
            </a:r>
          </a:p>
          <a:p>
            <a:pPr lvl="1"/>
            <a:r>
              <a:rPr lang="en-US" dirty="0" smtClean="0"/>
              <a:t>These are then encapsulated as “satisfier” objects in the system</a:t>
            </a:r>
          </a:p>
          <a:p>
            <a:pPr lvl="1"/>
            <a:r>
              <a:rPr lang="en-US" dirty="0" smtClean="0"/>
              <a:t>By reconciling these with the appropriate degree requirement hierarchy, a list of courses the student could take to finish the degree can be compiled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Flow of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00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Trent </a:t>
            </a:r>
            <a:r>
              <a:rPr lang="en-US" dirty="0" err="1" smtClean="0"/>
              <a:t>Forkert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73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457200" y="555893"/>
            <a:ext cx="8229600" cy="861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algn="ctr"/>
            <a:r>
              <a:rPr sz="4400" b="0" dirty="0">
                <a:solidFill>
                  <a:schemeClr val="bg1"/>
                </a:solidFill>
                <a:latin typeface="+mj-lt"/>
              </a:rPr>
              <a:t>Trent </a:t>
            </a:r>
            <a:r>
              <a:rPr sz="4400" b="0" dirty="0" err="1">
                <a:solidFill>
                  <a:schemeClr val="bg1"/>
                </a:solidFill>
                <a:latin typeface="+mj-lt"/>
              </a:rPr>
              <a:t>Forkert</a:t>
            </a:r>
            <a:endParaRPr sz="4400" b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457200" y="2590800"/>
            <a:ext cx="7696200" cy="18866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dirty="0"/>
              <a:t>Still managing Git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dirty="0"/>
              <a:t>Sugar CSP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dirty="0"/>
              <a:t>Writing Business Rules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9821717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457200" y="2667000"/>
            <a:ext cx="7924800" cy="214106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marL="381000" indent="-342900">
              <a:buClr>
                <a:schemeClr val="bg2"/>
              </a:buClr>
              <a:buSzPct val="166666"/>
            </a:pPr>
            <a:r>
              <a:rPr sz="2200" dirty="0"/>
              <a:t>Understand Sugar CSP</a:t>
            </a:r>
          </a:p>
          <a:p>
            <a:pPr marL="381000" indent="-342900">
              <a:buClr>
                <a:schemeClr val="bg2"/>
              </a:buClr>
              <a:buSzPct val="166666"/>
            </a:pPr>
            <a:r>
              <a:rPr sz="2200" dirty="0"/>
              <a:t>How Prof Wolfe uses it</a:t>
            </a:r>
          </a:p>
          <a:p>
            <a:pPr marL="876300" lvl="1" indent="-342900">
              <a:spcBef>
                <a:spcPts val="480"/>
              </a:spcBef>
              <a:buClr>
                <a:schemeClr val="bg2"/>
              </a:buClr>
              <a:buSzPct val="80000"/>
            </a:pPr>
            <a:r>
              <a:rPr dirty="0"/>
              <a:t>Raw data -&gt; usable calendar</a:t>
            </a:r>
          </a:p>
          <a:p>
            <a:pPr marL="419100" indent="-342900">
              <a:spcBef>
                <a:spcPts val="480"/>
              </a:spcBef>
              <a:buClr>
                <a:schemeClr val="bg2"/>
              </a:buClr>
              <a:buSzPct val="133333"/>
            </a:pPr>
            <a:r>
              <a:rPr sz="2200" dirty="0"/>
              <a:t>"Become the expert"</a:t>
            </a:r>
          </a:p>
          <a:p>
            <a:pPr marL="876300" lvl="1" indent="-342900">
              <a:buClr>
                <a:schemeClr val="bg2"/>
              </a:buClr>
              <a:buSzPct val="80000"/>
            </a:pPr>
            <a:r>
              <a:rPr dirty="0"/>
              <a:t>Answer team members' questions about Sugar</a:t>
            </a:r>
          </a:p>
        </p:txBody>
      </p:sp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457200" y="555893"/>
            <a:ext cx="8229600" cy="861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algn="ctr"/>
            <a:r>
              <a:rPr sz="4400" b="0" dirty="0">
                <a:solidFill>
                  <a:schemeClr val="bg1"/>
                </a:solidFill>
                <a:latin typeface="+mj-lt"/>
              </a:rPr>
              <a:t>Sugar CSP</a:t>
            </a:r>
          </a:p>
        </p:txBody>
      </p:sp>
    </p:spTree>
    <p:extLst>
      <p:ext uri="{BB962C8B-B14F-4D97-AF65-F5344CB8AC3E}">
        <p14:creationId xmlns:p14="http://schemas.microsoft.com/office/powerpoint/2010/main" val="3598406725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Marat </a:t>
            </a:r>
            <a:r>
              <a:rPr lang="en-US" sz="2200" dirty="0" err="1" smtClean="0"/>
              <a:t>Kurbanov</a:t>
            </a:r>
            <a:endParaRPr lang="en-US" sz="2200" dirty="0" smtClean="0"/>
          </a:p>
          <a:p>
            <a:pPr lvl="1"/>
            <a:r>
              <a:rPr lang="en-US" dirty="0" smtClean="0"/>
              <a:t>Project Leader, Application Architect, Web Developer</a:t>
            </a:r>
          </a:p>
          <a:p>
            <a:r>
              <a:rPr lang="en-US" sz="2200" dirty="0" smtClean="0"/>
              <a:t>Trent </a:t>
            </a:r>
            <a:r>
              <a:rPr lang="en-US" sz="2200" dirty="0" err="1" smtClean="0"/>
              <a:t>Forkert</a:t>
            </a:r>
            <a:endParaRPr lang="en-US" sz="2200" dirty="0"/>
          </a:p>
          <a:p>
            <a:pPr lvl="1"/>
            <a:r>
              <a:rPr lang="en-US" dirty="0" smtClean="0"/>
              <a:t>Asst. Project Leader, System Architect, System Dev.</a:t>
            </a:r>
          </a:p>
          <a:p>
            <a:r>
              <a:rPr lang="en-US" sz="2200" dirty="0" err="1" smtClean="0"/>
              <a:t>Alek</a:t>
            </a:r>
            <a:r>
              <a:rPr lang="en-US" sz="2200" dirty="0" smtClean="0"/>
              <a:t> Bouillon</a:t>
            </a:r>
          </a:p>
          <a:p>
            <a:pPr lvl="1"/>
            <a:r>
              <a:rPr lang="en-US" dirty="0" smtClean="0"/>
              <a:t>Network Architect, Web Developer</a:t>
            </a:r>
          </a:p>
          <a:p>
            <a:r>
              <a:rPr lang="en-US" sz="2200" dirty="0" err="1" smtClean="0"/>
              <a:t>YeiSol</a:t>
            </a:r>
            <a:r>
              <a:rPr lang="en-US" sz="2200" dirty="0" smtClean="0"/>
              <a:t> Woo</a:t>
            </a:r>
          </a:p>
          <a:p>
            <a:pPr lvl="1"/>
            <a:r>
              <a:rPr lang="en-US" dirty="0" smtClean="0"/>
              <a:t>Database Manager, Business Logic Dev.</a:t>
            </a:r>
          </a:p>
          <a:p>
            <a:r>
              <a:rPr lang="en-US" sz="2200" dirty="0" smtClean="0"/>
              <a:t>Connor Becker</a:t>
            </a:r>
          </a:p>
          <a:p>
            <a:pPr lvl="1"/>
            <a:r>
              <a:rPr lang="en-US" dirty="0" smtClean="0"/>
              <a:t>Documentation Manager, Business Logic Dev.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0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457200" y="555893"/>
            <a:ext cx="8229600" cy="8617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algn="ctr"/>
            <a:r>
              <a:rPr sz="4400" b="0" dirty="0">
                <a:solidFill>
                  <a:schemeClr val="bg1"/>
                </a:solidFill>
                <a:latin typeface="+mj-lt"/>
              </a:rPr>
              <a:t>Writing Business Rules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457200" y="2667000"/>
            <a:ext cx="7391400" cy="306183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spAutoFit/>
          </a:bodyPr>
          <a:lstStyle/>
          <a:p>
            <a:pPr marL="381000" indent="-342900">
              <a:buClr>
                <a:schemeClr val="bg2"/>
              </a:buClr>
              <a:buSzPct val="166666"/>
            </a:pPr>
            <a:r>
              <a:rPr sz="2200" dirty="0"/>
              <a:t>Some Requirements can be complicated</a:t>
            </a:r>
          </a:p>
          <a:p>
            <a:pPr marL="381000" indent="-342900">
              <a:buClr>
                <a:schemeClr val="bg2"/>
              </a:buClr>
              <a:buSzPct val="166666"/>
            </a:pPr>
            <a:r>
              <a:rPr sz="2200" dirty="0"/>
              <a:t>Requirements with special rules</a:t>
            </a:r>
          </a:p>
          <a:p>
            <a:pPr marL="876300" lvl="1" indent="-342900">
              <a:buClr>
                <a:schemeClr val="bg2"/>
              </a:buClr>
              <a:buSzPct val="80000"/>
            </a:pPr>
            <a:r>
              <a:rPr dirty="0"/>
              <a:t>Gen Ed</a:t>
            </a:r>
          </a:p>
          <a:p>
            <a:pPr marL="876300" lvl="1" indent="-342900">
              <a:buClr>
                <a:schemeClr val="bg2"/>
              </a:buClr>
              <a:buSzPct val="80000"/>
            </a:pPr>
            <a:r>
              <a:rPr dirty="0"/>
              <a:t>Advanced Communication</a:t>
            </a:r>
          </a:p>
          <a:p>
            <a:pPr marL="876300" lvl="1" indent="-342900">
              <a:buClr>
                <a:schemeClr val="bg2"/>
              </a:buClr>
              <a:buSzPct val="80000"/>
            </a:pPr>
            <a:r>
              <a:rPr dirty="0"/>
              <a:t>Lab Science</a:t>
            </a:r>
          </a:p>
          <a:p>
            <a:pPr marL="876300" lvl="1" indent="-342900">
              <a:spcBef>
                <a:spcPts val="480"/>
              </a:spcBef>
              <a:buClr>
                <a:schemeClr val="bg2"/>
              </a:buClr>
              <a:buSzPct val="80000"/>
            </a:pPr>
            <a:r>
              <a:rPr dirty="0"/>
              <a:t>No CS course with grade &lt; C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876248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Alek</a:t>
            </a:r>
            <a:r>
              <a:rPr lang="en-US" dirty="0" smtClean="0"/>
              <a:t> Bouillon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88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Alek</a:t>
            </a:r>
            <a:r>
              <a:rPr lang="en-US" dirty="0" smtClean="0"/>
              <a:t> Bouillon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Display Schedule on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042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Alek</a:t>
            </a:r>
            <a:r>
              <a:rPr lang="en-US" dirty="0" smtClean="0"/>
              <a:t> Bouillon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001" y="1371600"/>
            <a:ext cx="7962399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6302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Status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Get An Idea of Where We’re Going,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862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Application Architecture</a:t>
            </a:r>
            <a:endParaRPr lang="en-US" dirty="0"/>
          </a:p>
        </p:txBody>
      </p:sp>
      <p:pic>
        <p:nvPicPr>
          <p:cNvPr id="4" name="Content Placeholder 3" descr="myIPFWAdvisor Archite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914400"/>
            <a:ext cx="4495800" cy="5723522"/>
          </a:xfrm>
        </p:spPr>
      </p:pic>
    </p:spTree>
    <p:extLst>
      <p:ext uri="{BB962C8B-B14F-4D97-AF65-F5344CB8AC3E}">
        <p14:creationId xmlns:p14="http://schemas.microsoft.com/office/powerpoint/2010/main" val="21591879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Waiting for Servers.......</a:t>
            </a:r>
          </a:p>
          <a:p>
            <a:pPr lvl="1"/>
            <a:r>
              <a:rPr lang="en-US" dirty="0" smtClean="0"/>
              <a:t>IPFW Registrar server finally back up yesterday</a:t>
            </a:r>
          </a:p>
          <a:p>
            <a:pPr lvl="1"/>
            <a:r>
              <a:rPr lang="en-US" dirty="0" smtClean="0"/>
              <a:t>Dr. Sedlmeyer and Trent to set up central PostgreSQL database server very soon</a:t>
            </a:r>
          </a:p>
          <a:p>
            <a:r>
              <a:rPr lang="en-US" dirty="0" smtClean="0"/>
              <a:t>Working on connecting our individual work together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0321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Gantt Chart</a:t>
            </a:r>
            <a:endParaRPr lang="en-US" dirty="0"/>
          </a:p>
        </p:txBody>
      </p:sp>
      <p:pic>
        <p:nvPicPr>
          <p:cNvPr id="7" name="Content Placeholder 6" descr="Gant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833112"/>
            <a:ext cx="7772400" cy="5943600"/>
          </a:xfrm>
        </p:spPr>
      </p:pic>
    </p:spTree>
    <p:extLst>
      <p:ext uri="{BB962C8B-B14F-4D97-AF65-F5344CB8AC3E}">
        <p14:creationId xmlns:p14="http://schemas.microsoft.com/office/powerpoint/2010/main" val="4033735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Reply to Any Concerns or Comments,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07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MyIPFWAdvisor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 For Listening!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"/>
            <a:ext cx="1428750" cy="142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482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Project Recap</a:t>
            </a:r>
          </a:p>
          <a:p>
            <a:r>
              <a:rPr lang="en-US" sz="2000" dirty="0" smtClean="0"/>
              <a:t>Member Status Reports</a:t>
            </a:r>
          </a:p>
          <a:p>
            <a:pPr lvl="1"/>
            <a:r>
              <a:rPr lang="en-US" sz="2000" dirty="0" smtClean="0"/>
              <a:t>Marat</a:t>
            </a:r>
          </a:p>
          <a:p>
            <a:pPr lvl="1"/>
            <a:r>
              <a:rPr lang="en-US" sz="2000" dirty="0" err="1" smtClean="0"/>
              <a:t>YeiSol</a:t>
            </a:r>
            <a:endParaRPr lang="en-US" sz="2000" dirty="0" smtClean="0"/>
          </a:p>
          <a:p>
            <a:pPr lvl="1"/>
            <a:r>
              <a:rPr lang="en-US" sz="2000" dirty="0" smtClean="0"/>
              <a:t>Connor</a:t>
            </a:r>
          </a:p>
          <a:p>
            <a:pPr lvl="1"/>
            <a:r>
              <a:rPr lang="en-US" sz="2000" dirty="0" smtClean="0"/>
              <a:t>Trent</a:t>
            </a:r>
          </a:p>
          <a:p>
            <a:pPr lvl="1"/>
            <a:r>
              <a:rPr lang="en-US" sz="2000" dirty="0" err="1" smtClean="0"/>
              <a:t>Alek</a:t>
            </a:r>
            <a:endParaRPr lang="en-US" sz="2000" dirty="0" smtClean="0"/>
          </a:p>
          <a:p>
            <a:r>
              <a:rPr lang="en-US" sz="2000" dirty="0" smtClean="0"/>
              <a:t>Project Status</a:t>
            </a:r>
          </a:p>
          <a:p>
            <a:r>
              <a:rPr lang="en-US" sz="2000" dirty="0" smtClean="0"/>
              <a:t>Questions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75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Recap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Those Not Familiar With The Subject,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64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the </a:t>
            </a:r>
            <a:r>
              <a:rPr lang="en-US" dirty="0" smtClean="0"/>
              <a:t>MyIPFWAdvisor </a:t>
            </a:r>
            <a:r>
              <a:rPr lang="en-US" dirty="0"/>
              <a:t>project is to create an intelligent software system </a:t>
            </a:r>
            <a:r>
              <a:rPr lang="en-US" dirty="0" smtClean="0"/>
              <a:t>that will </a:t>
            </a:r>
            <a:r>
              <a:rPr lang="en-US" dirty="0"/>
              <a:t>guide a student through course schedule construction from matriculation </a:t>
            </a:r>
            <a:r>
              <a:rPr lang="en-US" dirty="0" smtClean="0"/>
              <a:t>through graduation.</a:t>
            </a:r>
          </a:p>
          <a:p>
            <a:r>
              <a:rPr lang="en-US" dirty="0" smtClean="0"/>
              <a:t>This will alleviate some of the pressure that advisors have been subjected to in recent years.</a:t>
            </a:r>
          </a:p>
          <a:p>
            <a:r>
              <a:rPr lang="en-US" dirty="0" smtClean="0"/>
              <a:t>This will provide a standard first-response automated scheduling system for students.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MyIPFWAdvisor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4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 Status Reports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Get An Idea Of What We’ve Been Doing,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7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Marat </a:t>
            </a:r>
            <a:r>
              <a:rPr lang="en-US" dirty="0" err="1" smtClean="0"/>
              <a:t>Kurbanov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8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60438"/>
          </a:xfrm>
        </p:spPr>
        <p:txBody>
          <a:bodyPr/>
          <a:lstStyle/>
          <a:p>
            <a:r>
              <a:rPr lang="en-US" dirty="0" smtClean="0"/>
              <a:t>Display Bingo </a:t>
            </a:r>
            <a:r>
              <a:rPr lang="en-US" dirty="0"/>
              <a:t>S</a:t>
            </a:r>
            <a:r>
              <a:rPr lang="en-US" dirty="0" smtClean="0"/>
              <a:t>tructure</a:t>
            </a:r>
            <a:endParaRPr lang="en-US" dirty="0"/>
          </a:p>
        </p:txBody>
      </p:sp>
      <p:pic>
        <p:nvPicPr>
          <p:cNvPr id="4" name="Content Placeholder 3" descr="bingoPrintou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066799"/>
            <a:ext cx="3886200" cy="5487315"/>
          </a:xfrm>
        </p:spPr>
      </p:pic>
    </p:spTree>
    <p:extLst>
      <p:ext uri="{BB962C8B-B14F-4D97-AF65-F5344CB8AC3E}">
        <p14:creationId xmlns:p14="http://schemas.microsoft.com/office/powerpoint/2010/main" val="102015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YeiSol</a:t>
            </a:r>
            <a:r>
              <a:rPr lang="en-US" dirty="0" smtClean="0"/>
              <a:t> Woo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171</TotalTime>
  <Words>498</Words>
  <Application>Microsoft Office PowerPoint</Application>
  <PresentationFormat>On-screen Show (4:3)</PresentationFormat>
  <Paragraphs>93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Waveform</vt:lpstr>
      <vt:lpstr>MyIPFWAdvisor</vt:lpstr>
      <vt:lpstr>Who Are We?</vt:lpstr>
      <vt:lpstr>Outline</vt:lpstr>
      <vt:lpstr>Project Recap</vt:lpstr>
      <vt:lpstr>What is MyIPFWAdvisor?</vt:lpstr>
      <vt:lpstr>Member Status Reports</vt:lpstr>
      <vt:lpstr>Marat Kurbanov</vt:lpstr>
      <vt:lpstr>Display Bingo Structure</vt:lpstr>
      <vt:lpstr>YeiSol Woo</vt:lpstr>
      <vt:lpstr>Verify Users’ Credentials</vt:lpstr>
      <vt:lpstr>Verify Users’ Credentials</vt:lpstr>
      <vt:lpstr>For next couple of weeks…</vt:lpstr>
      <vt:lpstr>Connor Becker</vt:lpstr>
      <vt:lpstr>Connor Becker</vt:lpstr>
      <vt:lpstr>Data Model</vt:lpstr>
      <vt:lpstr>Basic Flow of Data</vt:lpstr>
      <vt:lpstr>Trent Forkert</vt:lpstr>
      <vt:lpstr>Trent Forkert</vt:lpstr>
      <vt:lpstr>Sugar CSP</vt:lpstr>
      <vt:lpstr>Writing Business Rules</vt:lpstr>
      <vt:lpstr>Alek Bouillon</vt:lpstr>
      <vt:lpstr>Alek Bouillon</vt:lpstr>
      <vt:lpstr>Alek Bouillon</vt:lpstr>
      <vt:lpstr>Project Status</vt:lpstr>
      <vt:lpstr>Application Architecture</vt:lpstr>
      <vt:lpstr>Project Status</vt:lpstr>
      <vt:lpstr>Gantt Chart</vt:lpstr>
      <vt:lpstr>Questions?</vt:lpstr>
      <vt:lpstr>MyIPFWAdvisor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Up?</dc:title>
  <dc:creator>Connor Becker</dc:creator>
  <cp:lastModifiedBy>Connor N. Becker</cp:lastModifiedBy>
  <cp:revision>22</cp:revision>
  <dcterms:created xsi:type="dcterms:W3CDTF">2012-02-05T22:04:40Z</dcterms:created>
  <dcterms:modified xsi:type="dcterms:W3CDTF">2012-03-12T19:00:48Z</dcterms:modified>
</cp:coreProperties>
</file>