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71" r:id="rId4"/>
    <p:sldId id="259" r:id="rId5"/>
    <p:sldId id="258" r:id="rId6"/>
    <p:sldId id="260" r:id="rId7"/>
    <p:sldId id="261" r:id="rId8"/>
    <p:sldId id="262" r:id="rId9"/>
    <p:sldId id="263" r:id="rId10"/>
    <p:sldId id="265" r:id="rId11"/>
    <p:sldId id="264" r:id="rId12"/>
    <p:sldId id="267" r:id="rId13"/>
    <p:sldId id="266" r:id="rId14"/>
    <p:sldId id="268" r:id="rId15"/>
    <p:sldId id="270" r:id="rId16"/>
    <p:sldId id="269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72" d="100"/>
          <a:sy n="72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703377-0E5F-4ACD-B96C-8303F29F8A8B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E823982A-F61C-48A8-95DB-6F83B5F3997E}">
      <dgm:prSet phldrT="[Texto]" custT="1"/>
      <dgm:spPr/>
      <dgm:t>
        <a:bodyPr/>
        <a:lstStyle/>
        <a:p>
          <a:r>
            <a:rPr lang="es-ES" sz="1800" dirty="0" smtClean="0">
              <a:solidFill>
                <a:schemeClr val="bg1"/>
              </a:solidFill>
              <a:latin typeface="Arial Black" pitchFamily="34" charset="0"/>
            </a:rPr>
            <a:t>Exógenos</a:t>
          </a:r>
          <a:endParaRPr lang="es-ES" sz="1800" dirty="0">
            <a:solidFill>
              <a:schemeClr val="bg1"/>
            </a:solidFill>
            <a:latin typeface="Arial Black" pitchFamily="34" charset="0"/>
          </a:endParaRPr>
        </a:p>
      </dgm:t>
    </dgm:pt>
    <dgm:pt modelId="{71A646FC-9697-498B-BD23-35A8CD23BDFE}" type="parTrans" cxnId="{25D2BE99-1BC8-4D45-AC4C-225F2F1C8EC0}">
      <dgm:prSet/>
      <dgm:spPr/>
      <dgm:t>
        <a:bodyPr/>
        <a:lstStyle/>
        <a:p>
          <a:endParaRPr lang="es-ES"/>
        </a:p>
      </dgm:t>
    </dgm:pt>
    <dgm:pt modelId="{84143079-80E9-4D9C-B686-CFEF497AD730}" type="sibTrans" cxnId="{25D2BE99-1BC8-4D45-AC4C-225F2F1C8EC0}">
      <dgm:prSet/>
      <dgm:spPr/>
      <dgm:t>
        <a:bodyPr/>
        <a:lstStyle/>
        <a:p>
          <a:endParaRPr lang="es-ES"/>
        </a:p>
      </dgm:t>
    </dgm:pt>
    <dgm:pt modelId="{B37995BC-3E01-4C39-9E23-2B03F9665AC7}">
      <dgm:prSet phldrT="[Texto]"/>
      <dgm:spPr/>
      <dgm:t>
        <a:bodyPr/>
        <a:lstStyle/>
        <a:p>
          <a:r>
            <a:rPr lang="es-PA" dirty="0" smtClean="0">
              <a:latin typeface="Arial Black" pitchFamily="34" charset="0"/>
            </a:rPr>
            <a:t>Falta de equipamiento y mantenimiento.</a:t>
          </a:r>
          <a:endParaRPr lang="es-ES" dirty="0">
            <a:latin typeface="Arial Black" pitchFamily="34" charset="0"/>
          </a:endParaRPr>
        </a:p>
      </dgm:t>
    </dgm:pt>
    <dgm:pt modelId="{2D91F85F-7217-41FE-9C4B-9125544466F0}" type="parTrans" cxnId="{7A751851-202B-486D-B937-FB515187923D}">
      <dgm:prSet/>
      <dgm:spPr/>
      <dgm:t>
        <a:bodyPr/>
        <a:lstStyle/>
        <a:p>
          <a:endParaRPr lang="es-ES"/>
        </a:p>
      </dgm:t>
    </dgm:pt>
    <dgm:pt modelId="{98B6DCD0-121B-4280-B175-B0864ACCA22A}" type="sibTrans" cxnId="{7A751851-202B-486D-B937-FB515187923D}">
      <dgm:prSet/>
      <dgm:spPr/>
      <dgm:t>
        <a:bodyPr/>
        <a:lstStyle/>
        <a:p>
          <a:endParaRPr lang="es-ES"/>
        </a:p>
      </dgm:t>
    </dgm:pt>
    <dgm:pt modelId="{20A7C412-48AF-4222-8E91-24A5E1108BE8}">
      <dgm:prSet phldrT="[Texto]" custT="1"/>
      <dgm:spPr/>
      <dgm:t>
        <a:bodyPr/>
        <a:lstStyle/>
        <a:p>
          <a:r>
            <a:rPr lang="es-ES" sz="1800" dirty="0" smtClean="0">
              <a:solidFill>
                <a:schemeClr val="bg1"/>
              </a:solidFill>
              <a:latin typeface="Arial Black" pitchFamily="34" charset="0"/>
            </a:rPr>
            <a:t>Endógenos</a:t>
          </a:r>
          <a:endParaRPr lang="es-ES" sz="1800" dirty="0">
            <a:solidFill>
              <a:schemeClr val="bg1"/>
            </a:solidFill>
            <a:latin typeface="Arial Black" pitchFamily="34" charset="0"/>
          </a:endParaRPr>
        </a:p>
      </dgm:t>
    </dgm:pt>
    <dgm:pt modelId="{1DB6BD61-114D-4EA4-8835-0037979D6D86}" type="parTrans" cxnId="{B8928C0B-CFF0-4FA3-A00D-75BE7169C832}">
      <dgm:prSet/>
      <dgm:spPr/>
      <dgm:t>
        <a:bodyPr/>
        <a:lstStyle/>
        <a:p>
          <a:endParaRPr lang="es-ES"/>
        </a:p>
      </dgm:t>
    </dgm:pt>
    <dgm:pt modelId="{833FF271-53E3-4107-8D91-67BEBDD4335B}" type="sibTrans" cxnId="{B8928C0B-CFF0-4FA3-A00D-75BE7169C832}">
      <dgm:prSet/>
      <dgm:spPr/>
      <dgm:t>
        <a:bodyPr/>
        <a:lstStyle/>
        <a:p>
          <a:endParaRPr lang="es-ES"/>
        </a:p>
      </dgm:t>
    </dgm:pt>
    <dgm:pt modelId="{D94DAEEF-9B53-41E5-AC78-CEB03FFC1B96}">
      <dgm:prSet phldrT="[Texto]"/>
      <dgm:spPr/>
      <dgm:t>
        <a:bodyPr/>
        <a:lstStyle/>
        <a:p>
          <a:r>
            <a:rPr lang="es-PA" dirty="0" smtClean="0">
              <a:latin typeface="Arial Black" pitchFamily="34" charset="0"/>
            </a:rPr>
            <a:t>Están relacionados con la falta de formación al docente.</a:t>
          </a:r>
          <a:endParaRPr lang="es-ES" dirty="0">
            <a:latin typeface="Arial Black" pitchFamily="34" charset="0"/>
          </a:endParaRPr>
        </a:p>
      </dgm:t>
    </dgm:pt>
    <dgm:pt modelId="{0363885B-6570-4F46-8E25-2B534EF6CE2D}" type="parTrans" cxnId="{59183DCC-4E22-4C44-A0CA-56E5A83D400C}">
      <dgm:prSet/>
      <dgm:spPr/>
      <dgm:t>
        <a:bodyPr/>
        <a:lstStyle/>
        <a:p>
          <a:endParaRPr lang="es-ES"/>
        </a:p>
      </dgm:t>
    </dgm:pt>
    <dgm:pt modelId="{752FCDF9-9D1D-4D7A-9389-4F856257E6D5}" type="sibTrans" cxnId="{59183DCC-4E22-4C44-A0CA-56E5A83D400C}">
      <dgm:prSet/>
      <dgm:spPr/>
      <dgm:t>
        <a:bodyPr/>
        <a:lstStyle/>
        <a:p>
          <a:endParaRPr lang="es-ES"/>
        </a:p>
      </dgm:t>
    </dgm:pt>
    <dgm:pt modelId="{FD92209C-6A36-4E98-A8AB-CFF5DCA67B46}" type="pres">
      <dgm:prSet presAssocID="{D4703377-0E5F-4ACD-B96C-8303F29F8A8B}" presName="linearFlow" presStyleCnt="0">
        <dgm:presLayoutVars>
          <dgm:dir/>
          <dgm:animLvl val="lvl"/>
          <dgm:resizeHandles val="exact"/>
        </dgm:presLayoutVars>
      </dgm:prSet>
      <dgm:spPr/>
    </dgm:pt>
    <dgm:pt modelId="{650D9CBA-F033-47C7-AE6D-6303473C0973}" type="pres">
      <dgm:prSet presAssocID="{E823982A-F61C-48A8-95DB-6F83B5F3997E}" presName="composite" presStyleCnt="0"/>
      <dgm:spPr/>
    </dgm:pt>
    <dgm:pt modelId="{D651BEA0-0DD0-42C3-81AF-B62B84F6CE60}" type="pres">
      <dgm:prSet presAssocID="{E823982A-F61C-48A8-95DB-6F83B5F3997E}" presName="parentText" presStyleLbl="alignNode1" presStyleIdx="0" presStyleCnt="2" custScaleX="139197" custLinFactNeighborX="2859" custLinFactNeighborY="-159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D6E5BD-1C8F-404C-95EB-F9BAF4900676}" type="pres">
      <dgm:prSet presAssocID="{E823982A-F61C-48A8-95DB-6F83B5F3997E}" presName="descendantText" presStyleLbl="alignAcc1" presStyleIdx="0" presStyleCnt="2" custScaleX="91402" custLinFactNeighborX="274" custLinFactNeighborY="-24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CB7116-9DC3-4DC4-ACEE-9AB0B75E0F1C}" type="pres">
      <dgm:prSet presAssocID="{84143079-80E9-4D9C-B686-CFEF497AD730}" presName="sp" presStyleCnt="0"/>
      <dgm:spPr/>
    </dgm:pt>
    <dgm:pt modelId="{2659080C-EF4A-4A1C-B0D7-4E21DCD57D36}" type="pres">
      <dgm:prSet presAssocID="{20A7C412-48AF-4222-8E91-24A5E1108BE8}" presName="composite" presStyleCnt="0"/>
      <dgm:spPr/>
    </dgm:pt>
    <dgm:pt modelId="{FB4A2598-2D37-490F-8325-CB3B47712D9E}" type="pres">
      <dgm:prSet presAssocID="{20A7C412-48AF-4222-8E91-24A5E1108BE8}" presName="parentText" presStyleLbl="alignNode1" presStyleIdx="1" presStyleCnt="2" custScaleX="139083">
        <dgm:presLayoutVars>
          <dgm:chMax val="1"/>
          <dgm:bulletEnabled val="1"/>
        </dgm:presLayoutVars>
      </dgm:prSet>
      <dgm:spPr/>
    </dgm:pt>
    <dgm:pt modelId="{72696575-8069-4CBF-AB02-27D9030A0F3A}" type="pres">
      <dgm:prSet presAssocID="{20A7C412-48AF-4222-8E91-24A5E1108BE8}" presName="descendantText" presStyleLbl="alignAcc1" presStyleIdx="1" presStyleCnt="2" custScaleX="88131" custLinFactNeighborX="-2035" custLinFactNeighborY="-70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8928C0B-CFF0-4FA3-A00D-75BE7169C832}" srcId="{D4703377-0E5F-4ACD-B96C-8303F29F8A8B}" destId="{20A7C412-48AF-4222-8E91-24A5E1108BE8}" srcOrd="1" destOrd="0" parTransId="{1DB6BD61-114D-4EA4-8835-0037979D6D86}" sibTransId="{833FF271-53E3-4107-8D91-67BEBDD4335B}"/>
    <dgm:cxn modelId="{25D2BE99-1BC8-4D45-AC4C-225F2F1C8EC0}" srcId="{D4703377-0E5F-4ACD-B96C-8303F29F8A8B}" destId="{E823982A-F61C-48A8-95DB-6F83B5F3997E}" srcOrd="0" destOrd="0" parTransId="{71A646FC-9697-498B-BD23-35A8CD23BDFE}" sibTransId="{84143079-80E9-4D9C-B686-CFEF497AD730}"/>
    <dgm:cxn modelId="{59183DCC-4E22-4C44-A0CA-56E5A83D400C}" srcId="{20A7C412-48AF-4222-8E91-24A5E1108BE8}" destId="{D94DAEEF-9B53-41E5-AC78-CEB03FFC1B96}" srcOrd="0" destOrd="0" parTransId="{0363885B-6570-4F46-8E25-2B534EF6CE2D}" sibTransId="{752FCDF9-9D1D-4D7A-9389-4F856257E6D5}"/>
    <dgm:cxn modelId="{7A751851-202B-486D-B937-FB515187923D}" srcId="{E823982A-F61C-48A8-95DB-6F83B5F3997E}" destId="{B37995BC-3E01-4C39-9E23-2B03F9665AC7}" srcOrd="0" destOrd="0" parTransId="{2D91F85F-7217-41FE-9C4B-9125544466F0}" sibTransId="{98B6DCD0-121B-4280-B175-B0864ACCA22A}"/>
    <dgm:cxn modelId="{3E0A37C6-F3F2-4C04-A1E9-52E1C1B4D69E}" type="presOf" srcId="{20A7C412-48AF-4222-8E91-24A5E1108BE8}" destId="{FB4A2598-2D37-490F-8325-CB3B47712D9E}" srcOrd="0" destOrd="0" presId="urn:microsoft.com/office/officeart/2005/8/layout/chevron2"/>
    <dgm:cxn modelId="{75720035-2D2E-420D-A206-3ED5F7AB8357}" type="presOf" srcId="{D94DAEEF-9B53-41E5-AC78-CEB03FFC1B96}" destId="{72696575-8069-4CBF-AB02-27D9030A0F3A}" srcOrd="0" destOrd="0" presId="urn:microsoft.com/office/officeart/2005/8/layout/chevron2"/>
    <dgm:cxn modelId="{CF1262BC-2C36-4D46-8D39-7DACEB90B4B2}" type="presOf" srcId="{B37995BC-3E01-4C39-9E23-2B03F9665AC7}" destId="{C0D6E5BD-1C8F-404C-95EB-F9BAF4900676}" srcOrd="0" destOrd="0" presId="urn:microsoft.com/office/officeart/2005/8/layout/chevron2"/>
    <dgm:cxn modelId="{B4D6C9E7-1709-4A2A-8D65-43D593A026AB}" type="presOf" srcId="{E823982A-F61C-48A8-95DB-6F83B5F3997E}" destId="{D651BEA0-0DD0-42C3-81AF-B62B84F6CE60}" srcOrd="0" destOrd="0" presId="urn:microsoft.com/office/officeart/2005/8/layout/chevron2"/>
    <dgm:cxn modelId="{5C3B5D87-9546-4B79-A153-24BE21E75EDB}" type="presOf" srcId="{D4703377-0E5F-4ACD-B96C-8303F29F8A8B}" destId="{FD92209C-6A36-4E98-A8AB-CFF5DCA67B46}" srcOrd="0" destOrd="0" presId="urn:microsoft.com/office/officeart/2005/8/layout/chevron2"/>
    <dgm:cxn modelId="{B81882CC-48B6-4C13-B13F-1C14343D2A38}" type="presParOf" srcId="{FD92209C-6A36-4E98-A8AB-CFF5DCA67B46}" destId="{650D9CBA-F033-47C7-AE6D-6303473C0973}" srcOrd="0" destOrd="0" presId="urn:microsoft.com/office/officeart/2005/8/layout/chevron2"/>
    <dgm:cxn modelId="{F901B168-80EC-4315-AA6D-859E503F1858}" type="presParOf" srcId="{650D9CBA-F033-47C7-AE6D-6303473C0973}" destId="{D651BEA0-0DD0-42C3-81AF-B62B84F6CE60}" srcOrd="0" destOrd="0" presId="urn:microsoft.com/office/officeart/2005/8/layout/chevron2"/>
    <dgm:cxn modelId="{922744DE-56A3-43C6-84FF-90B64AC7C605}" type="presParOf" srcId="{650D9CBA-F033-47C7-AE6D-6303473C0973}" destId="{C0D6E5BD-1C8F-404C-95EB-F9BAF4900676}" srcOrd="1" destOrd="0" presId="urn:microsoft.com/office/officeart/2005/8/layout/chevron2"/>
    <dgm:cxn modelId="{2BBA346C-3144-4375-BD02-DA5DD2208A44}" type="presParOf" srcId="{FD92209C-6A36-4E98-A8AB-CFF5DCA67B46}" destId="{5ACB7116-9DC3-4DC4-ACEE-9AB0B75E0F1C}" srcOrd="1" destOrd="0" presId="urn:microsoft.com/office/officeart/2005/8/layout/chevron2"/>
    <dgm:cxn modelId="{2EA14719-4AA2-4A7C-8E45-663FB13C9BA5}" type="presParOf" srcId="{FD92209C-6A36-4E98-A8AB-CFF5DCA67B46}" destId="{2659080C-EF4A-4A1C-B0D7-4E21DCD57D36}" srcOrd="2" destOrd="0" presId="urn:microsoft.com/office/officeart/2005/8/layout/chevron2"/>
    <dgm:cxn modelId="{B4EBAD26-105D-4161-98FB-0443B5D72676}" type="presParOf" srcId="{2659080C-EF4A-4A1C-B0D7-4E21DCD57D36}" destId="{FB4A2598-2D37-490F-8325-CB3B47712D9E}" srcOrd="0" destOrd="0" presId="urn:microsoft.com/office/officeart/2005/8/layout/chevron2"/>
    <dgm:cxn modelId="{F8F4A91D-F708-42B5-9EB0-791A8BF46A7B}" type="presParOf" srcId="{2659080C-EF4A-4A1C-B0D7-4E21DCD57D36}" destId="{72696575-8069-4CBF-AB02-27D9030A0F3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761B9D-C010-4710-BCA3-4785859F309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F4CD0DE-A7A2-4F40-AF83-B72629BB3F69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ES" dirty="0" smtClean="0"/>
            <a:t>5.</a:t>
          </a:r>
          <a:endParaRPr lang="es-ES" dirty="0"/>
        </a:p>
      </dgm:t>
    </dgm:pt>
    <dgm:pt modelId="{F654802E-EB4E-45CB-9E88-4C5B5DF718EA}" type="parTrans" cxnId="{8F63A8E0-C7DE-4040-9336-5CBB9CD1D670}">
      <dgm:prSet/>
      <dgm:spPr/>
      <dgm:t>
        <a:bodyPr/>
        <a:lstStyle/>
        <a:p>
          <a:endParaRPr lang="es-ES"/>
        </a:p>
      </dgm:t>
    </dgm:pt>
    <dgm:pt modelId="{49FF78B5-3402-4C1F-90F8-AB74354C283A}" type="sibTrans" cxnId="{8F63A8E0-C7DE-4040-9336-5CBB9CD1D670}">
      <dgm:prSet/>
      <dgm:spPr/>
      <dgm:t>
        <a:bodyPr/>
        <a:lstStyle/>
        <a:p>
          <a:endParaRPr lang="es-ES"/>
        </a:p>
      </dgm:t>
    </dgm:pt>
    <dgm:pt modelId="{5F354500-5066-44F8-87F1-89CCCC1E15DE}">
      <dgm:prSet phldrT="[Texto]"/>
      <dgm:spPr/>
      <dgm:t>
        <a:bodyPr/>
        <a:lstStyle/>
        <a:p>
          <a:r>
            <a:rPr lang="es-PA" dirty="0" smtClean="0">
              <a:latin typeface="Arial Black" pitchFamily="34" charset="0"/>
              <a:ea typeface="Calibri"/>
              <a:cs typeface="Times New Roman"/>
            </a:rPr>
            <a:t>Las </a:t>
          </a:r>
          <a:r>
            <a:rPr lang="es-PA" b="1" dirty="0" smtClean="0">
              <a:latin typeface="Arial Black" pitchFamily="34" charset="0"/>
              <a:ea typeface="Calibri"/>
              <a:cs typeface="Times New Roman"/>
            </a:rPr>
            <a:t>NTIC</a:t>
          </a:r>
          <a:r>
            <a:rPr lang="es-PA" dirty="0" smtClean="0">
              <a:latin typeface="Arial Black" pitchFamily="34" charset="0"/>
              <a:ea typeface="Calibri"/>
              <a:cs typeface="Times New Roman"/>
            </a:rPr>
            <a:t> pueden ser consideradas como una Capacidad Instrumental y transversal</a:t>
          </a:r>
          <a:endParaRPr lang="es-ES" dirty="0"/>
        </a:p>
      </dgm:t>
    </dgm:pt>
    <dgm:pt modelId="{09B127C4-4562-4016-B29E-A9F6C555D333}" type="parTrans" cxnId="{B6DAEE65-2A27-4EE0-AEF9-84ECAE903524}">
      <dgm:prSet/>
      <dgm:spPr/>
      <dgm:t>
        <a:bodyPr/>
        <a:lstStyle/>
        <a:p>
          <a:endParaRPr lang="es-ES"/>
        </a:p>
      </dgm:t>
    </dgm:pt>
    <dgm:pt modelId="{74A55FAD-A75A-4A2D-A325-5C21926CB0C0}" type="sibTrans" cxnId="{B6DAEE65-2A27-4EE0-AEF9-84ECAE903524}">
      <dgm:prSet/>
      <dgm:spPr/>
      <dgm:t>
        <a:bodyPr/>
        <a:lstStyle/>
        <a:p>
          <a:endParaRPr lang="es-ES"/>
        </a:p>
      </dgm:t>
    </dgm:pt>
    <dgm:pt modelId="{40A35669-C65E-47AF-9031-5A65DEC255E3}" type="pres">
      <dgm:prSet presAssocID="{2C761B9D-C010-4710-BCA3-4785859F3091}" presName="Name0" presStyleCnt="0">
        <dgm:presLayoutVars>
          <dgm:dir/>
          <dgm:animLvl val="lvl"/>
          <dgm:resizeHandles/>
        </dgm:presLayoutVars>
      </dgm:prSet>
      <dgm:spPr/>
    </dgm:pt>
    <dgm:pt modelId="{2D7938D2-1B2E-4AB8-939D-2DEA51D86E18}" type="pres">
      <dgm:prSet presAssocID="{1F4CD0DE-A7A2-4F40-AF83-B72629BB3F69}" presName="linNode" presStyleCnt="0"/>
      <dgm:spPr/>
    </dgm:pt>
    <dgm:pt modelId="{0A343718-3D42-4D0A-95BC-DEB0FADB5784}" type="pres">
      <dgm:prSet presAssocID="{1F4CD0DE-A7A2-4F40-AF83-B72629BB3F69}" presName="parentShp" presStyleLbl="node1" presStyleIdx="0" presStyleCnt="1">
        <dgm:presLayoutVars>
          <dgm:bulletEnabled val="1"/>
        </dgm:presLayoutVars>
      </dgm:prSet>
      <dgm:spPr/>
    </dgm:pt>
    <dgm:pt modelId="{7CF3FCB4-3787-4174-8D9D-C4B158A4340C}" type="pres">
      <dgm:prSet presAssocID="{1F4CD0DE-A7A2-4F40-AF83-B72629BB3F69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8E817A1-8599-4EF6-A15B-2F09C68C7EAD}" type="presOf" srcId="{1F4CD0DE-A7A2-4F40-AF83-B72629BB3F69}" destId="{0A343718-3D42-4D0A-95BC-DEB0FADB5784}" srcOrd="0" destOrd="0" presId="urn:microsoft.com/office/officeart/2005/8/layout/vList6"/>
    <dgm:cxn modelId="{C34ECA37-8FD4-4002-BCDF-3419BAEE0DEA}" type="presOf" srcId="{5F354500-5066-44F8-87F1-89CCCC1E15DE}" destId="{7CF3FCB4-3787-4174-8D9D-C4B158A4340C}" srcOrd="0" destOrd="0" presId="urn:microsoft.com/office/officeart/2005/8/layout/vList6"/>
    <dgm:cxn modelId="{8F63A8E0-C7DE-4040-9336-5CBB9CD1D670}" srcId="{2C761B9D-C010-4710-BCA3-4785859F3091}" destId="{1F4CD0DE-A7A2-4F40-AF83-B72629BB3F69}" srcOrd="0" destOrd="0" parTransId="{F654802E-EB4E-45CB-9E88-4C5B5DF718EA}" sibTransId="{49FF78B5-3402-4C1F-90F8-AB74354C283A}"/>
    <dgm:cxn modelId="{1CC6CFA0-EE99-47A4-808C-9DAD248B0100}" type="presOf" srcId="{2C761B9D-C010-4710-BCA3-4785859F3091}" destId="{40A35669-C65E-47AF-9031-5A65DEC255E3}" srcOrd="0" destOrd="0" presId="urn:microsoft.com/office/officeart/2005/8/layout/vList6"/>
    <dgm:cxn modelId="{B6DAEE65-2A27-4EE0-AEF9-84ECAE903524}" srcId="{1F4CD0DE-A7A2-4F40-AF83-B72629BB3F69}" destId="{5F354500-5066-44F8-87F1-89CCCC1E15DE}" srcOrd="0" destOrd="0" parTransId="{09B127C4-4562-4016-B29E-A9F6C555D333}" sibTransId="{74A55FAD-A75A-4A2D-A325-5C21926CB0C0}"/>
    <dgm:cxn modelId="{3482A446-002D-4554-8B76-3348DF304DB7}" type="presParOf" srcId="{40A35669-C65E-47AF-9031-5A65DEC255E3}" destId="{2D7938D2-1B2E-4AB8-939D-2DEA51D86E18}" srcOrd="0" destOrd="0" presId="urn:microsoft.com/office/officeart/2005/8/layout/vList6"/>
    <dgm:cxn modelId="{DB626821-7C4A-4480-9179-9C70CB025DC5}" type="presParOf" srcId="{2D7938D2-1B2E-4AB8-939D-2DEA51D86E18}" destId="{0A343718-3D42-4D0A-95BC-DEB0FADB5784}" srcOrd="0" destOrd="0" presId="urn:microsoft.com/office/officeart/2005/8/layout/vList6"/>
    <dgm:cxn modelId="{BFF81C71-05F6-4E9A-B9FD-1A497FEB9EB6}" type="presParOf" srcId="{2D7938D2-1B2E-4AB8-939D-2DEA51D86E18}" destId="{7CF3FCB4-3787-4174-8D9D-C4B158A4340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761B9D-C010-4710-BCA3-4785859F309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837C912-54E2-4B40-96DE-A0D528C4C8ED}">
      <dgm:prSet phldrT="[Texto]"/>
      <dgm:spPr>
        <a:solidFill>
          <a:srgbClr val="FF0000"/>
        </a:solidFill>
      </dgm:spPr>
      <dgm:t>
        <a:bodyPr/>
        <a:lstStyle/>
        <a:p>
          <a:r>
            <a:rPr lang="es-ES" dirty="0" smtClean="0"/>
            <a:t>4.</a:t>
          </a:r>
          <a:endParaRPr lang="es-ES" dirty="0"/>
        </a:p>
      </dgm:t>
    </dgm:pt>
    <dgm:pt modelId="{0FB0D6C5-E555-4834-B445-A750FC5F0C06}" type="parTrans" cxnId="{948EC60E-720B-4520-AF77-7ABAB2F48E8A}">
      <dgm:prSet/>
      <dgm:spPr/>
      <dgm:t>
        <a:bodyPr/>
        <a:lstStyle/>
        <a:p>
          <a:endParaRPr lang="es-ES"/>
        </a:p>
      </dgm:t>
    </dgm:pt>
    <dgm:pt modelId="{3E6CA886-22DD-4965-835C-BB0ABC66AC20}" type="sibTrans" cxnId="{948EC60E-720B-4520-AF77-7ABAB2F48E8A}">
      <dgm:prSet/>
      <dgm:spPr/>
      <dgm:t>
        <a:bodyPr/>
        <a:lstStyle/>
        <a:p>
          <a:endParaRPr lang="es-ES"/>
        </a:p>
      </dgm:t>
    </dgm:pt>
    <dgm:pt modelId="{5ADB47ED-696F-44D9-9013-208CEFA7BBDE}">
      <dgm:prSet phldrT="[Texto]" custT="1"/>
      <dgm:spPr/>
      <dgm:t>
        <a:bodyPr/>
        <a:lstStyle/>
        <a:p>
          <a:r>
            <a:rPr lang="es-PA" sz="2000" b="1" dirty="0" smtClean="0">
              <a:latin typeface="Arial Black" pitchFamily="34" charset="0"/>
              <a:ea typeface="Calibri"/>
              <a:cs typeface="Times New Roman"/>
            </a:rPr>
            <a:t>Era de la Información y del Conocimiento.</a:t>
          </a:r>
          <a:endParaRPr lang="es-ES" sz="2000" dirty="0"/>
        </a:p>
      </dgm:t>
    </dgm:pt>
    <dgm:pt modelId="{0620A2C7-B86E-4FE7-B4FF-4DD6E059429C}" type="parTrans" cxnId="{18E57342-FE25-451C-88BA-1171322533F1}">
      <dgm:prSet/>
      <dgm:spPr/>
      <dgm:t>
        <a:bodyPr/>
        <a:lstStyle/>
        <a:p>
          <a:endParaRPr lang="es-ES"/>
        </a:p>
      </dgm:t>
    </dgm:pt>
    <dgm:pt modelId="{D6BB048E-590F-4986-88AD-63177FC910C3}" type="sibTrans" cxnId="{18E57342-FE25-451C-88BA-1171322533F1}">
      <dgm:prSet/>
      <dgm:spPr/>
      <dgm:t>
        <a:bodyPr/>
        <a:lstStyle/>
        <a:p>
          <a:endParaRPr lang="es-ES"/>
        </a:p>
      </dgm:t>
    </dgm:pt>
    <dgm:pt modelId="{96E60828-A31D-409C-9F9E-48640567A730}">
      <dgm:prSet phldrT="[Texto]"/>
      <dgm:spPr/>
      <dgm:t>
        <a:bodyPr/>
        <a:lstStyle/>
        <a:p>
          <a:endParaRPr lang="es-ES" sz="1700" dirty="0"/>
        </a:p>
      </dgm:t>
    </dgm:pt>
    <dgm:pt modelId="{B37D97DC-58E0-4A25-802C-265F6555C64C}" type="parTrans" cxnId="{956299B4-CAB7-46C9-838E-F13E5EF7E5D2}">
      <dgm:prSet/>
      <dgm:spPr/>
      <dgm:t>
        <a:bodyPr/>
        <a:lstStyle/>
        <a:p>
          <a:endParaRPr lang="es-ES"/>
        </a:p>
      </dgm:t>
    </dgm:pt>
    <dgm:pt modelId="{B3262D08-F35B-4558-AA3A-62DC05BC783F}" type="sibTrans" cxnId="{956299B4-CAB7-46C9-838E-F13E5EF7E5D2}">
      <dgm:prSet/>
      <dgm:spPr/>
      <dgm:t>
        <a:bodyPr/>
        <a:lstStyle/>
        <a:p>
          <a:endParaRPr lang="es-ES"/>
        </a:p>
      </dgm:t>
    </dgm:pt>
    <dgm:pt modelId="{37D83E43-AB86-4297-8D2F-F682A2A9C0A5}">
      <dgm:prSet phldrT="[Texto]"/>
      <dgm:spPr/>
      <dgm:t>
        <a:bodyPr/>
        <a:lstStyle/>
        <a:p>
          <a:endParaRPr lang="es-ES" sz="1700" dirty="0"/>
        </a:p>
      </dgm:t>
    </dgm:pt>
    <dgm:pt modelId="{7469FD68-D428-402B-BDAA-E416F0EC2D7A}" type="parTrans" cxnId="{94BBF51E-292A-48E8-8AD3-58F6CC2CD8C8}">
      <dgm:prSet/>
      <dgm:spPr/>
      <dgm:t>
        <a:bodyPr/>
        <a:lstStyle/>
        <a:p>
          <a:endParaRPr lang="es-ES"/>
        </a:p>
      </dgm:t>
    </dgm:pt>
    <dgm:pt modelId="{5A7D8BC9-4C65-4A5B-B11D-A209F9D0A41D}" type="sibTrans" cxnId="{94BBF51E-292A-48E8-8AD3-58F6CC2CD8C8}">
      <dgm:prSet/>
      <dgm:spPr/>
      <dgm:t>
        <a:bodyPr/>
        <a:lstStyle/>
        <a:p>
          <a:endParaRPr lang="es-ES"/>
        </a:p>
      </dgm:t>
    </dgm:pt>
    <dgm:pt modelId="{40A35669-C65E-47AF-9031-5A65DEC255E3}" type="pres">
      <dgm:prSet presAssocID="{2C761B9D-C010-4710-BCA3-4785859F3091}" presName="Name0" presStyleCnt="0">
        <dgm:presLayoutVars>
          <dgm:dir/>
          <dgm:animLvl val="lvl"/>
          <dgm:resizeHandles/>
        </dgm:presLayoutVars>
      </dgm:prSet>
      <dgm:spPr/>
    </dgm:pt>
    <dgm:pt modelId="{84675530-3B75-45F6-B380-77D5F4481D0B}" type="pres">
      <dgm:prSet presAssocID="{A837C912-54E2-4B40-96DE-A0D528C4C8ED}" presName="linNode" presStyleCnt="0"/>
      <dgm:spPr/>
    </dgm:pt>
    <dgm:pt modelId="{C740AE68-B0CE-4F7E-81CF-FDDF3717401A}" type="pres">
      <dgm:prSet presAssocID="{A837C912-54E2-4B40-96DE-A0D528C4C8ED}" presName="parentShp" presStyleLbl="node1" presStyleIdx="0" presStyleCnt="1" custLinFactNeighborY="369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AA4D88-453E-4423-8132-C7684C47EDD0}" type="pres">
      <dgm:prSet presAssocID="{A837C912-54E2-4B40-96DE-A0D528C4C8ED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56299B4-CAB7-46C9-838E-F13E5EF7E5D2}" srcId="{A837C912-54E2-4B40-96DE-A0D528C4C8ED}" destId="{96E60828-A31D-409C-9F9E-48640567A730}" srcOrd="2" destOrd="0" parTransId="{B37D97DC-58E0-4A25-802C-265F6555C64C}" sibTransId="{B3262D08-F35B-4558-AA3A-62DC05BC783F}"/>
    <dgm:cxn modelId="{F1100A52-9D18-45B8-ADE4-CA067BB82DC5}" type="presOf" srcId="{A837C912-54E2-4B40-96DE-A0D528C4C8ED}" destId="{C740AE68-B0CE-4F7E-81CF-FDDF3717401A}" srcOrd="0" destOrd="0" presId="urn:microsoft.com/office/officeart/2005/8/layout/vList6"/>
    <dgm:cxn modelId="{94BBF51E-292A-48E8-8AD3-58F6CC2CD8C8}" srcId="{A837C912-54E2-4B40-96DE-A0D528C4C8ED}" destId="{37D83E43-AB86-4297-8D2F-F682A2A9C0A5}" srcOrd="0" destOrd="0" parTransId="{7469FD68-D428-402B-BDAA-E416F0EC2D7A}" sibTransId="{5A7D8BC9-4C65-4A5B-B11D-A209F9D0A41D}"/>
    <dgm:cxn modelId="{D7524DB0-8041-4623-8AF6-1B9DDC555143}" type="presOf" srcId="{96E60828-A31D-409C-9F9E-48640567A730}" destId="{D7AA4D88-453E-4423-8132-C7684C47EDD0}" srcOrd="0" destOrd="2" presId="urn:microsoft.com/office/officeart/2005/8/layout/vList6"/>
    <dgm:cxn modelId="{B4DCA85B-4160-4A54-A089-5FEDC1A460C3}" type="presOf" srcId="{5ADB47ED-696F-44D9-9013-208CEFA7BBDE}" destId="{D7AA4D88-453E-4423-8132-C7684C47EDD0}" srcOrd="0" destOrd="1" presId="urn:microsoft.com/office/officeart/2005/8/layout/vList6"/>
    <dgm:cxn modelId="{B8FA37ED-C3B6-46DD-BF98-75B2982AB72D}" type="presOf" srcId="{2C761B9D-C010-4710-BCA3-4785859F3091}" destId="{40A35669-C65E-47AF-9031-5A65DEC255E3}" srcOrd="0" destOrd="0" presId="urn:microsoft.com/office/officeart/2005/8/layout/vList6"/>
    <dgm:cxn modelId="{658EE2C9-935A-45A2-A35B-135F14831521}" type="presOf" srcId="{37D83E43-AB86-4297-8D2F-F682A2A9C0A5}" destId="{D7AA4D88-453E-4423-8132-C7684C47EDD0}" srcOrd="0" destOrd="0" presId="urn:microsoft.com/office/officeart/2005/8/layout/vList6"/>
    <dgm:cxn modelId="{18E57342-FE25-451C-88BA-1171322533F1}" srcId="{A837C912-54E2-4B40-96DE-A0D528C4C8ED}" destId="{5ADB47ED-696F-44D9-9013-208CEFA7BBDE}" srcOrd="1" destOrd="0" parTransId="{0620A2C7-B86E-4FE7-B4FF-4DD6E059429C}" sibTransId="{D6BB048E-590F-4986-88AD-63177FC910C3}"/>
    <dgm:cxn modelId="{948EC60E-720B-4520-AF77-7ABAB2F48E8A}" srcId="{2C761B9D-C010-4710-BCA3-4785859F3091}" destId="{A837C912-54E2-4B40-96DE-A0D528C4C8ED}" srcOrd="0" destOrd="0" parTransId="{0FB0D6C5-E555-4834-B445-A750FC5F0C06}" sibTransId="{3E6CA886-22DD-4965-835C-BB0ABC66AC20}"/>
    <dgm:cxn modelId="{E1C7DB2E-EBFE-44D9-92B3-028DE370C030}" type="presParOf" srcId="{40A35669-C65E-47AF-9031-5A65DEC255E3}" destId="{84675530-3B75-45F6-B380-77D5F4481D0B}" srcOrd="0" destOrd="0" presId="urn:microsoft.com/office/officeart/2005/8/layout/vList6"/>
    <dgm:cxn modelId="{87E964E3-33EA-4B91-A54C-1914617694BE}" type="presParOf" srcId="{84675530-3B75-45F6-B380-77D5F4481D0B}" destId="{C740AE68-B0CE-4F7E-81CF-FDDF3717401A}" srcOrd="0" destOrd="0" presId="urn:microsoft.com/office/officeart/2005/8/layout/vList6"/>
    <dgm:cxn modelId="{C3209D06-945A-44FF-B01C-004D99279BC5}" type="presParOf" srcId="{84675530-3B75-45F6-B380-77D5F4481D0B}" destId="{D7AA4D88-453E-4423-8132-C7684C47EDD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51BEA0-0DD0-42C3-81AF-B62B84F6CE60}">
      <dsp:nvSpPr>
        <dsp:cNvPr id="0" name=""/>
        <dsp:cNvSpPr/>
      </dsp:nvSpPr>
      <dsp:spPr>
        <a:xfrm rot="5400000">
          <a:off x="32572" y="24249"/>
          <a:ext cx="1892250" cy="184376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bg1"/>
              </a:solidFill>
              <a:latin typeface="Arial Black" pitchFamily="34" charset="0"/>
            </a:rPr>
            <a:t>Exógenos</a:t>
          </a:r>
          <a:endParaRPr lang="es-ES" sz="1800" kern="1200" dirty="0">
            <a:solidFill>
              <a:schemeClr val="bg1"/>
            </a:solidFill>
            <a:latin typeface="Arial Black" pitchFamily="34" charset="0"/>
          </a:endParaRPr>
        </a:p>
      </dsp:txBody>
      <dsp:txXfrm rot="5400000">
        <a:off x="32572" y="24249"/>
        <a:ext cx="1892250" cy="1843768"/>
      </dsp:txXfrm>
    </dsp:sp>
    <dsp:sp modelId="{C0D6E5BD-1C8F-404C-95EB-F9BAF4900676}">
      <dsp:nvSpPr>
        <dsp:cNvPr id="0" name=""/>
        <dsp:cNvSpPr/>
      </dsp:nvSpPr>
      <dsp:spPr>
        <a:xfrm rot="5400000">
          <a:off x="4466670" y="-2547125"/>
          <a:ext cx="1230609" cy="632486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>
              <a:latin typeface="Arial Black" pitchFamily="34" charset="0"/>
            </a:rPr>
            <a:t>Falta de equipamiento y mantenimiento.</a:t>
          </a:r>
          <a:endParaRPr lang="es-ES" sz="2600" kern="1200" dirty="0">
            <a:latin typeface="Arial Black" pitchFamily="34" charset="0"/>
          </a:endParaRPr>
        </a:p>
      </dsp:txBody>
      <dsp:txXfrm rot="5400000">
        <a:off x="4466670" y="-2547125"/>
        <a:ext cx="1230609" cy="6324865"/>
      </dsp:txXfrm>
    </dsp:sp>
    <dsp:sp modelId="{FB4A2598-2D37-490F-8325-CB3B47712D9E}">
      <dsp:nvSpPr>
        <dsp:cNvPr id="0" name=""/>
        <dsp:cNvSpPr/>
      </dsp:nvSpPr>
      <dsp:spPr>
        <a:xfrm rot="5400000">
          <a:off x="-6052" y="1630735"/>
          <a:ext cx="1892250" cy="1842258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bg1"/>
              </a:solidFill>
              <a:latin typeface="Arial Black" pitchFamily="34" charset="0"/>
            </a:rPr>
            <a:t>Endógenos</a:t>
          </a:r>
          <a:endParaRPr lang="es-ES" sz="1800" kern="1200" dirty="0">
            <a:solidFill>
              <a:schemeClr val="bg1"/>
            </a:solidFill>
            <a:latin typeface="Arial Black" pitchFamily="34" charset="0"/>
          </a:endParaRPr>
        </a:p>
      </dsp:txBody>
      <dsp:txXfrm rot="5400000">
        <a:off x="-6052" y="1630735"/>
        <a:ext cx="1892250" cy="1842258"/>
      </dsp:txXfrm>
    </dsp:sp>
    <dsp:sp modelId="{72696575-8069-4CBF-AB02-27D9030A0F3A}">
      <dsp:nvSpPr>
        <dsp:cNvPr id="0" name=""/>
        <dsp:cNvSpPr/>
      </dsp:nvSpPr>
      <dsp:spPr>
        <a:xfrm rot="5400000">
          <a:off x="4306476" y="-837172"/>
          <a:ext cx="1229962" cy="60985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600" kern="1200" dirty="0" smtClean="0">
              <a:latin typeface="Arial Black" pitchFamily="34" charset="0"/>
            </a:rPr>
            <a:t>Están relacionados con la falta de formación al docente.</a:t>
          </a:r>
          <a:endParaRPr lang="es-ES" sz="2600" kern="1200" dirty="0">
            <a:latin typeface="Arial Black" pitchFamily="34" charset="0"/>
          </a:endParaRPr>
        </a:p>
      </dsp:txBody>
      <dsp:txXfrm rot="5400000">
        <a:off x="4306476" y="-837172"/>
        <a:ext cx="1229962" cy="60985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F3FCB4-3787-4174-8D9D-C4B158A4340C}">
      <dsp:nvSpPr>
        <dsp:cNvPr id="0" name=""/>
        <dsp:cNvSpPr/>
      </dsp:nvSpPr>
      <dsp:spPr>
        <a:xfrm>
          <a:off x="2438399" y="0"/>
          <a:ext cx="3657600" cy="2016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1800" kern="1200" dirty="0" smtClean="0">
              <a:latin typeface="Arial Black" pitchFamily="34" charset="0"/>
              <a:ea typeface="Calibri"/>
              <a:cs typeface="Times New Roman"/>
            </a:rPr>
            <a:t>Las </a:t>
          </a:r>
          <a:r>
            <a:rPr lang="es-PA" sz="1800" b="1" kern="1200" dirty="0" smtClean="0">
              <a:latin typeface="Arial Black" pitchFamily="34" charset="0"/>
              <a:ea typeface="Calibri"/>
              <a:cs typeface="Times New Roman"/>
            </a:rPr>
            <a:t>NTIC</a:t>
          </a:r>
          <a:r>
            <a:rPr lang="es-PA" sz="1800" kern="1200" dirty="0" smtClean="0">
              <a:latin typeface="Arial Black" pitchFamily="34" charset="0"/>
              <a:ea typeface="Calibri"/>
              <a:cs typeface="Times New Roman"/>
            </a:rPr>
            <a:t> pueden ser consideradas como una Capacidad Instrumental y transversal</a:t>
          </a:r>
          <a:endParaRPr lang="es-ES" sz="1800" kern="1200" dirty="0"/>
        </a:p>
      </dsp:txBody>
      <dsp:txXfrm>
        <a:off x="2438399" y="0"/>
        <a:ext cx="3657600" cy="2016224"/>
      </dsp:txXfrm>
    </dsp:sp>
    <dsp:sp modelId="{0A343718-3D42-4D0A-95BC-DEB0FADB5784}">
      <dsp:nvSpPr>
        <dsp:cNvPr id="0" name=""/>
        <dsp:cNvSpPr/>
      </dsp:nvSpPr>
      <dsp:spPr>
        <a:xfrm>
          <a:off x="0" y="0"/>
          <a:ext cx="2438400" cy="2016224"/>
        </a:xfrm>
        <a:prstGeom prst="roundRect">
          <a:avLst/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500" kern="1200" dirty="0" smtClean="0"/>
            <a:t>5.</a:t>
          </a:r>
          <a:endParaRPr lang="es-ES" sz="6500" kern="1200" dirty="0"/>
        </a:p>
      </dsp:txBody>
      <dsp:txXfrm>
        <a:off x="0" y="0"/>
        <a:ext cx="2438400" cy="20162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AA4D88-453E-4423-8132-C7684C47EDD0}">
      <dsp:nvSpPr>
        <dsp:cNvPr id="0" name=""/>
        <dsp:cNvSpPr/>
      </dsp:nvSpPr>
      <dsp:spPr>
        <a:xfrm>
          <a:off x="2438399" y="0"/>
          <a:ext cx="3657600" cy="216024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7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PA" sz="2000" b="1" kern="1200" dirty="0" smtClean="0">
              <a:latin typeface="Arial Black" pitchFamily="34" charset="0"/>
              <a:ea typeface="Calibri"/>
              <a:cs typeface="Times New Roman"/>
            </a:rPr>
            <a:t>Era de la Información y del Conocimiento.</a:t>
          </a:r>
          <a:endParaRPr lang="es-ES" sz="20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700" kern="1200" dirty="0"/>
        </a:p>
      </dsp:txBody>
      <dsp:txXfrm>
        <a:off x="2438399" y="0"/>
        <a:ext cx="3657600" cy="2160240"/>
      </dsp:txXfrm>
    </dsp:sp>
    <dsp:sp modelId="{C740AE68-B0CE-4F7E-81CF-FDDF3717401A}">
      <dsp:nvSpPr>
        <dsp:cNvPr id="0" name=""/>
        <dsp:cNvSpPr/>
      </dsp:nvSpPr>
      <dsp:spPr>
        <a:xfrm>
          <a:off x="0" y="0"/>
          <a:ext cx="2438400" cy="2160240"/>
        </a:xfrm>
        <a:prstGeom prst="roundRect">
          <a:avLst/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500" kern="1200" dirty="0" smtClean="0"/>
            <a:t>4.</a:t>
          </a:r>
          <a:endParaRPr lang="es-ES" sz="6500" kern="1200" dirty="0"/>
        </a:p>
      </dsp:txBody>
      <dsp:txXfrm>
        <a:off x="0" y="0"/>
        <a:ext cx="2438400" cy="216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ADD7-4280-4299-96D2-ED2B822E1E0F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62DBF-B52D-411A-A1DA-3D9CBEF869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62DBF-B52D-411A-A1DA-3D9CBEF86929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989FE-FB88-4E8B-AB9F-CFBE210AEAD7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7EFDC-1E8D-4440-9C26-8B45EFAA38A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989FE-FB88-4E8B-AB9F-CFBE210AEAD7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7EFDC-1E8D-4440-9C26-8B45EFAA3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989FE-FB88-4E8B-AB9F-CFBE210AEAD7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7EFDC-1E8D-4440-9C26-8B45EFAA3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989FE-FB88-4E8B-AB9F-CFBE210AEAD7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7EFDC-1E8D-4440-9C26-8B45EFAA3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989FE-FB88-4E8B-AB9F-CFBE210AEAD7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7EFDC-1E8D-4440-9C26-8B45EFAA38A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989FE-FB88-4E8B-AB9F-CFBE210AEAD7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7EFDC-1E8D-4440-9C26-8B45EFAA3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989FE-FB88-4E8B-AB9F-CFBE210AEAD7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7EFDC-1E8D-4440-9C26-8B45EFAA38A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989FE-FB88-4E8B-AB9F-CFBE210AEAD7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7EFDC-1E8D-4440-9C26-8B45EFAA3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989FE-FB88-4E8B-AB9F-CFBE210AEAD7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7EFDC-1E8D-4440-9C26-8B45EFAA3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B989FE-FB88-4E8B-AB9F-CFBE210AEAD7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7EFDC-1E8D-4440-9C26-8B45EFAA3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7B989FE-FB88-4E8B-AB9F-CFBE210AEAD7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D77EFDC-1E8D-4440-9C26-8B45EFAA3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7B989FE-FB88-4E8B-AB9F-CFBE210AEAD7}" type="datetimeFigureOut">
              <a:rPr lang="es-ES" smtClean="0"/>
              <a:pPr/>
              <a:t>20/04/2012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D77EFDC-1E8D-4440-9C26-8B45EFAA38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REFLEXI&#211;N%20PARA%20EL%20DOCENTE.mp4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Pedagog&#237;a%20y%20nuevas%20tecnolog&#237;as_WMV%20V9.wmv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2.emf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169151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 Black" pitchFamily="34" charset="0"/>
              </a:rPr>
              <a:t>CÓMO MEJORAR LAS COMPETENCIAS DE LOS DOCENTES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331640" y="3225750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 Black" pitchFamily="34" charset="0"/>
              </a:rPr>
              <a:t>CAPACIDAD DE USAR SIGNIFICATIVAMENTE LAS NUEVAS TECNOLOGÍAS DE LA INFORMACIÓN Y LA COMUNICACIÓN.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259632" y="2276872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 Black" pitchFamily="34" charset="0"/>
              </a:rPr>
              <a:t>Capítulo 7</a:t>
            </a:r>
            <a:endParaRPr lang="es-ES" dirty="0">
              <a:latin typeface="Arial Black" pitchFamily="34" charset="0"/>
            </a:endParaRP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32656"/>
            <a:ext cx="1742594" cy="79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3 Marcador de contenid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653136"/>
            <a:ext cx="2890743" cy="1944216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32656"/>
            <a:ext cx="2097013" cy="79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CuadroTexto"/>
          <p:cNvSpPr txBox="1"/>
          <p:nvPr/>
        </p:nvSpPr>
        <p:spPr>
          <a:xfrm>
            <a:off x="467544" y="476672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 Black" pitchFamily="34" charset="0"/>
              </a:rPr>
              <a:t>Diez Ideas Fundamentales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2" y="1844824"/>
            <a:ext cx="8064896" cy="4668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9"/>
            </a:pPr>
            <a:r>
              <a:rPr lang="es-PA" sz="2800" dirty="0" smtClean="0">
                <a:latin typeface="Arial Black" pitchFamily="34" charset="0"/>
              </a:rPr>
              <a:t> </a:t>
            </a:r>
            <a:r>
              <a:rPr lang="es-PA" sz="2800" b="1" dirty="0" smtClean="0">
                <a:latin typeface="Arial Black" pitchFamily="34" charset="0"/>
              </a:rPr>
              <a:t>Ventajas de las NTIC: </a:t>
            </a:r>
            <a:endParaRPr lang="es-ES" sz="2800" dirty="0" smtClean="0">
              <a:latin typeface="Arial Black" pitchFamily="34" charset="0"/>
            </a:endParaRPr>
          </a:p>
          <a:p>
            <a:pPr marL="1428750" lvl="2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s-ES" sz="2800" dirty="0" smtClean="0">
                <a:latin typeface="Arial Black" pitchFamily="34" charset="0"/>
              </a:rPr>
              <a:t>Se integran transversalmente en el currículo</a:t>
            </a:r>
          </a:p>
          <a:p>
            <a:pPr marL="1428750" lvl="2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s-ES" sz="2800" dirty="0" smtClean="0">
                <a:latin typeface="Arial Black" pitchFamily="34" charset="0"/>
              </a:rPr>
              <a:t>Aumenta la Motivación</a:t>
            </a:r>
          </a:p>
          <a:p>
            <a:pPr marL="1428750" lvl="2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s-ES" sz="2800" dirty="0" smtClean="0">
                <a:latin typeface="Arial Black" pitchFamily="34" charset="0"/>
              </a:rPr>
              <a:t>Ahorro de Tiempo y esfuerzo</a:t>
            </a:r>
          </a:p>
          <a:p>
            <a:pPr marL="1428750" lvl="2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s-ES" sz="2800" dirty="0" smtClean="0">
                <a:latin typeface="Arial Black" pitchFamily="34" charset="0"/>
              </a:rPr>
              <a:t>Aumento del Rendimiento y la Eficacia</a:t>
            </a:r>
          </a:p>
          <a:p>
            <a:pPr marL="1428750" lvl="2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es-ES" sz="2800" dirty="0" smtClean="0">
                <a:latin typeface="Arial Black" pitchFamily="34" charset="0"/>
              </a:rPr>
              <a:t>Pensamiento menos lineal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32656"/>
            <a:ext cx="2097013" cy="79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CuadroTexto"/>
          <p:cNvSpPr txBox="1"/>
          <p:nvPr/>
        </p:nvSpPr>
        <p:spPr>
          <a:xfrm>
            <a:off x="467544" y="476672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 Black" pitchFamily="34" charset="0"/>
              </a:rPr>
              <a:t>Diez Ideas Fundamentales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1520" y="1916832"/>
            <a:ext cx="3888432" cy="3531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10"/>
            </a:pPr>
            <a:r>
              <a:rPr lang="es-PA" sz="2800" dirty="0" smtClean="0">
                <a:latin typeface="Arial Black" pitchFamily="34" charset="0"/>
              </a:rPr>
              <a:t>  Es un reto aprender a utilizar  los nuevos instrumentos y herramientas tecnológicas.</a:t>
            </a:r>
            <a:endParaRPr lang="es-ES" sz="2800" dirty="0" smtClean="0"/>
          </a:p>
        </p:txBody>
      </p:sp>
      <p:pic>
        <p:nvPicPr>
          <p:cNvPr id="5" name="il_fi" descr="http://educacion.idoneos.com/d/ed/educacion/Educaci%C3%B3n_y_Nuevas_Tecnolog%C3%ADas/_files/mapaconceptualNTI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872208"/>
            <a:ext cx="3816424" cy="436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32656"/>
            <a:ext cx="2097013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CuadroTexto"/>
          <p:cNvSpPr txBox="1"/>
          <p:nvPr/>
        </p:nvSpPr>
        <p:spPr>
          <a:xfrm>
            <a:off x="395536" y="243805"/>
            <a:ext cx="5904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A" sz="2800" b="1" dirty="0" smtClean="0"/>
              <a:t>Propuestas concretas de la forma de aplicar estas ideas A nuestra labor docente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1988840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es-PA" sz="2400" dirty="0" smtClean="0">
                <a:latin typeface="Arial Black" pitchFamily="34" charset="0"/>
              </a:rPr>
              <a:t>Capacitación a los Administrativos y docentes en el uso e integración de las NTIC a los procesos de aprendizaje ENTRE PARES. </a:t>
            </a:r>
            <a:endParaRPr lang="es-ES" sz="2400" dirty="0" smtClean="0">
              <a:latin typeface="Arial Black" pitchFamily="34" charset="0"/>
            </a:endParaRPr>
          </a:p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es-PA" sz="2400" dirty="0" smtClean="0">
                <a:latin typeface="Arial Black" pitchFamily="34" charset="0"/>
              </a:rPr>
              <a:t> Sustentar los resultados del primer punto basado en Estadísticas.</a:t>
            </a:r>
            <a:endParaRPr lang="es-ES" sz="2400" dirty="0" smtClean="0">
              <a:latin typeface="Arial Black" pitchFamily="34" charset="0"/>
            </a:endParaRPr>
          </a:p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es-PA" sz="2400" dirty="0" smtClean="0">
                <a:latin typeface="Arial Black" pitchFamily="34" charset="0"/>
              </a:rPr>
              <a:t>Integrar las NTIC a los procesos de aprendizaje.</a:t>
            </a:r>
            <a:endParaRPr lang="es-ES" sz="2400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60648"/>
            <a:ext cx="1872208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CuadroTexto"/>
          <p:cNvSpPr txBox="1"/>
          <p:nvPr/>
        </p:nvSpPr>
        <p:spPr>
          <a:xfrm>
            <a:off x="323528" y="332656"/>
            <a:ext cx="64087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A" sz="2800" b="1" dirty="0" smtClean="0"/>
              <a:t>Importancia de estas ideas en el proceso de transformación que estamos experimentando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1772816"/>
            <a:ext cx="864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s-PA" dirty="0" smtClean="0">
                <a:latin typeface="Arial Black" pitchFamily="34" charset="0"/>
                <a:ea typeface="Calibri"/>
                <a:cs typeface="Times New Roman"/>
              </a:rPr>
              <a:t>Tener Disposición de continuar aprendiendo para estar a la vanguardia.</a:t>
            </a:r>
            <a:endParaRPr lang="es-ES" dirty="0" smtClean="0">
              <a:latin typeface="Arial Black" pitchFamily="34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s-PA" dirty="0" smtClean="0">
                <a:latin typeface="Arial Black" pitchFamily="34" charset="0"/>
                <a:ea typeface="Calibri"/>
                <a:cs typeface="Times New Roman"/>
              </a:rPr>
              <a:t>Para ser competente debemos desarrollar la capacidad del uso de la tecnología.</a:t>
            </a:r>
            <a:endParaRPr lang="es-ES" dirty="0" smtClean="0">
              <a:latin typeface="Arial Black" pitchFamily="34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s-PA" dirty="0" smtClean="0">
                <a:latin typeface="Arial Black" pitchFamily="34" charset="0"/>
                <a:ea typeface="Calibri"/>
                <a:cs typeface="Times New Roman"/>
              </a:rPr>
              <a:t>Permiten la creación de espacios para crear y construir conocimiento entre estudiantes y docentes.</a:t>
            </a:r>
            <a:endParaRPr lang="es-ES" dirty="0" smtClean="0">
              <a:latin typeface="Arial Black" pitchFamily="34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+mj-lt"/>
              <a:buAutoNum type="alphaLcPeriod"/>
            </a:pPr>
            <a:r>
              <a:rPr lang="es-PA" dirty="0" smtClean="0">
                <a:latin typeface="Arial Black" pitchFamily="34" charset="0"/>
                <a:ea typeface="Calibri"/>
                <a:cs typeface="Times New Roman"/>
              </a:rPr>
              <a:t>Implican un proceso de socialización y de aprendizaje.</a:t>
            </a:r>
            <a:endParaRPr lang="es-ES" dirty="0" smtClean="0">
              <a:latin typeface="Arial Black" pitchFamily="34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+mj-lt"/>
              <a:buAutoNum type="alphaLcPeriod"/>
            </a:pPr>
            <a:r>
              <a:rPr lang="es-PA" dirty="0" smtClean="0">
                <a:latin typeface="Arial Black" pitchFamily="34" charset="0"/>
                <a:ea typeface="Calibri"/>
                <a:cs typeface="Times New Roman"/>
              </a:rPr>
              <a:t>Es un apoyo a la práctica docente(motivación, tiempo, romper barreras…)</a:t>
            </a:r>
            <a:endParaRPr lang="es-ES" dirty="0">
              <a:latin typeface="Arial Black" pitchFamily="34" charset="0"/>
              <a:ea typeface="Calibri"/>
              <a:cs typeface="Times New Roman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04664"/>
            <a:ext cx="2385045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CuadroTexto"/>
          <p:cNvSpPr txBox="1"/>
          <p:nvPr/>
        </p:nvSpPr>
        <p:spPr>
          <a:xfrm>
            <a:off x="179512" y="332656"/>
            <a:ext cx="5688632" cy="1695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PA" sz="2800" b="1" dirty="0" smtClean="0"/>
              <a:t>Competencias específicas-básicas, a partir del texto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2348880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PA" dirty="0" smtClean="0">
                <a:latin typeface="Arial Black" pitchFamily="34" charset="0"/>
                <a:ea typeface="Calibri"/>
                <a:cs typeface="Times New Roman"/>
              </a:rPr>
              <a:t>En el tratamiento de la información y competencia digital.</a:t>
            </a:r>
            <a:endParaRPr lang="es-ES" dirty="0" smtClean="0">
              <a:latin typeface="Arial Black" pitchFamily="34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PA" dirty="0" smtClean="0">
                <a:latin typeface="Arial Black" pitchFamily="34" charset="0"/>
                <a:ea typeface="Calibri"/>
                <a:cs typeface="Times New Roman"/>
              </a:rPr>
              <a:t>Lingüística Comunicativa.</a:t>
            </a:r>
            <a:endParaRPr lang="es-ES" dirty="0" smtClean="0">
              <a:latin typeface="Arial Black" pitchFamily="34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PA" dirty="0" smtClean="0">
                <a:latin typeface="Arial Black" pitchFamily="34" charset="0"/>
                <a:ea typeface="Calibri"/>
                <a:cs typeface="Times New Roman"/>
              </a:rPr>
              <a:t>Pensamiento Lógico Matemático.</a:t>
            </a: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PA" dirty="0" smtClean="0">
                <a:latin typeface="Arial Black" pitchFamily="34" charset="0"/>
                <a:ea typeface="Calibri"/>
                <a:cs typeface="Times New Roman"/>
              </a:rPr>
              <a:t>Conocimiento y la Interacción con el Mundo Físico.</a:t>
            </a:r>
            <a:endParaRPr lang="es-ES" dirty="0" smtClean="0">
              <a:latin typeface="Arial Black" pitchFamily="34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PA" dirty="0" smtClean="0">
                <a:latin typeface="Arial Black" pitchFamily="34" charset="0"/>
                <a:ea typeface="Calibri"/>
                <a:cs typeface="Times New Roman"/>
              </a:rPr>
              <a:t>Social y Ciudadana.</a:t>
            </a:r>
            <a:endParaRPr lang="es-ES" dirty="0" smtClean="0">
              <a:latin typeface="Arial Black" pitchFamily="34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PA" dirty="0" smtClean="0">
                <a:latin typeface="Arial Black" pitchFamily="34" charset="0"/>
                <a:ea typeface="Calibri"/>
                <a:cs typeface="Times New Roman"/>
              </a:rPr>
              <a:t>Aprender a Aprender.</a:t>
            </a:r>
            <a:endParaRPr lang="es-ES" dirty="0" smtClean="0">
              <a:latin typeface="Arial Black" pitchFamily="34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20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PA" dirty="0" smtClean="0">
                <a:latin typeface="Arial Black" pitchFamily="34" charset="0"/>
                <a:ea typeface="Calibri"/>
                <a:cs typeface="Times New Roman"/>
              </a:rPr>
              <a:t>Autonomía e Iniciativa Personal.</a:t>
            </a:r>
            <a:endParaRPr lang="es-ES" dirty="0">
              <a:latin typeface="Arial Black" pitchFamily="34" charset="0"/>
              <a:ea typeface="Calibri"/>
              <a:cs typeface="Times New Roman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04664"/>
            <a:ext cx="2385045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CuadroTexto"/>
          <p:cNvSpPr txBox="1"/>
          <p:nvPr/>
        </p:nvSpPr>
        <p:spPr>
          <a:xfrm>
            <a:off x="2123728" y="2780928"/>
            <a:ext cx="4464496" cy="833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PA" sz="2800" b="1" dirty="0" smtClean="0">
                <a:hlinkClick r:id="rId3" action="ppaction://hlinkfile"/>
              </a:rPr>
              <a:t>Reflexión  para  el  Docente</a:t>
            </a:r>
            <a:endParaRPr lang="es-ES" sz="28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04664"/>
            <a:ext cx="2385045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CuadroTexto"/>
          <p:cNvSpPr txBox="1"/>
          <p:nvPr/>
        </p:nvSpPr>
        <p:spPr>
          <a:xfrm>
            <a:off x="5111552" y="2060848"/>
            <a:ext cx="40324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A" sz="2800" b="1" dirty="0" smtClean="0"/>
              <a:t>BENDICIONES…</a:t>
            </a:r>
          </a:p>
          <a:p>
            <a:pPr algn="just"/>
            <a:endParaRPr lang="es-PA" sz="2800" b="1" dirty="0" smtClean="0"/>
          </a:p>
          <a:p>
            <a:pPr algn="just"/>
            <a:endParaRPr lang="es-PA" sz="2800" b="1" dirty="0" smtClean="0"/>
          </a:p>
          <a:p>
            <a:pPr algn="just"/>
            <a:r>
              <a:rPr lang="es-PA" sz="2800" b="1" dirty="0" smtClean="0"/>
              <a:t>SU ATENCIÓN HA CONTRIBUIDO AL  ÉXITO DE NUESTRA PRESENTACIÓN .</a:t>
            </a:r>
            <a:endParaRPr lang="es-ES" sz="2800" dirty="0">
              <a:latin typeface="Arial Black" pitchFamily="34" charset="0"/>
            </a:endParaRPr>
          </a:p>
        </p:txBody>
      </p:sp>
      <p:pic>
        <p:nvPicPr>
          <p:cNvPr id="4" name="3 Imagen" descr="F:\Images\IMG00682-20120420-115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80728"/>
            <a:ext cx="432048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bliqueTop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9269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 Black" pitchFamily="34" charset="0"/>
              </a:rPr>
              <a:t>Equipo # 7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788024" y="1772816"/>
            <a:ext cx="33123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Black" pitchFamily="34" charset="0"/>
              </a:rPr>
              <a:t>Elizabeth Hernández</a:t>
            </a:r>
          </a:p>
          <a:p>
            <a:r>
              <a:rPr lang="es-ES" dirty="0" err="1" smtClean="0">
                <a:latin typeface="Arial Black" pitchFamily="34" charset="0"/>
              </a:rPr>
              <a:t>Ilka</a:t>
            </a:r>
            <a:r>
              <a:rPr lang="es-ES" dirty="0" smtClean="0">
                <a:latin typeface="Arial Black" pitchFamily="34" charset="0"/>
              </a:rPr>
              <a:t> Rodríguez</a:t>
            </a:r>
          </a:p>
          <a:p>
            <a:r>
              <a:rPr lang="es-ES" dirty="0" smtClean="0">
                <a:latin typeface="Arial Black" pitchFamily="34" charset="0"/>
              </a:rPr>
              <a:t>Ulises </a:t>
            </a:r>
            <a:r>
              <a:rPr lang="es-ES" dirty="0" err="1" smtClean="0">
                <a:latin typeface="Arial Black" pitchFamily="34" charset="0"/>
              </a:rPr>
              <a:t>Perea</a:t>
            </a:r>
            <a:endParaRPr lang="es-ES" dirty="0" smtClean="0">
              <a:latin typeface="Arial Black" pitchFamily="34" charset="0"/>
            </a:endParaRPr>
          </a:p>
          <a:p>
            <a:r>
              <a:rPr lang="es-ES" dirty="0" smtClean="0">
                <a:latin typeface="Arial Black" pitchFamily="34" charset="0"/>
              </a:rPr>
              <a:t>Claudia De León</a:t>
            </a:r>
          </a:p>
          <a:p>
            <a:r>
              <a:rPr lang="es-ES" dirty="0" err="1" smtClean="0">
                <a:latin typeface="Arial Black" pitchFamily="34" charset="0"/>
              </a:rPr>
              <a:t>Ilka</a:t>
            </a:r>
            <a:r>
              <a:rPr lang="es-ES" dirty="0" smtClean="0">
                <a:latin typeface="Arial Black" pitchFamily="34" charset="0"/>
              </a:rPr>
              <a:t> Velásquez</a:t>
            </a:r>
          </a:p>
          <a:p>
            <a:r>
              <a:rPr lang="es-ES" dirty="0" err="1" smtClean="0">
                <a:latin typeface="Arial Black" pitchFamily="34" charset="0"/>
              </a:rPr>
              <a:t>Eiglys</a:t>
            </a:r>
            <a:r>
              <a:rPr lang="es-ES" dirty="0" smtClean="0">
                <a:latin typeface="Arial Black" pitchFamily="34" charset="0"/>
              </a:rPr>
              <a:t> Saucedo</a:t>
            </a:r>
          </a:p>
          <a:p>
            <a:r>
              <a:rPr lang="es-ES" dirty="0" smtClean="0">
                <a:latin typeface="Arial Black" pitchFamily="34" charset="0"/>
              </a:rPr>
              <a:t>Carlos González</a:t>
            </a:r>
          </a:p>
          <a:p>
            <a:r>
              <a:rPr lang="es-ES" dirty="0" smtClean="0">
                <a:latin typeface="Arial Black" pitchFamily="34" charset="0"/>
              </a:rPr>
              <a:t>Clemente Vergara</a:t>
            </a:r>
          </a:p>
          <a:p>
            <a:r>
              <a:rPr lang="es-ES" dirty="0" smtClean="0">
                <a:latin typeface="Arial Black" pitchFamily="34" charset="0"/>
              </a:rPr>
              <a:t>Javier Jaén</a:t>
            </a:r>
          </a:p>
          <a:p>
            <a:r>
              <a:rPr lang="es-ES" dirty="0" smtClean="0">
                <a:latin typeface="Arial Black" pitchFamily="34" charset="0"/>
              </a:rPr>
              <a:t>Iván Domínguez</a:t>
            </a:r>
          </a:p>
          <a:p>
            <a:r>
              <a:rPr lang="es-ES" dirty="0" smtClean="0">
                <a:latin typeface="Arial Black" pitchFamily="34" charset="0"/>
              </a:rPr>
              <a:t>Érida Morales</a:t>
            </a:r>
          </a:p>
          <a:p>
            <a:r>
              <a:rPr lang="es-ES" dirty="0" smtClean="0">
                <a:latin typeface="Arial Black" pitchFamily="34" charset="0"/>
              </a:rPr>
              <a:t>Elizabeth Williams</a:t>
            </a:r>
          </a:p>
          <a:p>
            <a:r>
              <a:rPr lang="es-ES" dirty="0" smtClean="0">
                <a:latin typeface="Arial Black" pitchFamily="34" charset="0"/>
              </a:rPr>
              <a:t>Julio Sánchez</a:t>
            </a:r>
          </a:p>
          <a:p>
            <a:r>
              <a:rPr lang="es-ES" dirty="0" smtClean="0">
                <a:latin typeface="Arial Black" pitchFamily="34" charset="0"/>
              </a:rPr>
              <a:t>Esther Torres</a:t>
            </a:r>
          </a:p>
          <a:p>
            <a:r>
              <a:rPr lang="es-ES" dirty="0" smtClean="0">
                <a:latin typeface="Arial Black" pitchFamily="34" charset="0"/>
              </a:rPr>
              <a:t>Lauro Patiño</a:t>
            </a:r>
          </a:p>
          <a:p>
            <a:r>
              <a:rPr lang="es-ES" dirty="0" smtClean="0">
                <a:latin typeface="Arial Black" pitchFamily="34" charset="0"/>
              </a:rPr>
              <a:t>Briseida de Batista                                         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259632" y="126876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 Black" pitchFamily="34" charset="0"/>
              </a:rPr>
              <a:t>Integrantes:</a:t>
            </a:r>
            <a:endParaRPr lang="es-ES" dirty="0">
              <a:latin typeface="Arial Black" pitchFamily="34" charset="0"/>
            </a:endParaRPr>
          </a:p>
        </p:txBody>
      </p:sp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32656"/>
            <a:ext cx="2097013" cy="79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7 Imagen" descr="F:\Images\IMG00682-20120420-115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844824"/>
            <a:ext cx="406928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220072" y="321297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 Black" pitchFamily="34" charset="0"/>
                <a:hlinkClick r:id="rId2" action="ppaction://hlinkfile"/>
              </a:rPr>
              <a:t>Pedagogía y nuevas tecnologías    </a:t>
            </a:r>
            <a:endParaRPr lang="es-ES" dirty="0">
              <a:latin typeface="Arial Black" pitchFamily="34" charset="0"/>
            </a:endParaRPr>
          </a:p>
        </p:txBody>
      </p:sp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32656"/>
            <a:ext cx="2097013" cy="79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7 Imagen" descr="F:\Images\IMG00682-20120420-115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908720"/>
            <a:ext cx="4536504" cy="52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32656"/>
            <a:ext cx="2097013" cy="79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CuadroTexto"/>
          <p:cNvSpPr txBox="1"/>
          <p:nvPr/>
        </p:nvSpPr>
        <p:spPr>
          <a:xfrm>
            <a:off x="467544" y="476672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 Black" pitchFamily="34" charset="0"/>
              </a:rPr>
              <a:t>Diez Ideas Fundamentales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11560" y="1772817"/>
            <a:ext cx="799288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s-PA" sz="2800" dirty="0" smtClean="0">
                <a:latin typeface="Arial Black" pitchFamily="34" charset="0"/>
              </a:rPr>
              <a:t>¿Qué son las NTIC?: conjunto de herramientas, redes y servicios que incluyen los componentes de: </a:t>
            </a:r>
          </a:p>
          <a:p>
            <a:pPr marL="514350" lvl="0" indent="-514350">
              <a:lnSpc>
                <a:spcPct val="150000"/>
              </a:lnSpc>
            </a:pPr>
            <a:endParaRPr lang="es-PA" sz="2800" dirty="0" smtClean="0">
              <a:latin typeface="Arial Black" pitchFamily="34" charset="0"/>
            </a:endParaRPr>
          </a:p>
          <a:p>
            <a:pPr marL="514350" lvl="0" indent="-514350" algn="ctr">
              <a:lnSpc>
                <a:spcPct val="150000"/>
              </a:lnSpc>
              <a:buAutoNum type="alphaLcPeriod"/>
            </a:pPr>
            <a:r>
              <a:rPr lang="es-PA" sz="2800" dirty="0" smtClean="0">
                <a:latin typeface="Arial Black" pitchFamily="34" charset="0"/>
              </a:rPr>
              <a:t>las telecomunicaciones, </a:t>
            </a:r>
          </a:p>
          <a:p>
            <a:pPr marL="514350" lvl="0" indent="-514350" algn="ctr">
              <a:lnSpc>
                <a:spcPct val="150000"/>
              </a:lnSpc>
              <a:buAutoNum type="alphaLcPeriod"/>
            </a:pPr>
            <a:r>
              <a:rPr lang="es-PA" sz="2800" dirty="0" smtClean="0">
                <a:latin typeface="Arial Black" pitchFamily="34" charset="0"/>
              </a:rPr>
              <a:t> la informática, </a:t>
            </a:r>
          </a:p>
          <a:p>
            <a:pPr marL="514350" lvl="0" indent="-514350" algn="ctr">
              <a:lnSpc>
                <a:spcPct val="150000"/>
              </a:lnSpc>
              <a:buAutoNum type="alphaLcPeriod"/>
            </a:pPr>
            <a:r>
              <a:rPr lang="es-PA" sz="2800" dirty="0" smtClean="0">
                <a:latin typeface="Arial Black" pitchFamily="34" charset="0"/>
              </a:rPr>
              <a:t>la tecnología audiovisual.</a:t>
            </a:r>
            <a:endParaRPr lang="es-ES" sz="28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32656"/>
            <a:ext cx="2097013" cy="79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CuadroTexto"/>
          <p:cNvSpPr txBox="1"/>
          <p:nvPr/>
        </p:nvSpPr>
        <p:spPr>
          <a:xfrm>
            <a:off x="467544" y="476672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 Black" pitchFamily="34" charset="0"/>
              </a:rPr>
              <a:t>Diez Ideas Fundamentales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11560" y="1772817"/>
            <a:ext cx="8064896" cy="1318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 startAt="2"/>
            </a:pPr>
            <a:r>
              <a:rPr lang="es-PA" sz="2800" dirty="0" smtClean="0">
                <a:latin typeface="Arial Black" pitchFamily="34" charset="0"/>
              </a:rPr>
              <a:t> Las </a:t>
            </a:r>
            <a:r>
              <a:rPr lang="es-PA" sz="2800" b="1" dirty="0" smtClean="0">
                <a:latin typeface="Arial Black" pitchFamily="34" charset="0"/>
              </a:rPr>
              <a:t>NTIC</a:t>
            </a:r>
            <a:r>
              <a:rPr lang="es-PA" sz="2800" dirty="0" smtClean="0">
                <a:latin typeface="Arial Black" pitchFamily="34" charset="0"/>
              </a:rPr>
              <a:t> son afectadas por </a:t>
            </a:r>
            <a:r>
              <a:rPr lang="es-PA" sz="2800" b="1" dirty="0" smtClean="0">
                <a:latin typeface="Arial Black" pitchFamily="34" charset="0"/>
              </a:rPr>
              <a:t>Factores</a:t>
            </a:r>
            <a:r>
              <a:rPr lang="es-PA" sz="2800" b="1" dirty="0" smtClean="0">
                <a:latin typeface="Arial Black" pitchFamily="34" charset="0"/>
              </a:rPr>
              <a:t>:</a:t>
            </a:r>
            <a:endParaRPr lang="es-PA" sz="2800" dirty="0" smtClean="0">
              <a:latin typeface="Arial Black" pitchFamily="34" charset="0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899592" y="3356992"/>
          <a:ext cx="8244408" cy="3501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Proceso"/>
          <p:cNvSpPr/>
          <p:nvPr/>
        </p:nvSpPr>
        <p:spPr>
          <a:xfrm>
            <a:off x="1187624" y="3212976"/>
            <a:ext cx="7560840" cy="3168352"/>
          </a:xfrm>
          <a:prstGeom prst="flowChartProcess">
            <a:avLst/>
          </a:prstGeom>
          <a:solidFill>
            <a:schemeClr val="accent2">
              <a:lumMod val="75000"/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32656"/>
            <a:ext cx="2097013" cy="79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CuadroTexto"/>
          <p:cNvSpPr txBox="1"/>
          <p:nvPr/>
        </p:nvSpPr>
        <p:spPr>
          <a:xfrm>
            <a:off x="467544" y="476672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 Black" pitchFamily="34" charset="0"/>
              </a:rPr>
              <a:t>Diez Ideas Fundamentales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11560" y="1772817"/>
            <a:ext cx="806489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just">
              <a:lnSpc>
                <a:spcPct val="150000"/>
              </a:lnSpc>
              <a:buFont typeface="+mj-lt"/>
              <a:buAutoNum type="arabicPeriod" startAt="3"/>
            </a:pPr>
            <a:r>
              <a:rPr lang="es-PA" sz="2800" dirty="0" smtClean="0">
                <a:latin typeface="Arial Black" pitchFamily="34" charset="0"/>
              </a:rPr>
              <a:t> </a:t>
            </a:r>
            <a:r>
              <a:rPr lang="es-PA" sz="2800" b="1" dirty="0" smtClean="0">
                <a:latin typeface="Arial Black" pitchFamily="34" charset="0"/>
              </a:rPr>
              <a:t>Las NTIC</a:t>
            </a:r>
            <a:r>
              <a:rPr lang="es-PA" sz="2800" dirty="0" smtClean="0">
                <a:latin typeface="Arial Black" pitchFamily="34" charset="0"/>
              </a:rPr>
              <a:t> están vinculadas directamente a la </a:t>
            </a:r>
            <a:r>
              <a:rPr lang="es-PA" sz="2800" b="1" dirty="0" smtClean="0">
                <a:latin typeface="Arial Black" pitchFamily="34" charset="0"/>
              </a:rPr>
              <a:t>Sociedad Actual.</a:t>
            </a:r>
            <a:r>
              <a:rPr lang="es-PA" sz="2800" dirty="0" smtClean="0">
                <a:latin typeface="Arial Black" pitchFamily="34" charset="0"/>
              </a:rPr>
              <a:t> (</a:t>
            </a:r>
            <a:r>
              <a:rPr lang="es-PA" sz="2800" dirty="0" err="1" smtClean="0">
                <a:latin typeface="Arial Black" pitchFamily="34" charset="0"/>
              </a:rPr>
              <a:t>Delors</a:t>
            </a:r>
            <a:r>
              <a:rPr lang="es-PA" sz="2800" dirty="0" smtClean="0">
                <a:latin typeface="Arial Black" pitchFamily="34" charset="0"/>
              </a:rPr>
              <a:t>, 1996: los nuevos desafíos del siglo XXI no pueden ganarse sin las personas, sin el profesorado, porque las NTIC, por sí solas, </a:t>
            </a:r>
            <a:r>
              <a:rPr lang="es-PA" sz="2800" dirty="0" smtClean="0">
                <a:solidFill>
                  <a:srgbClr val="FFFF00"/>
                </a:solidFill>
                <a:latin typeface="Arial Black" pitchFamily="34" charset="0"/>
              </a:rPr>
              <a:t>no son suficientes).</a:t>
            </a:r>
            <a:endParaRPr lang="es-ES" sz="280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2.gstatic.com/images?q=tbn:ANd9GcSzatA_c4ic6OJkX8l7puEaVLvPua_xX3-gFqHqtSLvbMwNbcIPi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492896"/>
            <a:ext cx="2880320" cy="2858106"/>
          </a:xfrm>
          <a:prstGeom prst="rect">
            <a:avLst/>
          </a:prstGeom>
          <a:noFill/>
        </p:spPr>
      </p:pic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32656"/>
            <a:ext cx="2097013" cy="79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CuadroTexto"/>
          <p:cNvSpPr txBox="1"/>
          <p:nvPr/>
        </p:nvSpPr>
        <p:spPr>
          <a:xfrm>
            <a:off x="467544" y="476672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 Black" pitchFamily="34" charset="0"/>
              </a:rPr>
              <a:t>Diez Ideas Fundamentales</a:t>
            </a:r>
            <a:endParaRPr lang="es-ES" sz="2800" dirty="0">
              <a:latin typeface="Arial Black" pitchFamily="34" charset="0"/>
            </a:endParaRPr>
          </a:p>
        </p:txBody>
      </p:sp>
      <p:graphicFrame>
        <p:nvGraphicFramePr>
          <p:cNvPr id="10" name="9 Diagrama"/>
          <p:cNvGraphicFramePr/>
          <p:nvPr/>
        </p:nvGraphicFramePr>
        <p:xfrm>
          <a:off x="276200" y="3717032"/>
          <a:ext cx="6096000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1" name="10 Diagrama"/>
          <p:cNvGraphicFramePr/>
          <p:nvPr/>
        </p:nvGraphicFramePr>
        <p:xfrm>
          <a:off x="251520" y="1484784"/>
          <a:ext cx="6096000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2000"/>
                            </p:stCondLst>
                            <p:childTnLst>
                              <p:par>
                                <p:cTn id="5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1" grpId="1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32656"/>
            <a:ext cx="2097013" cy="79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CuadroTexto"/>
          <p:cNvSpPr txBox="1"/>
          <p:nvPr/>
        </p:nvSpPr>
        <p:spPr>
          <a:xfrm>
            <a:off x="467544" y="476672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 Black" pitchFamily="34" charset="0"/>
              </a:rPr>
              <a:t>Diez Ideas Fundamentales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11560" y="1772817"/>
            <a:ext cx="8064896" cy="1054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6"/>
            </a:pPr>
            <a:r>
              <a:rPr lang="es-PA" sz="2800" dirty="0" smtClean="0">
                <a:latin typeface="Arial Black" pitchFamily="34" charset="0"/>
              </a:rPr>
              <a:t> </a:t>
            </a:r>
            <a:r>
              <a:rPr lang="es-PA" sz="2800" b="1" dirty="0" smtClean="0">
                <a:latin typeface="Arial Black" pitchFamily="34" charset="0"/>
                <a:ea typeface="Calibri"/>
                <a:cs typeface="Times New Roman"/>
              </a:rPr>
              <a:t>La Capacidad Instrumental</a:t>
            </a:r>
            <a:r>
              <a:rPr lang="es-PA" sz="2800" dirty="0" smtClean="0">
                <a:latin typeface="Arial Black" pitchFamily="34" charset="0"/>
                <a:ea typeface="Calibri"/>
                <a:cs typeface="Times New Roman"/>
              </a:rPr>
              <a:t>  puede quedarse en un uso básico.</a:t>
            </a:r>
            <a:endParaRPr lang="es-ES" sz="2800" dirty="0" smtClean="0">
              <a:latin typeface="Arial Black" pitchFamily="34" charset="0"/>
              <a:ea typeface="Calibri"/>
              <a:cs typeface="Times New Roman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2" y="3022809"/>
            <a:ext cx="8064896" cy="2045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7"/>
            </a:pPr>
            <a:r>
              <a:rPr lang="es-PA" sz="2800" dirty="0" smtClean="0">
                <a:latin typeface="Arial Black" pitchFamily="34" charset="0"/>
              </a:rPr>
              <a:t> </a:t>
            </a:r>
            <a:r>
              <a:rPr lang="es-PA" sz="2800" b="1" dirty="0" smtClean="0">
                <a:latin typeface="Arial Black" pitchFamily="34" charset="0"/>
              </a:rPr>
              <a:t>La Capacidad Instrumental</a:t>
            </a:r>
            <a:r>
              <a:rPr lang="es-PA" sz="2800" dirty="0" smtClean="0">
                <a:latin typeface="Arial Black" pitchFamily="34" charset="0"/>
              </a:rPr>
              <a:t> puede mejorarse pasando a un uso </a:t>
            </a:r>
            <a:r>
              <a:rPr lang="es-PA" sz="2800" b="1" dirty="0" smtClean="0">
                <a:latin typeface="Arial Black" pitchFamily="34" charset="0"/>
              </a:rPr>
              <a:t>Innovador: redes de colaboración entre usuarios.</a:t>
            </a:r>
            <a:endParaRPr lang="es-ES" sz="2800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32656"/>
            <a:ext cx="2097013" cy="79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7 CuadroTexto"/>
          <p:cNvSpPr txBox="1"/>
          <p:nvPr/>
        </p:nvSpPr>
        <p:spPr>
          <a:xfrm>
            <a:off x="467544" y="476672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 Black" pitchFamily="34" charset="0"/>
              </a:rPr>
              <a:t>Diez Ideas Fundamentales</a:t>
            </a:r>
            <a:endParaRPr lang="es-ES" sz="2800" dirty="0">
              <a:latin typeface="Arial Black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11560" y="2434706"/>
            <a:ext cx="4680520" cy="207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8"/>
            </a:pPr>
            <a:r>
              <a:rPr lang="es-PA" sz="2800" dirty="0" smtClean="0">
                <a:latin typeface="Arial Black" pitchFamily="34" charset="0"/>
              </a:rPr>
              <a:t> Las </a:t>
            </a:r>
            <a:r>
              <a:rPr lang="es-PA" sz="2800" b="1" dirty="0" smtClean="0">
                <a:latin typeface="Arial Black" pitchFamily="34" charset="0"/>
              </a:rPr>
              <a:t>NTIC</a:t>
            </a:r>
            <a:r>
              <a:rPr lang="es-PA" sz="2800" dirty="0" smtClean="0">
                <a:latin typeface="Arial Black" pitchFamily="34" charset="0"/>
              </a:rPr>
              <a:t> permiten la </a:t>
            </a:r>
            <a:r>
              <a:rPr lang="es-PA" sz="2800" b="1" dirty="0" smtClean="0">
                <a:latin typeface="Arial Black" pitchFamily="34" charset="0"/>
              </a:rPr>
              <a:t>Transformación de los Modelos Cognitivos.</a:t>
            </a:r>
            <a:endParaRPr lang="es-ES" sz="2800" dirty="0" smtClean="0">
              <a:latin typeface="Arial Black" pitchFamily="34" charset="0"/>
            </a:endParaRPr>
          </a:p>
        </p:txBody>
      </p:sp>
      <p:pic>
        <p:nvPicPr>
          <p:cNvPr id="4098" name="Picture 2" descr="http://t1.gstatic.com/images?q=tbn:ANd9GcQdb0LOApA6HkrxgbiBgrIW7YtEnBnj0K0e7fTnsxYyVyqpu4V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7203" y="2276872"/>
            <a:ext cx="3343229" cy="3024336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297</TotalTime>
  <Words>488</Words>
  <Application>Microsoft Office PowerPoint</Application>
  <PresentationFormat>Presentación en pantalla (4:3)</PresentationFormat>
  <Paragraphs>79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Metro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ukises</dc:creator>
  <cp:lastModifiedBy>ukises</cp:lastModifiedBy>
  <cp:revision>41</cp:revision>
  <dcterms:created xsi:type="dcterms:W3CDTF">2012-04-19T20:32:15Z</dcterms:created>
  <dcterms:modified xsi:type="dcterms:W3CDTF">2012-04-20T19:58:54Z</dcterms:modified>
</cp:coreProperties>
</file>