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83" r:id="rId2"/>
    <p:sldId id="258" r:id="rId3"/>
    <p:sldId id="257" r:id="rId4"/>
    <p:sldId id="285" r:id="rId5"/>
    <p:sldId id="274" r:id="rId6"/>
    <p:sldId id="273" r:id="rId7"/>
    <p:sldId id="275" r:id="rId8"/>
    <p:sldId id="276" r:id="rId9"/>
    <p:sldId id="277" r:id="rId10"/>
    <p:sldId id="278" r:id="rId11"/>
    <p:sldId id="279" r:id="rId12"/>
    <p:sldId id="280" r:id="rId13"/>
    <p:sldId id="281" r:id="rId14"/>
    <p:sldId id="282" r:id="rId15"/>
    <p:sldId id="268" r:id="rId16"/>
    <p:sldId id="284" r:id="rId17"/>
    <p:sldId id="271" r:id="rId18"/>
  </p:sldIdLst>
  <p:sldSz cx="9144000" cy="6858000" type="screen4x3"/>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434" y="-3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A"/>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A17A15-8A42-438D-9E7C-D077C341E513}" type="datetimeFigureOut">
              <a:rPr lang="es-PA" smtClean="0"/>
              <a:t>04/20/2012</a:t>
            </a:fld>
            <a:endParaRPr lang="es-PA"/>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A"/>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A"/>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6E0E0-D2E0-4C8F-B49D-1C6BFA499E70}" type="slidenum">
              <a:rPr lang="es-PA" smtClean="0"/>
              <a:t>‹Nº›</a:t>
            </a:fld>
            <a:endParaRPr lang="es-PA"/>
          </a:p>
        </p:txBody>
      </p:sp>
    </p:spTree>
    <p:extLst>
      <p:ext uri="{BB962C8B-B14F-4D97-AF65-F5344CB8AC3E}">
        <p14:creationId xmlns:p14="http://schemas.microsoft.com/office/powerpoint/2010/main" val="144988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grpSp>
        <p:nvGrpSpPr>
          <p:cNvPr id="7" name="Group 16"/>
          <p:cNvGrpSpPr/>
          <p:nvPr/>
        </p:nvGrpSpPr>
        <p:grpSpPr>
          <a:xfrm>
            <a:off x="0" y="3268345"/>
            <a:ext cx="9144000" cy="146304"/>
            <a:chOff x="0" y="3268345"/>
            <a:chExt cx="9144000" cy="146304"/>
          </a:xfrm>
        </p:grpSpPr>
        <p:sp>
          <p:nvSpPr>
            <p:cNvPr id="13" name="Rectangle 12"/>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09600" y="1752600"/>
            <a:ext cx="7924800" cy="1470025"/>
          </a:xfrm>
          <a:prstGeom prst="rect">
            <a:avLst/>
          </a:prstGeom>
        </p:spPr>
        <p:txBody>
          <a:bodyPr anchor="b"/>
          <a:lstStyle>
            <a:lvl1pPr algn="ctr">
              <a:defRPr/>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371600" y="3505200"/>
            <a:ext cx="6400800" cy="1752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5" name="Footer Placeholder 4"/>
          <p:cNvSpPr>
            <a:spLocks noGrp="1"/>
          </p:cNvSpPr>
          <p:nvPr>
            <p:ph type="ftr" sz="quarter" idx="11"/>
          </p:nvPr>
        </p:nvSpPr>
        <p:spPr/>
        <p:txBody>
          <a:bodyPr/>
          <a:lstStyle/>
          <a:p>
            <a:endParaRPr lang="es-PA" dirty="0"/>
          </a:p>
        </p:txBody>
      </p:sp>
      <p:sp>
        <p:nvSpPr>
          <p:cNvPr id="6" name="Slide Number Placeholder 5"/>
          <p:cNvSpPr>
            <a:spLocks noGrp="1"/>
          </p:cNvSpPr>
          <p:nvPr>
            <p:ph type="sldNum" sz="quarter" idx="12"/>
          </p:nvPr>
        </p:nvSpPr>
        <p:spPr/>
        <p:txBody>
          <a:bodyPr/>
          <a:lstStyle/>
          <a:p>
            <a:fld id="{ED814961-DF94-48BB-95DB-4388B1085E5A}" type="slidenum">
              <a:rPr lang="es-PA" smtClean="0"/>
              <a:t>‹Nº›</a:t>
            </a:fld>
            <a:endParaRPr lang="es-PA"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texto vertical">
    <p:bg>
      <p:bgRef idx="1003">
        <a:schemeClr val="bg2"/>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5" name="Footer Placeholder 4"/>
          <p:cNvSpPr>
            <a:spLocks noGrp="1"/>
          </p:cNvSpPr>
          <p:nvPr>
            <p:ph type="ftr" sz="quarter" idx="11"/>
          </p:nvPr>
        </p:nvSpPr>
        <p:spPr/>
        <p:txBody>
          <a:bodyPr/>
          <a:lstStyle/>
          <a:p>
            <a:endParaRPr lang="es-PA" dirty="0"/>
          </a:p>
        </p:txBody>
      </p:sp>
      <p:sp>
        <p:nvSpPr>
          <p:cNvPr id="6" name="Slide Number Placeholder 5"/>
          <p:cNvSpPr>
            <a:spLocks noGrp="1"/>
          </p:cNvSpPr>
          <p:nvPr>
            <p:ph type="sldNum" sz="quarter" idx="12"/>
          </p:nvPr>
        </p:nvSpPr>
        <p:spPr/>
        <p:txBody>
          <a:bodyPr/>
          <a:lstStyle/>
          <a:p>
            <a:fld id="{ED814961-DF94-48BB-95DB-4388B1085E5A}" type="slidenum">
              <a:rPr lang="es-PA" smtClean="0"/>
              <a:t>‹Nº›</a:t>
            </a:fld>
            <a:endParaRPr lang="es-PA" dirty="0"/>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grpSp>
        <p:nvGrpSpPr>
          <p:cNvPr id="2" name="Group 7"/>
          <p:cNvGrpSpPr/>
          <p:nvPr/>
        </p:nvGrpSpPr>
        <p:grpSpPr>
          <a:xfrm flipH="1">
            <a:off x="0" y="1371600"/>
            <a:ext cx="9144000" cy="73152"/>
            <a:chOff x="0" y="3268345"/>
            <a:chExt cx="9144000" cy="146304"/>
          </a:xfrm>
        </p:grpSpPr>
        <p:sp>
          <p:nvSpPr>
            <p:cNvPr id="9" name="Rectangle 8"/>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1828800" cy="5851525"/>
          </a:xfrm>
          <a:prstGeom prst="rect">
            <a:avLst/>
          </a:prstGeo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1722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a:off x="6839712" y="6356350"/>
            <a:ext cx="1868424" cy="365125"/>
          </a:xfrm>
        </p:spPr>
        <p:txBody>
          <a:bodyPr/>
          <a:lstStyle/>
          <a:p>
            <a:fld id="{F5220331-1CC2-4C00-9C6A-D6BAD7FBD22C}" type="datetimeFigureOut">
              <a:rPr lang="es-PA" smtClean="0"/>
              <a:t>04/20/2012</a:t>
            </a:fld>
            <a:endParaRPr lang="es-PA" dirty="0"/>
          </a:p>
        </p:txBody>
      </p:sp>
      <p:sp>
        <p:nvSpPr>
          <p:cNvPr id="5" name="Footer Placeholder 4"/>
          <p:cNvSpPr>
            <a:spLocks noGrp="1"/>
          </p:cNvSpPr>
          <p:nvPr>
            <p:ph type="ftr" sz="quarter" idx="11"/>
          </p:nvPr>
        </p:nvSpPr>
        <p:spPr/>
        <p:txBody>
          <a:bodyPr/>
          <a:lstStyle/>
          <a:p>
            <a:endParaRPr lang="es-PA" dirty="0"/>
          </a:p>
        </p:txBody>
      </p:sp>
      <p:sp>
        <p:nvSpPr>
          <p:cNvPr id="6" name="Slide Number Placeholder 5"/>
          <p:cNvSpPr>
            <a:spLocks noGrp="1"/>
          </p:cNvSpPr>
          <p:nvPr>
            <p:ph type="sldNum" sz="quarter" idx="12"/>
          </p:nvPr>
        </p:nvSpPr>
        <p:spPr/>
        <p:txBody>
          <a:bodyPr/>
          <a:lstStyle/>
          <a:p>
            <a:fld id="{ED814961-DF94-48BB-95DB-4388B1085E5A}" type="slidenum">
              <a:rPr lang="es-PA" smtClean="0"/>
              <a:t>‹Nº›</a:t>
            </a:fld>
            <a:endParaRPr lang="es-PA" dirty="0"/>
          </a:p>
        </p:txBody>
      </p:sp>
      <p:grpSp>
        <p:nvGrpSpPr>
          <p:cNvPr id="7" name="Group 6"/>
          <p:cNvGrpSpPr/>
          <p:nvPr/>
        </p:nvGrpSpPr>
        <p:grpSpPr>
          <a:xfrm rot="5400000" flipH="1">
            <a:off x="3332988" y="3384804"/>
            <a:ext cx="6867144" cy="73152"/>
            <a:chOff x="0" y="3268345"/>
            <a:chExt cx="9144000" cy="146304"/>
          </a:xfrm>
        </p:grpSpPr>
        <p:sp>
          <p:nvSpPr>
            <p:cNvPr id="8" name="Rectangle 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9616"/>
            <a:ext cx="8229600" cy="462654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5" name="Footer Placeholder 4"/>
          <p:cNvSpPr>
            <a:spLocks noGrp="1"/>
          </p:cNvSpPr>
          <p:nvPr>
            <p:ph type="ftr" sz="quarter" idx="11"/>
          </p:nvPr>
        </p:nvSpPr>
        <p:spPr/>
        <p:txBody>
          <a:bodyPr/>
          <a:lstStyle/>
          <a:p>
            <a:endParaRPr lang="es-PA" dirty="0"/>
          </a:p>
        </p:txBody>
      </p:sp>
      <p:sp>
        <p:nvSpPr>
          <p:cNvPr id="6" name="Slide Number Placeholder 5"/>
          <p:cNvSpPr>
            <a:spLocks noGrp="1"/>
          </p:cNvSpPr>
          <p:nvPr>
            <p:ph type="sldNum" sz="quarter" idx="12"/>
          </p:nvPr>
        </p:nvSpPr>
        <p:spPr/>
        <p:txBody>
          <a:bodyPr/>
          <a:lstStyle/>
          <a:p>
            <a:fld id="{ED814961-DF94-48BB-95DB-4388B1085E5A}" type="slidenum">
              <a:rPr lang="es-PA" smtClean="0"/>
              <a:t>‹Nº›</a:t>
            </a:fld>
            <a:endParaRPr lang="es-PA" dirty="0"/>
          </a:p>
        </p:txBody>
      </p:sp>
      <p:grpSp>
        <p:nvGrpSpPr>
          <p:cNvPr id="2" name="Group 13"/>
          <p:cNvGrpSpPr/>
          <p:nvPr/>
        </p:nvGrpSpPr>
        <p:grpSpPr>
          <a:xfrm>
            <a:off x="0" y="13716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8"/>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67512" y="4406900"/>
            <a:ext cx="7827201" cy="1362075"/>
          </a:xfrm>
          <a:prstGeom prst="rect">
            <a:avLst/>
          </a:prstGeo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67512" y="2667000"/>
            <a:ext cx="7827201"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5" name="Footer Placeholder 4"/>
          <p:cNvSpPr>
            <a:spLocks noGrp="1"/>
          </p:cNvSpPr>
          <p:nvPr>
            <p:ph type="ftr" sz="quarter" idx="11"/>
          </p:nvPr>
        </p:nvSpPr>
        <p:spPr/>
        <p:txBody>
          <a:bodyPr/>
          <a:lstStyle/>
          <a:p>
            <a:endParaRPr lang="es-PA" dirty="0"/>
          </a:p>
        </p:txBody>
      </p:sp>
      <p:sp>
        <p:nvSpPr>
          <p:cNvPr id="6" name="Slide Number Placeholder 5"/>
          <p:cNvSpPr>
            <a:spLocks noGrp="1"/>
          </p:cNvSpPr>
          <p:nvPr>
            <p:ph type="sldNum" sz="quarter" idx="12"/>
          </p:nvPr>
        </p:nvSpPr>
        <p:spPr/>
        <p:txBody>
          <a:bodyPr/>
          <a:lstStyle/>
          <a:p>
            <a:fld id="{ED814961-DF94-48BB-95DB-4388B1085E5A}" type="slidenum">
              <a:rPr lang="es-PA" smtClean="0"/>
              <a:t>‹Nº›</a:t>
            </a:fld>
            <a:endParaRPr lang="es-PA" dirty="0"/>
          </a:p>
        </p:txBody>
      </p:sp>
      <p:grpSp>
        <p:nvGrpSpPr>
          <p:cNvPr id="7" name="Group 12"/>
          <p:cNvGrpSpPr/>
          <p:nvPr/>
        </p:nvGrpSpPr>
        <p:grpSpPr>
          <a:xfrm flipH="1">
            <a:off x="0" y="4228465"/>
            <a:ext cx="9144000" cy="146304"/>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6" name="Footer Placeholder 5"/>
          <p:cNvSpPr>
            <a:spLocks noGrp="1"/>
          </p:cNvSpPr>
          <p:nvPr>
            <p:ph type="ftr" sz="quarter" idx="11"/>
          </p:nvPr>
        </p:nvSpPr>
        <p:spPr/>
        <p:txBody>
          <a:bodyPr/>
          <a:lstStyle/>
          <a:p>
            <a:endParaRPr lang="es-PA" dirty="0"/>
          </a:p>
        </p:txBody>
      </p:sp>
      <p:sp>
        <p:nvSpPr>
          <p:cNvPr id="7" name="Slide Number Placeholder 6"/>
          <p:cNvSpPr>
            <a:spLocks noGrp="1"/>
          </p:cNvSpPr>
          <p:nvPr>
            <p:ph type="sldNum" sz="quarter" idx="12"/>
          </p:nvPr>
        </p:nvSpPr>
        <p:spPr/>
        <p:txBody>
          <a:bodyPr/>
          <a:lstStyle/>
          <a:p>
            <a:fld id="{ED814961-DF94-48BB-95DB-4388B1085E5A}" type="slidenum">
              <a:rPr lang="es-PA" smtClean="0"/>
              <a:t>‹Nº›</a:t>
            </a:fld>
            <a:endParaRPr lang="es-PA" dirty="0"/>
          </a:p>
        </p:txBody>
      </p:sp>
      <p:sp>
        <p:nvSpPr>
          <p:cNvPr id="14" name="Title 13"/>
          <p:cNvSpPr>
            <a:spLocks noGrp="1"/>
          </p:cNvSpPr>
          <p:nvPr>
            <p:ph type="title"/>
          </p:nvPr>
        </p:nvSpPr>
        <p:spPr/>
        <p:txBody>
          <a:bodyPr/>
          <a:lstStyle/>
          <a:p>
            <a:r>
              <a:rPr lang="es-ES" smtClean="0"/>
              <a:t>Haga clic para modificar el estilo de título del patrón</a:t>
            </a:r>
            <a:endParaRPr lang="en-US"/>
          </a:p>
        </p:txBody>
      </p:sp>
      <p:grpSp>
        <p:nvGrpSpPr>
          <p:cNvPr id="2" name="Group 14"/>
          <p:cNvGrpSpPr/>
          <p:nvPr/>
        </p:nvGrpSpPr>
        <p:grpSpPr>
          <a:xfrm>
            <a:off x="0" y="1371600"/>
            <a:ext cx="9144000" cy="73152"/>
            <a:chOff x="0" y="3268345"/>
            <a:chExt cx="9144000" cy="146304"/>
          </a:xfrm>
        </p:grpSpPr>
        <p:sp>
          <p:nvSpPr>
            <p:cNvPr id="16" name="Rectangle 15"/>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600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8" name="Footer Placeholder 7"/>
          <p:cNvSpPr>
            <a:spLocks noGrp="1"/>
          </p:cNvSpPr>
          <p:nvPr>
            <p:ph type="ftr" sz="quarter" idx="11"/>
          </p:nvPr>
        </p:nvSpPr>
        <p:spPr/>
        <p:txBody>
          <a:bodyPr/>
          <a:lstStyle/>
          <a:p>
            <a:endParaRPr lang="es-PA" dirty="0"/>
          </a:p>
        </p:txBody>
      </p:sp>
      <p:sp>
        <p:nvSpPr>
          <p:cNvPr id="9" name="Slide Number Placeholder 8"/>
          <p:cNvSpPr>
            <a:spLocks noGrp="1"/>
          </p:cNvSpPr>
          <p:nvPr>
            <p:ph type="sldNum" sz="quarter" idx="12"/>
          </p:nvPr>
        </p:nvSpPr>
        <p:spPr/>
        <p:txBody>
          <a:bodyPr/>
          <a:lstStyle/>
          <a:p>
            <a:fld id="{ED814961-DF94-48BB-95DB-4388B1085E5A}" type="slidenum">
              <a:rPr lang="es-PA" smtClean="0"/>
              <a:t>‹Nº›</a:t>
            </a:fld>
            <a:endParaRPr lang="es-PA" dirty="0"/>
          </a:p>
        </p:txBody>
      </p:sp>
      <p:sp>
        <p:nvSpPr>
          <p:cNvPr id="16" name="Title 15"/>
          <p:cNvSpPr>
            <a:spLocks noGrp="1"/>
          </p:cNvSpPr>
          <p:nvPr>
            <p:ph type="title"/>
          </p:nvPr>
        </p:nvSpPr>
        <p:spPr/>
        <p:txBody>
          <a:bodyPr/>
          <a:lstStyle/>
          <a:p>
            <a:r>
              <a:rPr lang="es-ES" smtClean="0"/>
              <a:t>Haga clic para modificar el estilo de título del patrón</a:t>
            </a:r>
            <a:endParaRPr lang="en-US"/>
          </a:p>
        </p:txBody>
      </p:sp>
      <p:grpSp>
        <p:nvGrpSpPr>
          <p:cNvPr id="2" name="Group 16"/>
          <p:cNvGrpSpPr/>
          <p:nvPr/>
        </p:nvGrpSpPr>
        <p:grpSpPr>
          <a:xfrm>
            <a:off x="0" y="1371600"/>
            <a:ext cx="9144000" cy="73152"/>
            <a:chOff x="0" y="3268345"/>
            <a:chExt cx="9144000" cy="146304"/>
          </a:xfrm>
        </p:grpSpPr>
        <p:sp>
          <p:nvSpPr>
            <p:cNvPr id="18" name="Rectangle 1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4" name="Footer Placeholder 3"/>
          <p:cNvSpPr>
            <a:spLocks noGrp="1"/>
          </p:cNvSpPr>
          <p:nvPr>
            <p:ph type="ftr" sz="quarter" idx="11"/>
          </p:nvPr>
        </p:nvSpPr>
        <p:spPr/>
        <p:txBody>
          <a:bodyPr/>
          <a:lstStyle/>
          <a:p>
            <a:endParaRPr lang="es-PA" dirty="0"/>
          </a:p>
        </p:txBody>
      </p:sp>
      <p:sp>
        <p:nvSpPr>
          <p:cNvPr id="5" name="Slide Number Placeholder 4"/>
          <p:cNvSpPr>
            <a:spLocks noGrp="1"/>
          </p:cNvSpPr>
          <p:nvPr>
            <p:ph type="sldNum" sz="quarter" idx="12"/>
          </p:nvPr>
        </p:nvSpPr>
        <p:spPr/>
        <p:txBody>
          <a:bodyPr/>
          <a:lstStyle/>
          <a:p>
            <a:fld id="{ED814961-DF94-48BB-95DB-4388B1085E5A}" type="slidenum">
              <a:rPr lang="es-PA" smtClean="0"/>
              <a:t>‹Nº›</a:t>
            </a:fld>
            <a:endParaRPr lang="es-PA" dirty="0"/>
          </a:p>
        </p:txBody>
      </p:sp>
      <p:sp>
        <p:nvSpPr>
          <p:cNvPr id="12" name="Title 11"/>
          <p:cNvSpPr>
            <a:spLocks noGrp="1"/>
          </p:cNvSpPr>
          <p:nvPr>
            <p:ph type="title"/>
          </p:nvPr>
        </p:nvSpPr>
        <p:spPr/>
        <p:txBody>
          <a:bodyPr/>
          <a:lstStyle/>
          <a:p>
            <a:r>
              <a:rPr lang="es-ES" smtClean="0"/>
              <a:t>Haga clic para modificar el estilo de título del patrón</a:t>
            </a:r>
            <a:endParaRPr lang="en-US"/>
          </a:p>
        </p:txBody>
      </p:sp>
      <p:grpSp>
        <p:nvGrpSpPr>
          <p:cNvPr id="2" name="Group 12"/>
          <p:cNvGrpSpPr/>
          <p:nvPr/>
        </p:nvGrpSpPr>
        <p:grpSpPr>
          <a:xfrm flipH="1">
            <a:off x="0" y="1371600"/>
            <a:ext cx="9144000" cy="73152"/>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Ref idx="1003">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3" name="Footer Placeholder 2"/>
          <p:cNvSpPr>
            <a:spLocks noGrp="1"/>
          </p:cNvSpPr>
          <p:nvPr>
            <p:ph type="ftr" sz="quarter" idx="11"/>
          </p:nvPr>
        </p:nvSpPr>
        <p:spPr/>
        <p:txBody>
          <a:bodyPr/>
          <a:lstStyle/>
          <a:p>
            <a:endParaRPr lang="es-PA" dirty="0"/>
          </a:p>
        </p:txBody>
      </p:sp>
      <p:sp>
        <p:nvSpPr>
          <p:cNvPr id="4" name="Slide Number Placeholder 3"/>
          <p:cNvSpPr>
            <a:spLocks noGrp="1"/>
          </p:cNvSpPr>
          <p:nvPr>
            <p:ph type="sldNum" sz="quarter" idx="12"/>
          </p:nvPr>
        </p:nvSpPr>
        <p:spPr/>
        <p:txBody>
          <a:bodyPr/>
          <a:lstStyle/>
          <a:p>
            <a:fld id="{ED814961-DF94-48BB-95DB-4388B1085E5A}" type="slidenum">
              <a:rPr lang="es-PA" smtClean="0"/>
              <a:t>‹Nº›</a:t>
            </a:fld>
            <a:endParaRPr lang="es-PA" dirty="0"/>
          </a:p>
        </p:txBody>
      </p:sp>
      <p:grpSp>
        <p:nvGrpSpPr>
          <p:cNvPr id="5" name="Group 10"/>
          <p:cNvGrpSpPr/>
          <p:nvPr/>
        </p:nvGrpSpPr>
        <p:grpSpPr>
          <a:xfrm>
            <a:off x="-9144" y="-18288"/>
            <a:ext cx="9144000" cy="146304"/>
            <a:chOff x="0" y="3268345"/>
            <a:chExt cx="9144000" cy="146304"/>
          </a:xfrm>
        </p:grpSpPr>
        <p:sp>
          <p:nvSpPr>
            <p:cNvPr id="12" name="Rectangle 11"/>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93750"/>
          </a:xfrm>
          <a:prstGeom prst="rect">
            <a:avLst/>
          </a:prstGeom>
        </p:spPr>
        <p:txBody>
          <a:bodyPr anchor="b">
            <a:normAutofit/>
          </a:bodyPr>
          <a:lstStyle>
            <a:lvl1pPr algn="l">
              <a:defRPr sz="28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457200" y="1371600"/>
            <a:ext cx="3008313" cy="4754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6" name="Footer Placeholder 5"/>
          <p:cNvSpPr>
            <a:spLocks noGrp="1"/>
          </p:cNvSpPr>
          <p:nvPr>
            <p:ph type="ftr" sz="quarter" idx="11"/>
          </p:nvPr>
        </p:nvSpPr>
        <p:spPr/>
        <p:txBody>
          <a:bodyPr/>
          <a:lstStyle/>
          <a:p>
            <a:endParaRPr lang="es-PA" dirty="0"/>
          </a:p>
        </p:txBody>
      </p:sp>
      <p:sp>
        <p:nvSpPr>
          <p:cNvPr id="7" name="Slide Number Placeholder 6"/>
          <p:cNvSpPr>
            <a:spLocks noGrp="1"/>
          </p:cNvSpPr>
          <p:nvPr>
            <p:ph type="sldNum" sz="quarter" idx="12"/>
          </p:nvPr>
        </p:nvSpPr>
        <p:spPr/>
        <p:txBody>
          <a:bodyPr/>
          <a:lstStyle/>
          <a:p>
            <a:fld id="{ED814961-DF94-48BB-95DB-4388B1085E5A}" type="slidenum">
              <a:rPr lang="es-PA" smtClean="0"/>
              <a:t>‹Nº›</a:t>
            </a:fld>
            <a:endParaRPr lang="es-PA" dirty="0"/>
          </a:p>
        </p:txBody>
      </p:sp>
      <p:grpSp>
        <p:nvGrpSpPr>
          <p:cNvPr id="8" name="Group 13"/>
          <p:cNvGrpSpPr/>
          <p:nvPr/>
        </p:nvGrpSpPr>
        <p:grpSpPr>
          <a:xfrm flipH="1">
            <a:off x="0" y="11430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1801368" y="685800"/>
            <a:ext cx="5495544" cy="3886200"/>
          </a:xfrm>
          <a:solidFill>
            <a:schemeClr val="accent1"/>
          </a:solidFill>
          <a:effectLst>
            <a:reflection blurRad="6350" stA="52000" endA="300" endPos="35000" dir="5400000" sy="-100000" algn="bl" rotWithShape="0"/>
          </a:effectLst>
          <a:scene3d>
            <a:camera prst="orthographicFront"/>
            <a:lightRig rig="contrasting" dir="t"/>
          </a:scene3d>
          <a:sp3d contourW="12700" prstMaterial="softEdge">
            <a:bevelT prst="cross"/>
            <a:contourClr>
              <a:srgbClr val="FFFFFF"/>
            </a:contourClr>
          </a:sp3d>
        </p:spPr>
        <p:txBody>
          <a:bodyPr/>
          <a:lstStyle/>
          <a:p>
            <a:r>
              <a:rPr lang="es-ES" smtClean="0"/>
              <a:t>Haga clic en el icono para agregar una imagen</a:t>
            </a:r>
            <a:endParaRPr lang="en-US"/>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220331-1CC2-4C00-9C6A-D6BAD7FBD22C}" type="datetimeFigureOut">
              <a:rPr lang="es-PA" smtClean="0"/>
              <a:t>04/20/2012</a:t>
            </a:fld>
            <a:endParaRPr lang="es-PA" dirty="0"/>
          </a:p>
        </p:txBody>
      </p:sp>
      <p:sp>
        <p:nvSpPr>
          <p:cNvPr id="6" name="Footer Placeholder 5"/>
          <p:cNvSpPr>
            <a:spLocks noGrp="1"/>
          </p:cNvSpPr>
          <p:nvPr>
            <p:ph type="ftr" sz="quarter" idx="11"/>
          </p:nvPr>
        </p:nvSpPr>
        <p:spPr/>
        <p:txBody>
          <a:bodyPr/>
          <a:lstStyle/>
          <a:p>
            <a:endParaRPr lang="es-PA" dirty="0"/>
          </a:p>
        </p:txBody>
      </p:sp>
      <p:sp>
        <p:nvSpPr>
          <p:cNvPr id="7" name="Slide Number Placeholder 6"/>
          <p:cNvSpPr>
            <a:spLocks noGrp="1"/>
          </p:cNvSpPr>
          <p:nvPr>
            <p:ph type="sldNum" sz="quarter" idx="12"/>
          </p:nvPr>
        </p:nvSpPr>
        <p:spPr/>
        <p:txBody>
          <a:bodyPr/>
          <a:lstStyle/>
          <a:p>
            <a:fld id="{ED814961-DF94-48BB-95DB-4388B1085E5A}" type="slidenum">
              <a:rPr lang="es-PA" smtClean="0"/>
              <a:t>‹Nº›</a:t>
            </a:fld>
            <a:endParaRPr lang="es-PA" dirty="0"/>
          </a:p>
        </p:txBody>
      </p:sp>
      <p:grpSp>
        <p:nvGrpSpPr>
          <p:cNvPr id="3" name="Group 15"/>
          <p:cNvGrpSpPr/>
          <p:nvPr/>
        </p:nvGrpSpPr>
        <p:grpSpPr>
          <a:xfrm>
            <a:off x="-9144" y="-18288"/>
            <a:ext cx="9144000" cy="146304"/>
            <a:chOff x="0" y="3268345"/>
            <a:chExt cx="9144000" cy="146304"/>
          </a:xfrm>
        </p:grpSpPr>
        <p:sp>
          <p:nvSpPr>
            <p:cNvPr id="17" name="Rectangle 16"/>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6826" y="0"/>
            <a:ext cx="9144000" cy="6286520"/>
          </a:xfrm>
          <a:prstGeom prst="rect">
            <a:avLst/>
          </a:prstGeom>
          <a:gradFill flip="none" rotWithShape="1">
            <a:gsLst>
              <a:gs pos="1000">
                <a:schemeClr val="bg2">
                  <a:alpha val="0"/>
                </a:schemeClr>
              </a:gs>
              <a:gs pos="100000">
                <a:schemeClr val="bg1">
                  <a:alpha val="92000"/>
                </a:schemeClr>
              </a:gs>
            </a:gsLst>
            <a:lin ang="16200000" scaled="1"/>
            <a:tileRect/>
          </a:gra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2"/>
          </p:nvPr>
        </p:nvSpPr>
        <p:spPr>
          <a:xfrm>
            <a:off x="6574536" y="6356350"/>
            <a:ext cx="2133600" cy="365125"/>
          </a:xfrm>
          <a:prstGeom prst="rect">
            <a:avLst/>
          </a:prstGeom>
        </p:spPr>
        <p:txBody>
          <a:bodyPr vert="horz" lIns="91440" tIns="45720" rIns="91440" bIns="45720" rtlCol="0" anchor="ctr"/>
          <a:lstStyle>
            <a:lvl1pPr algn="r">
              <a:defRPr sz="1200">
                <a:solidFill>
                  <a:sysClr val="windowText" lastClr="000000"/>
                </a:solidFill>
              </a:defRPr>
            </a:lvl1pPr>
          </a:lstStyle>
          <a:p>
            <a:fld id="{F5220331-1CC2-4C00-9C6A-D6BAD7FBD22C}" type="datetimeFigureOut">
              <a:rPr lang="es-PA" smtClean="0"/>
              <a:t>04/20/2012</a:t>
            </a:fld>
            <a:endParaRPr lang="es-P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ysClr val="windowText" lastClr="000000"/>
                </a:solidFill>
              </a:defRPr>
            </a:lvl1pPr>
          </a:lstStyle>
          <a:p>
            <a:endParaRPr lang="es-PA" dirty="0"/>
          </a:p>
        </p:txBody>
      </p:sp>
      <p:sp>
        <p:nvSpPr>
          <p:cNvPr id="6" name="Slide Number Placeholder 5"/>
          <p:cNvSpPr>
            <a:spLocks noGrp="1"/>
          </p:cNvSpPr>
          <p:nvPr>
            <p:ph type="sldNum" sz="quarter" idx="4"/>
          </p:nvPr>
        </p:nvSpPr>
        <p:spPr>
          <a:xfrm>
            <a:off x="460248" y="6356350"/>
            <a:ext cx="2133600" cy="365125"/>
          </a:xfrm>
          <a:prstGeom prst="rect">
            <a:avLst/>
          </a:prstGeom>
        </p:spPr>
        <p:txBody>
          <a:bodyPr vert="horz" lIns="91440" tIns="45720" rIns="91440" bIns="45720" rtlCol="0" anchor="ctr"/>
          <a:lstStyle>
            <a:lvl1pPr algn="l">
              <a:defRPr sz="1200">
                <a:solidFill>
                  <a:sysClr val="windowText" lastClr="000000"/>
                </a:solidFill>
              </a:defRPr>
            </a:lvl1pPr>
          </a:lstStyle>
          <a:p>
            <a:fld id="{ED814961-DF94-48BB-95DB-4388B1085E5A}" type="slidenum">
              <a:rPr lang="es-PA" smtClean="0"/>
              <a:t>‹Nº›</a:t>
            </a:fld>
            <a:endParaRPr lang="es-PA" dirty="0"/>
          </a:p>
        </p:txBody>
      </p:sp>
      <p:sp>
        <p:nvSpPr>
          <p:cNvPr id="8" name="Title Placeholder 7"/>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400" kern="1200">
          <a:ln>
            <a:noFill/>
          </a:ln>
          <a:solidFill>
            <a:srgbClr val="FFFFFF"/>
          </a:solidFill>
          <a:effectLst>
            <a:glow rad="101600">
              <a:schemeClr val="tx2"/>
            </a:glo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980728"/>
            <a:ext cx="7924800" cy="2025873"/>
          </a:xfrm>
        </p:spPr>
        <p:txBody>
          <a:bodyPr>
            <a:normAutofit fontScale="90000"/>
          </a:bodyPr>
          <a:lstStyle/>
          <a:p>
            <a:r>
              <a:rPr lang="es-PA" sz="6000" dirty="0" smtClean="0"/>
              <a:t>EL AUTOCONCEPTO</a:t>
            </a:r>
            <a:r>
              <a:rPr lang="es-PA" dirty="0" smtClean="0"/>
              <a:t/>
            </a:r>
            <a:br>
              <a:rPr lang="es-PA" dirty="0" smtClean="0"/>
            </a:br>
            <a:r>
              <a:rPr lang="es-PA" dirty="0" smtClean="0"/>
              <a:t> LA BASE DE NUESTRO TRABAJO</a:t>
            </a:r>
            <a:endParaRPr lang="es-PA" dirty="0"/>
          </a:p>
        </p:txBody>
      </p:sp>
      <p:sp>
        <p:nvSpPr>
          <p:cNvPr id="3" name="2 Subtítulo"/>
          <p:cNvSpPr>
            <a:spLocks noGrp="1"/>
          </p:cNvSpPr>
          <p:nvPr>
            <p:ph type="subTitle" idx="1"/>
          </p:nvPr>
        </p:nvSpPr>
        <p:spPr>
          <a:xfrm>
            <a:off x="1403648" y="3933056"/>
            <a:ext cx="6400800" cy="1752600"/>
          </a:xfrm>
        </p:spPr>
        <p:txBody>
          <a:bodyPr/>
          <a:lstStyle/>
          <a:p>
            <a:r>
              <a:rPr lang="es-PA" dirty="0" smtClean="0"/>
              <a:t>POR EL EQUIPO  N° 8</a:t>
            </a:r>
          </a:p>
          <a:p>
            <a:endParaRPr lang="es-PA" dirty="0"/>
          </a:p>
          <a:p>
            <a:r>
              <a:rPr lang="es-PA" dirty="0" smtClean="0"/>
              <a:t>FACILITADORES NACIONALES</a:t>
            </a:r>
            <a:endParaRPr lang="es-PA" dirty="0"/>
          </a:p>
        </p:txBody>
      </p:sp>
    </p:spTree>
    <p:extLst>
      <p:ext uri="{BB962C8B-B14F-4D97-AF65-F5344CB8AC3E}">
        <p14:creationId xmlns:p14="http://schemas.microsoft.com/office/powerpoint/2010/main" val="16482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PA" dirty="0" smtClean="0"/>
          </a:p>
          <a:p>
            <a:pPr algn="just"/>
            <a:r>
              <a:rPr lang="es-PA" sz="4400" dirty="0" smtClean="0"/>
              <a:t>Debemos revisar nuestras actitudes negativas innatas y las del contexto.</a:t>
            </a:r>
            <a:endParaRPr lang="es-PA" sz="4400" dirty="0"/>
          </a:p>
        </p:txBody>
      </p:sp>
      <p:sp>
        <p:nvSpPr>
          <p:cNvPr id="3" name="2 Título"/>
          <p:cNvSpPr>
            <a:spLocks noGrp="1"/>
          </p:cNvSpPr>
          <p:nvPr>
            <p:ph type="title"/>
          </p:nvPr>
        </p:nvSpPr>
        <p:spPr/>
        <p:txBody>
          <a:bodyPr>
            <a:noAutofit/>
          </a:bodyPr>
          <a:lstStyle/>
          <a:p>
            <a:r>
              <a:rPr lang="es-PA" sz="4800" dirty="0" smtClean="0"/>
              <a:t>Las </a:t>
            </a:r>
            <a:r>
              <a:rPr lang="es-PA" sz="4800" dirty="0"/>
              <a:t>a</a:t>
            </a:r>
            <a:r>
              <a:rPr lang="es-PA" sz="4800" dirty="0" smtClean="0"/>
              <a:t>ctitudes negativas que hay que revisar</a:t>
            </a:r>
            <a:endParaRPr lang="es-PA" sz="4800" dirty="0"/>
          </a:p>
        </p:txBody>
      </p:sp>
    </p:spTree>
    <p:extLst>
      <p:ext uri="{BB962C8B-B14F-4D97-AF65-F5344CB8AC3E}">
        <p14:creationId xmlns:p14="http://schemas.microsoft.com/office/powerpoint/2010/main" val="874005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lnSpcReduction="10000"/>
          </a:bodyPr>
          <a:lstStyle/>
          <a:p>
            <a:endParaRPr lang="es-PA" dirty="0" smtClean="0"/>
          </a:p>
          <a:p>
            <a:pPr algn="just"/>
            <a:r>
              <a:rPr lang="es-PA" sz="4400" dirty="0" smtClean="0"/>
              <a:t>Establezcamos nuestros límites y prioridades.</a:t>
            </a:r>
          </a:p>
          <a:p>
            <a:pPr algn="just"/>
            <a:endParaRPr lang="es-PA" dirty="0" smtClean="0"/>
          </a:p>
          <a:p>
            <a:pPr algn="just"/>
            <a:r>
              <a:rPr lang="es-PA" sz="4400" dirty="0" smtClean="0"/>
              <a:t>No debemos comprometernos  más allá de nuestra capacidad y eficiencia.</a:t>
            </a:r>
            <a:endParaRPr lang="es-PA" sz="4400" dirty="0"/>
          </a:p>
        </p:txBody>
      </p:sp>
      <p:sp>
        <p:nvSpPr>
          <p:cNvPr id="3" name="2 Título"/>
          <p:cNvSpPr>
            <a:spLocks noGrp="1"/>
          </p:cNvSpPr>
          <p:nvPr>
            <p:ph type="title"/>
          </p:nvPr>
        </p:nvSpPr>
        <p:spPr>
          <a:xfrm>
            <a:off x="457200" y="152400"/>
            <a:ext cx="8435280" cy="1143000"/>
          </a:xfrm>
        </p:spPr>
        <p:txBody>
          <a:bodyPr>
            <a:normAutofit/>
          </a:bodyPr>
          <a:lstStyle/>
          <a:p>
            <a:r>
              <a:rPr lang="es-PA" sz="5400" dirty="0" smtClean="0"/>
              <a:t>Ajustar nuestras expectativas</a:t>
            </a:r>
            <a:endParaRPr lang="es-PA" sz="5400" dirty="0"/>
          </a:p>
        </p:txBody>
      </p:sp>
    </p:spTree>
    <p:extLst>
      <p:ext uri="{BB962C8B-B14F-4D97-AF65-F5344CB8AC3E}">
        <p14:creationId xmlns:p14="http://schemas.microsoft.com/office/powerpoint/2010/main" val="767413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PA" dirty="0" smtClean="0"/>
          </a:p>
          <a:p>
            <a:r>
              <a:rPr lang="es-PA" sz="4400" dirty="0" smtClean="0"/>
              <a:t>Identificación de la demanda.</a:t>
            </a:r>
          </a:p>
          <a:p>
            <a:r>
              <a:rPr lang="es-PA" sz="4400" dirty="0" smtClean="0"/>
              <a:t>Planificación de la acción.</a:t>
            </a:r>
          </a:p>
          <a:p>
            <a:r>
              <a:rPr lang="es-PA" sz="4400" dirty="0" smtClean="0"/>
              <a:t>Ejecución de la acción.</a:t>
            </a:r>
          </a:p>
          <a:p>
            <a:r>
              <a:rPr lang="es-PA" sz="4400" dirty="0" smtClean="0"/>
              <a:t>Autorregulación posterior  a la acción.</a:t>
            </a:r>
            <a:endParaRPr lang="es-PA" sz="4400" dirty="0"/>
          </a:p>
        </p:txBody>
      </p:sp>
      <p:sp>
        <p:nvSpPr>
          <p:cNvPr id="3" name="2 Título"/>
          <p:cNvSpPr>
            <a:spLocks noGrp="1"/>
          </p:cNvSpPr>
          <p:nvPr>
            <p:ph type="title"/>
          </p:nvPr>
        </p:nvSpPr>
        <p:spPr>
          <a:xfrm>
            <a:off x="457200" y="152400"/>
            <a:ext cx="8435280" cy="1143000"/>
          </a:xfrm>
        </p:spPr>
        <p:txBody>
          <a:bodyPr>
            <a:noAutofit/>
          </a:bodyPr>
          <a:lstStyle/>
          <a:p>
            <a:r>
              <a:rPr lang="es-PA" sz="4800" dirty="0" smtClean="0"/>
              <a:t>Desarrollar habilidades sociales</a:t>
            </a:r>
            <a:endParaRPr lang="es-PA" sz="4800" dirty="0"/>
          </a:p>
        </p:txBody>
      </p:sp>
    </p:spTree>
    <p:extLst>
      <p:ext uri="{BB962C8B-B14F-4D97-AF65-F5344CB8AC3E}">
        <p14:creationId xmlns:p14="http://schemas.microsoft.com/office/powerpoint/2010/main" val="265931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99616"/>
            <a:ext cx="8229600" cy="5241752"/>
          </a:xfrm>
        </p:spPr>
        <p:txBody>
          <a:bodyPr>
            <a:normAutofit fontScale="92500" lnSpcReduction="20000"/>
          </a:bodyPr>
          <a:lstStyle/>
          <a:p>
            <a:r>
              <a:rPr lang="es-PA" sz="4400" dirty="0" smtClean="0"/>
              <a:t>Que se creen:</a:t>
            </a:r>
          </a:p>
          <a:p>
            <a:pPr marL="0" indent="0">
              <a:buNone/>
            </a:pPr>
            <a:r>
              <a:rPr lang="es-PA" sz="4400" dirty="0"/>
              <a:t>	</a:t>
            </a:r>
            <a:r>
              <a:rPr lang="es-PA" sz="4400" dirty="0" smtClean="0"/>
              <a:t> espacios para que el docente sea 	 escuchado</a:t>
            </a:r>
          </a:p>
          <a:p>
            <a:pPr marL="0" indent="0">
              <a:buNone/>
            </a:pPr>
            <a:endParaRPr lang="es-PA" sz="2000" dirty="0" smtClean="0"/>
          </a:p>
          <a:p>
            <a:pPr marL="457200" lvl="1" indent="0">
              <a:buNone/>
            </a:pPr>
            <a:r>
              <a:rPr lang="es-PA" sz="4000" dirty="0" smtClean="0"/>
              <a:t>	espacios de reflexión individual y 	colectiva</a:t>
            </a:r>
          </a:p>
          <a:p>
            <a:endParaRPr lang="es-PA" sz="2000" dirty="0"/>
          </a:p>
          <a:p>
            <a:r>
              <a:rPr lang="es-PA" sz="4400" dirty="0" smtClean="0"/>
              <a:t>Crear un espacio para atender integralmente las necesidades del docente</a:t>
            </a:r>
          </a:p>
          <a:p>
            <a:endParaRPr lang="es-PA" sz="4400" dirty="0" smtClean="0"/>
          </a:p>
          <a:p>
            <a:pPr marL="0" indent="0">
              <a:buNone/>
            </a:pPr>
            <a:endParaRPr lang="es-PA" sz="4400" dirty="0" smtClean="0"/>
          </a:p>
          <a:p>
            <a:endParaRPr lang="es-PA" sz="4400" dirty="0"/>
          </a:p>
        </p:txBody>
      </p:sp>
      <p:sp>
        <p:nvSpPr>
          <p:cNvPr id="3" name="2 Título"/>
          <p:cNvSpPr>
            <a:spLocks noGrp="1"/>
          </p:cNvSpPr>
          <p:nvPr>
            <p:ph type="title"/>
          </p:nvPr>
        </p:nvSpPr>
        <p:spPr/>
        <p:txBody>
          <a:bodyPr>
            <a:normAutofit/>
          </a:bodyPr>
          <a:lstStyle/>
          <a:p>
            <a:r>
              <a:rPr lang="es-PA" sz="5400" dirty="0" smtClean="0"/>
              <a:t>Proponemos:</a:t>
            </a:r>
            <a:endParaRPr lang="es-PA" sz="5400" dirty="0"/>
          </a:p>
        </p:txBody>
      </p:sp>
    </p:spTree>
    <p:extLst>
      <p:ext uri="{BB962C8B-B14F-4D97-AF65-F5344CB8AC3E}">
        <p14:creationId xmlns:p14="http://schemas.microsoft.com/office/powerpoint/2010/main" val="1551695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Autofit/>
          </a:bodyPr>
          <a:lstStyle/>
          <a:p>
            <a:pPr algn="just"/>
            <a:r>
              <a:rPr lang="es-PA" sz="4400" dirty="0"/>
              <a:t>L</a:t>
            </a:r>
            <a:r>
              <a:rPr lang="es-PA" sz="4400" dirty="0" smtClean="0"/>
              <a:t>os logros y alcances de la transformación curricular dependen de las cualidades y actitudes del docente; para tales efecto el docente debe preocuparse por elevar su autoconcepto y mantener una autoestima saludable.</a:t>
            </a:r>
            <a:endParaRPr lang="es-PA" sz="4400" dirty="0"/>
          </a:p>
        </p:txBody>
      </p:sp>
      <p:sp>
        <p:nvSpPr>
          <p:cNvPr id="3" name="2 Título"/>
          <p:cNvSpPr>
            <a:spLocks noGrp="1"/>
          </p:cNvSpPr>
          <p:nvPr>
            <p:ph type="title"/>
          </p:nvPr>
        </p:nvSpPr>
        <p:spPr/>
        <p:txBody>
          <a:bodyPr>
            <a:normAutofit/>
          </a:bodyPr>
          <a:lstStyle/>
          <a:p>
            <a:r>
              <a:rPr lang="es-PA" sz="6000" dirty="0" smtClean="0"/>
              <a:t>Conclusión</a:t>
            </a:r>
            <a:endParaRPr lang="es-PA" sz="6000" dirty="0"/>
          </a:p>
        </p:txBody>
      </p:sp>
    </p:spTree>
    <p:extLst>
      <p:ext uri="{BB962C8B-B14F-4D97-AF65-F5344CB8AC3E}">
        <p14:creationId xmlns:p14="http://schemas.microsoft.com/office/powerpoint/2010/main" val="3177360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499616"/>
            <a:ext cx="9144000" cy="5358384"/>
          </a:xfrm>
        </p:spPr>
        <p:txBody>
          <a:bodyPr>
            <a:normAutofit fontScale="85000" lnSpcReduction="20000"/>
          </a:bodyPr>
          <a:lstStyle/>
          <a:p>
            <a:r>
              <a:rPr lang="es-PA" dirty="0" smtClean="0"/>
              <a:t>Trabajo elaborado por: equipo n° 8.</a:t>
            </a:r>
            <a:br>
              <a:rPr lang="es-PA" dirty="0" smtClean="0"/>
            </a:br>
            <a:r>
              <a:rPr lang="es-PA" dirty="0" smtClean="0"/>
              <a:t> Transformación curricular</a:t>
            </a:r>
          </a:p>
          <a:p>
            <a:r>
              <a:rPr lang="es-PA" dirty="0" smtClean="0"/>
              <a:t>Tema:  El autoconcepto la base de nuestro trabajo</a:t>
            </a:r>
          </a:p>
          <a:p>
            <a:r>
              <a:rPr lang="es-PA" dirty="0" smtClean="0"/>
              <a:t>Facilitadores Nacionales</a:t>
            </a:r>
          </a:p>
          <a:p>
            <a:r>
              <a:rPr lang="es-PA" dirty="0" smtClean="0"/>
              <a:t>Idioma: Español</a:t>
            </a:r>
          </a:p>
          <a:p>
            <a:pPr algn="just"/>
            <a:r>
              <a:rPr lang="es-PA" dirty="0" smtClean="0"/>
              <a:t>Descripción: Con esta actividad los docentes serán capaces de identificar, clasificar y valorar el autoconcepto la base de nuestro trabajo, para lograr esto los docentes analizarán y discutirán en grupo el capítulo n°8 del libro como mejorar las competencias de los docentes de Elena Cano objetivo analizar y discutir en el grupo el tema el autoconcepto la base de nuestro trabajo, Harán una presentación en PowerPoint para ver cómo se puede mejorar el auto concepto del trabajo en el educador Panameño. </a:t>
            </a:r>
          </a:p>
          <a:p>
            <a:endParaRPr lang="es-PA" dirty="0"/>
          </a:p>
        </p:txBody>
      </p:sp>
      <p:sp>
        <p:nvSpPr>
          <p:cNvPr id="2" name="1 Título"/>
          <p:cNvSpPr>
            <a:spLocks noGrp="1"/>
          </p:cNvSpPr>
          <p:nvPr>
            <p:ph type="title"/>
          </p:nvPr>
        </p:nvSpPr>
        <p:spPr/>
        <p:txBody>
          <a:bodyPr/>
          <a:lstStyle/>
          <a:p>
            <a:r>
              <a:rPr lang="es-PA" dirty="0" smtClean="0"/>
              <a:t>FICHA TÉCNICA</a:t>
            </a:r>
            <a:endParaRPr lang="es-PA" dirty="0"/>
          </a:p>
        </p:txBody>
      </p:sp>
    </p:spTree>
    <p:extLst>
      <p:ext uri="{BB962C8B-B14F-4D97-AF65-F5344CB8AC3E}">
        <p14:creationId xmlns:p14="http://schemas.microsoft.com/office/powerpoint/2010/main" val="33294892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PA" dirty="0" smtClean="0"/>
          </a:p>
          <a:p>
            <a:endParaRPr lang="es-PA" dirty="0"/>
          </a:p>
          <a:p>
            <a:endParaRPr lang="es-PA" dirty="0" smtClean="0"/>
          </a:p>
          <a:p>
            <a:endParaRPr lang="es-PA" dirty="0"/>
          </a:p>
        </p:txBody>
      </p:sp>
      <p:sp>
        <p:nvSpPr>
          <p:cNvPr id="3" name="2 Título"/>
          <p:cNvSpPr>
            <a:spLocks noGrp="1"/>
          </p:cNvSpPr>
          <p:nvPr>
            <p:ph type="title"/>
          </p:nvPr>
        </p:nvSpPr>
        <p:spPr>
          <a:xfrm>
            <a:off x="0" y="152400"/>
            <a:ext cx="9144000" cy="1143000"/>
          </a:xfrm>
        </p:spPr>
        <p:txBody>
          <a:bodyPr/>
          <a:lstStyle/>
          <a:p>
            <a:pPr algn="ctr"/>
            <a:r>
              <a:rPr lang="es-PA" dirty="0" smtClean="0"/>
              <a:t>VIDEO MOTIVACIONAL</a:t>
            </a:r>
            <a:endParaRPr lang="es-PA" dirty="0"/>
          </a:p>
        </p:txBody>
      </p:sp>
      <p:graphicFrame>
        <p:nvGraphicFramePr>
          <p:cNvPr id="5" name="4 Objeto"/>
          <p:cNvGraphicFramePr>
            <a:graphicFrameLocks noChangeAspect="1"/>
          </p:cNvGraphicFramePr>
          <p:nvPr>
            <p:extLst>
              <p:ext uri="{D42A27DB-BD31-4B8C-83A1-F6EECF244321}">
                <p14:modId xmlns:p14="http://schemas.microsoft.com/office/powerpoint/2010/main" val="2620771549"/>
              </p:ext>
            </p:extLst>
          </p:nvPr>
        </p:nvGraphicFramePr>
        <p:xfrm>
          <a:off x="1115617" y="2492896"/>
          <a:ext cx="6912768" cy="792088"/>
        </p:xfrm>
        <a:graphic>
          <a:graphicData uri="http://schemas.openxmlformats.org/presentationml/2006/ole">
            <mc:AlternateContent xmlns:mc="http://schemas.openxmlformats.org/markup-compatibility/2006">
              <mc:Choice xmlns:v="urn:schemas-microsoft-com:vml" Requires="v">
                <p:oleObj spid="_x0000_s3081" name="Objeto empaquetador del shell" showAsIcon="1" r:id="rId3" imgW="5441040" imgH="685440" progId="Package">
                  <p:embed/>
                </p:oleObj>
              </mc:Choice>
              <mc:Fallback>
                <p:oleObj name="Objeto empaquetador del shell" showAsIcon="1" r:id="rId3" imgW="5441040" imgH="685440" progId="Package">
                  <p:embed/>
                  <p:pic>
                    <p:nvPicPr>
                      <p:cNvPr id="0" name=""/>
                      <p:cNvPicPr/>
                      <p:nvPr/>
                    </p:nvPicPr>
                    <p:blipFill>
                      <a:blip r:embed="rId4"/>
                      <a:stretch>
                        <a:fillRect/>
                      </a:stretch>
                    </p:blipFill>
                    <p:spPr>
                      <a:xfrm>
                        <a:off x="1115617" y="2492896"/>
                        <a:ext cx="6912768" cy="792088"/>
                      </a:xfrm>
                      <a:prstGeom prst="rect">
                        <a:avLst/>
                      </a:prstGeom>
                    </p:spPr>
                  </p:pic>
                </p:oleObj>
              </mc:Fallback>
            </mc:AlternateContent>
          </a:graphicData>
        </a:graphic>
      </p:graphicFrame>
    </p:spTree>
    <p:extLst>
      <p:ext uri="{BB962C8B-B14F-4D97-AF65-F5344CB8AC3E}">
        <p14:creationId xmlns:p14="http://schemas.microsoft.com/office/powerpoint/2010/main" val="3254634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04664"/>
            <a:ext cx="9144000" cy="6453336"/>
          </a:xfrm>
        </p:spPr>
      </p:pic>
    </p:spTree>
    <p:extLst>
      <p:ext uri="{BB962C8B-B14F-4D97-AF65-F5344CB8AC3E}">
        <p14:creationId xmlns:p14="http://schemas.microsoft.com/office/powerpoint/2010/main" val="39414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endParaRPr lang="es-PA" sz="4000" dirty="0" smtClean="0"/>
          </a:p>
          <a:p>
            <a:pPr algn="just"/>
            <a:r>
              <a:rPr lang="es-PA" sz="4000" dirty="0" smtClean="0"/>
              <a:t>¿Por qué es importante motivar a los docentes sobre la importancia de la transformación curricular y sus beneficios a las futuras generaciones, tomando en cuenta la base de nuestro trabajo?</a:t>
            </a:r>
          </a:p>
          <a:p>
            <a:endParaRPr lang="es-PA" sz="4000" dirty="0"/>
          </a:p>
        </p:txBody>
      </p:sp>
      <p:sp>
        <p:nvSpPr>
          <p:cNvPr id="2" name="1 Título"/>
          <p:cNvSpPr>
            <a:spLocks noGrp="1"/>
          </p:cNvSpPr>
          <p:nvPr>
            <p:ph type="title"/>
          </p:nvPr>
        </p:nvSpPr>
        <p:spPr/>
        <p:txBody>
          <a:bodyPr>
            <a:normAutofit fontScale="90000"/>
          </a:bodyPr>
          <a:lstStyle/>
          <a:p>
            <a:r>
              <a:rPr lang="es-PA" sz="7200" dirty="0" smtClean="0"/>
              <a:t>Pregunta generadora</a:t>
            </a:r>
            <a:endParaRPr lang="es-PA" sz="7200" dirty="0"/>
          </a:p>
        </p:txBody>
      </p:sp>
      <p:pic>
        <p:nvPicPr>
          <p:cNvPr id="4" name="volvere - saxo romantico_musica instrumental de oro(3)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416" y="5805264"/>
            <a:ext cx="609600" cy="609600"/>
          </a:xfrm>
          <a:prstGeom prst="rect">
            <a:avLst/>
          </a:prstGeom>
        </p:spPr>
      </p:pic>
    </p:spTree>
    <p:extLst>
      <p:ext uri="{BB962C8B-B14F-4D97-AF65-F5344CB8AC3E}">
        <p14:creationId xmlns:p14="http://schemas.microsoft.com/office/powerpoint/2010/main" val="2742435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fill="remove"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499616"/>
            <a:ext cx="9144000" cy="5358384"/>
          </a:xfrm>
        </p:spPr>
        <p:txBody>
          <a:bodyPr>
            <a:normAutofit lnSpcReduction="10000"/>
          </a:bodyPr>
          <a:lstStyle/>
          <a:p>
            <a:pPr algn="just"/>
            <a:r>
              <a:rPr lang="es-PA" dirty="0" smtClean="0"/>
              <a:t>Conversando un grupo de docentes facilitadores nacionales de la transformación curricular en la Escuela Normal Juan Demóstenes Arosemena decía  </a:t>
            </a:r>
            <a:r>
              <a:rPr lang="es-PA" dirty="0" smtClean="0">
                <a:solidFill>
                  <a:srgbClr val="FF0000"/>
                </a:solidFill>
              </a:rPr>
              <a:t>Benigno,</a:t>
            </a:r>
            <a:r>
              <a:rPr lang="es-PA" dirty="0" smtClean="0"/>
              <a:t> el recopilador, se dan cuenta que nadie resalta mis logros y cualidades, es que no potenciamos nuestras actitudes positivas comenta </a:t>
            </a:r>
            <a:r>
              <a:rPr lang="es-PA" dirty="0" smtClean="0">
                <a:solidFill>
                  <a:srgbClr val="FF0000"/>
                </a:solidFill>
              </a:rPr>
              <a:t>Elisa,</a:t>
            </a:r>
            <a:r>
              <a:rPr lang="es-PA" dirty="0" smtClean="0"/>
              <a:t> la moderadora, eso es producto de que no nos conocemos intrínsecamente comenta </a:t>
            </a:r>
            <a:r>
              <a:rPr lang="es-PA" dirty="0" smtClean="0">
                <a:solidFill>
                  <a:srgbClr val="FF0000"/>
                </a:solidFill>
              </a:rPr>
              <a:t>Pedro</a:t>
            </a:r>
            <a:r>
              <a:rPr lang="es-PA" dirty="0" smtClean="0"/>
              <a:t>, el entrenador,  eso indica que no confiamos en nosotros mismos resalta </a:t>
            </a:r>
            <a:r>
              <a:rPr lang="es-PA" dirty="0" err="1" smtClean="0">
                <a:solidFill>
                  <a:srgbClr val="FF0000"/>
                </a:solidFill>
              </a:rPr>
              <a:t>Yamy</a:t>
            </a:r>
            <a:r>
              <a:rPr lang="es-PA" dirty="0" smtClean="0">
                <a:solidFill>
                  <a:srgbClr val="FF0000"/>
                </a:solidFill>
              </a:rPr>
              <a:t>,</a:t>
            </a:r>
            <a:r>
              <a:rPr lang="es-PA" dirty="0" smtClean="0"/>
              <a:t> la narradora, es que debemos querernos mucho resalta </a:t>
            </a:r>
            <a:r>
              <a:rPr lang="es-PA" dirty="0" err="1" smtClean="0">
                <a:solidFill>
                  <a:srgbClr val="FF0000"/>
                </a:solidFill>
              </a:rPr>
              <a:t>Elga</a:t>
            </a:r>
            <a:r>
              <a:rPr lang="es-PA" dirty="0" smtClean="0">
                <a:solidFill>
                  <a:srgbClr val="FF0000"/>
                </a:solidFill>
              </a:rPr>
              <a:t>,</a:t>
            </a:r>
            <a:r>
              <a:rPr lang="es-PA" dirty="0" smtClean="0"/>
              <a:t> la mensajera</a:t>
            </a:r>
            <a:r>
              <a:rPr lang="es-PA" dirty="0"/>
              <a:t>.</a:t>
            </a:r>
          </a:p>
        </p:txBody>
      </p:sp>
      <p:sp>
        <p:nvSpPr>
          <p:cNvPr id="2" name="1 Título"/>
          <p:cNvSpPr>
            <a:spLocks noGrp="1"/>
          </p:cNvSpPr>
          <p:nvPr>
            <p:ph type="title"/>
          </p:nvPr>
        </p:nvSpPr>
        <p:spPr/>
        <p:txBody>
          <a:bodyPr>
            <a:normAutofit/>
          </a:bodyPr>
          <a:lstStyle/>
          <a:p>
            <a:r>
              <a:rPr lang="es-PA" sz="6000" dirty="0" smtClean="0"/>
              <a:t>Situación de aprendizaje</a:t>
            </a:r>
            <a:endParaRPr lang="es-PA" sz="6000" dirty="0"/>
          </a:p>
        </p:txBody>
      </p:sp>
    </p:spTree>
    <p:extLst>
      <p:ext uri="{BB962C8B-B14F-4D97-AF65-F5344CB8AC3E}">
        <p14:creationId xmlns:p14="http://schemas.microsoft.com/office/powerpoint/2010/main" val="29448542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499616"/>
            <a:ext cx="9144000" cy="5358384"/>
          </a:xfrm>
        </p:spPr>
        <p:txBody>
          <a:bodyPr>
            <a:normAutofit fontScale="92500" lnSpcReduction="20000"/>
          </a:bodyPr>
          <a:lstStyle/>
          <a:p>
            <a:pPr algn="just"/>
            <a:r>
              <a:rPr lang="es-PA" dirty="0"/>
              <a:t>D</a:t>
            </a:r>
            <a:r>
              <a:rPr lang="es-PA" dirty="0" smtClean="0"/>
              <a:t>ice </a:t>
            </a:r>
            <a:r>
              <a:rPr lang="es-PA" dirty="0" smtClean="0">
                <a:solidFill>
                  <a:srgbClr val="FF0000"/>
                </a:solidFill>
              </a:rPr>
              <a:t>Rogelio,</a:t>
            </a:r>
            <a:r>
              <a:rPr lang="es-PA" dirty="0" smtClean="0"/>
              <a:t> el que escribe, es que no sabemos alimentar nuestra autoestima, porque no revisamos las actitudes negativas comenta </a:t>
            </a:r>
            <a:r>
              <a:rPr lang="es-PA" dirty="0" smtClean="0">
                <a:solidFill>
                  <a:srgbClr val="FF0000"/>
                </a:solidFill>
              </a:rPr>
              <a:t>Ariel,</a:t>
            </a:r>
            <a:r>
              <a:rPr lang="es-PA" dirty="0" smtClean="0"/>
              <a:t> el tecnólogo, dice </a:t>
            </a:r>
            <a:r>
              <a:rPr lang="es-PA" dirty="0" smtClean="0">
                <a:solidFill>
                  <a:srgbClr val="FF0000"/>
                </a:solidFill>
              </a:rPr>
              <a:t>Adelaida,</a:t>
            </a:r>
            <a:r>
              <a:rPr lang="es-PA" dirty="0" smtClean="0"/>
              <a:t> la animadora, debemos superar los sentimientos negativos; es que debemos tomar conciencia de nuestras limitaciones y tornarlas en posibilidades exclama </a:t>
            </a:r>
            <a:r>
              <a:rPr lang="es-PA" dirty="0" smtClean="0">
                <a:solidFill>
                  <a:srgbClr val="FF0000"/>
                </a:solidFill>
              </a:rPr>
              <a:t>Anita,</a:t>
            </a:r>
            <a:r>
              <a:rPr lang="es-PA" dirty="0" smtClean="0"/>
              <a:t> la observadora,  qué les parece si desarrollamos habilidades sociales expresa </a:t>
            </a:r>
            <a:r>
              <a:rPr lang="es-PA" dirty="0" smtClean="0">
                <a:solidFill>
                  <a:srgbClr val="FF0000"/>
                </a:solidFill>
              </a:rPr>
              <a:t>Zoila,</a:t>
            </a:r>
            <a:r>
              <a:rPr lang="es-PA" dirty="0" smtClean="0"/>
              <a:t> la vocera; </a:t>
            </a:r>
            <a:r>
              <a:rPr lang="es-PA" dirty="0"/>
              <a:t>p</a:t>
            </a:r>
            <a:r>
              <a:rPr lang="es-PA" dirty="0" smtClean="0"/>
              <a:t>orque si seguimos sin cambio de actitud, no mejoraremos nuestros resultados  comentan </a:t>
            </a:r>
            <a:r>
              <a:rPr lang="es-PA" dirty="0" err="1" smtClean="0">
                <a:solidFill>
                  <a:srgbClr val="FF0000"/>
                </a:solidFill>
              </a:rPr>
              <a:t>Angela</a:t>
            </a:r>
            <a:r>
              <a:rPr lang="es-PA" dirty="0">
                <a:solidFill>
                  <a:srgbClr val="FF0000"/>
                </a:solidFill>
              </a:rPr>
              <a:t>, Elsa, </a:t>
            </a:r>
            <a:r>
              <a:rPr lang="es-PA" dirty="0" err="1" smtClean="0">
                <a:solidFill>
                  <a:srgbClr val="FF0000"/>
                </a:solidFill>
              </a:rPr>
              <a:t>Emelda</a:t>
            </a:r>
            <a:r>
              <a:rPr lang="es-PA" dirty="0" smtClean="0">
                <a:solidFill>
                  <a:srgbClr val="FF0000"/>
                </a:solidFill>
              </a:rPr>
              <a:t>, Raúl e Isaías.</a:t>
            </a:r>
          </a:p>
          <a:p>
            <a:pPr marL="0" indent="0" algn="just">
              <a:buNone/>
            </a:pPr>
            <a:r>
              <a:rPr lang="es-PA" dirty="0" smtClean="0"/>
              <a:t> ¿Por qué no nos ayudamos para mejorar esta situación y cómo haríamos para ayudarnos?.</a:t>
            </a:r>
            <a:endParaRPr lang="es-PA" dirty="0"/>
          </a:p>
        </p:txBody>
      </p:sp>
      <p:sp>
        <p:nvSpPr>
          <p:cNvPr id="2" name="1 Título"/>
          <p:cNvSpPr>
            <a:spLocks noGrp="1"/>
          </p:cNvSpPr>
          <p:nvPr>
            <p:ph type="title"/>
          </p:nvPr>
        </p:nvSpPr>
        <p:spPr/>
        <p:txBody>
          <a:bodyPr>
            <a:normAutofit/>
          </a:bodyPr>
          <a:lstStyle/>
          <a:p>
            <a:r>
              <a:rPr lang="es-PA" sz="6000" dirty="0" smtClean="0"/>
              <a:t>Situación de aprendizaje</a:t>
            </a:r>
            <a:endParaRPr lang="es-PA" sz="6000" dirty="0"/>
          </a:p>
        </p:txBody>
      </p:sp>
    </p:spTree>
    <p:extLst>
      <p:ext uri="{BB962C8B-B14F-4D97-AF65-F5344CB8AC3E}">
        <p14:creationId xmlns:p14="http://schemas.microsoft.com/office/powerpoint/2010/main" val="33268612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PA" sz="4400" dirty="0" smtClean="0"/>
          </a:p>
          <a:p>
            <a:pPr algn="just"/>
            <a:r>
              <a:rPr lang="es-PA" sz="4400" dirty="0" smtClean="0"/>
              <a:t>Al reconocer  mis logros elevo el concepto de mi  persona.</a:t>
            </a:r>
          </a:p>
          <a:p>
            <a:pPr marL="0" indent="0">
              <a:buNone/>
            </a:pPr>
            <a:endParaRPr lang="es-PA" dirty="0"/>
          </a:p>
        </p:txBody>
      </p:sp>
      <p:sp>
        <p:nvSpPr>
          <p:cNvPr id="3" name="2 Título"/>
          <p:cNvSpPr>
            <a:spLocks noGrp="1"/>
          </p:cNvSpPr>
          <p:nvPr>
            <p:ph type="title"/>
          </p:nvPr>
        </p:nvSpPr>
        <p:spPr/>
        <p:txBody>
          <a:bodyPr>
            <a:normAutofit/>
          </a:bodyPr>
          <a:lstStyle/>
          <a:p>
            <a:r>
              <a:rPr lang="es-PA" sz="5400" dirty="0" smtClean="0"/>
              <a:t>Mis logros y mis cualidades</a:t>
            </a:r>
            <a:endParaRPr lang="es-PA" sz="5400" dirty="0"/>
          </a:p>
        </p:txBody>
      </p:sp>
    </p:spTree>
    <p:extLst>
      <p:ext uri="{BB962C8B-B14F-4D97-AF65-F5344CB8AC3E}">
        <p14:creationId xmlns:p14="http://schemas.microsoft.com/office/powerpoint/2010/main" val="4087278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99616"/>
            <a:ext cx="8435280" cy="4626547"/>
          </a:xfrm>
        </p:spPr>
        <p:txBody>
          <a:bodyPr/>
          <a:lstStyle/>
          <a:p>
            <a:endParaRPr lang="es-PA" dirty="0" smtClean="0"/>
          </a:p>
          <a:p>
            <a:pPr algn="just"/>
            <a:r>
              <a:rPr lang="es-PA" sz="4400" dirty="0" smtClean="0"/>
              <a:t>Debemos ajustar nuestro autoconcepto, </a:t>
            </a:r>
            <a:r>
              <a:rPr lang="es-PA" sz="4400" dirty="0"/>
              <a:t>b</a:t>
            </a:r>
            <a:r>
              <a:rPr lang="es-PA" sz="4400" dirty="0" smtClean="0"/>
              <a:t>uscando un punto de equilibrio para evitar posiciones extremas.</a:t>
            </a:r>
            <a:endParaRPr lang="es-PA" sz="4400" dirty="0"/>
          </a:p>
        </p:txBody>
      </p:sp>
      <p:sp>
        <p:nvSpPr>
          <p:cNvPr id="3" name="2 Título"/>
          <p:cNvSpPr>
            <a:spLocks noGrp="1"/>
          </p:cNvSpPr>
          <p:nvPr>
            <p:ph type="title"/>
          </p:nvPr>
        </p:nvSpPr>
        <p:spPr/>
        <p:txBody>
          <a:bodyPr>
            <a:normAutofit fontScale="90000"/>
          </a:bodyPr>
          <a:lstStyle/>
          <a:p>
            <a:r>
              <a:rPr lang="es-PA" dirty="0" smtClean="0"/>
              <a:t>Las Actitudes Positivas que hay que Potenciar</a:t>
            </a:r>
            <a:endParaRPr lang="es-PA" dirty="0"/>
          </a:p>
        </p:txBody>
      </p:sp>
    </p:spTree>
    <p:extLst>
      <p:ext uri="{BB962C8B-B14F-4D97-AF65-F5344CB8AC3E}">
        <p14:creationId xmlns:p14="http://schemas.microsoft.com/office/powerpoint/2010/main" val="850729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PA" dirty="0" smtClean="0"/>
          </a:p>
          <a:p>
            <a:r>
              <a:rPr lang="es-PA" sz="4400" dirty="0" smtClean="0"/>
              <a:t>La Introspección es un ejercicio para conocerte y nos ayuda al crecimiento personal</a:t>
            </a:r>
          </a:p>
          <a:p>
            <a:endParaRPr lang="es-PA" dirty="0"/>
          </a:p>
          <a:p>
            <a:endParaRPr lang="es-PA" dirty="0"/>
          </a:p>
        </p:txBody>
      </p:sp>
      <p:sp>
        <p:nvSpPr>
          <p:cNvPr id="3" name="2 Título"/>
          <p:cNvSpPr>
            <a:spLocks noGrp="1"/>
          </p:cNvSpPr>
          <p:nvPr>
            <p:ph type="title"/>
          </p:nvPr>
        </p:nvSpPr>
        <p:spPr/>
        <p:txBody>
          <a:bodyPr>
            <a:normAutofit/>
          </a:bodyPr>
          <a:lstStyle/>
          <a:p>
            <a:r>
              <a:rPr lang="es-PA" sz="6000" dirty="0" smtClean="0"/>
              <a:t>Conocernos</a:t>
            </a:r>
            <a:endParaRPr lang="es-PA" sz="6000" dirty="0"/>
          </a:p>
        </p:txBody>
      </p:sp>
    </p:spTree>
    <p:extLst>
      <p:ext uri="{BB962C8B-B14F-4D97-AF65-F5344CB8AC3E}">
        <p14:creationId xmlns:p14="http://schemas.microsoft.com/office/powerpoint/2010/main" val="2885008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10000"/>
          </a:bodyPr>
          <a:lstStyle/>
          <a:p>
            <a:pPr marL="0" indent="0">
              <a:buNone/>
            </a:pPr>
            <a:endParaRPr lang="es-PA" dirty="0" smtClean="0"/>
          </a:p>
          <a:p>
            <a:pPr algn="just"/>
            <a:r>
              <a:rPr lang="es-PA" sz="4400" dirty="0" smtClean="0"/>
              <a:t>Las personas que confían en sí mismas, logran el éxito más fácilmente.</a:t>
            </a:r>
          </a:p>
          <a:p>
            <a:pPr algn="just"/>
            <a:endParaRPr lang="es-PA" sz="4400" dirty="0"/>
          </a:p>
          <a:p>
            <a:pPr algn="just"/>
            <a:r>
              <a:rPr lang="es-PA" sz="4400" dirty="0" smtClean="0"/>
              <a:t>Todo ser humano tiene valor, aunque otros no lo perciban.</a:t>
            </a:r>
            <a:endParaRPr lang="es-PA" sz="4400" dirty="0"/>
          </a:p>
        </p:txBody>
      </p:sp>
      <p:sp>
        <p:nvSpPr>
          <p:cNvPr id="3" name="2 Título"/>
          <p:cNvSpPr>
            <a:spLocks noGrp="1"/>
          </p:cNvSpPr>
          <p:nvPr>
            <p:ph type="title"/>
          </p:nvPr>
        </p:nvSpPr>
        <p:spPr/>
        <p:txBody>
          <a:bodyPr>
            <a:noAutofit/>
          </a:bodyPr>
          <a:lstStyle/>
          <a:p>
            <a:r>
              <a:rPr lang="es-PA" sz="5400" dirty="0"/>
              <a:t>Confiar en nosotros </a:t>
            </a:r>
            <a:r>
              <a:rPr lang="es-PA" sz="5400" dirty="0" smtClean="0"/>
              <a:t>mismos. Querernos</a:t>
            </a:r>
            <a:endParaRPr lang="es-PA" sz="5400" dirty="0"/>
          </a:p>
        </p:txBody>
      </p:sp>
    </p:spTree>
    <p:extLst>
      <p:ext uri="{BB962C8B-B14F-4D97-AF65-F5344CB8AC3E}">
        <p14:creationId xmlns:p14="http://schemas.microsoft.com/office/powerpoint/2010/main" val="1161442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PA" dirty="0"/>
          </a:p>
          <a:p>
            <a:pPr algn="just"/>
            <a:r>
              <a:rPr lang="es-PA" sz="4400" dirty="0" smtClean="0"/>
              <a:t>Sé lo que soy y hasta donde puedo llegar, asumiendo cada vez  nuevos retos.</a:t>
            </a:r>
            <a:endParaRPr lang="es-PA" sz="4400" dirty="0"/>
          </a:p>
        </p:txBody>
      </p:sp>
      <p:sp>
        <p:nvSpPr>
          <p:cNvPr id="3" name="2 Título"/>
          <p:cNvSpPr>
            <a:spLocks noGrp="1"/>
          </p:cNvSpPr>
          <p:nvPr>
            <p:ph type="title"/>
          </p:nvPr>
        </p:nvSpPr>
        <p:spPr/>
        <p:txBody>
          <a:bodyPr>
            <a:normAutofit/>
          </a:bodyPr>
          <a:lstStyle/>
          <a:p>
            <a:r>
              <a:rPr lang="es-PA" sz="5400" dirty="0" smtClean="0"/>
              <a:t>Alimentar la  Autoestima</a:t>
            </a:r>
            <a:endParaRPr lang="es-PA" sz="5400" dirty="0"/>
          </a:p>
        </p:txBody>
      </p:sp>
    </p:spTree>
    <p:extLst>
      <p:ext uri="{BB962C8B-B14F-4D97-AF65-F5344CB8AC3E}">
        <p14:creationId xmlns:p14="http://schemas.microsoft.com/office/powerpoint/2010/main" val="39417320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untain">
  <a:themeElements>
    <a:clrScheme name="Mountain">
      <a:dk1>
        <a:srgbClr val="000000"/>
      </a:dk1>
      <a:lt1>
        <a:srgbClr val="FFFFFF"/>
      </a:lt1>
      <a:dk2>
        <a:srgbClr val="0536B3"/>
      </a:dk2>
      <a:lt2>
        <a:srgbClr val="7CB7F8"/>
      </a:lt2>
      <a:accent1>
        <a:srgbClr val="3F9EE4"/>
      </a:accent1>
      <a:accent2>
        <a:srgbClr val="77B559"/>
      </a:accent2>
      <a:accent3>
        <a:srgbClr val="E4A81B"/>
      </a:accent3>
      <a:accent4>
        <a:srgbClr val="108BB4"/>
      </a:accent4>
      <a:accent5>
        <a:srgbClr val="DA7328"/>
      </a:accent5>
      <a:accent6>
        <a:srgbClr val="AE589F"/>
      </a:accent6>
      <a:hlink>
        <a:srgbClr val="460245"/>
      </a:hlink>
      <a:folHlink>
        <a:srgbClr val="AC17D6"/>
      </a:folHlink>
    </a:clrScheme>
    <a:fontScheme name="Mountain">
      <a:majorFont>
        <a:latin typeface="Gill Sans MT"/>
        <a:ea typeface=""/>
        <a:cs typeface=""/>
        <a:font script="Cyrl" typeface="Arial"/>
        <a:font script="Grek" typeface="Arial"/>
        <a:font script="Jpan" typeface="HG丸ｺﾞｼｯｸM-PRO"/>
        <a:font script="Hang" typeface="HY 헤드라인 M"/>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ill Sans MT"/>
        <a:ea typeface=""/>
        <a:cs typeface=""/>
        <a:font script="Cyrl" typeface="Arial"/>
        <a:font script="Grek" typeface="Arial"/>
        <a:font script="Jpan" typeface="HG丸ｺﾞｼｯｸM-PRO"/>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untain">
      <a:fillStyleLst>
        <a:solidFill>
          <a:schemeClr val="phClr"/>
        </a:solidFill>
        <a:gradFill rotWithShape="1">
          <a:gsLst>
            <a:gs pos="0">
              <a:schemeClr val="phClr">
                <a:tint val="100000"/>
                <a:shade val="100000"/>
                <a:hueMod val="100000"/>
                <a:satMod val="100000"/>
              </a:schemeClr>
            </a:gs>
            <a:gs pos="50000">
              <a:schemeClr val="phClr">
                <a:tint val="25000"/>
                <a:shade val="100000"/>
                <a:hueMod val="100000"/>
                <a:satMod val="100000"/>
              </a:schemeClr>
            </a:gs>
            <a:gs pos="100000">
              <a:schemeClr val="phClr">
                <a:tint val="100000"/>
                <a:shade val="100000"/>
                <a:hueMod val="100000"/>
                <a:satMod val="100000"/>
              </a:schemeClr>
            </a:gs>
          </a:gsLst>
          <a:lin ang="5400000" scaled="1"/>
        </a:gradFill>
        <a:gradFill rotWithShape="1">
          <a:gsLst>
            <a:gs pos="0">
              <a:schemeClr val="phClr">
                <a:tint val="40000"/>
                <a:shade val="100000"/>
                <a:hueMod val="100000"/>
                <a:satMod val="100000"/>
              </a:schemeClr>
            </a:gs>
            <a:gs pos="30000">
              <a:schemeClr val="phClr">
                <a:tint val="100000"/>
                <a:shade val="100000"/>
                <a:hueMod val="100000"/>
                <a:satMod val="100000"/>
              </a:schemeClr>
            </a:gs>
            <a:gs pos="68000">
              <a:schemeClr val="phClr">
                <a:tint val="100000"/>
                <a:shade val="100000"/>
                <a:hueMod val="100000"/>
                <a:satMod val="100000"/>
              </a:schemeClr>
            </a:gs>
            <a:gs pos="100000">
              <a:schemeClr val="phClr">
                <a:tint val="40000"/>
                <a:shade val="100000"/>
                <a:hueMod val="100000"/>
                <a:satMod val="1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br" rotWithShape="0">
              <a:srgbClr val="000000">
                <a:alpha val="0"/>
              </a:srgbClr>
            </a:outerShdw>
          </a:effectLst>
        </a:effectStyle>
        <a:effectStyle>
          <a:effectLst>
            <a:outerShdw blurRad="38100" dist="25400" dir="5400000" algn="ctr" rotWithShape="0">
              <a:srgbClr val="EBE9ED">
                <a:alpha val="0"/>
              </a:srgbClr>
            </a:outerShdw>
          </a:effectLst>
          <a:scene3d>
            <a:camera prst="orthographicFront">
              <a:rot lat="0" lon="0" rev="0"/>
            </a:camera>
            <a:lightRig rig="glow" dir="b"/>
          </a:scene3d>
          <a:sp3d contourW="6350" prstMaterial="softEdge">
            <a:bevelT w="25400" h="25400"/>
            <a:contourClr>
              <a:schemeClr val="phClr">
                <a:tint val="90000"/>
                <a:shade val="100000"/>
                <a:hueMod val="100000"/>
                <a:satMod val="100000"/>
              </a:schemeClr>
            </a:contourClr>
          </a:sp3d>
        </a:effectStyle>
        <a:effectStyle>
          <a:effectLst>
            <a:reflection blurRad="12700" stA="40000" endPos="40000" dist="25400" dir="5400000" sy="-100000" rotWithShape="0"/>
          </a:effectLst>
          <a:scene3d>
            <a:camera prst="perspectiveFront"/>
            <a:lightRig rig="glow" dir="b"/>
          </a:scene3d>
          <a:sp3d contourW="6350" prstMaterial="softEdge">
            <a:bevelT w="50800" h="25400"/>
            <a:contourClr>
              <a:schemeClr val="phClr">
                <a:tint val="100000"/>
                <a:shade val="80000"/>
                <a:hueMod val="100000"/>
                <a:satMod val="100000"/>
              </a:schemeClr>
            </a:contourClr>
          </a:sp3d>
        </a:effectStyle>
      </a:effectStyleLst>
      <a:bgFillStyleLst>
        <a:solidFill>
          <a:schemeClr val="phClr"/>
        </a:solidFill>
        <a:gradFill rotWithShape="1">
          <a:gsLst>
            <a:gs pos="0">
              <a:schemeClr val="phClr">
                <a:shade val="40000"/>
                <a:satMod val="165000"/>
              </a:schemeClr>
            </a:gs>
            <a:gs pos="50000">
              <a:schemeClr val="phClr">
                <a:shade val="95000"/>
                <a:satMod val="100000"/>
              </a:schemeClr>
            </a:gs>
            <a:gs pos="100000">
              <a:schemeClr val="phClr">
                <a:tint val="10000"/>
                <a:satMod val="300000"/>
              </a:schemeClr>
            </a:gs>
          </a:gsLst>
          <a:lin ang="13000000" scaled="0"/>
        </a:gradFill>
        <a:blipFill>
          <a:blip xmlns:r="http://schemas.openxmlformats.org/officeDocument/2006/relationships" r:embed="rId1">
            <a:duotone>
              <a:schemeClr val="phClr">
                <a:shade val="75000"/>
              </a:schemeClr>
              <a:schemeClr val="phClr">
                <a:tint val="55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TC010219414[[fn=Tema montaña]]</Template>
  <TotalTime>682</TotalTime>
  <Words>468</Words>
  <Application>Microsoft Office PowerPoint</Application>
  <PresentationFormat>Presentación en pantalla (4:3)</PresentationFormat>
  <Paragraphs>62</Paragraphs>
  <Slides>17</Slides>
  <Notes>0</Notes>
  <HiddenSlides>0</HiddenSlides>
  <MMClips>1</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17</vt:i4>
      </vt:variant>
    </vt:vector>
  </HeadingPairs>
  <TitlesOfParts>
    <vt:vector size="19" baseType="lpstr">
      <vt:lpstr>Mountain</vt:lpstr>
      <vt:lpstr>Objeto empaquetador del shell</vt:lpstr>
      <vt:lpstr>EL AUTOCONCEPTO  LA BASE DE NUESTRO TRABAJO</vt:lpstr>
      <vt:lpstr>Pregunta generadora</vt:lpstr>
      <vt:lpstr>Situación de aprendizaje</vt:lpstr>
      <vt:lpstr>Situación de aprendizaje</vt:lpstr>
      <vt:lpstr>Mis logros y mis cualidades</vt:lpstr>
      <vt:lpstr>Las Actitudes Positivas que hay que Potenciar</vt:lpstr>
      <vt:lpstr>Conocernos</vt:lpstr>
      <vt:lpstr>Confiar en nosotros mismos. Querernos</vt:lpstr>
      <vt:lpstr>Alimentar la  Autoestima</vt:lpstr>
      <vt:lpstr>Las actitudes negativas que hay que revisar</vt:lpstr>
      <vt:lpstr>Ajustar nuestras expectativas</vt:lpstr>
      <vt:lpstr>Desarrollar habilidades sociales</vt:lpstr>
      <vt:lpstr>Proponemos:</vt:lpstr>
      <vt:lpstr>Conclusión</vt:lpstr>
      <vt:lpstr>FICHA TÉCNICA</vt:lpstr>
      <vt:lpstr>VIDEO MOTIVACIONAL</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SEGURIDAD INDUSTRIAL</dc:title>
  <dc:creator>SIMON PINO</dc:creator>
  <cp:lastModifiedBy>Rogelio 1</cp:lastModifiedBy>
  <cp:revision>63</cp:revision>
  <dcterms:created xsi:type="dcterms:W3CDTF">2011-09-01T14:00:19Z</dcterms:created>
  <dcterms:modified xsi:type="dcterms:W3CDTF">2012-04-20T17:33:14Z</dcterms:modified>
</cp:coreProperties>
</file>