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68" r:id="rId2"/>
    <p:sldId id="266" r:id="rId3"/>
    <p:sldId id="269" r:id="rId4"/>
    <p:sldId id="263" r:id="rId5"/>
    <p:sldId id="256" r:id="rId6"/>
    <p:sldId id="257" r:id="rId7"/>
    <p:sldId id="259" r:id="rId8"/>
    <p:sldId id="271" r:id="rId9"/>
    <p:sldId id="270" r:id="rId10"/>
    <p:sldId id="260" r:id="rId11"/>
    <p:sldId id="258" r:id="rId12"/>
    <p:sldId id="262" r:id="rId13"/>
    <p:sldId id="265" r:id="rId14"/>
    <p:sldId id="272" r:id="rId15"/>
    <p:sldId id="267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33"/>
    <a:srgbClr val="339966"/>
    <a:srgbClr val="33CC33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PA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11268 Rectángulo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1269 Rectángulo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Rectángulo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1C4BD-ABBA-462D-A535-F4C22F15FD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PA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0E2C50-FB83-4B98-96D3-B8A491603B53}" type="datetimeFigureOut">
              <a:rPr lang="es-PA" smtClean="0"/>
              <a:pPr/>
              <a:t>04/20/2012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C44EAF-3A2D-471B-BB57-BF15422623D8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Presentaci_n_de_Microsoft_PowerPoint_97-20031.ppt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Los%20dones%20de%20los%20maestros.wmv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xto%20paralelo.docx" TargetMode="External"/><Relationship Id="rId2" Type="http://schemas.openxmlformats.org/officeDocument/2006/relationships/hyperlink" Target="Diario.doc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723"/>
            <a:ext cx="8712968" cy="62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8074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Presentación" r:id="rId4" imgW="4178744" imgH="3133246" progId="PowerPoint.Show.8">
                  <p:embed/>
                </p:oleObj>
              </mc:Choice>
              <mc:Fallback>
                <p:oleObj name="Presentación" r:id="rId4" imgW="4178744" imgH="3133246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4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6042" y="0"/>
            <a:ext cx="9144000" cy="68580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584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FFFF00"/>
                </a:solidFill>
              </a:rPr>
              <a:t>Escuchar a los demás</a:t>
            </a:r>
            <a:br>
              <a:rPr lang="es-PA" sz="3600" b="1" dirty="0" smtClean="0">
                <a:solidFill>
                  <a:srgbClr val="FFFF00"/>
                </a:solidFill>
              </a:rPr>
            </a:br>
            <a:r>
              <a:rPr lang="es-PA" sz="3200" b="1" dirty="0">
                <a:solidFill>
                  <a:srgbClr val="FFFF00"/>
                </a:solidFill>
              </a:rPr>
              <a:t>PÁGINAS: 196-202</a:t>
            </a:r>
            <a:endParaRPr lang="es-PA" sz="3600" b="1" dirty="0">
              <a:solidFill>
                <a:srgbClr val="FFFF00"/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01418" y="4437112"/>
            <a:ext cx="86764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Es importante escuchar a los dem</a:t>
            </a:r>
            <a:r>
              <a:rPr kumimoji="0" lang="es-P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PA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 por que ven lo que nosotros no vemos.</a:t>
            </a:r>
            <a:endParaRPr kumimoji="0" lang="es-PA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416824" cy="583264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67866" y="2559872"/>
            <a:ext cx="2744093" cy="581096"/>
          </a:xfrm>
          <a:prstGeom prst="rect">
            <a:avLst/>
          </a:prstGeom>
          <a:solidFill>
            <a:srgbClr val="00CC00"/>
          </a:solidFill>
          <a:ln>
            <a:solidFill>
              <a:srgbClr val="00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YOCONOZCO Y LOS DEMÁS CONOCEN </a:t>
            </a:r>
            <a:endParaRPr lang="es-P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447800" y="0"/>
            <a:ext cx="5943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dirty="0">
                <a:latin typeface="Arial" pitchFamily="34" charset="0"/>
              </a:rPr>
              <a:t>EVALUAR ¿PARA QUÉ?</a:t>
            </a:r>
          </a:p>
          <a:p>
            <a:pPr algn="ctr"/>
            <a:r>
              <a:rPr lang="es-ES" dirty="0">
                <a:latin typeface="Arial" pitchFamily="34" charset="0"/>
              </a:rPr>
              <a:t>NECESIDAD DE APRENDER CONSTANTEMENTE </a:t>
            </a: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762000" y="1295400"/>
            <a:ext cx="2286000" cy="1625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 dirty="0">
                <a:latin typeface="Arial" pitchFamily="34" charset="0"/>
              </a:rPr>
              <a:t>APRENDIZAJE </a:t>
            </a:r>
          </a:p>
          <a:p>
            <a:pPr algn="ctr"/>
            <a:r>
              <a:rPr lang="es-ES" sz="2000" dirty="0">
                <a:latin typeface="Arial" pitchFamily="34" charset="0"/>
              </a:rPr>
              <a:t>INSTRUMENTAL</a:t>
            </a:r>
          </a:p>
        </p:txBody>
      </p:sp>
      <p:sp>
        <p:nvSpPr>
          <p:cNvPr id="5124" name="Oval 7"/>
          <p:cNvSpPr>
            <a:spLocks noChangeArrowheads="1"/>
          </p:cNvSpPr>
          <p:nvPr/>
        </p:nvSpPr>
        <p:spPr bwMode="auto">
          <a:xfrm>
            <a:off x="3505200" y="1905000"/>
            <a:ext cx="19812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 dirty="0">
                <a:latin typeface="Arial" pitchFamily="34" charset="0"/>
              </a:rPr>
              <a:t>APRENDIZAJE</a:t>
            </a:r>
          </a:p>
          <a:p>
            <a:pPr algn="ctr"/>
            <a:r>
              <a:rPr lang="es-ES" sz="2000" dirty="0">
                <a:latin typeface="Arial" pitchFamily="34" charset="0"/>
              </a:rPr>
              <a:t>DIALOGICO</a:t>
            </a:r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3048001" y="990600"/>
            <a:ext cx="3738562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>
                <a:latin typeface="Arial" pitchFamily="34" charset="0"/>
              </a:rPr>
              <a:t>SE MANIFIESTA EN 3 TIPOS </a:t>
            </a:r>
          </a:p>
        </p:txBody>
      </p:sp>
      <p:sp>
        <p:nvSpPr>
          <p:cNvPr id="5126" name="Oval 11"/>
          <p:cNvSpPr>
            <a:spLocks noChangeArrowheads="1"/>
          </p:cNvSpPr>
          <p:nvPr/>
        </p:nvSpPr>
        <p:spPr bwMode="auto">
          <a:xfrm>
            <a:off x="6400800" y="1600200"/>
            <a:ext cx="17526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1600" dirty="0">
                <a:latin typeface="Arial" pitchFamily="34" charset="0"/>
              </a:rPr>
              <a:t>APRENDIZAJE</a:t>
            </a:r>
          </a:p>
          <a:p>
            <a:pPr algn="ctr"/>
            <a:r>
              <a:rPr lang="es-ES" sz="1600" dirty="0">
                <a:latin typeface="Arial" pitchFamily="34" charset="0"/>
              </a:rPr>
              <a:t>COLABORATIVO</a:t>
            </a:r>
          </a:p>
        </p:txBody>
      </p:sp>
      <p:sp>
        <p:nvSpPr>
          <p:cNvPr id="5127" name="Rectangle 13"/>
          <p:cNvSpPr>
            <a:spLocks noChangeArrowheads="1"/>
          </p:cNvSpPr>
          <p:nvPr/>
        </p:nvSpPr>
        <p:spPr bwMode="auto">
          <a:xfrm>
            <a:off x="1143000" y="3124200"/>
            <a:ext cx="1143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800">
                <a:latin typeface="Arial" pitchFamily="34" charset="0"/>
              </a:rPr>
              <a:t>ESTA CENTRADO EN</a:t>
            </a:r>
          </a:p>
        </p:txBody>
      </p:sp>
      <p:sp>
        <p:nvSpPr>
          <p:cNvPr id="5128" name="Oval 14"/>
          <p:cNvSpPr>
            <a:spLocks noChangeArrowheads="1"/>
          </p:cNvSpPr>
          <p:nvPr/>
        </p:nvSpPr>
        <p:spPr bwMode="auto">
          <a:xfrm>
            <a:off x="685800" y="38100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900">
                <a:latin typeface="Arial" pitchFamily="34" charset="0"/>
              </a:rPr>
              <a:t>EL TRABAJO</a:t>
            </a:r>
          </a:p>
        </p:txBody>
      </p:sp>
      <p:sp>
        <p:nvSpPr>
          <p:cNvPr id="5129" name="Rectangle 15"/>
          <p:cNvSpPr>
            <a:spLocks noChangeArrowheads="1"/>
          </p:cNvSpPr>
          <p:nvPr/>
        </p:nvSpPr>
        <p:spPr bwMode="auto">
          <a:xfrm>
            <a:off x="1143000" y="5257800"/>
            <a:ext cx="1524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800">
                <a:latin typeface="Arial" pitchFamily="34" charset="0"/>
              </a:rPr>
              <a:t>SE RELIZA A TRAVES DE </a:t>
            </a:r>
          </a:p>
        </p:txBody>
      </p:sp>
      <p:sp>
        <p:nvSpPr>
          <p:cNvPr id="5130" name="Oval 16"/>
          <p:cNvSpPr>
            <a:spLocks noChangeArrowheads="1"/>
          </p:cNvSpPr>
          <p:nvPr/>
        </p:nvSpPr>
        <p:spPr bwMode="auto">
          <a:xfrm>
            <a:off x="533400" y="5791200"/>
            <a:ext cx="20574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900">
                <a:latin typeface="Arial" pitchFamily="34" charset="0"/>
              </a:rPr>
              <a:t>DESARROLLO DE </a:t>
            </a:r>
          </a:p>
          <a:p>
            <a:pPr algn="ctr"/>
            <a:r>
              <a:rPr lang="es-ES" sz="900">
                <a:latin typeface="Arial" pitchFamily="34" charset="0"/>
              </a:rPr>
              <a:t>DESTREZAS Y MEJORA </a:t>
            </a:r>
          </a:p>
          <a:p>
            <a:pPr algn="ctr"/>
            <a:r>
              <a:rPr lang="es-ES" sz="900">
                <a:latin typeface="Arial" pitchFamily="34" charset="0"/>
              </a:rPr>
              <a:t>DE LA CALIDAD</a:t>
            </a:r>
          </a:p>
        </p:txBody>
      </p:sp>
      <p:sp>
        <p:nvSpPr>
          <p:cNvPr id="5131" name="Rectangle 17"/>
          <p:cNvSpPr>
            <a:spLocks noChangeArrowheads="1"/>
          </p:cNvSpPr>
          <p:nvPr/>
        </p:nvSpPr>
        <p:spPr bwMode="auto">
          <a:xfrm>
            <a:off x="4038600" y="3733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800">
                <a:latin typeface="Arial" pitchFamily="34" charset="0"/>
              </a:rPr>
              <a:t>Dirigida para</a:t>
            </a:r>
          </a:p>
          <a:p>
            <a:pPr algn="ctr"/>
            <a:r>
              <a:rPr lang="es-ES" sz="800">
                <a:latin typeface="Arial" pitchFamily="34" charset="0"/>
              </a:rPr>
              <a:t> incrementar </a:t>
            </a:r>
          </a:p>
        </p:txBody>
      </p:sp>
      <p:sp>
        <p:nvSpPr>
          <p:cNvPr id="5132" name="Oval 18"/>
          <p:cNvSpPr>
            <a:spLocks noChangeArrowheads="1"/>
          </p:cNvSpPr>
          <p:nvPr/>
        </p:nvSpPr>
        <p:spPr bwMode="auto">
          <a:xfrm>
            <a:off x="3733800" y="4419600"/>
            <a:ext cx="16764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800">
                <a:latin typeface="Arial" pitchFamily="34" charset="0"/>
              </a:rPr>
              <a:t>CONFIANZA PERSONA</a:t>
            </a:r>
          </a:p>
          <a:p>
            <a:pPr algn="ctr"/>
            <a:r>
              <a:rPr lang="es-ES" sz="800">
                <a:latin typeface="Arial" pitchFamily="34" charset="0"/>
              </a:rPr>
              <a:t> Y COMPETENCIA</a:t>
            </a:r>
          </a:p>
          <a:p>
            <a:pPr algn="ctr"/>
            <a:r>
              <a:rPr lang="es-ES" sz="800">
                <a:latin typeface="Arial" pitchFamily="34" charset="0"/>
              </a:rPr>
              <a:t> PROFESIONAL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7010400" y="3352800"/>
            <a:ext cx="1143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800">
                <a:latin typeface="Arial" pitchFamily="34" charset="0"/>
              </a:rPr>
              <a:t>INCREMENTA</a:t>
            </a:r>
          </a:p>
        </p:txBody>
      </p:sp>
      <p:sp>
        <p:nvSpPr>
          <p:cNvPr id="5134" name="Oval 20"/>
          <p:cNvSpPr>
            <a:spLocks noChangeArrowheads="1"/>
          </p:cNvSpPr>
          <p:nvPr/>
        </p:nvSpPr>
        <p:spPr bwMode="auto">
          <a:xfrm>
            <a:off x="6786563" y="4114800"/>
            <a:ext cx="17526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900">
                <a:latin typeface="Arial" pitchFamily="34" charset="0"/>
              </a:rPr>
              <a:t>DESARROLLO Y </a:t>
            </a:r>
          </a:p>
          <a:p>
            <a:pPr algn="ctr"/>
            <a:r>
              <a:rPr lang="es-ES" sz="900">
                <a:latin typeface="Arial" pitchFamily="34" charset="0"/>
              </a:rPr>
              <a:t>CRECIMIENTO PROFESIONAL</a:t>
            </a:r>
          </a:p>
        </p:txBody>
      </p:sp>
      <p:sp>
        <p:nvSpPr>
          <p:cNvPr id="5135" name="Rectangle 23"/>
          <p:cNvSpPr>
            <a:spLocks noChangeArrowheads="1"/>
          </p:cNvSpPr>
          <p:nvPr/>
        </p:nvSpPr>
        <p:spPr bwMode="auto">
          <a:xfrm>
            <a:off x="7277100" y="5257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900">
                <a:latin typeface="Arial" pitchFamily="34" charset="0"/>
              </a:rPr>
              <a:t>Dentro de </a:t>
            </a:r>
          </a:p>
        </p:txBody>
      </p:sp>
      <p:sp>
        <p:nvSpPr>
          <p:cNvPr id="5136" name="Oval 24"/>
          <p:cNvSpPr>
            <a:spLocks noChangeArrowheads="1"/>
          </p:cNvSpPr>
          <p:nvPr/>
        </p:nvSpPr>
        <p:spPr bwMode="auto">
          <a:xfrm>
            <a:off x="6786563" y="5943600"/>
            <a:ext cx="19050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900">
                <a:latin typeface="Arial" pitchFamily="34" charset="0"/>
              </a:rPr>
              <a:t>Un campo de </a:t>
            </a:r>
          </a:p>
          <a:p>
            <a:pPr algn="ctr"/>
            <a:r>
              <a:rPr lang="es-ES" sz="900">
                <a:latin typeface="Arial" pitchFamily="34" charset="0"/>
              </a:rPr>
              <a:t>experiencias o problemas</a:t>
            </a:r>
          </a:p>
        </p:txBody>
      </p:sp>
      <p:cxnSp>
        <p:nvCxnSpPr>
          <p:cNvPr id="5137" name="AutoShape 43"/>
          <p:cNvCxnSpPr>
            <a:cxnSpLocks noChangeShapeType="1"/>
            <a:stCxn id="5125" idx="1"/>
          </p:cNvCxnSpPr>
          <p:nvPr/>
        </p:nvCxnSpPr>
        <p:spPr bwMode="auto">
          <a:xfrm flipH="1">
            <a:off x="2590801" y="1257300"/>
            <a:ext cx="457200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8" name="AutoShape 44"/>
          <p:cNvCxnSpPr>
            <a:cxnSpLocks noChangeShapeType="1"/>
            <a:stCxn id="5123" idx="4"/>
            <a:endCxn id="5127" idx="0"/>
          </p:cNvCxnSpPr>
          <p:nvPr/>
        </p:nvCxnSpPr>
        <p:spPr bwMode="auto">
          <a:xfrm flipH="1">
            <a:off x="1714500" y="2921000"/>
            <a:ext cx="190500" cy="203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39" name="AutoShape 46"/>
          <p:cNvCxnSpPr>
            <a:cxnSpLocks noChangeShapeType="1"/>
            <a:endCxn id="5128" idx="0"/>
          </p:cNvCxnSpPr>
          <p:nvPr/>
        </p:nvCxnSpPr>
        <p:spPr bwMode="auto">
          <a:xfrm>
            <a:off x="1600200" y="3733800"/>
            <a:ext cx="762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0" name="AutoShape 48"/>
          <p:cNvCxnSpPr>
            <a:cxnSpLocks noChangeShapeType="1"/>
          </p:cNvCxnSpPr>
          <p:nvPr/>
        </p:nvCxnSpPr>
        <p:spPr bwMode="auto">
          <a:xfrm>
            <a:off x="1600200" y="5638800"/>
            <a:ext cx="152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1" name="AutoShape 49"/>
          <p:cNvCxnSpPr>
            <a:cxnSpLocks noChangeShapeType="1"/>
            <a:stCxn id="5125" idx="2"/>
          </p:cNvCxnSpPr>
          <p:nvPr/>
        </p:nvCxnSpPr>
        <p:spPr bwMode="auto">
          <a:xfrm flipH="1">
            <a:off x="4610102" y="1524000"/>
            <a:ext cx="30718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2" name="AutoShape 50"/>
          <p:cNvCxnSpPr>
            <a:cxnSpLocks noChangeShapeType="1"/>
            <a:endCxn id="5125" idx="0"/>
          </p:cNvCxnSpPr>
          <p:nvPr/>
        </p:nvCxnSpPr>
        <p:spPr bwMode="auto">
          <a:xfrm>
            <a:off x="4572000" y="914400"/>
            <a:ext cx="345282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3" name="AutoShape 52"/>
          <p:cNvCxnSpPr>
            <a:cxnSpLocks noChangeShapeType="1"/>
            <a:stCxn id="5124" idx="4"/>
            <a:endCxn id="5131" idx="0"/>
          </p:cNvCxnSpPr>
          <p:nvPr/>
        </p:nvCxnSpPr>
        <p:spPr bwMode="auto">
          <a:xfrm>
            <a:off x="4495800" y="3352800"/>
            <a:ext cx="76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4" name="AutoShape 53"/>
          <p:cNvCxnSpPr>
            <a:cxnSpLocks noChangeShapeType="1"/>
          </p:cNvCxnSpPr>
          <p:nvPr/>
        </p:nvCxnSpPr>
        <p:spPr bwMode="auto">
          <a:xfrm>
            <a:off x="4495800" y="4191000"/>
            <a:ext cx="228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45" name="AutoShape 55"/>
          <p:cNvCxnSpPr>
            <a:cxnSpLocks noChangeShapeType="1"/>
          </p:cNvCxnSpPr>
          <p:nvPr/>
        </p:nvCxnSpPr>
        <p:spPr bwMode="auto">
          <a:xfrm flipH="1">
            <a:off x="6592911" y="1524000"/>
            <a:ext cx="129101" cy="5772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>
            <a:hlinkClick r:id="rId2" action="ppaction://hlinkfile"/>
          </p:cNvPr>
          <p:cNvSpPr txBox="1"/>
          <p:nvPr/>
        </p:nvSpPr>
        <p:spPr>
          <a:xfrm>
            <a:off x="1421782" y="2276872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dirty="0" smtClean="0">
                <a:latin typeface="Aharoni" pitchFamily="2" charset="-79"/>
                <a:cs typeface="Aharoni" pitchFamily="2" charset="-79"/>
                <a:hlinkClick r:id="rId2" action="ppaction://hlinkfile"/>
              </a:rPr>
              <a:t> REGALO PARA USTEDES</a:t>
            </a:r>
            <a:endParaRPr lang="es-PA" sz="4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77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808312" cy="619268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648072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5696" y="2852936"/>
            <a:ext cx="7128792" cy="3456384"/>
          </a:xfrm>
        </p:spPr>
        <p:txBody>
          <a:bodyPr>
            <a:noAutofit/>
          </a:bodyPr>
          <a:lstStyle/>
          <a:p>
            <a:pPr algn="ctr"/>
            <a:r>
              <a:rPr lang="es-P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AUTOEVALUACIÓN DE NUESTRO TRABAJO COMO VÍA PARA LA MEJORA</a:t>
            </a:r>
            <a:endParaRPr lang="es-PA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8" y="861334"/>
            <a:ext cx="55446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CAPÍTULO 9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4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404663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A" sz="2400" dirty="0" smtClean="0"/>
              <a:t> </a:t>
            </a:r>
            <a:r>
              <a:rPr lang="es-PA" sz="2400" b="1" dirty="0" smtClean="0"/>
              <a:t>Coordinadora:</a:t>
            </a:r>
            <a:r>
              <a:rPr lang="es-PA" sz="2400" dirty="0" smtClean="0"/>
              <a:t> Profa. </a:t>
            </a:r>
            <a:r>
              <a:rPr lang="es-PA" sz="2400" dirty="0" err="1"/>
              <a:t>Aleika</a:t>
            </a:r>
            <a:endParaRPr lang="es-PA" sz="2400" dirty="0"/>
          </a:p>
          <a:p>
            <a:pPr>
              <a:lnSpc>
                <a:spcPct val="150000"/>
              </a:lnSpc>
            </a:pPr>
            <a:r>
              <a:rPr lang="es-PA" sz="2400" b="1" dirty="0" smtClean="0"/>
              <a:t>Recopiladoras</a:t>
            </a:r>
            <a:r>
              <a:rPr lang="es-PA" sz="2400" dirty="0"/>
              <a:t>: Profa. Yira – Profa. </a:t>
            </a:r>
            <a:r>
              <a:rPr lang="es-PA" sz="2400" dirty="0" err="1"/>
              <a:t>Sidia</a:t>
            </a:r>
            <a:endParaRPr lang="es-PA" sz="2400" dirty="0"/>
          </a:p>
          <a:p>
            <a:pPr>
              <a:lnSpc>
                <a:spcPct val="150000"/>
              </a:lnSpc>
            </a:pPr>
            <a:r>
              <a:rPr lang="es-PA" sz="2400" b="1" dirty="0"/>
              <a:t>Moderador</a:t>
            </a:r>
            <a:r>
              <a:rPr lang="es-PA" sz="2400" dirty="0"/>
              <a:t>: Prof. Leonardo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Entrenadora</a:t>
            </a:r>
            <a:r>
              <a:rPr lang="es-PA" sz="2400" dirty="0"/>
              <a:t>: Profa. Nidia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Narradora</a:t>
            </a:r>
            <a:r>
              <a:rPr lang="es-PA" sz="2400" dirty="0"/>
              <a:t>: Profa. </a:t>
            </a:r>
            <a:r>
              <a:rPr lang="es-PA" sz="2400" dirty="0" smtClean="0"/>
              <a:t>Edelmira </a:t>
            </a:r>
            <a:endParaRPr lang="es-PA" sz="2400" dirty="0"/>
          </a:p>
          <a:p>
            <a:pPr>
              <a:lnSpc>
                <a:spcPct val="150000"/>
              </a:lnSpc>
            </a:pPr>
            <a:r>
              <a:rPr lang="es-PA" sz="2400" b="1" dirty="0"/>
              <a:t>Investigador</a:t>
            </a:r>
            <a:r>
              <a:rPr lang="es-PA" sz="2400" dirty="0"/>
              <a:t> – Mensajero: Prof. </a:t>
            </a:r>
            <a:r>
              <a:rPr lang="es-PA" sz="2400" dirty="0" err="1"/>
              <a:t>Anel</a:t>
            </a:r>
            <a:endParaRPr lang="es-PA" sz="2400" dirty="0"/>
          </a:p>
          <a:p>
            <a:pPr>
              <a:lnSpc>
                <a:spcPct val="150000"/>
              </a:lnSpc>
            </a:pPr>
            <a:r>
              <a:rPr lang="es-PA" sz="2400" b="1" dirty="0"/>
              <a:t>Escriba</a:t>
            </a:r>
            <a:r>
              <a:rPr lang="es-PA" sz="2400" dirty="0"/>
              <a:t>: Profa. </a:t>
            </a:r>
            <a:r>
              <a:rPr lang="es-PA" sz="2400" dirty="0" err="1" smtClean="0"/>
              <a:t>Maydeé</a:t>
            </a:r>
            <a:r>
              <a:rPr lang="es-PA" sz="2400" dirty="0" smtClean="0"/>
              <a:t>- Profa. </a:t>
            </a:r>
            <a:r>
              <a:rPr lang="es-PA" sz="2400" dirty="0"/>
              <a:t>Carla</a:t>
            </a:r>
          </a:p>
          <a:p>
            <a:pPr>
              <a:lnSpc>
                <a:spcPct val="150000"/>
              </a:lnSpc>
            </a:pPr>
            <a:r>
              <a:rPr lang="es-PA" sz="2400" b="1" dirty="0" smtClean="0"/>
              <a:t>Tecnólogos</a:t>
            </a:r>
            <a:r>
              <a:rPr lang="es-PA" sz="2400" b="1" dirty="0"/>
              <a:t>:</a:t>
            </a:r>
            <a:r>
              <a:rPr lang="es-PA" sz="2400" dirty="0"/>
              <a:t> Profa. Venus- Prof. Miguel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Animadora</a:t>
            </a:r>
            <a:r>
              <a:rPr lang="es-PA" sz="2400" dirty="0"/>
              <a:t>: Profa. Diana</a:t>
            </a:r>
          </a:p>
          <a:p>
            <a:pPr>
              <a:lnSpc>
                <a:spcPct val="150000"/>
              </a:lnSpc>
            </a:pPr>
            <a:r>
              <a:rPr lang="es-PA" sz="2400" b="1" dirty="0"/>
              <a:t>Observadora</a:t>
            </a:r>
            <a:r>
              <a:rPr lang="es-PA" sz="2400" dirty="0"/>
              <a:t>: Profa. </a:t>
            </a:r>
            <a:r>
              <a:rPr lang="es-PA" sz="2400" dirty="0" smtClean="0"/>
              <a:t>María- </a:t>
            </a:r>
            <a:r>
              <a:rPr lang="es-PA" sz="2400" dirty="0" err="1"/>
              <a:t>Profa</a:t>
            </a:r>
            <a:r>
              <a:rPr lang="es-PA" sz="2400" dirty="0"/>
              <a:t>: </a:t>
            </a:r>
            <a:r>
              <a:rPr lang="es-PA" sz="2400" dirty="0" err="1"/>
              <a:t>Betzi</a:t>
            </a:r>
            <a:endParaRPr lang="es-PA" sz="2400" dirty="0"/>
          </a:p>
          <a:p>
            <a:pPr>
              <a:lnSpc>
                <a:spcPct val="150000"/>
              </a:lnSpc>
            </a:pPr>
            <a:r>
              <a:rPr lang="es-PA" sz="2400" b="1" dirty="0" smtClean="0"/>
              <a:t>Voceros</a:t>
            </a:r>
            <a:r>
              <a:rPr lang="es-PA" sz="2400" dirty="0" smtClean="0"/>
              <a:t>: </a:t>
            </a:r>
            <a:r>
              <a:rPr lang="es-PA" sz="2400" dirty="0"/>
              <a:t>Prof. </a:t>
            </a:r>
            <a:r>
              <a:rPr lang="es-PA" sz="2400" dirty="0" smtClean="0"/>
              <a:t>Adolfo  </a:t>
            </a:r>
          </a:p>
        </p:txBody>
      </p:sp>
    </p:spTree>
    <p:extLst>
      <p:ext uri="{BB962C8B-B14F-4D97-AF65-F5344CB8AC3E}">
        <p14:creationId xmlns:p14="http://schemas.microsoft.com/office/powerpoint/2010/main" val="5846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208912" cy="6381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4 CuadroTexto"/>
          <p:cNvSpPr txBox="1"/>
          <p:nvPr/>
        </p:nvSpPr>
        <p:spPr>
          <a:xfrm>
            <a:off x="1071005" y="692696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 AUTOEVALUACIÓN DE NUESTRO TRABAJO  COMO VÍA</a:t>
            </a:r>
          </a:p>
          <a:p>
            <a:pPr algn="ctr"/>
            <a:r>
              <a:rPr lang="es-PA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PARA LA MEJORA</a:t>
            </a:r>
            <a:endParaRPr lang="es-PA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907705" y="3103848"/>
            <a:ext cx="6436108" cy="1117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NO PUEDO  MÁS…</a:t>
            </a:r>
            <a:endParaRPr kumimoji="0" lang="es-PA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1005" y="5517232"/>
            <a:ext cx="6946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¿CAMBIARÁ ESTO ALGÚN DÍA?</a:t>
            </a:r>
            <a:endParaRPr lang="es-PA" sz="36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4ondOLVgrGc/T0smEl0__pI/AAAAAAAAEfg/0atNx9XRJDM/s1600/AulaVirtual-el+ordenador+es+ut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VideodeLosSimpsonsVetealdemonioKrabappe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691" t="3814" r="4692" b="245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uadroTexto"/>
          <p:cNvSpPr txBox="1"/>
          <p:nvPr/>
        </p:nvSpPr>
        <p:spPr>
          <a:xfrm>
            <a:off x="323528" y="427311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UNA SITUACIÓN DE AULA</a:t>
            </a:r>
            <a:endParaRPr lang="es-PA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7584" y="357301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P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Dramatización</a:t>
            </a:r>
            <a:endParaRPr lang="es-PA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Técnicas Y Estrategias De Autoevaluación</a:t>
            </a:r>
            <a:endParaRPr lang="es-PA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604664"/>
          </a:xfrm>
        </p:spPr>
        <p:txBody>
          <a:bodyPr>
            <a:normAutofit/>
          </a:bodyPr>
          <a:lstStyle/>
          <a:p>
            <a:r>
              <a:rPr lang="es-PA" dirty="0" smtClean="0">
                <a:hlinkClick r:id="rId2" action="ppaction://hlinkfile"/>
              </a:rPr>
              <a:t>Diario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427984" y="1628800"/>
            <a:ext cx="4038600" cy="532656"/>
          </a:xfrm>
        </p:spPr>
        <p:txBody>
          <a:bodyPr>
            <a:normAutofit/>
          </a:bodyPr>
          <a:lstStyle/>
          <a:p>
            <a:r>
              <a:rPr lang="es-PA" dirty="0" smtClean="0">
                <a:hlinkClick r:id="rId3" action="ppaction://hlinkfile"/>
              </a:rPr>
              <a:t>Texto Paralelo</a:t>
            </a:r>
            <a:endParaRPr lang="es-PA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09015"/>
              </p:ext>
            </p:extLst>
          </p:nvPr>
        </p:nvGraphicFramePr>
        <p:xfrm>
          <a:off x="4355976" y="2420888"/>
          <a:ext cx="410445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/>
                        <a:t>Descripción del hecho</a:t>
                      </a:r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/>
                        <a:t>reflexiones</a:t>
                      </a:r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905179"/>
              </p:ext>
            </p:extLst>
          </p:nvPr>
        </p:nvGraphicFramePr>
        <p:xfrm>
          <a:off x="251520" y="2348880"/>
          <a:ext cx="3672406" cy="3867063"/>
        </p:xfrm>
        <a:graphic>
          <a:graphicData uri="http://schemas.openxmlformats.org/drawingml/2006/table">
            <a:tbl>
              <a:tblPr/>
              <a:tblGrid>
                <a:gridCol w="525413"/>
                <a:gridCol w="525413"/>
                <a:gridCol w="525413"/>
                <a:gridCol w="525413"/>
                <a:gridCol w="521925"/>
                <a:gridCol w="523416"/>
                <a:gridCol w="525413"/>
              </a:tblGrid>
              <a:tr h="29891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 dirty="0" err="1">
                          <a:solidFill>
                            <a:srgbClr val="000000"/>
                          </a:solidFill>
                          <a:latin typeface="Arial"/>
                        </a:rPr>
                        <a:t>dom</a:t>
                      </a:r>
                      <a:endParaRPr lang="es-ES" sz="1000" b="1" kern="14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>
                          <a:solidFill>
                            <a:srgbClr val="000000"/>
                          </a:solidFill>
                          <a:latin typeface="Arial"/>
                        </a:rPr>
                        <a:t>lun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>
                          <a:solidFill>
                            <a:srgbClr val="000000"/>
                          </a:solidFill>
                          <a:latin typeface="Arial"/>
                        </a:rPr>
                        <a:t>mar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 dirty="0">
                          <a:solidFill>
                            <a:srgbClr val="000000"/>
                          </a:solidFill>
                          <a:latin typeface="Arial"/>
                        </a:rPr>
                        <a:t>mié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>
                          <a:solidFill>
                            <a:srgbClr val="000000"/>
                          </a:solidFill>
                          <a:latin typeface="Arial"/>
                        </a:rPr>
                        <a:t>jue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>
                          <a:solidFill>
                            <a:srgbClr val="000000"/>
                          </a:solidFill>
                          <a:latin typeface="Arial"/>
                        </a:rPr>
                        <a:t>vie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kern="1400">
                          <a:solidFill>
                            <a:srgbClr val="000000"/>
                          </a:solidFill>
                          <a:latin typeface="Arial"/>
                        </a:rPr>
                        <a:t>sáb</a:t>
                      </a:r>
                    </a:p>
                  </a:txBody>
                  <a:tcPr marL="24928" marR="24928" marT="24928" marB="24928" anchor="ctr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6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6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95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6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6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700" i="1" kern="1400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293" marR="24928" marT="24928" marB="24928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56671" y="394692"/>
            <a:ext cx="82838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b="1" dirty="0"/>
              <a:t>OTROS INSTRUMENTOS   páginas: 186-192</a:t>
            </a:r>
            <a:endParaRPr lang="es-PA" dirty="0"/>
          </a:p>
          <a:p>
            <a:endParaRPr lang="es-PA" dirty="0" smtClean="0"/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 smtClean="0"/>
              <a:t>Indicadores </a:t>
            </a:r>
            <a:r>
              <a:rPr lang="es-PA" sz="2000" dirty="0"/>
              <a:t>para la fase de preparación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 Indicadores para la fase de realización (motivación :inicial de los alumnos, a lo largo de todo el proceso)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Presentación de los contenidos ( conceptos, procedimientos y actitudes</a:t>
            </a:r>
            <a:r>
              <a:rPr lang="es-PA" sz="2000" dirty="0" smtClean="0"/>
              <a:t>)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Actividades en el aula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Recursos y organización del aula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Instrucciones, aclaraciones y orientaciones a las tareas de los alumnos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Clima del  aula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s-PA" sz="2000" dirty="0"/>
              <a:t>Seguimiento/ control del proceso de enseñanza-aprendizaje</a:t>
            </a:r>
          </a:p>
          <a:p>
            <a:pPr lvl="0">
              <a:lnSpc>
                <a:spcPct val="150000"/>
              </a:lnSpc>
            </a:pPr>
            <a:r>
              <a:rPr lang="es-PA" sz="2000" dirty="0" smtClean="0"/>
              <a:t>Diversidad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348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14725" y="332656"/>
            <a:ext cx="8147248" cy="4903440"/>
          </a:xfrm>
        </p:spPr>
        <p:txBody>
          <a:bodyPr/>
          <a:lstStyle/>
          <a:p>
            <a:endParaRPr lang="es-PA" dirty="0" smtClean="0"/>
          </a:p>
          <a:p>
            <a:endParaRPr lang="es-PA" dirty="0" smtClean="0"/>
          </a:p>
          <a:p>
            <a:endParaRPr lang="es-PA" dirty="0" smtClean="0"/>
          </a:p>
          <a:p>
            <a:pPr>
              <a:buFont typeface="Wingdings" pitchFamily="2" charset="2"/>
              <a:buChar char=""/>
            </a:pPr>
            <a:endParaRPr lang="es-PA" dirty="0"/>
          </a:p>
        </p:txBody>
      </p:sp>
      <p:sp>
        <p:nvSpPr>
          <p:cNvPr id="9" name="8 Rectángulo"/>
          <p:cNvSpPr/>
          <p:nvPr/>
        </p:nvSpPr>
        <p:spPr>
          <a:xfrm>
            <a:off x="539552" y="548680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3200" dirty="0"/>
              <a:t>Conclusiones</a:t>
            </a:r>
            <a:r>
              <a:rPr lang="es-PA" sz="3200" dirty="0" smtClean="0"/>
              <a:t>:</a:t>
            </a:r>
          </a:p>
          <a:p>
            <a:endParaRPr lang="es-PA" sz="3200" dirty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s-PA" sz="3200" dirty="0"/>
              <a:t>Son las indicaciones de lo que hacemos  en nuestra labor como docentes: planificación, ejecución  y evaluación (control y rendimiento</a:t>
            </a:r>
            <a:r>
              <a:rPr lang="es-PA" sz="3200" dirty="0" smtClean="0"/>
              <a:t>).</a:t>
            </a:r>
          </a:p>
          <a:p>
            <a:pPr lvl="0"/>
            <a:endParaRPr lang="es-PA" sz="3200" dirty="0"/>
          </a:p>
          <a:p>
            <a:pPr marL="457200" lvl="0" indent="-457200" algn="just">
              <a:buFont typeface="Wingdings" pitchFamily="2" charset="2"/>
              <a:buChar char="ü"/>
            </a:pPr>
            <a:r>
              <a:rPr lang="es-PA" sz="3200" dirty="0"/>
              <a:t>Tiene que ver con la valoración  del docente dentro del departamento al que  pertenece y la  que hace el técnico docente y a la dirección.</a:t>
            </a:r>
          </a:p>
        </p:txBody>
      </p:sp>
    </p:spTree>
    <p:extLst>
      <p:ext uri="{BB962C8B-B14F-4D97-AF65-F5344CB8AC3E}">
        <p14:creationId xmlns:p14="http://schemas.microsoft.com/office/powerpoint/2010/main" val="1290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324</TotalTime>
  <Words>375</Words>
  <Application>Microsoft Office PowerPoint</Application>
  <PresentationFormat>Presentación en pantalla (4:3)</PresentationFormat>
  <Paragraphs>114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Mirador</vt:lpstr>
      <vt:lpstr>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Técnicas Y Estrategias De Autoevaluación</vt:lpstr>
      <vt:lpstr>Presentación de PowerPoint</vt:lpstr>
      <vt:lpstr>Presentación de PowerPoint</vt:lpstr>
      <vt:lpstr>Presentación de PowerPoint</vt:lpstr>
      <vt:lpstr>Escuchar a los demás PÁGINAS: 196-202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autoevaluación de nuestro trabajo como vía para la mejora</dc:title>
  <dc:creator>MIGUEL</dc:creator>
  <cp:lastModifiedBy>Mayde</cp:lastModifiedBy>
  <cp:revision>38</cp:revision>
  <dcterms:created xsi:type="dcterms:W3CDTF">2012-04-20T10:22:08Z</dcterms:created>
  <dcterms:modified xsi:type="dcterms:W3CDTF">2012-04-20T20:10:19Z</dcterms:modified>
</cp:coreProperties>
</file>