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ms-office.activeX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activeX/activeX1.xml" ContentType="application/vnd.ms-office.activeX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20"/>
  </p:notesMasterIdLst>
  <p:sldIdLst>
    <p:sldId id="309" r:id="rId2"/>
    <p:sldId id="313" r:id="rId3"/>
    <p:sldId id="310" r:id="rId4"/>
    <p:sldId id="260" r:id="rId5"/>
    <p:sldId id="261" r:id="rId6"/>
    <p:sldId id="262" r:id="rId7"/>
    <p:sldId id="263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5" r:id="rId16"/>
    <p:sldId id="276" r:id="rId17"/>
    <p:sldId id="279" r:id="rId18"/>
    <p:sldId id="308" r:id="rId19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71" autoAdjust="0"/>
  </p:normalViewPr>
  <p:slideViewPr>
    <p:cSldViewPr>
      <p:cViewPr varScale="1">
        <p:scale>
          <a:sx n="73" d="100"/>
          <a:sy n="73" d="100"/>
        </p:scale>
        <p:origin x="-107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FDCCC3A8-4CD6-40FD-8B88-36322233317E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963499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725004E-5CAB-4A51-858B-121B71818F23}" type="slidenum">
              <a:rPr lang="es-ES" sz="1200" smtClean="0">
                <a:latin typeface="Arial" charset="0"/>
              </a:rPr>
              <a:pPr eaLnBrk="1" hangingPunct="1"/>
              <a:t>4</a:t>
            </a:fld>
            <a:endParaRPr lang="es-ES" sz="1200" smtClean="0">
              <a:latin typeface="Arial" charset="0"/>
            </a:endParaRPr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56DDFEC-8114-423C-9F43-FD08F59217DD}" type="slidenum">
              <a:rPr lang="es-ES" sz="1200" smtClean="0">
                <a:latin typeface="Arial" charset="0"/>
              </a:rPr>
              <a:pPr eaLnBrk="1" hangingPunct="1"/>
              <a:t>13</a:t>
            </a:fld>
            <a:endParaRPr lang="es-ES" sz="1200" smtClean="0">
              <a:latin typeface="Arial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599667B-FD92-42E7-851F-FBE206BD58C7}" type="slidenum">
              <a:rPr lang="es-ES" sz="1200" smtClean="0">
                <a:latin typeface="Arial" charset="0"/>
              </a:rPr>
              <a:pPr eaLnBrk="1" hangingPunct="1"/>
              <a:t>14</a:t>
            </a:fld>
            <a:endParaRPr lang="es-ES" sz="1200" smtClean="0">
              <a:latin typeface="Arial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6F04B95-A850-4B5D-9404-AA28A798EFAA}" type="slidenum">
              <a:rPr lang="es-ES" sz="1200" smtClean="0">
                <a:latin typeface="Arial" charset="0"/>
              </a:rPr>
              <a:pPr eaLnBrk="1" hangingPunct="1"/>
              <a:t>15</a:t>
            </a:fld>
            <a:endParaRPr lang="es-ES" sz="1200" smtClean="0">
              <a:latin typeface="Arial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69CA55F-BA77-4017-90B3-C3EA9E85465E}" type="slidenum">
              <a:rPr lang="es-ES" sz="1200" smtClean="0">
                <a:latin typeface="Arial" charset="0"/>
              </a:rPr>
              <a:pPr eaLnBrk="1" hangingPunct="1"/>
              <a:t>16</a:t>
            </a:fld>
            <a:endParaRPr lang="es-ES" sz="1200" smtClean="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4F8AFBB8-B893-4721-8884-0EE2EBA5E3E4}" type="slidenum">
              <a:rPr lang="es-ES" sz="1200" smtClean="0">
                <a:latin typeface="Arial" charset="0"/>
              </a:rPr>
              <a:pPr eaLnBrk="1" hangingPunct="1"/>
              <a:t>17</a:t>
            </a:fld>
            <a:endParaRPr lang="es-ES" sz="1200" smtClean="0">
              <a:latin typeface="Arial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61D15A49-160E-4725-8DAD-0BF1788F03C7}" type="slidenum">
              <a:rPr lang="es-ES" sz="1200" smtClean="0">
                <a:latin typeface="Arial" charset="0"/>
              </a:rPr>
              <a:pPr eaLnBrk="1" hangingPunct="1"/>
              <a:t>18</a:t>
            </a:fld>
            <a:endParaRPr lang="es-ES" sz="1200" smtClean="0">
              <a:latin typeface="Arial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087A5BC1-1016-4088-8B70-79F29EBDAA8A}" type="slidenum">
              <a:rPr lang="es-ES" sz="1200" smtClean="0">
                <a:latin typeface="Arial" charset="0"/>
              </a:rPr>
              <a:pPr eaLnBrk="1" hangingPunct="1"/>
              <a:t>5</a:t>
            </a:fld>
            <a:endParaRPr lang="es-ES" sz="1200" smtClean="0">
              <a:latin typeface="Arial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CB7D4D11-DFC5-4E75-8AF9-3085BA073D5E}" type="slidenum">
              <a:rPr lang="es-ES" sz="1200" smtClean="0">
                <a:latin typeface="Arial" charset="0"/>
              </a:rPr>
              <a:pPr eaLnBrk="1" hangingPunct="1"/>
              <a:t>6</a:t>
            </a:fld>
            <a:endParaRPr lang="es-ES" sz="1200" smtClean="0">
              <a:latin typeface="Arial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93E8E162-6017-4B8E-B0DB-19D36E717880}" type="slidenum">
              <a:rPr lang="es-ES" sz="1200" smtClean="0">
                <a:latin typeface="Arial" charset="0"/>
              </a:rPr>
              <a:pPr eaLnBrk="1" hangingPunct="1"/>
              <a:t>7</a:t>
            </a:fld>
            <a:endParaRPr lang="es-ES" sz="1200" smtClean="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BA26AE11-34CE-438A-BC94-217FB6C83A71}" type="slidenum">
              <a:rPr lang="es-ES" sz="1200" smtClean="0">
                <a:latin typeface="Arial" charset="0"/>
              </a:rPr>
              <a:pPr eaLnBrk="1" hangingPunct="1"/>
              <a:t>8</a:t>
            </a:fld>
            <a:endParaRPr lang="es-ES" sz="1200" smtClean="0">
              <a:latin typeface="Arial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74BED3A0-CA76-4F0E-B00A-FC1ADD259F50}" type="slidenum">
              <a:rPr lang="es-ES" sz="1200" smtClean="0">
                <a:latin typeface="Arial" charset="0"/>
              </a:rPr>
              <a:pPr eaLnBrk="1" hangingPunct="1"/>
              <a:t>9</a:t>
            </a:fld>
            <a:endParaRPr lang="es-ES" sz="1200" smtClean="0">
              <a:latin typeface="Arial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DD266DB4-C4B3-4C47-A6F3-06CE24F72FCC}" type="slidenum">
              <a:rPr lang="es-ES" sz="1200" smtClean="0">
                <a:latin typeface="Arial" charset="0"/>
              </a:rPr>
              <a:pPr eaLnBrk="1" hangingPunct="1"/>
              <a:t>10</a:t>
            </a:fld>
            <a:endParaRPr lang="es-ES" sz="1200" smtClean="0">
              <a:latin typeface="Arial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F11FA1F-4332-4585-9F6C-AEFD017A9338}" type="slidenum">
              <a:rPr lang="es-ES" sz="1200" smtClean="0">
                <a:latin typeface="Arial" charset="0"/>
              </a:rPr>
              <a:pPr eaLnBrk="1" hangingPunct="1"/>
              <a:t>11</a:t>
            </a:fld>
            <a:endParaRPr lang="es-ES" sz="1200" smtClean="0">
              <a:latin typeface="Arial" charset="0"/>
            </a:endParaRPr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fld id="{1D55AD8A-46B8-4146-BE0C-7506A4928903}" type="slidenum">
              <a:rPr lang="es-ES" sz="1200" smtClean="0">
                <a:latin typeface="Arial" charset="0"/>
              </a:rPr>
              <a:pPr eaLnBrk="1" hangingPunct="1"/>
              <a:t>12</a:t>
            </a:fld>
            <a:endParaRPr lang="es-ES" sz="1200" smtClean="0">
              <a:latin typeface="Arial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CL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Conector recto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11 Título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25" name="24 Subtítulo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1" name="30 Marcador de fecha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29" name="2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9E01A6EF-F24C-4ECB-A569-C8B23D704D2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BEFA042-94DB-4FD5-9341-A2AA434287D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975D4B26-C72D-4BF5-8C1C-67AC695C4A81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EAF46AD-D077-47AB-94FE-E7EA7A5CBD5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pPr>
              <a:defRPr/>
            </a:pPr>
            <a:fld id="{22557A5A-2696-43C8-8ECC-63DEF5967B97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149B2ACA-F37A-41CD-BC8A-A89580EE4D3B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A313039-5D53-4A2D-B0AE-6E6853EE82B4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5953751-A47C-4543-A66C-B4A0A49953C3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DE02F2AE-8E1C-430C-BD93-15017C0F00A8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2C08683-31BE-43BE-A993-FAF251232BB0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8 Rectángulo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E59D623-176F-4389-9B49-D9D165B9DE02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  <p:sp>
        <p:nvSpPr>
          <p:cNvPr id="10" name="9 Marcador de posición de imagen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circl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2 Marcador de título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1" name="30 Marcador de texto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27" name="26 Marcador de fecha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endParaRPr lang="es-ES"/>
          </a:p>
        </p:txBody>
      </p:sp>
      <p:sp>
        <p:nvSpPr>
          <p:cNvPr id="16" name="1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pPr>
              <a:defRPr/>
            </a:pPr>
            <a:fld id="{68C39512-F13A-4B5F-8F45-BA3F45EF1BDA}" type="slidenum">
              <a:rPr lang="es-ES" smtClean="0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circl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chavez_2578@hotmail.com" TargetMode="External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ericanismos.com/ejemplos-de-arcaismo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jemplode.com/44-redaccion/900-ejemplo_de_dequeismo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jemplosde.com/12-clases_de_espanol/1204-ejemplos_de_muletillas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hyperlink" Target="http://www.fgbueno.es/hem/img/2001k07.jpg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jemplode.com/12-clases_de_espanol/357-ejemplo_de_solecismo.html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ericanismos.com/ejemplos-de-vulgarismo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jemplode.com/12-clases_de_espanol/359-ejemplo_de_cacofonia.html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ericanismos.com/ejemplos-de-neologismos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images.google.cl/imgres?imgurl=http://www.sentimientobursatil.com/images/sorpresa.jpg&amp;imgrefurl=http://www.sentimientobursatil.com/cuidador/comentarios/comentario_20060227.htm&amp;h=417&amp;w=371&amp;sz=24&amp;hl=es&amp;start=2&amp;tbnid=vTYnSPv8QjoguM:&amp;tbnh=125&amp;tbnw=111&amp;prev=/images?q=sorpresa&amp;gbv=2&amp;svnum=10&amp;hl=es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jemplos10.com/e/anacoluto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cursodelenguaje.blogspot.com/2009/03/la-anfibologia-concepto-y-ejemplos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portal.bibliotecasvirtuales.com/foros/vicios-de-diccion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hyperlink" Target="http://www.fgbueno.es/hem/img/2001k07.jp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discurriendo.wikispaces.com/Precisi%C3%B3n+l%C3%A9xica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mericanismos.com/ejemplos-de-barbarismo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332656"/>
            <a:ext cx="7920880" cy="5760640"/>
          </a:xfrm>
        </p:spPr>
        <p:txBody>
          <a:bodyPr>
            <a:normAutofit/>
          </a:bodyPr>
          <a:lstStyle/>
          <a:p>
            <a:pPr algn="ctr"/>
            <a:r>
              <a:rPr lang="es-PA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UNIVERSIDAD TECNOLÓGICA OTEIMA</a:t>
            </a:r>
          </a:p>
          <a:p>
            <a:pPr algn="ctr"/>
            <a:r>
              <a:rPr lang="es-PA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FACULTAD DE HUMANIDADES</a:t>
            </a:r>
          </a:p>
          <a:p>
            <a:pPr algn="ctr"/>
            <a:r>
              <a:rPr lang="es-PA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ESCUELA DE INGLÉS</a:t>
            </a:r>
          </a:p>
          <a:p>
            <a:pPr algn="ctr"/>
            <a:r>
              <a:rPr lang="es-PA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ESPAÑOL I</a:t>
            </a:r>
          </a:p>
          <a:p>
            <a:pPr algn="ctr"/>
            <a:endParaRPr lang="es-PA" sz="3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PA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VICIOS DE DICCIÓN DEL LENGUAJE</a:t>
            </a:r>
          </a:p>
          <a:p>
            <a:pPr algn="ctr"/>
            <a:endParaRPr lang="es-PA" sz="32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ctr"/>
            <a:r>
              <a:rPr lang="es-PA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ADA CHÁVEZ</a:t>
            </a:r>
          </a:p>
          <a:p>
            <a:pPr algn="ctr"/>
            <a:r>
              <a:rPr lang="es-PA" sz="3200" dirty="0" smtClean="0">
                <a:latin typeface="Tahoma" pitchFamily="34" charset="0"/>
                <a:ea typeface="Tahoma" pitchFamily="34" charset="0"/>
                <a:cs typeface="Tahoma" pitchFamily="34" charset="0"/>
                <a:hlinkClick r:id="rId3"/>
              </a:rPr>
              <a:t>achavez_2578@hotmail.com</a:t>
            </a:r>
            <a:r>
              <a:rPr lang="es-PA" sz="32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es-PA" sz="32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" name="Enya   We are free now.wav">
            <a:hlinkClick r:id="" action="ppaction://media"/>
          </p:cNvPr>
          <p:cNvPicPr>
            <a:picLocks noRot="1" noChangeAspect="1"/>
          </p:cNvPicPr>
          <p:nvPr>
            <a:wavAudioFile r:embed="rId1" name="Enya   We are free now.wav"/>
          </p:nvPr>
        </p:nvPicPr>
        <p:blipFill>
          <a:blip r:embed="rId4" cstate="print"/>
          <a:stretch>
            <a:fillRect/>
          </a:stretch>
        </p:blipFill>
        <p:spPr>
          <a:xfrm>
            <a:off x="8527976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550842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35" name="Group 15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731266019"/>
              </p:ext>
            </p:extLst>
          </p:nvPr>
        </p:nvGraphicFramePr>
        <p:xfrm>
          <a:off x="468313" y="908050"/>
          <a:ext cx="8135937" cy="4033838"/>
        </p:xfrm>
        <a:graphic>
          <a:graphicData uri="http://schemas.openxmlformats.org/drawingml/2006/table">
            <a:tbl>
              <a:tblPr/>
              <a:tblGrid>
                <a:gridCol w="2303462"/>
                <a:gridCol w="3384550"/>
                <a:gridCol w="2447925"/>
              </a:tblGrid>
              <a:tr h="4033838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Arcaísmo</a:t>
                      </a:r>
                      <a:endParaRPr kumimoji="0" lang="es-C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Frase o palabra anticuada y en desuso.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PA" sz="2800" dirty="0" smtClean="0">
                          <a:hlinkClick r:id="rId3"/>
                        </a:rPr>
                        <a:t>http://www.americanismos.com/ejemplos-de-arcaismos</a:t>
                      </a:r>
                      <a:endParaRPr kumimoji="0" lang="es-C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Ejemplo</a:t>
                      </a:r>
                      <a:r>
                        <a:rPr kumimoji="0" lang="es-C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Me compré  “una arroba de maíz"</a:t>
                      </a:r>
                      <a:endParaRPr kumimoji="0" lang="es-C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732" name="AutoShape 12"/>
          <p:cNvSpPr>
            <a:spLocks noChangeArrowheads="1"/>
          </p:cNvSpPr>
          <p:nvPr/>
        </p:nvSpPr>
        <p:spPr bwMode="auto">
          <a:xfrm>
            <a:off x="2771775" y="5143500"/>
            <a:ext cx="5040313" cy="1511300"/>
          </a:xfrm>
          <a:prstGeom prst="wedgeEllipseCallout">
            <a:avLst>
              <a:gd name="adj1" fmla="val -51954"/>
              <a:gd name="adj2" fmla="val -32144"/>
            </a:avLst>
          </a:prstGeom>
          <a:solidFill>
            <a:srgbClr val="EBF6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s-ES" sz="2000">
                <a:latin typeface="Arial" charset="0"/>
              </a:rPr>
              <a:t>¿Cómo que no me entiendes? En mis tiempos todos lo sabían</a:t>
            </a:r>
            <a:r>
              <a:rPr lang="es-ES" sz="2600">
                <a:latin typeface="Arial" charset="0"/>
              </a:rPr>
              <a:t>.</a:t>
            </a:r>
          </a:p>
        </p:txBody>
      </p:sp>
      <p:pic>
        <p:nvPicPr>
          <p:cNvPr id="8205" name="Picture 13" descr="man_jumping_to_bid_md_wht.gif (19578 bytes)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5229225"/>
            <a:ext cx="9525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790" name="Group 2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967673879"/>
              </p:ext>
            </p:extLst>
          </p:nvPr>
        </p:nvGraphicFramePr>
        <p:xfrm>
          <a:off x="323850" y="333374"/>
          <a:ext cx="8137525" cy="3556127"/>
        </p:xfrm>
        <a:graphic>
          <a:graphicData uri="http://schemas.openxmlformats.org/drawingml/2006/table">
            <a:tbl>
              <a:tblPr/>
              <a:tblGrid>
                <a:gridCol w="2213747"/>
                <a:gridCol w="3209697"/>
                <a:gridCol w="2714081"/>
              </a:tblGrid>
              <a:tr h="3556127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Dequeísmo</a:t>
                      </a: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Abuso con las palabras "de que". General-mente, está demás la preposición de.</a:t>
                      </a:r>
                      <a:endParaRPr kumimoji="0" lang="es-C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Ejemplo</a:t>
                      </a:r>
                      <a:r>
                        <a:rPr kumimoji="0" lang="es-C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La ciudadanía cree "de que" vamos progresando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http://www.ejemplode.com/44-redaccion/900-ejemplo_de_dequeismo.html</a:t>
                      </a:r>
                      <a:endParaRPr kumimoji="0" lang="es-CL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9228" name="Picture 12" descr="pens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337050"/>
            <a:ext cx="489585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13"/>
          <p:cNvSpPr>
            <a:spLocks noChangeArrowheads="1"/>
          </p:cNvSpPr>
          <p:nvPr/>
        </p:nvSpPr>
        <p:spPr bwMode="auto">
          <a:xfrm>
            <a:off x="179512" y="3889502"/>
            <a:ext cx="6911752" cy="1574692"/>
          </a:xfrm>
          <a:prstGeom prst="cloudCallout">
            <a:avLst>
              <a:gd name="adj1" fmla="val -7787"/>
              <a:gd name="adj2" fmla="val 82079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ctr"/>
            <a:r>
              <a:rPr lang="es-ES" sz="2600" dirty="0">
                <a:latin typeface="Arial" charset="0"/>
              </a:rPr>
              <a:t>Pensar </a:t>
            </a:r>
            <a:r>
              <a:rPr lang="es-ES" sz="2600" b="1" dirty="0">
                <a:latin typeface="Arial" charset="0"/>
              </a:rPr>
              <a:t>de que</a:t>
            </a:r>
            <a:r>
              <a:rPr lang="es-ES" sz="2600" dirty="0">
                <a:latin typeface="Arial" charset="0"/>
              </a:rPr>
              <a:t>…</a:t>
            </a:r>
          </a:p>
          <a:p>
            <a:pPr algn="ctr"/>
            <a:r>
              <a:rPr lang="es-ES" sz="2600" dirty="0">
                <a:latin typeface="Arial" charset="0"/>
              </a:rPr>
              <a:t>Sentir </a:t>
            </a:r>
            <a:r>
              <a:rPr lang="es-ES" sz="2600" b="1" dirty="0">
                <a:latin typeface="Arial" charset="0"/>
              </a:rPr>
              <a:t>de que</a:t>
            </a:r>
            <a:r>
              <a:rPr lang="es-ES" sz="2600" dirty="0">
                <a:latin typeface="Arial" charset="0"/>
              </a:rPr>
              <a:t>…</a:t>
            </a:r>
          </a:p>
          <a:p>
            <a:pPr algn="ctr"/>
            <a:r>
              <a:rPr lang="es-ES" sz="2600" dirty="0">
                <a:latin typeface="Arial" charset="0"/>
              </a:rPr>
              <a:t>Aceptar </a:t>
            </a:r>
            <a:r>
              <a:rPr lang="es-ES" sz="2600" b="1" dirty="0">
                <a:latin typeface="Arial" charset="0"/>
              </a:rPr>
              <a:t>de que</a:t>
            </a:r>
            <a:r>
              <a:rPr lang="es-ES" sz="2600" dirty="0">
                <a:latin typeface="Arial" charset="0"/>
              </a:rPr>
              <a:t>…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829" name="Group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826036293"/>
              </p:ext>
            </p:extLst>
          </p:nvPr>
        </p:nvGraphicFramePr>
        <p:xfrm>
          <a:off x="539750" y="549275"/>
          <a:ext cx="7991475" cy="6111240"/>
        </p:xfrm>
        <a:graphic>
          <a:graphicData uri="http://schemas.openxmlformats.org/drawingml/2006/table">
            <a:tbl>
              <a:tblPr/>
              <a:tblGrid>
                <a:gridCol w="2663825"/>
                <a:gridCol w="2662238"/>
                <a:gridCol w="2665412"/>
              </a:tblGrid>
              <a:tr h="5903913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Muletilla</a:t>
                      </a: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7663" algn="l"/>
                        </a:tabLst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Hábito de repetir sistemática e inconsciente-mente una palabra, frase u oración.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7663" algn="l"/>
                        </a:tabLst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7663" algn="l"/>
                        </a:tabLst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7663" algn="l"/>
                        </a:tabLst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7663" algn="l"/>
                        </a:tabLst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347663" algn="l"/>
                        </a:tabLst>
                      </a:pPr>
                      <a:r>
                        <a:rPr kumimoji="0" lang="es-C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http://www.ejemplosde.com/12-clases_de_espanol/1204-ejemplos_de_muletillas.html</a:t>
                      </a:r>
                      <a:endParaRPr kumimoji="0" lang="es-C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Ejemplo</a:t>
                      </a: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"Te fijas" que cuando salí de la piscina, "te fijas", él estaba ahí, "te fijas" mirándome con esos enormes ojos "te fijas" y yo no sabía que hacer, "te fijas" ...</a:t>
                      </a:r>
                      <a:endParaRPr kumimoji="0" lang="es-CL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0252" name="Picture 12" descr="2001k07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213100"/>
            <a:ext cx="237490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6878" name="Group 1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212936"/>
              </p:ext>
            </p:extLst>
          </p:nvPr>
        </p:nvGraphicFramePr>
        <p:xfrm>
          <a:off x="323850" y="692150"/>
          <a:ext cx="7891463" cy="4587256"/>
        </p:xfrm>
        <a:graphic>
          <a:graphicData uri="http://schemas.openxmlformats.org/drawingml/2006/table">
            <a:tbl>
              <a:tblPr/>
              <a:tblGrid>
                <a:gridCol w="2628900"/>
                <a:gridCol w="2632075"/>
                <a:gridCol w="2630488"/>
              </a:tblGrid>
              <a:tr h="35210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Solecismo</a:t>
                      </a: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Error en la sintaxis o en la conjugación verbal que le quitan pureza y exactitud a un idioma.</a:t>
                      </a:r>
                      <a:b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/>
                      </a:r>
                      <a:b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endParaRPr kumimoji="0" lang="es-CL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Ejemplo: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Esperemos que no </a:t>
                      </a: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"haiga"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problema en el estadio.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http://www.ejemplode.com/12-clases_de_espanol/357-ejemplo_de_solecismo.html</a:t>
                      </a:r>
                      <a:endParaRPr kumimoji="0" lang="es-CL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924" name="Group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2732369510"/>
              </p:ext>
            </p:extLst>
          </p:nvPr>
        </p:nvGraphicFramePr>
        <p:xfrm>
          <a:off x="323850" y="1052513"/>
          <a:ext cx="8208963" cy="5425456"/>
        </p:xfrm>
        <a:graphic>
          <a:graphicData uri="http://schemas.openxmlformats.org/drawingml/2006/table">
            <a:tbl>
              <a:tblPr/>
              <a:tblGrid>
                <a:gridCol w="2608263"/>
                <a:gridCol w="2609850"/>
                <a:gridCol w="2990850"/>
              </a:tblGrid>
              <a:tr h="35210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Vulgarismo</a:t>
                      </a: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Modificar la acentuación. Alterar la prosodia de letras, sílabas y palabras.</a:t>
                      </a:r>
                      <a:endParaRPr kumimoji="0" lang="es-CL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Ejemplo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Yo jamás me "adecúo" a los problemas.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Me muero de la “aburrición”.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hlinkClick r:id="rId3"/>
                        </a:rPr>
                        <a:t>http://www.americanismos.com/ejemplos-de-vulgarismos</a:t>
                      </a: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020" name="Group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435497105"/>
              </p:ext>
            </p:extLst>
          </p:nvPr>
        </p:nvGraphicFramePr>
        <p:xfrm>
          <a:off x="539750" y="981075"/>
          <a:ext cx="7920038" cy="4937760"/>
        </p:xfrm>
        <a:graphic>
          <a:graphicData uri="http://schemas.openxmlformats.org/drawingml/2006/table">
            <a:tbl>
              <a:tblPr/>
              <a:tblGrid>
                <a:gridCol w="2640013"/>
                <a:gridCol w="2638425"/>
                <a:gridCol w="2641600"/>
              </a:tblGrid>
              <a:tr h="316865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Cacofonía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Combinación o unión de sonidos inarmónicos y poco gratos al oído.</a:t>
                      </a:r>
                      <a:endParaRPr kumimoji="0" lang="es-CL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Ejemplo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“La luz ilumina la línea ”. 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PA" sz="2400" dirty="0" smtClean="0">
                          <a:hlinkClick r:id="rId3"/>
                        </a:rPr>
                        <a:t>http://www.ejemplode.com/12-clases_de_espanol/359-ejemplo_de_cacofonia.html</a:t>
                      </a: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58" name="Group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384097914"/>
              </p:ext>
            </p:extLst>
          </p:nvPr>
        </p:nvGraphicFramePr>
        <p:xfrm>
          <a:off x="250825" y="908050"/>
          <a:ext cx="8497888" cy="5227320"/>
        </p:xfrm>
        <a:graphic>
          <a:graphicData uri="http://schemas.openxmlformats.org/drawingml/2006/table">
            <a:tbl>
              <a:tblPr/>
              <a:tblGrid>
                <a:gridCol w="2832100"/>
                <a:gridCol w="2832100"/>
                <a:gridCol w="2833688"/>
              </a:tblGrid>
              <a:tr h="41052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Neologismo</a:t>
                      </a: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Abuso con palabras o giros nuevos o recientes en una lengua.</a:t>
                      </a:r>
                      <a:endParaRPr kumimoji="0" lang="es-CL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Ejemplo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66FF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“Carreteamos  toda la noche,  tomamos unos pitcher y quedamos </a:t>
                      </a:r>
                      <a:r>
                        <a:rPr kumimoji="0" lang="es-CL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pa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’ la goma”.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PA" sz="2800" dirty="0" smtClean="0">
                          <a:hlinkClick r:id="rId3"/>
                        </a:rPr>
                        <a:t>http://www.americanismos.com/ejemplos-de-neologismos</a:t>
                      </a: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17" name="Group 17"/>
          <p:cNvGraphicFramePr>
            <a:graphicFrameLocks noGrp="1"/>
          </p:cNvGraphicFramePr>
          <p:nvPr/>
        </p:nvGraphicFramePr>
        <p:xfrm>
          <a:off x="684213" y="476250"/>
          <a:ext cx="7775575" cy="3521075"/>
        </p:xfrm>
        <a:graphic>
          <a:graphicData uri="http://schemas.openxmlformats.org/drawingml/2006/table">
            <a:tbl>
              <a:tblPr/>
              <a:tblGrid>
                <a:gridCol w="2592387"/>
                <a:gridCol w="2589213"/>
                <a:gridCol w="2593975"/>
              </a:tblGrid>
              <a:tr h="3521075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Abuso  de frases hechas</a:t>
                      </a: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    Son modos particulares de hablar  que se apartan de las  leyes de la gramática, sin que puedan considerarse incorrectos. </a:t>
                      </a:r>
                      <a:endParaRPr kumimoji="0" lang="es-CL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Ejemplo: </a:t>
                      </a: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87313" marR="0" lvl="0" indent="-87313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“Ahogarse en un vaso con agua”, “Venir como anillo al dedo”.</a:t>
                      </a:r>
                      <a:endParaRPr kumimoji="0" lang="es-CL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8" marB="4572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12" name="Picture 12" descr="sorpresa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4797425"/>
            <a:ext cx="105727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3" name="AutoShape 13"/>
          <p:cNvSpPr>
            <a:spLocks noChangeArrowheads="1"/>
          </p:cNvSpPr>
          <p:nvPr/>
        </p:nvSpPr>
        <p:spPr bwMode="auto">
          <a:xfrm>
            <a:off x="2771775" y="4797425"/>
            <a:ext cx="5329238" cy="1655763"/>
          </a:xfrm>
          <a:prstGeom prst="wedgeRoundRectCallout">
            <a:avLst>
              <a:gd name="adj1" fmla="val -54023"/>
              <a:gd name="adj2" fmla="val 8963"/>
              <a:gd name="adj3" fmla="val 16667"/>
            </a:avLst>
          </a:prstGeom>
          <a:solidFill>
            <a:srgbClr val="EBF6A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ES" sz="2600">
                <a:latin typeface="Arial" charset="0"/>
              </a:rPr>
              <a:t>Guagua que no llora…</a:t>
            </a:r>
          </a:p>
          <a:p>
            <a:r>
              <a:rPr lang="es-ES" sz="2600">
                <a:latin typeface="Arial" charset="0"/>
              </a:rPr>
              <a:t>El que duerme con niños…</a:t>
            </a:r>
          </a:p>
          <a:p>
            <a:r>
              <a:rPr lang="es-ES" sz="2600">
                <a:latin typeface="Arial" charset="0"/>
              </a:rPr>
              <a:t>Mano de guagua</a:t>
            </a:r>
          </a:p>
          <a:p>
            <a:pPr algn="ctr"/>
            <a:endParaRPr lang="es-ES" sz="2600">
              <a:latin typeface="Arial" charset="0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3730" name="Group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154621378"/>
              </p:ext>
            </p:extLst>
          </p:nvPr>
        </p:nvGraphicFramePr>
        <p:xfrm>
          <a:off x="468313" y="404813"/>
          <a:ext cx="8280400" cy="5903912"/>
        </p:xfrm>
        <a:graphic>
          <a:graphicData uri="http://schemas.openxmlformats.org/drawingml/2006/table">
            <a:tbl>
              <a:tblPr/>
              <a:tblGrid>
                <a:gridCol w="2127250"/>
                <a:gridCol w="3392487"/>
                <a:gridCol w="2760663"/>
              </a:tblGrid>
              <a:tr h="59039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Anacoluto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Es el error que consiste en apartarse del tema central o meollo de la conversación. Este vicio dilata el discurso y lo hace insustancial. </a:t>
                      </a:r>
                      <a:r>
                        <a:rPr kumimoji="0" lang="es-ES" sz="2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 dice </a:t>
                      </a:r>
                      <a:r>
                        <a:rPr kumimoji="0" lang="es-E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que la persona que comete anacoluto acostumbra a “irse por las ramas”.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</a:rPr>
                        <a:t>Por ejemplo: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PA" sz="2800" dirty="0" smtClean="0">
                          <a:hlinkClick r:id="rId3"/>
                        </a:rPr>
                        <a:t>http://www.ejemplos10.com/e/anacoluto/</a:t>
                      </a: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11560" y="332656"/>
            <a:ext cx="7920880" cy="5760640"/>
          </a:xfrm>
        </p:spPr>
        <p:txBody>
          <a:bodyPr>
            <a:normAutofit/>
          </a:bodyPr>
          <a:lstStyle/>
          <a:p>
            <a:r>
              <a:rPr lang="es-PA" sz="5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Presentación </a:t>
            </a:r>
          </a:p>
          <a:p>
            <a:pPr algn="just"/>
            <a:endParaRPr lang="es-PA" sz="44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s-PA" sz="4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En la siguiente clase veremos algunos de los vicios del lenguaje o vicios de dicción que afectan la comunicación oral y escrita</a:t>
            </a:r>
            <a:endParaRPr lang="es-PA" sz="4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controls>
      <p:control spid="1026" name="ShockwaveFlash1" r:id="rId2" imgW="2808038" imgH="1655829"/>
    </p:controls>
    <p:extLst>
      <p:ext uri="{BB962C8B-B14F-4D97-AF65-F5344CB8AC3E}">
        <p14:creationId xmlns="" xmlns:p14="http://schemas.microsoft.com/office/powerpoint/2010/main" val="1255084227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908720"/>
            <a:ext cx="7620000" cy="1143000"/>
          </a:xfrm>
        </p:spPr>
        <p:txBody>
          <a:bodyPr/>
          <a:lstStyle/>
          <a:p>
            <a:r>
              <a:rPr lang="es-PA" dirty="0" smtClean="0"/>
              <a:t>Objetivos:	</a:t>
            </a:r>
            <a:endParaRPr lang="es-PA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67544" y="2780928"/>
            <a:ext cx="7620000" cy="3340968"/>
          </a:xfrm>
        </p:spPr>
        <p:txBody>
          <a:bodyPr/>
          <a:lstStyle/>
          <a:p>
            <a:r>
              <a:rPr lang="es-PA" dirty="0" smtClean="0"/>
              <a:t>Establecer la importancia del uso correcto del idioma español.</a:t>
            </a:r>
          </a:p>
          <a:p>
            <a:r>
              <a:rPr lang="es-PA" dirty="0" smtClean="0"/>
              <a:t>Reconocer los diferentes vicios que entorpecen la comunicación.</a:t>
            </a:r>
            <a:endParaRPr lang="es-PA" dirty="0"/>
          </a:p>
        </p:txBody>
      </p:sp>
    </p:spTree>
    <p:extLst>
      <p:ext uri="{BB962C8B-B14F-4D97-AF65-F5344CB8AC3E}">
        <p14:creationId xmlns="" xmlns:p14="http://schemas.microsoft.com/office/powerpoint/2010/main" val="3322904222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971550" y="764704"/>
            <a:ext cx="7416874" cy="5016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/>
            <a:r>
              <a:rPr lang="es-CL" sz="4800" dirty="0"/>
              <a:t>Vicios de dicción o del lenguaje</a:t>
            </a:r>
          </a:p>
          <a:p>
            <a:pPr algn="just" eaLnBrk="1" hangingPunct="1"/>
            <a:endParaRPr lang="es-CL" sz="2800" dirty="0"/>
          </a:p>
          <a:p>
            <a:pPr algn="just" eaLnBrk="1" hangingPunct="1"/>
            <a:endParaRPr lang="es-CL" sz="2800" dirty="0"/>
          </a:p>
          <a:p>
            <a:pPr algn="just" eaLnBrk="1" hangingPunct="1"/>
            <a:r>
              <a:rPr lang="es-CL" sz="2800" dirty="0"/>
              <a:t>	Los vicios del lenguaje son formas de construcción o empleo de vocabulario inadecuados, que pueden dificultar la interpretación correcta de un escrito o la comprensión de un discurso.</a:t>
            </a:r>
            <a:r>
              <a:rPr lang="es-ES" sz="2800" dirty="0"/>
              <a:t> 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468313" y="836613"/>
            <a:ext cx="777557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s-CL" sz="2800"/>
              <a:t>Algunos vicios de dicción:</a:t>
            </a:r>
            <a:endParaRPr lang="es-ES" sz="2800"/>
          </a:p>
        </p:txBody>
      </p:sp>
      <p:graphicFrame>
        <p:nvGraphicFramePr>
          <p:cNvPr id="14339" name="Group 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83323112"/>
              </p:ext>
            </p:extLst>
          </p:nvPr>
        </p:nvGraphicFramePr>
        <p:xfrm>
          <a:off x="251520" y="1628775"/>
          <a:ext cx="8568952" cy="4896569"/>
        </p:xfrm>
        <a:graphic>
          <a:graphicData uri="http://schemas.openxmlformats.org/drawingml/2006/table">
            <a:tbl>
              <a:tblPr/>
              <a:tblGrid>
                <a:gridCol w="2815920"/>
                <a:gridCol w="3184842"/>
                <a:gridCol w="2568190"/>
              </a:tblGrid>
              <a:tr h="48965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Redundancia léxica y semántica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Repetición innecesaria de palabras o conceptos.</a:t>
                      </a:r>
                      <a:b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/>
                      </a:r>
                      <a:b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Incorrecto</a:t>
                      </a: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 "Tuvo una hemorragia de sangre".</a:t>
                      </a:r>
                      <a:b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s-C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Correcto</a:t>
                      </a: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 "tuvo una hemorragia”.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085" name="Text Box 13"/>
          <p:cNvSpPr txBox="1">
            <a:spLocks noChangeArrowheads="1"/>
          </p:cNvSpPr>
          <p:nvPr/>
        </p:nvSpPr>
        <p:spPr bwMode="auto">
          <a:xfrm>
            <a:off x="3327400" y="3160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es-CL" sz="1800">
              <a:latin typeface="Arial" charset="0"/>
            </a:endParaRPr>
          </a:p>
        </p:txBody>
      </p:sp>
      <p:pic>
        <p:nvPicPr>
          <p:cNvPr id="3086" name="Picture 14" descr="monday.gif (19475 bytes)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038" y="4797425"/>
            <a:ext cx="174307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96" name="Group 1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31138940"/>
              </p:ext>
            </p:extLst>
          </p:nvPr>
        </p:nvGraphicFramePr>
        <p:xfrm>
          <a:off x="215775" y="404713"/>
          <a:ext cx="8748713" cy="5616575"/>
        </p:xfrm>
        <a:graphic>
          <a:graphicData uri="http://schemas.openxmlformats.org/drawingml/2006/table">
            <a:tbl>
              <a:tblPr/>
              <a:tblGrid>
                <a:gridCol w="2305050"/>
                <a:gridCol w="2663825"/>
                <a:gridCol w="3779838"/>
              </a:tblGrid>
              <a:tr h="56165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Anfibología  o ambigüedad</a:t>
                      </a: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Doble sentido, vicio de la palabra, manera de hablar en la que se puede dar más de una interpretación. Oscuridad en la expresión.</a:t>
                      </a: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Incorrecto</a:t>
                      </a: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 "Calcetines para caballeros de lana"//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“En la avenida Las Condes venden pañales para adultos desechables".</a:t>
                      </a:r>
                      <a:b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hlinkClick r:id="rId3"/>
                        </a:rPr>
                        <a:t>http://cursodelenguaje.blogspot.com/2009/03/la-anfibologia-concepto-y-ejemplos.html</a:t>
                      </a: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45" name="Group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88497163"/>
              </p:ext>
            </p:extLst>
          </p:nvPr>
        </p:nvGraphicFramePr>
        <p:xfrm>
          <a:off x="539750" y="476250"/>
          <a:ext cx="8104215" cy="5524518"/>
        </p:xfrm>
        <a:graphic>
          <a:graphicData uri="http://schemas.openxmlformats.org/drawingml/2006/table">
            <a:tbl>
              <a:tblPr/>
              <a:tblGrid>
                <a:gridCol w="2142346"/>
                <a:gridCol w="2821586"/>
                <a:gridCol w="3140283"/>
              </a:tblGrid>
              <a:tr h="55245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Monotonía</a:t>
                      </a:r>
                      <a:r>
                        <a:rPr kumimoji="0" lang="es-MX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(también llamada pobreza de lenguaje</a:t>
                      </a:r>
                      <a:r>
                        <a:rPr kumimoji="0" lang="es-MX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  <a:endParaRPr kumimoji="0" lang="es-E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Refleja el desconocimiento de la variedad y riqueza del léxico. 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El maestro es </a:t>
                      </a:r>
                      <a:r>
                        <a:rPr kumimoji="0" lang="es-MX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algo</a:t>
                      </a: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extraño.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(El maestro es </a:t>
                      </a:r>
                      <a:r>
                        <a:rPr kumimoji="0" lang="es-MX" sz="24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un poco</a:t>
                      </a:r>
                      <a:r>
                        <a:rPr kumimoji="0" lang="es-MX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extraño).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hlinkClick r:id="rId3"/>
                        </a:rPr>
                        <a:t>http://portal.bibliotecasvirtuales.com/foros/vicios-de-diccion</a:t>
                      </a:r>
                      <a:endParaRPr kumimoji="0" lang="es-E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32" name="Picture 12" descr="200005010169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1755775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636" name="Group 12"/>
          <p:cNvGraphicFramePr>
            <a:graphicFrameLocks noGrp="1"/>
          </p:cNvGraphicFramePr>
          <p:nvPr/>
        </p:nvGraphicFramePr>
        <p:xfrm>
          <a:off x="395288" y="692150"/>
          <a:ext cx="8208962" cy="4283075"/>
        </p:xfrm>
        <a:graphic>
          <a:graphicData uri="http://schemas.openxmlformats.org/drawingml/2006/table">
            <a:tbl>
              <a:tblPr/>
              <a:tblGrid>
                <a:gridCol w="2735262"/>
                <a:gridCol w="2736850"/>
                <a:gridCol w="2736850"/>
              </a:tblGrid>
              <a:tr h="4283075">
                <a:tc>
                  <a:txBody>
                    <a:bodyPr/>
                    <a:lstStyle/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Imprecisión léxica</a:t>
                      </a: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Empleo de palabras con significado o función distinto del que tienen.</a:t>
                      </a:r>
                      <a:b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/>
                      </a:r>
                      <a:b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Incorrecto</a:t>
                      </a: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 "Ha terminado el redactado de la ley".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/>
                      </a:r>
                      <a:b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s-CL" sz="2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Correcto</a:t>
                      </a:r>
                      <a:r>
                        <a:rPr kumimoji="0" lang="es-CL" sz="25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 "Ha terminado la redacción de la ley".</a:t>
                      </a:r>
                      <a:endParaRPr kumimoji="0" lang="es-CL" sz="25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marT="45727" marB="4572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827584" y="5373216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A" dirty="0">
                <a:hlinkClick r:id="rId3"/>
              </a:rPr>
              <a:t>http://discurriendo.wikispaces.com/Precisi%C3%B3n+l%C3%A9xica</a:t>
            </a:r>
            <a:endParaRPr lang="es-PA" dirty="0"/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685" name="Group 13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4030191743"/>
              </p:ext>
            </p:extLst>
          </p:nvPr>
        </p:nvGraphicFramePr>
        <p:xfrm>
          <a:off x="179388" y="404813"/>
          <a:ext cx="8640762" cy="6187440"/>
        </p:xfrm>
        <a:graphic>
          <a:graphicData uri="http://schemas.openxmlformats.org/drawingml/2006/table">
            <a:tbl>
              <a:tblPr/>
              <a:tblGrid>
                <a:gridCol w="2232025"/>
                <a:gridCol w="4032250"/>
                <a:gridCol w="2376487"/>
              </a:tblGrid>
              <a:tr h="6119812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Barbarismo</a:t>
                      </a: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1.- Vicio del lenguaje, que consiste en pronunciar o escribir mal las palabras, o en emplear vocablos impropios.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2.- Voz extranjera que reemplaza a la palabra legítima de un idioma. Abuso con vocablos extranjeros.</a:t>
                      </a:r>
                      <a:endParaRPr kumimoji="0" lang="es-CL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/>
                      </a:r>
                      <a:b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</a:br>
                      <a:r>
                        <a:rPr kumimoji="0" lang="es-CL" sz="2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Ejemplos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El "affaire"  me dejó "</a:t>
                      </a:r>
                      <a:r>
                        <a:rPr kumimoji="0" lang="es-CL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out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".</a:t>
                      </a: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CL" sz="25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“Ya sé que formo parte del </a:t>
                      </a:r>
                      <a:r>
                        <a:rPr kumimoji="0" lang="es-CL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best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s-CL" sz="25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seller</a:t>
                      </a:r>
                      <a:r>
                        <a:rPr kumimoji="0" lang="es-CL" sz="2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</a:rPr>
                        <a:t> chileno”</a:t>
                      </a:r>
                    </a:p>
                    <a:p>
                      <a:pPr marL="342900" marR="0" lvl="0" indent="-34290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imes New Roman" pitchFamily="18" charset="0"/>
                          <a:hlinkClick r:id="rId3"/>
                        </a:rPr>
                        <a:t>http://www.americanismos.com/ejemplos-de-barbarismos</a:t>
                      </a:r>
                      <a:endParaRPr kumimoji="0" lang="es-E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o">
  <a:themeElements>
    <a:clrScheme name="Opulento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o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o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1521</TotalTime>
  <Words>651</Words>
  <Application>Microsoft Office PowerPoint</Application>
  <PresentationFormat>Presentación en pantalla (4:3)</PresentationFormat>
  <Paragraphs>150</Paragraphs>
  <Slides>18</Slides>
  <Notes>15</Notes>
  <HiddenSlides>0</HiddenSlides>
  <MMClips>1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19" baseType="lpstr">
      <vt:lpstr>Opulento</vt:lpstr>
      <vt:lpstr>Diapositiva 1</vt:lpstr>
      <vt:lpstr>Diapositiva 2</vt:lpstr>
      <vt:lpstr>Objetivos: 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Patricia Salfate Calderón</dc:creator>
  <cp:lastModifiedBy>ACHAVEZ</cp:lastModifiedBy>
  <cp:revision>121</cp:revision>
  <dcterms:created xsi:type="dcterms:W3CDTF">2008-01-03T22:02:45Z</dcterms:created>
  <dcterms:modified xsi:type="dcterms:W3CDTF">2012-06-24T16:34:29Z</dcterms:modified>
</cp:coreProperties>
</file>