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09C82-32D3-469F-BAC0-A8270E38217F}" type="datetimeFigureOut">
              <a:rPr lang="es-MX" smtClean="0"/>
              <a:t>30/08/2012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AD8F20-51CD-4DF3-8859-3AC9C890A1B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385530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0163" y="804863"/>
            <a:ext cx="4257675" cy="3192462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438" y="4345157"/>
            <a:ext cx="5031126" cy="3849027"/>
          </a:xfrm>
          <a:noFill/>
          <a:ln w="9525"/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0163" y="804863"/>
            <a:ext cx="4257675" cy="3192462"/>
          </a:xfrm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438" y="4345157"/>
            <a:ext cx="5031126" cy="3849027"/>
          </a:xfrm>
          <a:noFill/>
          <a:ln w="9525"/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0163" y="804863"/>
            <a:ext cx="4257675" cy="3192462"/>
          </a:xfrm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438" y="4345157"/>
            <a:ext cx="5031126" cy="3849027"/>
          </a:xfrm>
          <a:noFill/>
          <a:ln w="9525"/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90AFFA8-5DF2-48C5-A419-649FA08F0A58}" type="datetimeFigureOut">
              <a:rPr lang="es-MX" smtClean="0"/>
              <a:t>30/08/2012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ACD2FD2-A8D2-4177-95E0-02E90C5539F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0AFFA8-5DF2-48C5-A419-649FA08F0A58}" type="datetimeFigureOut">
              <a:rPr lang="es-MX" smtClean="0"/>
              <a:t>30/08/2012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CD2FD2-A8D2-4177-95E0-02E90C5539F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0AFFA8-5DF2-48C5-A419-649FA08F0A58}" type="datetimeFigureOut">
              <a:rPr lang="es-MX" smtClean="0"/>
              <a:t>30/08/2012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CD2FD2-A8D2-4177-95E0-02E90C5539F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0AFFA8-5DF2-48C5-A419-649FA08F0A58}" type="datetimeFigureOut">
              <a:rPr lang="es-MX" smtClean="0"/>
              <a:t>30/08/2012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CD2FD2-A8D2-4177-95E0-02E90C5539F0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0AFFA8-5DF2-48C5-A419-649FA08F0A58}" type="datetimeFigureOut">
              <a:rPr lang="es-MX" smtClean="0"/>
              <a:t>30/08/2012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CD2FD2-A8D2-4177-95E0-02E90C5539F0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0AFFA8-5DF2-48C5-A419-649FA08F0A58}" type="datetimeFigureOut">
              <a:rPr lang="es-MX" smtClean="0"/>
              <a:t>30/08/2012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CD2FD2-A8D2-4177-95E0-02E90C5539F0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0AFFA8-5DF2-48C5-A419-649FA08F0A58}" type="datetimeFigureOut">
              <a:rPr lang="es-MX" smtClean="0"/>
              <a:t>30/08/2012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CD2FD2-A8D2-4177-95E0-02E90C5539F0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0AFFA8-5DF2-48C5-A419-649FA08F0A58}" type="datetimeFigureOut">
              <a:rPr lang="es-MX" smtClean="0"/>
              <a:t>30/08/2012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CD2FD2-A8D2-4177-95E0-02E90C5539F0}" type="slidenum">
              <a:rPr lang="es-MX" smtClean="0"/>
              <a:t>‹Nº›</a:t>
            </a:fld>
            <a:endParaRPr lang="es-MX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0AFFA8-5DF2-48C5-A419-649FA08F0A58}" type="datetimeFigureOut">
              <a:rPr lang="es-MX" smtClean="0"/>
              <a:t>30/08/2012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CD2FD2-A8D2-4177-95E0-02E90C5539F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90AFFA8-5DF2-48C5-A419-649FA08F0A58}" type="datetimeFigureOut">
              <a:rPr lang="es-MX" smtClean="0"/>
              <a:t>30/08/2012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CD2FD2-A8D2-4177-95E0-02E90C5539F0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90AFFA8-5DF2-48C5-A419-649FA08F0A58}" type="datetimeFigureOut">
              <a:rPr lang="es-MX" smtClean="0"/>
              <a:t>30/08/2012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ACD2FD2-A8D2-4177-95E0-02E90C5539F0}" type="slidenum">
              <a:rPr lang="es-MX" smtClean="0"/>
              <a:t>‹Nº›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90AFFA8-5DF2-48C5-A419-649FA08F0A58}" type="datetimeFigureOut">
              <a:rPr lang="es-MX" smtClean="0"/>
              <a:t>30/08/2012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ACD2FD2-A8D2-4177-95E0-02E90C5539F0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.pe/imgres?imgurl=http://docencia.udea.edu.co/economia/costos/elementos/mano/mano_def.gif&amp;imgrefurl=http://docencia.udea.edu.co/economia/costos/elementos/mano.htm&amp;h=157&amp;w=252&amp;sz=26&amp;hl=es&amp;start=19&amp;tbnid=r-9i34xFJOJmlM:&amp;tbnh=69&amp;tbnw=111&amp;prev=/images?q=mano+obra+INDIRECTA&amp;gbv=2&amp;svnum=10&amp;hl=es&amp;sa=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ChangeArrowheads="1"/>
          </p:cNvSpPr>
          <p:nvPr/>
        </p:nvSpPr>
        <p:spPr bwMode="auto">
          <a:xfrm>
            <a:off x="1500188" y="2781300"/>
            <a:ext cx="2855912" cy="863600"/>
          </a:xfrm>
          <a:prstGeom prst="rect">
            <a:avLst/>
          </a:prstGeom>
          <a:solidFill>
            <a:srgbClr val="00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defTabSz="762000">
              <a:lnSpc>
                <a:spcPct val="85000"/>
              </a:lnSpc>
            </a:pPr>
            <a:r>
              <a:rPr lang="es-ES_tradnl" sz="2800">
                <a:solidFill>
                  <a:srgbClr val="000000"/>
                </a:solidFill>
                <a:latin typeface="Arial Narrow" pitchFamily="34" charset="0"/>
                <a:ea typeface="ＭＳ 明朝" charset="-128"/>
                <a:cs typeface="Arial" charset="0"/>
              </a:rPr>
              <a:t>DESARROLLO</a:t>
            </a:r>
          </a:p>
          <a:p>
            <a:pPr algn="ctr" defTabSz="762000">
              <a:lnSpc>
                <a:spcPct val="85000"/>
              </a:lnSpc>
            </a:pPr>
            <a:r>
              <a:rPr lang="es-ES_tradnl" sz="2800">
                <a:solidFill>
                  <a:srgbClr val="000000"/>
                </a:solidFill>
                <a:latin typeface="Arial Narrow" pitchFamily="34" charset="0"/>
                <a:ea typeface="ＭＳ 明朝" charset="-128"/>
                <a:cs typeface="Arial" charset="0"/>
              </a:rPr>
              <a:t>MODELO</a:t>
            </a:r>
            <a:endParaRPr lang="es-PE" sz="2800">
              <a:solidFill>
                <a:srgbClr val="000000"/>
              </a:solidFill>
              <a:latin typeface="Arial Narrow" pitchFamily="34" charset="0"/>
              <a:ea typeface="ＭＳ 明朝" charset="-128"/>
              <a:cs typeface="Arial" charset="0"/>
            </a:endParaRPr>
          </a:p>
        </p:txBody>
      </p:sp>
      <p:sp>
        <p:nvSpPr>
          <p:cNvPr id="18435" name="Rectangle 4"/>
          <p:cNvSpPr>
            <a:spLocks noChangeArrowheads="1"/>
          </p:cNvSpPr>
          <p:nvPr/>
        </p:nvSpPr>
        <p:spPr bwMode="auto">
          <a:xfrm>
            <a:off x="5357813" y="2786063"/>
            <a:ext cx="3103562" cy="863600"/>
          </a:xfrm>
          <a:prstGeom prst="rect">
            <a:avLst/>
          </a:prstGeom>
          <a:solidFill>
            <a:srgbClr val="00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defTabSz="762000">
              <a:lnSpc>
                <a:spcPct val="85000"/>
              </a:lnSpc>
            </a:pPr>
            <a:r>
              <a:rPr lang="en-US" sz="2800">
                <a:solidFill>
                  <a:srgbClr val="000000"/>
                </a:solidFill>
                <a:latin typeface="Arial Narrow" pitchFamily="34" charset="0"/>
                <a:ea typeface="ＭＳ 明朝" charset="-128"/>
                <a:cs typeface="Arial" charset="0"/>
              </a:rPr>
              <a:t>RESOLUCION</a:t>
            </a:r>
            <a:endParaRPr lang="es-ES_tradnl" sz="2800">
              <a:solidFill>
                <a:srgbClr val="000000"/>
              </a:solidFill>
              <a:latin typeface="Arial Narrow" pitchFamily="34" charset="0"/>
              <a:ea typeface="ＭＳ 明朝" charset="-128"/>
              <a:cs typeface="Arial" charset="0"/>
            </a:endParaRPr>
          </a:p>
          <a:p>
            <a:pPr algn="ctr" defTabSz="762000">
              <a:lnSpc>
                <a:spcPct val="85000"/>
              </a:lnSpc>
            </a:pPr>
            <a:r>
              <a:rPr lang="en-US" sz="2800">
                <a:solidFill>
                  <a:srgbClr val="000000"/>
                </a:solidFill>
                <a:latin typeface="Arial Narrow" pitchFamily="34" charset="0"/>
                <a:ea typeface="ＭＳ 明朝" charset="-128"/>
                <a:cs typeface="Arial" charset="0"/>
              </a:rPr>
              <a:t>MODELO</a:t>
            </a:r>
          </a:p>
        </p:txBody>
      </p:sp>
      <p:sp>
        <p:nvSpPr>
          <p:cNvPr id="18436" name="AutoShape 5"/>
          <p:cNvSpPr>
            <a:spLocks noChangeArrowheads="1"/>
          </p:cNvSpPr>
          <p:nvPr/>
        </p:nvSpPr>
        <p:spPr bwMode="auto">
          <a:xfrm>
            <a:off x="5357813" y="4357688"/>
            <a:ext cx="3103562" cy="1150937"/>
          </a:xfrm>
          <a:prstGeom prst="flowChartDecision">
            <a:avLst/>
          </a:prstGeom>
          <a:solidFill>
            <a:srgbClr val="FFFF99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defTabSz="762000"/>
            <a:r>
              <a:rPr lang="en-US" sz="2800">
                <a:solidFill>
                  <a:srgbClr val="000000"/>
                </a:solidFill>
                <a:latin typeface="Arial Narrow" pitchFamily="34" charset="0"/>
                <a:ea typeface="ＭＳ 明朝" charset="-128"/>
                <a:cs typeface="Arial" charset="0"/>
              </a:rPr>
              <a:t>¿VALIDA?</a:t>
            </a:r>
          </a:p>
        </p:txBody>
      </p:sp>
      <p:sp>
        <p:nvSpPr>
          <p:cNvPr id="18437" name="Rectangle 6"/>
          <p:cNvSpPr>
            <a:spLocks noChangeArrowheads="1"/>
          </p:cNvSpPr>
          <p:nvPr/>
        </p:nvSpPr>
        <p:spPr bwMode="auto">
          <a:xfrm>
            <a:off x="1500188" y="4437063"/>
            <a:ext cx="2855912" cy="863600"/>
          </a:xfrm>
          <a:prstGeom prst="rect">
            <a:avLst/>
          </a:prstGeom>
          <a:solidFill>
            <a:srgbClr val="00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defTabSz="762000">
              <a:lnSpc>
                <a:spcPct val="85000"/>
              </a:lnSpc>
            </a:pPr>
            <a:r>
              <a:rPr lang="en-US" sz="2800">
                <a:solidFill>
                  <a:srgbClr val="000000"/>
                </a:solidFill>
                <a:latin typeface="Arial Narrow" pitchFamily="34" charset="0"/>
                <a:ea typeface="ＭＳ 明朝" charset="-128"/>
                <a:cs typeface="Arial" charset="0"/>
              </a:rPr>
              <a:t>MODELO</a:t>
            </a:r>
          </a:p>
          <a:p>
            <a:pPr algn="ctr" defTabSz="762000">
              <a:lnSpc>
                <a:spcPct val="85000"/>
              </a:lnSpc>
            </a:pPr>
            <a:r>
              <a:rPr lang="en-US" sz="2800">
                <a:solidFill>
                  <a:srgbClr val="000000"/>
                </a:solidFill>
                <a:latin typeface="Arial Narrow" pitchFamily="34" charset="0"/>
                <a:ea typeface="ＭＳ 明朝" charset="-128"/>
                <a:cs typeface="Arial" charset="0"/>
              </a:rPr>
              <a:t>MODIFICADO</a:t>
            </a:r>
            <a:endParaRPr lang="es-ES_tradnl" sz="2800">
              <a:solidFill>
                <a:srgbClr val="000000"/>
              </a:solidFill>
              <a:latin typeface="Arial Narrow" pitchFamily="34" charset="0"/>
              <a:ea typeface="ＭＳ 明朝" charset="-128"/>
              <a:cs typeface="Arial" charset="0"/>
            </a:endParaRPr>
          </a:p>
        </p:txBody>
      </p:sp>
      <p:sp>
        <p:nvSpPr>
          <p:cNvPr id="18438" name="Rectangle 7"/>
          <p:cNvSpPr>
            <a:spLocks noChangeArrowheads="1"/>
          </p:cNvSpPr>
          <p:nvPr/>
        </p:nvSpPr>
        <p:spPr bwMode="auto">
          <a:xfrm>
            <a:off x="5429250" y="5929313"/>
            <a:ext cx="3103563" cy="720725"/>
          </a:xfrm>
          <a:prstGeom prst="rect">
            <a:avLst/>
          </a:prstGeom>
          <a:solidFill>
            <a:srgbClr val="00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bIns="0"/>
          <a:lstStyle/>
          <a:p>
            <a:pPr algn="ctr" defTabSz="762000">
              <a:lnSpc>
                <a:spcPct val="85000"/>
              </a:lnSpc>
            </a:pPr>
            <a:r>
              <a:rPr lang="en-US" sz="2800">
                <a:solidFill>
                  <a:srgbClr val="000000"/>
                </a:solidFill>
                <a:latin typeface="Arial Narrow" pitchFamily="34" charset="0"/>
                <a:ea typeface="ＭＳ 明朝" charset="-128"/>
                <a:cs typeface="Arial" charset="0"/>
              </a:rPr>
              <a:t>IMPLEMENTACION</a:t>
            </a:r>
            <a:endParaRPr lang="es-ES_tradnl" sz="2800">
              <a:solidFill>
                <a:srgbClr val="000000"/>
              </a:solidFill>
              <a:latin typeface="Arial Narrow" pitchFamily="34" charset="0"/>
              <a:ea typeface="ＭＳ 明朝" charset="-128"/>
              <a:cs typeface="Arial" charset="0"/>
            </a:endParaRPr>
          </a:p>
        </p:txBody>
      </p:sp>
      <p:sp>
        <p:nvSpPr>
          <p:cNvPr id="18439" name="Line 8"/>
          <p:cNvSpPr>
            <a:spLocks noChangeShapeType="1"/>
          </p:cNvSpPr>
          <p:nvPr/>
        </p:nvSpPr>
        <p:spPr bwMode="auto">
          <a:xfrm flipH="1">
            <a:off x="2928938" y="2143125"/>
            <a:ext cx="0" cy="6477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18440" name="Line 9"/>
          <p:cNvSpPr>
            <a:spLocks noChangeShapeType="1"/>
          </p:cNvSpPr>
          <p:nvPr/>
        </p:nvSpPr>
        <p:spPr bwMode="auto">
          <a:xfrm flipH="1">
            <a:off x="6929438" y="3643313"/>
            <a:ext cx="0" cy="720725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18441" name="Line 10"/>
          <p:cNvSpPr>
            <a:spLocks noChangeShapeType="1"/>
          </p:cNvSpPr>
          <p:nvPr/>
        </p:nvSpPr>
        <p:spPr bwMode="auto">
          <a:xfrm flipV="1">
            <a:off x="2928938" y="3643313"/>
            <a:ext cx="0" cy="720725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18442" name="Line 11"/>
          <p:cNvSpPr>
            <a:spLocks noChangeShapeType="1"/>
          </p:cNvSpPr>
          <p:nvPr/>
        </p:nvSpPr>
        <p:spPr bwMode="auto">
          <a:xfrm>
            <a:off x="6929438" y="5500688"/>
            <a:ext cx="0" cy="433387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18443" name="Line 12"/>
          <p:cNvSpPr>
            <a:spLocks noChangeShapeType="1"/>
          </p:cNvSpPr>
          <p:nvPr/>
        </p:nvSpPr>
        <p:spPr bwMode="auto">
          <a:xfrm flipH="1">
            <a:off x="4572000" y="4929188"/>
            <a:ext cx="504825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18444" name="Text Box 13"/>
          <p:cNvSpPr txBox="1">
            <a:spLocks noChangeArrowheads="1"/>
          </p:cNvSpPr>
          <p:nvPr/>
        </p:nvSpPr>
        <p:spPr bwMode="auto">
          <a:xfrm>
            <a:off x="1500188" y="1268413"/>
            <a:ext cx="2855912" cy="865187"/>
          </a:xfrm>
          <a:prstGeom prst="rect">
            <a:avLst/>
          </a:prstGeom>
          <a:solidFill>
            <a:srgbClr val="00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bIns="0"/>
          <a:lstStyle/>
          <a:p>
            <a:pPr algn="ctr" defTabSz="762000">
              <a:lnSpc>
                <a:spcPct val="85000"/>
              </a:lnSpc>
            </a:pPr>
            <a:r>
              <a:rPr lang="en-US" sz="2800">
                <a:solidFill>
                  <a:srgbClr val="000000"/>
                </a:solidFill>
                <a:latin typeface="Arial Narrow" pitchFamily="34" charset="0"/>
                <a:ea typeface="ＭＳ 明朝" charset="-128"/>
                <a:cs typeface="Arial" charset="0"/>
              </a:rPr>
              <a:t>DEFINICION</a:t>
            </a:r>
          </a:p>
          <a:p>
            <a:pPr algn="ctr" defTabSz="762000">
              <a:lnSpc>
                <a:spcPct val="85000"/>
              </a:lnSpc>
            </a:pPr>
            <a:r>
              <a:rPr lang="en-US" sz="2800">
                <a:solidFill>
                  <a:srgbClr val="000000"/>
                </a:solidFill>
                <a:latin typeface="Arial Narrow" pitchFamily="34" charset="0"/>
                <a:ea typeface="ＭＳ 明朝" charset="-128"/>
                <a:cs typeface="Arial" charset="0"/>
              </a:rPr>
              <a:t>DEL PROBLEMA</a:t>
            </a:r>
          </a:p>
        </p:txBody>
      </p:sp>
      <p:sp>
        <p:nvSpPr>
          <p:cNvPr id="18445" name="Line 14"/>
          <p:cNvSpPr>
            <a:spLocks noChangeShapeType="1"/>
          </p:cNvSpPr>
          <p:nvPr/>
        </p:nvSpPr>
        <p:spPr bwMode="auto">
          <a:xfrm flipV="1">
            <a:off x="4572000" y="3357563"/>
            <a:ext cx="6477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18446" name="Rectangle 15"/>
          <p:cNvSpPr>
            <a:spLocks noChangeArrowheads="1"/>
          </p:cNvSpPr>
          <p:nvPr/>
        </p:nvSpPr>
        <p:spPr bwMode="auto">
          <a:xfrm>
            <a:off x="0" y="2524125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pPr defTabSz="762000">
              <a:tabLst>
                <a:tab pos="269875" algn="l"/>
              </a:tabLst>
            </a:pPr>
            <a:endParaRPr lang="es-PE"/>
          </a:p>
        </p:txBody>
      </p:sp>
      <p:sp>
        <p:nvSpPr>
          <p:cNvPr id="18447" name="Rectangle 18"/>
          <p:cNvSpPr>
            <a:spLocks noChangeArrowheads="1"/>
          </p:cNvSpPr>
          <p:nvPr/>
        </p:nvSpPr>
        <p:spPr bwMode="auto">
          <a:xfrm>
            <a:off x="0" y="1905000"/>
            <a:ext cx="1841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pPr defTabSz="762000">
              <a:tabLst>
                <a:tab pos="-457200" algn="l"/>
              </a:tabLst>
            </a:pPr>
            <a:endParaRPr lang="es-PE"/>
          </a:p>
        </p:txBody>
      </p:sp>
      <p:sp>
        <p:nvSpPr>
          <p:cNvPr id="1172499" name="Rectangle 19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1547813" y="404813"/>
            <a:ext cx="6985000" cy="738187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>
              <a:defRPr/>
            </a:pPr>
            <a:r>
              <a:rPr lang="es-ES_tradnl" kern="120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>Metodología </a:t>
            </a:r>
            <a:r>
              <a:rPr lang="es-ES_tradnl" kern="120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>de la I.O.</a:t>
            </a:r>
            <a:endParaRPr lang="es-PE" kern="1200" dirty="0" smtClean="0">
              <a:solidFill>
                <a:schemeClr val="tx2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" name="16 Rectángulo"/>
          <p:cNvSpPr/>
          <p:nvPr/>
        </p:nvSpPr>
        <p:spPr>
          <a:xfrm>
            <a:off x="857224" y="6488668"/>
            <a:ext cx="18573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s-ES" sz="1800" b="1" kern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www.anival.net</a:t>
            </a:r>
            <a:endParaRPr lang="es-PE" sz="1800" b="1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85506559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idx="1"/>
          </p:nvPr>
        </p:nvSpPr>
        <p:spPr>
          <a:xfrm>
            <a:off x="2571736" y="1285875"/>
            <a:ext cx="6032514" cy="5572125"/>
          </a:xfrm>
        </p:spPr>
        <p:txBody>
          <a:bodyPr/>
          <a:lstStyle/>
          <a:p>
            <a:pPr marL="533400" lvl="1" indent="9525" algn="just">
              <a:lnSpc>
                <a:spcPct val="90000"/>
              </a:lnSpc>
              <a:spcBef>
                <a:spcPct val="0"/>
              </a:spcBef>
              <a:buClr>
                <a:srgbClr val="FFFF00"/>
              </a:buClr>
              <a:buSzPct val="50000"/>
              <a:buFontTx/>
              <a:buNone/>
            </a:pPr>
            <a:r>
              <a:rPr lang="es-ES" b="1" dirty="0" smtClean="0">
                <a:solidFill>
                  <a:schemeClr val="tx2"/>
                </a:solidFill>
                <a:latin typeface="Arial Narrow" pitchFamily="34" charset="0"/>
              </a:rPr>
              <a:t>Definición del problema</a:t>
            </a:r>
          </a:p>
          <a:p>
            <a:pPr marL="533400" lvl="1" indent="9525" algn="just">
              <a:lnSpc>
                <a:spcPct val="90000"/>
              </a:lnSpc>
              <a:spcBef>
                <a:spcPct val="0"/>
              </a:spcBef>
              <a:buClr>
                <a:srgbClr val="FFFF00"/>
              </a:buClr>
              <a:buSzPct val="50000"/>
              <a:buFontTx/>
              <a:buNone/>
            </a:pPr>
            <a:r>
              <a:rPr lang="es-ES" dirty="0" smtClean="0">
                <a:latin typeface="Arial Narrow" pitchFamily="34" charset="0"/>
              </a:rPr>
              <a:t>Es identificar, comprender y describir en términos precisos, el problema que la organización enfrenta. El enunciado es la definición del problema. Un problema no se formula sino se define.</a:t>
            </a:r>
            <a:endParaRPr lang="es-PE" dirty="0" smtClean="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12" name="Rectangle 19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1547813" y="404813"/>
            <a:ext cx="6985000" cy="738187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>
              <a:defRPr/>
            </a:pPr>
            <a:r>
              <a:rPr lang="es-ES_tradnl" kern="120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>Metodología </a:t>
            </a:r>
            <a:r>
              <a:rPr lang="es-ES_tradnl" kern="120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>de la I.O.</a:t>
            </a:r>
            <a:endParaRPr lang="es-PE" kern="1200" dirty="0" smtClean="0">
              <a:solidFill>
                <a:schemeClr val="tx2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9459" name="Oval 8"/>
          <p:cNvSpPr>
            <a:spLocks noChangeArrowheads="1"/>
          </p:cNvSpPr>
          <p:nvPr/>
        </p:nvSpPr>
        <p:spPr bwMode="auto">
          <a:xfrm>
            <a:off x="2357422" y="3643314"/>
            <a:ext cx="3071834" cy="1714499"/>
          </a:xfrm>
          <a:prstGeom prst="ellipse">
            <a:avLst/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9460" name="Oval 9"/>
          <p:cNvSpPr>
            <a:spLocks noChangeArrowheads="1"/>
          </p:cNvSpPr>
          <p:nvPr/>
        </p:nvSpPr>
        <p:spPr bwMode="auto">
          <a:xfrm>
            <a:off x="5572132" y="3571876"/>
            <a:ext cx="3071834" cy="1714500"/>
          </a:xfrm>
          <a:prstGeom prst="ellipse">
            <a:avLst/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2357422" y="5572140"/>
            <a:ext cx="6216649" cy="830263"/>
          </a:xfrm>
          <a:prstGeom prst="rect">
            <a:avLst/>
          </a:prstGeom>
          <a:solidFill>
            <a:srgbClr val="FFFFCC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ES_tradnl" dirty="0">
                <a:latin typeface="Arial Narrow" pitchFamily="34" charset="0"/>
              </a:rPr>
              <a:t>Cada vez es más difícil asignar los </a:t>
            </a:r>
          </a:p>
          <a:p>
            <a:pPr algn="ctr">
              <a:defRPr/>
            </a:pPr>
            <a:r>
              <a:rPr lang="es-ES_tradnl" dirty="0">
                <a:latin typeface="Arial Narrow" pitchFamily="34" charset="0"/>
              </a:rPr>
              <a:t>recursos o actividades de la forma más eficaz</a:t>
            </a:r>
          </a:p>
        </p:txBody>
      </p:sp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2786050" y="4000504"/>
            <a:ext cx="2000250" cy="830263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_tradnl" dirty="0">
                <a:latin typeface="Arial Narrow" pitchFamily="34" charset="0"/>
              </a:rPr>
              <a:t>Los recursos </a:t>
            </a:r>
          </a:p>
          <a:p>
            <a:pPr algn="ctr"/>
            <a:r>
              <a:rPr lang="es-ES_tradnl" dirty="0">
                <a:latin typeface="Arial Narrow" pitchFamily="34" charset="0"/>
              </a:rPr>
              <a:t>son escasos</a:t>
            </a:r>
          </a:p>
        </p:txBody>
      </p:sp>
      <p:sp>
        <p:nvSpPr>
          <p:cNvPr id="19463" name="Text Box 5"/>
          <p:cNvSpPr txBox="1">
            <a:spLocks noChangeArrowheads="1"/>
          </p:cNvSpPr>
          <p:nvPr/>
        </p:nvSpPr>
        <p:spPr bwMode="auto">
          <a:xfrm>
            <a:off x="6072198" y="3857628"/>
            <a:ext cx="1928826" cy="120015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_tradnl" dirty="0">
                <a:latin typeface="Arial Narrow" pitchFamily="34" charset="0"/>
              </a:rPr>
              <a:t>Los sistemas son cada vez más complejos</a:t>
            </a:r>
          </a:p>
        </p:txBody>
      </p:sp>
      <p:sp>
        <p:nvSpPr>
          <p:cNvPr id="19464" name="Line 12"/>
          <p:cNvSpPr>
            <a:spLocks noChangeShapeType="1"/>
          </p:cNvSpPr>
          <p:nvPr/>
        </p:nvSpPr>
        <p:spPr bwMode="auto">
          <a:xfrm>
            <a:off x="4214811" y="5357827"/>
            <a:ext cx="500066" cy="21431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9465" name="Line 13"/>
          <p:cNvSpPr>
            <a:spLocks noChangeShapeType="1"/>
          </p:cNvSpPr>
          <p:nvPr/>
        </p:nvSpPr>
        <p:spPr bwMode="auto">
          <a:xfrm flipH="1">
            <a:off x="6286512" y="5286387"/>
            <a:ext cx="500066" cy="2857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ES"/>
          </a:p>
        </p:txBody>
      </p:sp>
      <p:pic>
        <p:nvPicPr>
          <p:cNvPr id="11" name="Picture 6" descr="http://tbn0.google.com/images?q=tbn:r-9i34xFJOJmlM:http://docencia.udea.edu.co/economia/costos/elementos/mano/mano_def.gif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10" y="2143116"/>
            <a:ext cx="1714512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138091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idx="1"/>
          </p:nvPr>
        </p:nvSpPr>
        <p:spPr>
          <a:xfrm>
            <a:off x="2571736" y="1285875"/>
            <a:ext cx="5929354" cy="5214938"/>
          </a:xfrm>
        </p:spPr>
        <p:txBody>
          <a:bodyPr/>
          <a:lstStyle/>
          <a:p>
            <a:pPr marL="533400" lvl="1" indent="9525" algn="just">
              <a:lnSpc>
                <a:spcPct val="90000"/>
              </a:lnSpc>
              <a:spcBef>
                <a:spcPct val="0"/>
              </a:spcBef>
              <a:buClr>
                <a:srgbClr val="FFFF00"/>
              </a:buClr>
              <a:buSzPct val="50000"/>
              <a:buFontTx/>
              <a:buNone/>
            </a:pPr>
            <a:r>
              <a:rPr lang="es-ES" b="1" dirty="0" smtClean="0">
                <a:solidFill>
                  <a:schemeClr val="tx2"/>
                </a:solidFill>
                <a:latin typeface="Arial Narrow" pitchFamily="34" charset="0"/>
              </a:rPr>
              <a:t>Definición del problema </a:t>
            </a:r>
          </a:p>
          <a:p>
            <a:pPr marL="533400" lvl="1" indent="9525" algn="just">
              <a:lnSpc>
                <a:spcPct val="90000"/>
              </a:lnSpc>
              <a:spcBef>
                <a:spcPct val="0"/>
              </a:spcBef>
              <a:buClr>
                <a:srgbClr val="FFFF00"/>
              </a:buClr>
              <a:buSzPct val="50000"/>
              <a:buFontTx/>
              <a:buNone/>
            </a:pPr>
            <a:r>
              <a:rPr lang="es-ES_tradnl" dirty="0" smtClean="0">
                <a:latin typeface="Arial Narrow" pitchFamily="34" charset="0"/>
              </a:rPr>
              <a:t>Consiste en identificar los elementos de decisión, objetivos (uno o varios, optimizar o satisfacer), alternativas y limitaciones del sistema</a:t>
            </a:r>
          </a:p>
          <a:p>
            <a:pPr marL="533400" lvl="1" indent="9525" algn="just">
              <a:lnSpc>
                <a:spcPct val="90000"/>
              </a:lnSpc>
              <a:spcBef>
                <a:spcPct val="0"/>
              </a:spcBef>
              <a:buClr>
                <a:srgbClr val="FFFF00"/>
              </a:buClr>
              <a:buSzPct val="50000"/>
              <a:buFontTx/>
              <a:buNone/>
            </a:pPr>
            <a:r>
              <a:rPr lang="es-ES_tradnl" dirty="0" smtClean="0">
                <a:latin typeface="Arial Narrow" pitchFamily="34" charset="0"/>
              </a:rPr>
              <a:t>Hay que recoger información relevante (los datos pueden ser un grave problema)</a:t>
            </a:r>
          </a:p>
          <a:p>
            <a:pPr marL="533400" lvl="1" indent="9525" algn="just">
              <a:lnSpc>
                <a:spcPct val="90000"/>
              </a:lnSpc>
              <a:spcBef>
                <a:spcPct val="0"/>
              </a:spcBef>
              <a:buClr>
                <a:srgbClr val="FFFF00"/>
              </a:buClr>
              <a:buSzPct val="50000"/>
              <a:buFontTx/>
              <a:buNone/>
            </a:pPr>
            <a:r>
              <a:rPr lang="es-ES_tradnl" dirty="0" smtClean="0">
                <a:latin typeface="Arial Narrow" pitchFamily="34" charset="0"/>
              </a:rPr>
              <a:t>Es la etapa fundamental para que las decisiones sean útiles</a:t>
            </a:r>
          </a:p>
        </p:txBody>
      </p:sp>
      <p:sp>
        <p:nvSpPr>
          <p:cNvPr id="6" name="Rectangle 19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1547813" y="404813"/>
            <a:ext cx="6985000" cy="738187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>
              <a:defRPr/>
            </a:pPr>
            <a:r>
              <a:rPr lang="es-ES_tradnl" kern="120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>Metodología </a:t>
            </a:r>
            <a:r>
              <a:rPr lang="es-ES_tradnl" kern="120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>de la I.O.</a:t>
            </a:r>
            <a:endParaRPr lang="es-PE" kern="1200" dirty="0" smtClean="0">
              <a:solidFill>
                <a:schemeClr val="tx2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4" name="Picture 3" descr="NA04FO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2143116"/>
            <a:ext cx="1714262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554813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>
          <a:xfrm>
            <a:off x="2571736" y="1285875"/>
            <a:ext cx="6038864" cy="5267325"/>
          </a:xfrm>
        </p:spPr>
        <p:txBody>
          <a:bodyPr>
            <a:normAutofit/>
          </a:bodyPr>
          <a:lstStyle/>
          <a:p>
            <a:pPr marL="533400" lvl="1" indent="9525" algn="just">
              <a:lnSpc>
                <a:spcPct val="90000"/>
              </a:lnSpc>
              <a:spcBef>
                <a:spcPct val="0"/>
              </a:spcBef>
              <a:buClr>
                <a:srgbClr val="FFFF00"/>
              </a:buClr>
              <a:buSzPct val="50000"/>
              <a:buNone/>
            </a:pPr>
            <a:r>
              <a:rPr lang="es-ES" b="1" dirty="0" smtClean="0">
                <a:solidFill>
                  <a:schemeClr val="tx2"/>
                </a:solidFill>
                <a:latin typeface="Arial Narrow" pitchFamily="34" charset="0"/>
              </a:rPr>
              <a:t>Definición del problema</a:t>
            </a:r>
          </a:p>
          <a:p>
            <a:pPr marL="533400" lvl="1" indent="9525" algn="just">
              <a:lnSpc>
                <a:spcPct val="90000"/>
              </a:lnSpc>
              <a:spcBef>
                <a:spcPct val="0"/>
              </a:spcBef>
              <a:buClr>
                <a:srgbClr val="FFFF00"/>
              </a:buClr>
              <a:buSzPct val="50000"/>
              <a:buFontTx/>
              <a:buNone/>
            </a:pPr>
            <a:r>
              <a:rPr lang="es-ES" b="1" dirty="0" smtClean="0">
                <a:latin typeface="Arial Narrow" pitchFamily="34" charset="0"/>
              </a:rPr>
              <a:t>Factores problemáticos</a:t>
            </a:r>
          </a:p>
          <a:p>
            <a:pPr marL="533400" lvl="1" indent="9525" algn="just">
              <a:lnSpc>
                <a:spcPct val="90000"/>
              </a:lnSpc>
              <a:spcBef>
                <a:spcPct val="0"/>
              </a:spcBef>
              <a:buClr>
                <a:srgbClr val="FFFF00"/>
              </a:buClr>
              <a:buSzPct val="50000"/>
              <a:buFontTx/>
              <a:buNone/>
            </a:pPr>
            <a:r>
              <a:rPr lang="es-ES" dirty="0" smtClean="0">
                <a:latin typeface="Arial Narrow" pitchFamily="34" charset="0"/>
              </a:rPr>
              <a:t>Datos incompletos, conflictivos, difusos</a:t>
            </a:r>
          </a:p>
          <a:p>
            <a:pPr marL="533400" lvl="1" indent="9525" algn="just">
              <a:lnSpc>
                <a:spcPct val="90000"/>
              </a:lnSpc>
              <a:spcBef>
                <a:spcPct val="0"/>
              </a:spcBef>
              <a:buClr>
                <a:srgbClr val="FFFF00"/>
              </a:buClr>
              <a:buSzPct val="50000"/>
              <a:buFontTx/>
              <a:buNone/>
            </a:pPr>
            <a:r>
              <a:rPr lang="es-ES" dirty="0" smtClean="0">
                <a:latin typeface="Arial Narrow" pitchFamily="34" charset="0"/>
              </a:rPr>
              <a:t>Diferencias de opinión</a:t>
            </a:r>
          </a:p>
          <a:p>
            <a:pPr marL="533400" lvl="1" indent="9525" algn="just">
              <a:lnSpc>
                <a:spcPct val="90000"/>
              </a:lnSpc>
              <a:spcBef>
                <a:spcPct val="0"/>
              </a:spcBef>
              <a:buClr>
                <a:srgbClr val="FFFF00"/>
              </a:buClr>
              <a:buSzPct val="50000"/>
              <a:buFontTx/>
              <a:buNone/>
            </a:pPr>
            <a:r>
              <a:rPr lang="es-ES" dirty="0" smtClean="0">
                <a:latin typeface="Arial Narrow" pitchFamily="34" charset="0"/>
              </a:rPr>
              <a:t>Presupuestos o tiempos limitados</a:t>
            </a:r>
          </a:p>
          <a:p>
            <a:pPr marL="533400" lvl="1" indent="9525" algn="just">
              <a:lnSpc>
                <a:spcPct val="90000"/>
              </a:lnSpc>
              <a:spcBef>
                <a:spcPct val="0"/>
              </a:spcBef>
              <a:buClr>
                <a:srgbClr val="FFFF00"/>
              </a:buClr>
              <a:buSzPct val="50000"/>
              <a:buFontTx/>
              <a:buNone/>
            </a:pPr>
            <a:r>
              <a:rPr lang="es-ES" dirty="0" smtClean="0">
                <a:latin typeface="Arial Narrow" pitchFamily="34" charset="0"/>
              </a:rPr>
              <a:t>Cuestiones políticas</a:t>
            </a:r>
          </a:p>
          <a:p>
            <a:pPr marL="533400" lvl="1" indent="9525" algn="just">
              <a:lnSpc>
                <a:spcPct val="90000"/>
              </a:lnSpc>
              <a:spcBef>
                <a:spcPct val="0"/>
              </a:spcBef>
              <a:buClr>
                <a:srgbClr val="FFFF00"/>
              </a:buClr>
              <a:buSzPct val="50000"/>
              <a:buFontTx/>
              <a:buNone/>
            </a:pPr>
            <a:r>
              <a:rPr lang="es-ES" dirty="0" smtClean="0">
                <a:latin typeface="Arial Narrow" pitchFamily="34" charset="0"/>
              </a:rPr>
              <a:t>El decisor no tiene una idea firme de lo que quiere realmente.</a:t>
            </a:r>
          </a:p>
          <a:p>
            <a:pPr marL="533400" lvl="1" indent="9525" algn="just">
              <a:lnSpc>
                <a:spcPct val="90000"/>
              </a:lnSpc>
              <a:spcBef>
                <a:spcPct val="0"/>
              </a:spcBef>
              <a:buClr>
                <a:srgbClr val="FFFF00"/>
              </a:buClr>
              <a:buSzPct val="50000"/>
              <a:buFontTx/>
              <a:buNone/>
            </a:pPr>
            <a:r>
              <a:rPr lang="es-ES" dirty="0" smtClean="0">
                <a:latin typeface="Arial Narrow" pitchFamily="34" charset="0"/>
              </a:rPr>
              <a:t>Plan de trabajo:</a:t>
            </a:r>
          </a:p>
          <a:p>
            <a:pPr marL="533400" lvl="1" indent="9525" algn="just">
              <a:lnSpc>
                <a:spcPct val="90000"/>
              </a:lnSpc>
              <a:spcBef>
                <a:spcPct val="0"/>
              </a:spcBef>
              <a:buClr>
                <a:srgbClr val="FFFF00"/>
              </a:buClr>
              <a:buSzPct val="50000"/>
              <a:buFontTx/>
              <a:buNone/>
            </a:pPr>
            <a:r>
              <a:rPr lang="es-ES" dirty="0" smtClean="0">
                <a:latin typeface="Arial Narrow" pitchFamily="34" charset="0"/>
              </a:rPr>
              <a:t>   	Observar y ser consciente de las 	realidades políticas</a:t>
            </a:r>
          </a:p>
          <a:p>
            <a:pPr marL="533400" lvl="1" indent="9525" algn="just">
              <a:lnSpc>
                <a:spcPct val="90000"/>
              </a:lnSpc>
              <a:spcBef>
                <a:spcPct val="0"/>
              </a:spcBef>
              <a:buClr>
                <a:srgbClr val="FFFF00"/>
              </a:buClr>
              <a:buSzPct val="50000"/>
              <a:buFontTx/>
              <a:buNone/>
            </a:pPr>
            <a:r>
              <a:rPr lang="es-ES" dirty="0" smtClean="0">
                <a:latin typeface="Arial Narrow" pitchFamily="34" charset="0"/>
              </a:rPr>
              <a:t>   	Decidir qué se quiere realmente</a:t>
            </a:r>
          </a:p>
          <a:p>
            <a:pPr marL="533400" lvl="1" indent="9525" algn="just">
              <a:lnSpc>
                <a:spcPct val="90000"/>
              </a:lnSpc>
              <a:spcBef>
                <a:spcPct val="0"/>
              </a:spcBef>
              <a:buClr>
                <a:srgbClr val="FFFF00"/>
              </a:buClr>
              <a:buSzPct val="50000"/>
              <a:buFontTx/>
              <a:buNone/>
            </a:pPr>
            <a:r>
              <a:rPr lang="es-ES" dirty="0" smtClean="0">
                <a:latin typeface="Arial Narrow" pitchFamily="34" charset="0"/>
              </a:rPr>
              <a:t>   	Identificar las restricciones</a:t>
            </a:r>
          </a:p>
          <a:p>
            <a:pPr marL="533400" lvl="1" indent="9525" algn="just">
              <a:lnSpc>
                <a:spcPct val="90000"/>
              </a:lnSpc>
              <a:spcBef>
                <a:spcPct val="0"/>
              </a:spcBef>
              <a:buClr>
                <a:srgbClr val="FFFF00"/>
              </a:buClr>
              <a:buSzPct val="50000"/>
              <a:buFontTx/>
              <a:buNone/>
            </a:pPr>
            <a:r>
              <a:rPr lang="es-ES" dirty="0" smtClean="0">
                <a:latin typeface="Arial Narrow" pitchFamily="34" charset="0"/>
              </a:rPr>
              <a:t>   	Búsqueda de información continua.</a:t>
            </a:r>
          </a:p>
        </p:txBody>
      </p:sp>
      <p:sp>
        <p:nvSpPr>
          <p:cNvPr id="6" name="Rectangle 19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1547813" y="404813"/>
            <a:ext cx="6985000" cy="738187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>
              <a:defRPr/>
            </a:pPr>
            <a:r>
              <a:rPr lang="es-ES_tradnl" kern="120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>Metodología </a:t>
            </a:r>
            <a:r>
              <a:rPr lang="es-ES_tradnl" kern="120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>de la I.O.</a:t>
            </a:r>
            <a:endParaRPr lang="es-PE" kern="1200" dirty="0" smtClean="0">
              <a:solidFill>
                <a:schemeClr val="tx2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4" name="Picture 9" descr="Exito y Liderazgo"/>
          <p:cNvPicPr>
            <a:picLocks noChangeAspect="1" noChangeArrowheads="1"/>
          </p:cNvPicPr>
          <p:nvPr/>
        </p:nvPicPr>
        <p:blipFill>
          <a:blip r:embed="rId2">
            <a:lum bright="12000" contrast="-72000"/>
          </a:blip>
          <a:srcRect/>
          <a:stretch>
            <a:fillRect/>
          </a:stretch>
        </p:blipFill>
        <p:spPr bwMode="auto">
          <a:xfrm>
            <a:off x="642910" y="2143116"/>
            <a:ext cx="1714512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/>
          <p:cNvSpPr/>
          <p:nvPr/>
        </p:nvSpPr>
        <p:spPr>
          <a:xfrm>
            <a:off x="785786" y="6488668"/>
            <a:ext cx="18573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s-ES" sz="1800" b="1" kern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www.anival.net</a:t>
            </a:r>
            <a:endParaRPr lang="es-PE" sz="1800" b="1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575052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idx="1"/>
          </p:nvPr>
        </p:nvSpPr>
        <p:spPr>
          <a:xfrm>
            <a:off x="2571736" y="1285860"/>
            <a:ext cx="6072202" cy="5429265"/>
          </a:xfrm>
        </p:spPr>
        <p:txBody>
          <a:bodyPr/>
          <a:lstStyle/>
          <a:p>
            <a:pPr marL="533400" lvl="1" indent="9525" algn="just">
              <a:lnSpc>
                <a:spcPct val="90000"/>
              </a:lnSpc>
              <a:spcBef>
                <a:spcPct val="0"/>
              </a:spcBef>
              <a:buClr>
                <a:srgbClr val="FFFF00"/>
              </a:buClr>
              <a:buSzPct val="50000"/>
              <a:buFontTx/>
              <a:buNone/>
            </a:pPr>
            <a:r>
              <a:rPr lang="es-ES" b="1" dirty="0" smtClean="0">
                <a:solidFill>
                  <a:schemeClr val="tx2"/>
                </a:solidFill>
                <a:latin typeface="Arial Narrow" pitchFamily="34" charset="0"/>
              </a:rPr>
              <a:t>Desarrollo de un modelo matemático </a:t>
            </a:r>
            <a:r>
              <a:rPr lang="es-ES_tradnl" dirty="0" smtClean="0">
                <a:latin typeface="Arial Narrow" pitchFamily="34" charset="0"/>
              </a:rPr>
              <a:t>Es la traducción del problema a términos matemáticos.</a:t>
            </a:r>
          </a:p>
          <a:p>
            <a:pPr marL="533400" lvl="1" indent="9525" algn="just">
              <a:lnSpc>
                <a:spcPct val="90000"/>
              </a:lnSpc>
              <a:spcBef>
                <a:spcPct val="0"/>
              </a:spcBef>
              <a:buClr>
                <a:srgbClr val="FFFF00"/>
              </a:buClr>
              <a:buSzPct val="50000"/>
              <a:buFontTx/>
              <a:buNone/>
            </a:pPr>
            <a:r>
              <a:rPr lang="es-ES" dirty="0" smtClean="0">
                <a:latin typeface="Arial Narrow" pitchFamily="34" charset="0"/>
              </a:rPr>
              <a:t>Es formular un modelo matemático:</a:t>
            </a:r>
          </a:p>
          <a:p>
            <a:pPr marL="133350" indent="9525" algn="just">
              <a:lnSpc>
                <a:spcPct val="90000"/>
              </a:lnSpc>
              <a:spcBef>
                <a:spcPct val="0"/>
              </a:spcBef>
              <a:buClr>
                <a:srgbClr val="FFFF00"/>
              </a:buClr>
              <a:buSzPct val="50000"/>
              <a:buFontTx/>
              <a:buNone/>
            </a:pPr>
            <a:r>
              <a:rPr lang="es-ES" dirty="0" smtClean="0">
                <a:latin typeface="Arial Narrow" pitchFamily="34" charset="0"/>
              </a:rPr>
              <a:t>	Identificando variables</a:t>
            </a:r>
          </a:p>
          <a:p>
            <a:pPr marL="133350" indent="9525" algn="just">
              <a:lnSpc>
                <a:spcPct val="90000"/>
              </a:lnSpc>
              <a:spcBef>
                <a:spcPct val="0"/>
              </a:spcBef>
              <a:buClr>
                <a:srgbClr val="FFFF00"/>
              </a:buClr>
              <a:buSzPct val="50000"/>
              <a:buFontTx/>
              <a:buNone/>
            </a:pPr>
            <a:r>
              <a:rPr lang="es-ES" dirty="0" smtClean="0">
                <a:latin typeface="Arial Narrow" pitchFamily="34" charset="0"/>
              </a:rPr>
              <a:t>	Identificando la Función Objetivo </a:t>
            </a:r>
          </a:p>
          <a:p>
            <a:pPr marL="133350" indent="9525" algn="just">
              <a:lnSpc>
                <a:spcPct val="90000"/>
              </a:lnSpc>
              <a:spcBef>
                <a:spcPct val="0"/>
              </a:spcBef>
              <a:buClr>
                <a:srgbClr val="FFFF00"/>
              </a:buClr>
              <a:buSzPct val="50000"/>
              <a:buFontTx/>
              <a:buNone/>
            </a:pPr>
            <a:r>
              <a:rPr lang="es-ES" dirty="0" smtClean="0">
                <a:latin typeface="Arial Narrow" pitchFamily="34" charset="0"/>
              </a:rPr>
              <a:t>	Identificando las restricciones</a:t>
            </a:r>
            <a:endParaRPr lang="es-PE" dirty="0" smtClean="0">
              <a:latin typeface="Arial Narrow" pitchFamily="34" charset="0"/>
            </a:endParaRPr>
          </a:p>
          <a:p>
            <a:pPr marL="533400" lvl="1" indent="9525" algn="just">
              <a:lnSpc>
                <a:spcPct val="90000"/>
              </a:lnSpc>
              <a:spcBef>
                <a:spcPct val="0"/>
              </a:spcBef>
              <a:buClr>
                <a:srgbClr val="FFFF00"/>
              </a:buClr>
              <a:buSzPct val="50000"/>
              <a:buFontTx/>
              <a:buNone/>
            </a:pPr>
            <a:endParaRPr lang="es-ES_tradnl" dirty="0" smtClean="0">
              <a:latin typeface="Arial Narrow" pitchFamily="34" charset="0"/>
            </a:endParaRPr>
          </a:p>
          <a:p>
            <a:pPr marL="933450" lvl="2" indent="9525" algn="just">
              <a:lnSpc>
                <a:spcPct val="90000"/>
              </a:lnSpc>
              <a:spcBef>
                <a:spcPct val="0"/>
              </a:spcBef>
              <a:buClr>
                <a:srgbClr val="FFFF00"/>
              </a:buClr>
              <a:buSzPct val="50000"/>
              <a:buFontTx/>
              <a:buNone/>
            </a:pPr>
            <a:r>
              <a:rPr lang="es-ES_tradnl" dirty="0" smtClean="0">
                <a:latin typeface="Arial Narrow" pitchFamily="34" charset="0"/>
              </a:rPr>
              <a:t>objetivos: función objetivo</a:t>
            </a:r>
          </a:p>
          <a:p>
            <a:pPr marL="933450" lvl="2" indent="9525" algn="just">
              <a:lnSpc>
                <a:spcPct val="90000"/>
              </a:lnSpc>
              <a:spcBef>
                <a:spcPct val="0"/>
              </a:spcBef>
              <a:buClr>
                <a:srgbClr val="FFFF00"/>
              </a:buClr>
              <a:buSzPct val="50000"/>
              <a:buFontTx/>
              <a:buNone/>
            </a:pPr>
            <a:r>
              <a:rPr lang="es-ES_tradnl" dirty="0" smtClean="0">
                <a:latin typeface="Arial Narrow" pitchFamily="34" charset="0"/>
              </a:rPr>
              <a:t>alternativas: variables de decisión</a:t>
            </a:r>
          </a:p>
          <a:p>
            <a:pPr marL="933450" lvl="2" indent="9525" algn="just">
              <a:lnSpc>
                <a:spcPct val="90000"/>
              </a:lnSpc>
              <a:spcBef>
                <a:spcPct val="0"/>
              </a:spcBef>
              <a:buClr>
                <a:srgbClr val="FFFF00"/>
              </a:buClr>
              <a:buSzPct val="50000"/>
              <a:buFontTx/>
              <a:buNone/>
            </a:pPr>
            <a:r>
              <a:rPr lang="es-ES_tradnl" dirty="0" smtClean="0">
                <a:latin typeface="Arial Narrow" pitchFamily="34" charset="0"/>
              </a:rPr>
              <a:t>limitaciones del sistema: restricciones</a:t>
            </a:r>
          </a:p>
          <a:p>
            <a:pPr marL="533400" lvl="1" indent="9525" algn="just">
              <a:lnSpc>
                <a:spcPct val="90000"/>
              </a:lnSpc>
              <a:spcBef>
                <a:spcPct val="0"/>
              </a:spcBef>
              <a:buClr>
                <a:srgbClr val="FFFF00"/>
              </a:buClr>
              <a:buSzPct val="50000"/>
              <a:buFontTx/>
              <a:buNone/>
            </a:pPr>
            <a:endParaRPr lang="es-ES_tradnl" dirty="0" smtClean="0">
              <a:latin typeface="Arial Narrow" pitchFamily="34" charset="0"/>
            </a:endParaRPr>
          </a:p>
          <a:p>
            <a:pPr marL="533400" lvl="1" indent="9525" algn="just">
              <a:lnSpc>
                <a:spcPct val="90000"/>
              </a:lnSpc>
              <a:spcBef>
                <a:spcPct val="0"/>
              </a:spcBef>
              <a:buClr>
                <a:srgbClr val="FFFF00"/>
              </a:buClr>
              <a:buSzPct val="50000"/>
              <a:buFontTx/>
              <a:buNone/>
            </a:pPr>
            <a:endParaRPr lang="es-ES_tradnl" dirty="0" smtClean="0">
              <a:latin typeface="Arial Narrow" pitchFamily="34" charset="0"/>
            </a:endParaRPr>
          </a:p>
        </p:txBody>
      </p:sp>
      <p:sp>
        <p:nvSpPr>
          <p:cNvPr id="6" name="Rectangle 19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1547813" y="404813"/>
            <a:ext cx="6985000" cy="738187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>
              <a:defRPr/>
            </a:pPr>
            <a:r>
              <a:rPr lang="es-ES_tradnl" kern="120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>Metodología </a:t>
            </a:r>
            <a:r>
              <a:rPr lang="es-ES_tradnl" kern="120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>de la I.O.</a:t>
            </a:r>
            <a:endParaRPr lang="es-PE" kern="1200" dirty="0" smtClean="0">
              <a:solidFill>
                <a:schemeClr val="tx2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Rectangle 19"/>
          <p:cNvSpPr txBox="1">
            <a:spLocks noRot="1" noChangeArrowheads="1"/>
          </p:cNvSpPr>
          <p:nvPr/>
        </p:nvSpPr>
        <p:spPr bwMode="auto">
          <a:xfrm>
            <a:off x="571472" y="1714488"/>
            <a:ext cx="2143140" cy="3643338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s-ES_tradnl" sz="1200" b="1" dirty="0" smtClean="0">
                <a:latin typeface="Arial Narrow" pitchFamily="34" charset="0"/>
              </a:rPr>
              <a:t>I</a:t>
            </a:r>
            <a:r>
              <a:rPr lang="es-ES_tradnl" sz="1200" b="1" dirty="0">
                <a:latin typeface="Arial Narrow" pitchFamily="34" charset="0"/>
              </a:rPr>
              <a:t>) </a:t>
            </a:r>
            <a:r>
              <a:rPr lang="es-ES_tradnl" sz="1200" b="1" dirty="0" err="1">
                <a:latin typeface="Arial Narrow" pitchFamily="34" charset="0"/>
              </a:rPr>
              <a:t>Identificacion</a:t>
            </a:r>
            <a:r>
              <a:rPr lang="es-ES_tradnl" sz="1200" b="1" dirty="0">
                <a:latin typeface="Arial Narrow" pitchFamily="34" charset="0"/>
              </a:rPr>
              <a:t> de las variables</a:t>
            </a:r>
            <a:endParaRPr lang="es-ES" sz="1200" dirty="0">
              <a:latin typeface="Arial Narrow" pitchFamily="34" charset="0"/>
            </a:endParaRPr>
          </a:p>
          <a:p>
            <a:r>
              <a:rPr lang="es-ES_tradnl" sz="1200" dirty="0">
                <a:latin typeface="Arial Narrow" pitchFamily="34" charset="0"/>
              </a:rPr>
              <a:t> </a:t>
            </a:r>
            <a:r>
              <a:rPr lang="es-ES_tradnl" sz="1200" dirty="0" err="1" smtClean="0">
                <a:latin typeface="Arial Narrow" pitchFamily="34" charset="0"/>
              </a:rPr>
              <a:t>Xij</a:t>
            </a:r>
            <a:r>
              <a:rPr lang="es-ES_tradnl" sz="1200" dirty="0" smtClean="0">
                <a:latin typeface="Arial Narrow" pitchFamily="34" charset="0"/>
              </a:rPr>
              <a:t> </a:t>
            </a:r>
            <a:r>
              <a:rPr lang="es-ES_tradnl" sz="1200" dirty="0">
                <a:latin typeface="Arial Narrow" pitchFamily="34" charset="0"/>
              </a:rPr>
              <a:t>= # de consultores que viajan del origen i al destino j</a:t>
            </a:r>
            <a:endParaRPr lang="es-ES" sz="1200" dirty="0">
              <a:latin typeface="Arial Narrow" pitchFamily="34" charset="0"/>
            </a:endParaRPr>
          </a:p>
          <a:p>
            <a:r>
              <a:rPr lang="es-ES_tradnl" sz="1200" dirty="0">
                <a:latin typeface="Arial Narrow" pitchFamily="34" charset="0"/>
              </a:rPr>
              <a:t> </a:t>
            </a:r>
            <a:r>
              <a:rPr lang="es-ES_tradnl" sz="1200" b="1" dirty="0" smtClean="0">
                <a:latin typeface="Arial Narrow" pitchFamily="34" charset="0"/>
              </a:rPr>
              <a:t>II</a:t>
            </a:r>
            <a:r>
              <a:rPr lang="es-ES_tradnl" sz="1200" b="1" dirty="0">
                <a:latin typeface="Arial Narrow" pitchFamily="34" charset="0"/>
              </a:rPr>
              <a:t>) </a:t>
            </a:r>
            <a:r>
              <a:rPr lang="es-ES_tradnl" sz="1200" b="1" dirty="0" err="1">
                <a:latin typeface="Arial Narrow" pitchFamily="34" charset="0"/>
              </a:rPr>
              <a:t>Identificacion</a:t>
            </a:r>
            <a:r>
              <a:rPr lang="es-ES_tradnl" sz="1200" b="1" dirty="0">
                <a:latin typeface="Arial Narrow" pitchFamily="34" charset="0"/>
              </a:rPr>
              <a:t> de la </a:t>
            </a:r>
            <a:r>
              <a:rPr lang="es-ES_tradnl" sz="1200" b="1" dirty="0" err="1">
                <a:latin typeface="Arial Narrow" pitchFamily="34" charset="0"/>
              </a:rPr>
              <a:t>funcion</a:t>
            </a:r>
            <a:r>
              <a:rPr lang="es-ES_tradnl" sz="1200" b="1" dirty="0">
                <a:latin typeface="Arial Narrow" pitchFamily="34" charset="0"/>
              </a:rPr>
              <a:t> objetivo</a:t>
            </a:r>
            <a:endParaRPr lang="es-ES" sz="1200" dirty="0">
              <a:latin typeface="Arial Narrow" pitchFamily="34" charset="0"/>
            </a:endParaRPr>
          </a:p>
          <a:p>
            <a:r>
              <a:rPr lang="es-ES_tradnl" sz="1200" dirty="0">
                <a:latin typeface="Arial Narrow" pitchFamily="34" charset="0"/>
              </a:rPr>
              <a:t> </a:t>
            </a:r>
            <a:r>
              <a:rPr lang="es-ES_tradnl" sz="1200" dirty="0" smtClean="0">
                <a:latin typeface="Arial Narrow" pitchFamily="34" charset="0"/>
              </a:rPr>
              <a:t>Max </a:t>
            </a:r>
            <a:endParaRPr lang="es-ES" sz="1200" dirty="0">
              <a:latin typeface="Arial Narrow" pitchFamily="34" charset="0"/>
            </a:endParaRPr>
          </a:p>
          <a:p>
            <a:r>
              <a:rPr lang="es-ES_tradnl" sz="1200" dirty="0">
                <a:latin typeface="Arial Narrow" pitchFamily="34" charset="0"/>
              </a:rPr>
              <a:t>540X11+300X12+420X13+</a:t>
            </a:r>
            <a:endParaRPr lang="es-ES" sz="1200" dirty="0">
              <a:latin typeface="Arial Narrow" pitchFamily="34" charset="0"/>
            </a:endParaRPr>
          </a:p>
          <a:p>
            <a:r>
              <a:rPr lang="es-ES_tradnl" sz="1200" dirty="0">
                <a:latin typeface="Arial Narrow" pitchFamily="34" charset="0"/>
              </a:rPr>
              <a:t> </a:t>
            </a:r>
            <a:r>
              <a:rPr lang="es-ES_tradnl" sz="1200" dirty="0" smtClean="0">
                <a:latin typeface="Arial Narrow" pitchFamily="34" charset="0"/>
              </a:rPr>
              <a:t>500X21+330X22+330X23+</a:t>
            </a:r>
            <a:r>
              <a:rPr lang="es-ES_tradnl" sz="1200" dirty="0">
                <a:latin typeface="Arial Narrow" pitchFamily="34" charset="0"/>
              </a:rPr>
              <a:t> </a:t>
            </a:r>
            <a:endParaRPr lang="es-ES" sz="1200" dirty="0">
              <a:latin typeface="Arial Narrow" pitchFamily="34" charset="0"/>
            </a:endParaRPr>
          </a:p>
          <a:p>
            <a:r>
              <a:rPr lang="es-ES_tradnl" sz="1200" dirty="0" smtClean="0">
                <a:latin typeface="Arial Narrow" pitchFamily="34" charset="0"/>
              </a:rPr>
              <a:t>520X31+310X32+350X33</a:t>
            </a:r>
            <a:r>
              <a:rPr lang="es-ES_tradnl" sz="1200" dirty="0">
                <a:latin typeface="Arial Narrow" pitchFamily="34" charset="0"/>
              </a:rPr>
              <a:t> </a:t>
            </a:r>
            <a:endParaRPr lang="es-ES" sz="1200" dirty="0">
              <a:latin typeface="Arial Narrow" pitchFamily="34" charset="0"/>
            </a:endParaRPr>
          </a:p>
          <a:p>
            <a:r>
              <a:rPr lang="es-ES_tradnl" sz="1200" b="1" dirty="0">
                <a:latin typeface="Arial Narrow" pitchFamily="34" charset="0"/>
              </a:rPr>
              <a:t>III) </a:t>
            </a:r>
            <a:r>
              <a:rPr lang="es-ES_tradnl" sz="1200" b="1" dirty="0" err="1">
                <a:latin typeface="Arial Narrow" pitchFamily="34" charset="0"/>
              </a:rPr>
              <a:t>Identificacion</a:t>
            </a:r>
            <a:r>
              <a:rPr lang="es-ES_tradnl" sz="1200" b="1" dirty="0">
                <a:latin typeface="Arial Narrow" pitchFamily="34" charset="0"/>
              </a:rPr>
              <a:t> de las restricciones</a:t>
            </a:r>
            <a:endParaRPr lang="es-ES" sz="1200" dirty="0">
              <a:latin typeface="Arial Narrow" pitchFamily="34" charset="0"/>
            </a:endParaRPr>
          </a:p>
          <a:p>
            <a:r>
              <a:rPr lang="es-ES_tradnl" sz="1200" dirty="0">
                <a:latin typeface="Arial Narrow" pitchFamily="34" charset="0"/>
              </a:rPr>
              <a:t> </a:t>
            </a:r>
            <a:r>
              <a:rPr lang="es-ES_tradnl" sz="1200" dirty="0" smtClean="0">
                <a:latin typeface="Arial Narrow" pitchFamily="34" charset="0"/>
              </a:rPr>
              <a:t>X11+X12+X13 </a:t>
            </a:r>
            <a:r>
              <a:rPr lang="es-ES_tradnl" sz="1200" dirty="0">
                <a:latin typeface="Arial Narrow" pitchFamily="34" charset="0"/>
              </a:rPr>
              <a:t>≤ </a:t>
            </a:r>
            <a:r>
              <a:rPr lang="es-ES_tradnl" sz="1200" dirty="0" smtClean="0">
                <a:latin typeface="Arial Narrow" pitchFamily="34" charset="0"/>
              </a:rPr>
              <a:t>2</a:t>
            </a:r>
            <a:r>
              <a:rPr lang="es-ES_tradnl" sz="1200" dirty="0">
                <a:latin typeface="Arial Narrow" pitchFamily="34" charset="0"/>
              </a:rPr>
              <a:t> </a:t>
            </a:r>
            <a:endParaRPr lang="es-ES" sz="1200" dirty="0">
              <a:latin typeface="Arial Narrow" pitchFamily="34" charset="0"/>
            </a:endParaRPr>
          </a:p>
          <a:p>
            <a:r>
              <a:rPr lang="es-ES_tradnl" sz="1200" dirty="0">
                <a:latin typeface="Arial Narrow" pitchFamily="34" charset="0"/>
              </a:rPr>
              <a:t>X21+X22+X23 ≤ </a:t>
            </a:r>
            <a:r>
              <a:rPr lang="es-ES_tradnl" sz="1200" dirty="0" smtClean="0">
                <a:latin typeface="Arial Narrow" pitchFamily="34" charset="0"/>
              </a:rPr>
              <a:t>1</a:t>
            </a:r>
            <a:r>
              <a:rPr lang="es-ES_tradnl" sz="1200" dirty="0">
                <a:latin typeface="Arial Narrow" pitchFamily="34" charset="0"/>
              </a:rPr>
              <a:t> </a:t>
            </a:r>
            <a:endParaRPr lang="es-ES" sz="1200" dirty="0">
              <a:latin typeface="Arial Narrow" pitchFamily="34" charset="0"/>
            </a:endParaRPr>
          </a:p>
          <a:p>
            <a:r>
              <a:rPr lang="es-ES_tradnl" sz="1200" dirty="0">
                <a:latin typeface="Arial Narrow" pitchFamily="34" charset="0"/>
              </a:rPr>
              <a:t>X31+X32+X33 ≤ </a:t>
            </a:r>
            <a:r>
              <a:rPr lang="es-ES_tradnl" sz="1200" dirty="0" smtClean="0">
                <a:latin typeface="Arial Narrow" pitchFamily="34" charset="0"/>
              </a:rPr>
              <a:t>4</a:t>
            </a:r>
            <a:r>
              <a:rPr lang="es-ES_tradnl" sz="1200" dirty="0">
                <a:latin typeface="Arial Narrow" pitchFamily="34" charset="0"/>
              </a:rPr>
              <a:t> </a:t>
            </a:r>
            <a:endParaRPr lang="es-ES" sz="1200" dirty="0">
              <a:latin typeface="Arial Narrow" pitchFamily="34" charset="0"/>
            </a:endParaRPr>
          </a:p>
          <a:p>
            <a:r>
              <a:rPr lang="es-ES_tradnl" sz="1200" dirty="0">
                <a:latin typeface="Arial Narrow" pitchFamily="34" charset="0"/>
              </a:rPr>
              <a:t>X11+X21+X31 = </a:t>
            </a:r>
            <a:r>
              <a:rPr lang="es-ES_tradnl" sz="1200" dirty="0" smtClean="0">
                <a:latin typeface="Arial Narrow" pitchFamily="34" charset="0"/>
              </a:rPr>
              <a:t>3</a:t>
            </a:r>
            <a:r>
              <a:rPr lang="es-ES_tradnl" sz="1200" dirty="0">
                <a:latin typeface="Arial Narrow" pitchFamily="34" charset="0"/>
              </a:rPr>
              <a:t> </a:t>
            </a:r>
            <a:endParaRPr lang="es-ES" sz="1200" dirty="0">
              <a:latin typeface="Arial Narrow" pitchFamily="34" charset="0"/>
            </a:endParaRPr>
          </a:p>
          <a:p>
            <a:r>
              <a:rPr lang="es-ES_tradnl" sz="1200" dirty="0">
                <a:latin typeface="Arial Narrow" pitchFamily="34" charset="0"/>
              </a:rPr>
              <a:t>X12+X22+X32 = </a:t>
            </a:r>
            <a:r>
              <a:rPr lang="es-ES_tradnl" sz="1200" dirty="0" smtClean="0">
                <a:latin typeface="Arial Narrow" pitchFamily="34" charset="0"/>
              </a:rPr>
              <a:t>2</a:t>
            </a:r>
            <a:r>
              <a:rPr lang="es-ES_tradnl" sz="1200" dirty="0">
                <a:latin typeface="Arial Narrow" pitchFamily="34" charset="0"/>
              </a:rPr>
              <a:t> </a:t>
            </a:r>
            <a:endParaRPr lang="es-ES" sz="1200" dirty="0">
              <a:latin typeface="Arial Narrow" pitchFamily="34" charset="0"/>
            </a:endParaRPr>
          </a:p>
          <a:p>
            <a:r>
              <a:rPr lang="es-ES_tradnl" sz="1200" dirty="0">
                <a:latin typeface="Arial Narrow" pitchFamily="34" charset="0"/>
              </a:rPr>
              <a:t>X13+X23+X33 = </a:t>
            </a:r>
            <a:r>
              <a:rPr lang="es-ES_tradnl" sz="1200" dirty="0" smtClean="0">
                <a:latin typeface="Arial Narrow" pitchFamily="34" charset="0"/>
              </a:rPr>
              <a:t>1</a:t>
            </a:r>
            <a:r>
              <a:rPr lang="es-ES_tradnl" sz="1200" dirty="0">
                <a:latin typeface="Arial Narrow" pitchFamily="34" charset="0"/>
              </a:rPr>
              <a:t> </a:t>
            </a:r>
            <a:endParaRPr lang="es-ES" sz="1200" dirty="0">
              <a:latin typeface="Arial Narrow" pitchFamily="34" charset="0"/>
            </a:endParaRPr>
          </a:p>
          <a:p>
            <a:r>
              <a:rPr lang="es-ES_tradnl" sz="1200" dirty="0" err="1">
                <a:latin typeface="Arial Narrow" pitchFamily="34" charset="0"/>
              </a:rPr>
              <a:t>Xij</a:t>
            </a:r>
            <a:r>
              <a:rPr lang="es-ES_tradnl" sz="1200" dirty="0">
                <a:latin typeface="Arial Narrow" pitchFamily="34" charset="0"/>
              </a:rPr>
              <a:t> ≥ 0 ; </a:t>
            </a:r>
            <a:r>
              <a:rPr lang="es-ES_tradnl" sz="1200" dirty="0" smtClean="0">
                <a:latin typeface="Arial Narrow" pitchFamily="34" charset="0"/>
              </a:rPr>
              <a:t>entero</a:t>
            </a:r>
            <a:endParaRPr kumimoji="0" lang="es-PE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 Narrow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72739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idx="1"/>
          </p:nvPr>
        </p:nvSpPr>
        <p:spPr>
          <a:xfrm>
            <a:off x="928662" y="1214438"/>
            <a:ext cx="7572428" cy="5357812"/>
          </a:xfrm>
        </p:spPr>
        <p:txBody>
          <a:bodyPr>
            <a:normAutofit/>
          </a:bodyPr>
          <a:lstStyle/>
          <a:p>
            <a:pPr marL="533400" lvl="1" indent="9525" algn="just">
              <a:lnSpc>
                <a:spcPct val="90000"/>
              </a:lnSpc>
              <a:spcBef>
                <a:spcPct val="0"/>
              </a:spcBef>
              <a:buClr>
                <a:srgbClr val="FFFF00"/>
              </a:buClr>
              <a:buSzPct val="50000"/>
              <a:buNone/>
            </a:pPr>
            <a:r>
              <a:rPr lang="es-ES" b="1" dirty="0" smtClean="0">
                <a:solidFill>
                  <a:schemeClr val="tx2"/>
                </a:solidFill>
                <a:latin typeface="Arial Narrow" pitchFamily="34" charset="0"/>
              </a:rPr>
              <a:t>Desarrollo de un modelo matemático </a:t>
            </a:r>
          </a:p>
          <a:p>
            <a:pPr marL="533400" lvl="1" indent="9525" algn="just">
              <a:lnSpc>
                <a:spcPct val="90000"/>
              </a:lnSpc>
              <a:spcBef>
                <a:spcPct val="0"/>
              </a:spcBef>
              <a:buClr>
                <a:srgbClr val="FFFF00"/>
              </a:buClr>
              <a:buSzPct val="50000"/>
              <a:buFontTx/>
              <a:buNone/>
            </a:pPr>
            <a:r>
              <a:rPr lang="es-ES" b="1" dirty="0" smtClean="0">
                <a:latin typeface="Arial Narrow" pitchFamily="34" charset="0"/>
              </a:rPr>
              <a:t>Paso 1</a:t>
            </a:r>
            <a:r>
              <a:rPr lang="es-ES" dirty="0" smtClean="0">
                <a:latin typeface="Arial Narrow" pitchFamily="34" charset="0"/>
              </a:rPr>
              <a:t>.- Identificar las variables de decisión</a:t>
            </a:r>
          </a:p>
          <a:p>
            <a:pPr marL="533400" lvl="1" indent="9525" algn="just">
              <a:lnSpc>
                <a:spcPct val="90000"/>
              </a:lnSpc>
              <a:spcBef>
                <a:spcPct val="0"/>
              </a:spcBef>
              <a:buClr>
                <a:srgbClr val="FFFF00"/>
              </a:buClr>
              <a:buSzPct val="50000"/>
              <a:buFontTx/>
              <a:buNone/>
            </a:pPr>
            <a:r>
              <a:rPr lang="es-ES" dirty="0" smtClean="0">
                <a:latin typeface="Arial Narrow" pitchFamily="34" charset="0"/>
              </a:rPr>
              <a:t>		¿Sobre qué tengo control?</a:t>
            </a:r>
          </a:p>
          <a:p>
            <a:pPr marL="533400" lvl="1" indent="9525" algn="just">
              <a:lnSpc>
                <a:spcPct val="90000"/>
              </a:lnSpc>
              <a:spcBef>
                <a:spcPct val="0"/>
              </a:spcBef>
              <a:buClr>
                <a:srgbClr val="FFFF00"/>
              </a:buClr>
              <a:buSzPct val="50000"/>
              <a:buFontTx/>
              <a:buNone/>
            </a:pPr>
            <a:r>
              <a:rPr lang="es-ES" dirty="0" smtClean="0">
                <a:latin typeface="Arial Narrow" pitchFamily="34" charset="0"/>
              </a:rPr>
              <a:t>		¿Qué es lo que hay que decidir?</a:t>
            </a:r>
          </a:p>
          <a:p>
            <a:pPr marL="533400" lvl="1" indent="9525" algn="just">
              <a:lnSpc>
                <a:spcPct val="90000"/>
              </a:lnSpc>
              <a:spcBef>
                <a:spcPct val="0"/>
              </a:spcBef>
              <a:buClr>
                <a:srgbClr val="FFFF00"/>
              </a:buClr>
              <a:buSzPct val="50000"/>
              <a:buFontTx/>
              <a:buNone/>
            </a:pPr>
            <a:r>
              <a:rPr lang="es-ES" dirty="0" smtClean="0">
                <a:latin typeface="Arial Narrow" pitchFamily="34" charset="0"/>
              </a:rPr>
              <a:t>		¿Cuál sería una respuesta válida del caso?</a:t>
            </a:r>
          </a:p>
          <a:p>
            <a:pPr marL="533400" lvl="1" indent="9525" algn="just">
              <a:lnSpc>
                <a:spcPct val="90000"/>
              </a:lnSpc>
              <a:spcBef>
                <a:spcPct val="0"/>
              </a:spcBef>
              <a:buClr>
                <a:srgbClr val="FFFF00"/>
              </a:buClr>
              <a:buSzPct val="50000"/>
              <a:buFontTx/>
              <a:buNone/>
            </a:pPr>
            <a:r>
              <a:rPr lang="es-ES" b="1" dirty="0" smtClean="0">
                <a:latin typeface="Arial Narrow" pitchFamily="34" charset="0"/>
              </a:rPr>
              <a:t>Paso 2</a:t>
            </a:r>
            <a:r>
              <a:rPr lang="es-ES" dirty="0" smtClean="0">
                <a:latin typeface="Arial Narrow" pitchFamily="34" charset="0"/>
              </a:rPr>
              <a:t>.- Identificar la función objetivo</a:t>
            </a:r>
          </a:p>
          <a:p>
            <a:pPr marL="533400" lvl="1" indent="9525" algn="just">
              <a:lnSpc>
                <a:spcPct val="90000"/>
              </a:lnSpc>
              <a:spcBef>
                <a:spcPct val="0"/>
              </a:spcBef>
              <a:buClr>
                <a:srgbClr val="FFFF00"/>
              </a:buClr>
              <a:buSzPct val="50000"/>
              <a:buFontTx/>
              <a:buNone/>
            </a:pPr>
            <a:r>
              <a:rPr lang="es-ES" dirty="0" smtClean="0">
                <a:latin typeface="Arial Narrow" pitchFamily="34" charset="0"/>
              </a:rPr>
              <a:t>		¿Qué pretendemos conseguir?</a:t>
            </a:r>
          </a:p>
          <a:p>
            <a:pPr marL="533400" lvl="1" indent="9525" algn="just">
              <a:lnSpc>
                <a:spcPct val="90000"/>
              </a:lnSpc>
              <a:spcBef>
                <a:spcPct val="0"/>
              </a:spcBef>
              <a:buClr>
                <a:srgbClr val="FFFF00"/>
              </a:buClr>
              <a:buSzPct val="50000"/>
              <a:buFontTx/>
              <a:buNone/>
            </a:pPr>
            <a:r>
              <a:rPr lang="es-ES" dirty="0" smtClean="0">
                <a:latin typeface="Arial Narrow" pitchFamily="34" charset="0"/>
              </a:rPr>
              <a:t>		¿qué me interesaría más?</a:t>
            </a:r>
          </a:p>
          <a:p>
            <a:pPr marL="533400" lvl="1" indent="9525" algn="just">
              <a:lnSpc>
                <a:spcPct val="90000"/>
              </a:lnSpc>
              <a:spcBef>
                <a:spcPct val="0"/>
              </a:spcBef>
              <a:buClr>
                <a:srgbClr val="FFFF00"/>
              </a:buClr>
              <a:buSzPct val="50000"/>
              <a:buFontTx/>
              <a:buNone/>
            </a:pPr>
            <a:r>
              <a:rPr lang="es-ES" b="1" dirty="0" smtClean="0">
                <a:latin typeface="Arial Narrow" pitchFamily="34" charset="0"/>
              </a:rPr>
              <a:t>Paso 3</a:t>
            </a:r>
            <a:r>
              <a:rPr lang="es-ES" dirty="0" smtClean="0">
                <a:latin typeface="Arial Narrow" pitchFamily="34" charset="0"/>
              </a:rPr>
              <a:t>.- Identificar las restricciones o factores que limitan la decisión, recursos disponibles (trabajadores, máquinas, material), fechas límite, naturaleza de las variables (no negatividad, enteras, binarias).</a:t>
            </a:r>
          </a:p>
          <a:p>
            <a:pPr marL="533400" lvl="1" indent="9525" algn="just">
              <a:lnSpc>
                <a:spcPct val="90000"/>
              </a:lnSpc>
              <a:spcBef>
                <a:spcPct val="0"/>
              </a:spcBef>
              <a:buClr>
                <a:srgbClr val="FFFF00"/>
              </a:buClr>
              <a:buSzPct val="50000"/>
              <a:buFontTx/>
              <a:buNone/>
            </a:pPr>
            <a:r>
              <a:rPr lang="es-ES" b="1" dirty="0" smtClean="0">
                <a:latin typeface="Arial Narrow" pitchFamily="34" charset="0"/>
              </a:rPr>
              <a:t>Paso 4</a:t>
            </a:r>
            <a:r>
              <a:rPr lang="es-ES" dirty="0" smtClean="0">
                <a:latin typeface="Arial Narrow" pitchFamily="34" charset="0"/>
              </a:rPr>
              <a:t>.- Traducción de los elementos básicos a un modelo matemático.</a:t>
            </a:r>
          </a:p>
        </p:txBody>
      </p:sp>
      <p:sp>
        <p:nvSpPr>
          <p:cNvPr id="6" name="Rectangle 19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1547813" y="404813"/>
            <a:ext cx="6985000" cy="738187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>
              <a:defRPr/>
            </a:pPr>
            <a:r>
              <a:rPr lang="es-ES_tradnl" kern="120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>Metodología </a:t>
            </a:r>
            <a:r>
              <a:rPr lang="es-ES_tradnl" kern="120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>de la I.O.</a:t>
            </a:r>
            <a:endParaRPr lang="es-PE" kern="1200" dirty="0" smtClean="0">
              <a:solidFill>
                <a:schemeClr val="tx2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45281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idx="1"/>
          </p:nvPr>
        </p:nvSpPr>
        <p:spPr>
          <a:xfrm>
            <a:off x="2571736" y="1285861"/>
            <a:ext cx="6032514" cy="5572140"/>
          </a:xfrm>
        </p:spPr>
        <p:txBody>
          <a:bodyPr/>
          <a:lstStyle/>
          <a:p>
            <a:pPr marL="533400" lvl="1" indent="9525" algn="just">
              <a:lnSpc>
                <a:spcPct val="90000"/>
              </a:lnSpc>
              <a:spcBef>
                <a:spcPct val="0"/>
              </a:spcBef>
              <a:buClr>
                <a:srgbClr val="FFFF00"/>
              </a:buClr>
              <a:buSzPct val="50000"/>
              <a:buFontTx/>
              <a:buNone/>
            </a:pPr>
            <a:r>
              <a:rPr lang="es-ES" b="1" dirty="0" smtClean="0">
                <a:solidFill>
                  <a:schemeClr val="tx2"/>
                </a:solidFill>
                <a:latin typeface="Arial Narrow" pitchFamily="34" charset="0"/>
              </a:rPr>
              <a:t>Resolución del modelo </a:t>
            </a:r>
          </a:p>
          <a:p>
            <a:pPr marL="533400" lvl="1" indent="9525" algn="just">
              <a:lnSpc>
                <a:spcPct val="90000"/>
              </a:lnSpc>
              <a:spcBef>
                <a:spcPct val="0"/>
              </a:spcBef>
              <a:buClr>
                <a:srgbClr val="FFFF00"/>
              </a:buClr>
              <a:buSzPct val="50000"/>
              <a:buFontTx/>
              <a:buNone/>
            </a:pPr>
            <a:r>
              <a:rPr lang="es-ES" dirty="0" smtClean="0">
                <a:latin typeface="Arial Narrow" pitchFamily="34" charset="0"/>
              </a:rPr>
              <a:t>Es resolver el modelo usando una técnica adecuada, es decir obtener valores numéricos para la variable de decisión. </a:t>
            </a:r>
          </a:p>
          <a:p>
            <a:pPr marL="533400" lvl="1" indent="9525" algn="just">
              <a:lnSpc>
                <a:spcPct val="90000"/>
              </a:lnSpc>
              <a:spcBef>
                <a:spcPct val="0"/>
              </a:spcBef>
              <a:buClr>
                <a:srgbClr val="FFFF00"/>
              </a:buClr>
              <a:buSzPct val="50000"/>
              <a:buFontTx/>
              <a:buNone/>
            </a:pPr>
            <a:r>
              <a:rPr lang="es-ES_tradnl" dirty="0" smtClean="0">
                <a:latin typeface="Arial Narrow" pitchFamily="34" charset="0"/>
              </a:rPr>
              <a:t>Es determinar los valores de las variables de decisión de modo que la solución sea óptima (o satisfactoria) sujeta a las restricciones</a:t>
            </a:r>
          </a:p>
          <a:p>
            <a:pPr marL="533400" lvl="1" indent="9525" algn="just">
              <a:lnSpc>
                <a:spcPct val="90000"/>
              </a:lnSpc>
              <a:spcBef>
                <a:spcPct val="0"/>
              </a:spcBef>
              <a:buClr>
                <a:srgbClr val="FFFF00"/>
              </a:buClr>
              <a:buSzPct val="50000"/>
              <a:buFontTx/>
              <a:buNone/>
            </a:pPr>
            <a:r>
              <a:rPr lang="es-ES_tradnl" dirty="0" smtClean="0">
                <a:latin typeface="Arial Narrow" pitchFamily="34" charset="0"/>
              </a:rPr>
              <a:t>Puede haber distintos algoritmos y formas de aplicarlos.</a:t>
            </a:r>
            <a:r>
              <a:rPr lang="es-MX" dirty="0" smtClean="0">
                <a:latin typeface="Arial Narrow" pitchFamily="34" charset="0"/>
              </a:rPr>
              <a:t>En esta parte se usa el Software LINDO, que puede resolver modelos de hasta 200,000 variables y 50,000 restricciones. </a:t>
            </a:r>
          </a:p>
          <a:p>
            <a:pPr marL="533400" lvl="1" indent="9525" algn="just">
              <a:lnSpc>
                <a:spcPct val="90000"/>
              </a:lnSpc>
              <a:spcBef>
                <a:spcPct val="0"/>
              </a:spcBef>
              <a:buClr>
                <a:srgbClr val="FFFF00"/>
              </a:buClr>
              <a:buSzPct val="50000"/>
              <a:buFontTx/>
              <a:buNone/>
            </a:pPr>
            <a:endParaRPr lang="es-PE" b="1" dirty="0" smtClean="0">
              <a:latin typeface="Arial Narrow" pitchFamily="34" charset="0"/>
            </a:endParaRPr>
          </a:p>
        </p:txBody>
      </p:sp>
      <p:sp>
        <p:nvSpPr>
          <p:cNvPr id="5" name="Rectangle 19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1547813" y="404813"/>
            <a:ext cx="6985000" cy="738187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>
              <a:defRPr/>
            </a:pPr>
            <a:r>
              <a:rPr lang="es-ES_tradnl" kern="120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>Metodología </a:t>
            </a:r>
            <a:r>
              <a:rPr lang="es-ES_tradnl" kern="120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>de la I.O.</a:t>
            </a:r>
            <a:endParaRPr lang="es-PE" kern="1200" dirty="0" smtClean="0">
              <a:solidFill>
                <a:schemeClr val="tx2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25604" name="Picture 4" descr="capture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2071678"/>
            <a:ext cx="2500331" cy="260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225459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Grp="1" noChangeArrowheads="1"/>
          </p:cNvSpPr>
          <p:nvPr>
            <p:ph idx="1"/>
          </p:nvPr>
        </p:nvSpPr>
        <p:spPr>
          <a:xfrm>
            <a:off x="2571736" y="1214438"/>
            <a:ext cx="6038864" cy="5643562"/>
          </a:xfrm>
        </p:spPr>
        <p:txBody>
          <a:bodyPr>
            <a:normAutofit/>
          </a:bodyPr>
          <a:lstStyle/>
          <a:p>
            <a:pPr marL="533400" lvl="1" indent="9525" algn="just">
              <a:lnSpc>
                <a:spcPct val="90000"/>
              </a:lnSpc>
              <a:spcBef>
                <a:spcPct val="0"/>
              </a:spcBef>
              <a:buClr>
                <a:srgbClr val="FFFF00"/>
              </a:buClr>
              <a:buSzPct val="50000"/>
              <a:buFontTx/>
              <a:buNone/>
              <a:defRPr/>
            </a:pPr>
            <a:r>
              <a:rPr lang="es-ES" b="1" dirty="0" smtClean="0">
                <a:solidFill>
                  <a:schemeClr val="tx2"/>
                </a:solidFill>
                <a:latin typeface="Arial Narrow" pitchFamily="34" charset="0"/>
              </a:rPr>
              <a:t>Resolución del modelo </a:t>
            </a:r>
          </a:p>
          <a:p>
            <a:pPr marL="533400" lvl="1" indent="9525" algn="just">
              <a:lnSpc>
                <a:spcPct val="90000"/>
              </a:lnSpc>
              <a:spcBef>
                <a:spcPct val="0"/>
              </a:spcBef>
              <a:buClr>
                <a:srgbClr val="FFFF00"/>
              </a:buClr>
              <a:buSzPct val="50000"/>
              <a:buFontTx/>
              <a:buNone/>
              <a:defRPr/>
            </a:pPr>
            <a:r>
              <a:rPr lang="es-ES" b="1" dirty="0" smtClean="0">
                <a:latin typeface="Arial Narrow" pitchFamily="34" charset="0"/>
              </a:rPr>
              <a:t>Paso 1</a:t>
            </a:r>
            <a:r>
              <a:rPr lang="es-ES" dirty="0" smtClean="0">
                <a:latin typeface="Arial Narrow" pitchFamily="34" charset="0"/>
              </a:rPr>
              <a:t>.- Elegir la técnica de resolución adecuada, creación o heurísticos.</a:t>
            </a:r>
          </a:p>
          <a:p>
            <a:pPr marL="533400" lvl="1" indent="9525" algn="just">
              <a:lnSpc>
                <a:spcPct val="90000"/>
              </a:lnSpc>
              <a:spcBef>
                <a:spcPct val="0"/>
              </a:spcBef>
              <a:buClr>
                <a:srgbClr val="FFFF00"/>
              </a:buClr>
              <a:buSzPct val="50000"/>
              <a:buFontTx/>
              <a:buNone/>
              <a:defRPr/>
            </a:pPr>
            <a:r>
              <a:rPr lang="es-ES" b="1" dirty="0" smtClean="0">
                <a:latin typeface="Arial Narrow" pitchFamily="34" charset="0"/>
              </a:rPr>
              <a:t>Paso 2</a:t>
            </a:r>
            <a:r>
              <a:rPr lang="es-ES" dirty="0" smtClean="0">
                <a:latin typeface="Arial Narrow" pitchFamily="34" charset="0"/>
              </a:rPr>
              <a:t>.- Generar las soluciones del modelo usando programas de ordenador, hojas de cálculo.</a:t>
            </a:r>
          </a:p>
          <a:p>
            <a:pPr marL="533400" lvl="1" indent="9525" algn="just">
              <a:lnSpc>
                <a:spcPct val="90000"/>
              </a:lnSpc>
              <a:spcBef>
                <a:spcPct val="0"/>
              </a:spcBef>
              <a:buClr>
                <a:srgbClr val="FFFF00"/>
              </a:buClr>
              <a:buSzPct val="50000"/>
              <a:buFontTx/>
              <a:buNone/>
              <a:defRPr/>
            </a:pPr>
            <a:r>
              <a:rPr lang="es-ES" b="1" dirty="0" smtClean="0">
                <a:latin typeface="Arial Narrow" pitchFamily="34" charset="0"/>
              </a:rPr>
              <a:t>Paso 3.</a:t>
            </a:r>
            <a:r>
              <a:rPr lang="es-ES" dirty="0" smtClean="0">
                <a:latin typeface="Arial Narrow" pitchFamily="34" charset="0"/>
              </a:rPr>
              <a:t>- Comprobar/validar los resultados</a:t>
            </a:r>
          </a:p>
          <a:p>
            <a:pPr marL="533400" lvl="1" indent="9525" algn="just">
              <a:lnSpc>
                <a:spcPct val="90000"/>
              </a:lnSpc>
              <a:spcBef>
                <a:spcPct val="0"/>
              </a:spcBef>
              <a:buClr>
                <a:srgbClr val="FFFF00"/>
              </a:buClr>
              <a:buSzPct val="50000"/>
              <a:buFontTx/>
              <a:buNone/>
              <a:defRPr/>
            </a:pPr>
            <a:r>
              <a:rPr lang="es-ES" dirty="0" smtClean="0">
                <a:latin typeface="Arial Narrow" pitchFamily="34" charset="0"/>
              </a:rPr>
              <a:t>Probar la solución en el entorno real</a:t>
            </a:r>
          </a:p>
          <a:p>
            <a:pPr marL="533400" lvl="1" indent="9525" algn="just">
              <a:lnSpc>
                <a:spcPct val="90000"/>
              </a:lnSpc>
              <a:spcBef>
                <a:spcPct val="0"/>
              </a:spcBef>
              <a:buClr>
                <a:srgbClr val="FFFF00"/>
              </a:buClr>
              <a:buSzPct val="50000"/>
              <a:buFontTx/>
              <a:buNone/>
              <a:defRPr/>
            </a:pPr>
            <a:r>
              <a:rPr lang="es-ES" b="1" dirty="0" smtClean="0">
                <a:latin typeface="Arial Narrow" pitchFamily="34" charset="0"/>
              </a:rPr>
              <a:t>Paso 4</a:t>
            </a:r>
            <a:r>
              <a:rPr lang="es-ES" dirty="0" smtClean="0">
                <a:latin typeface="Arial Narrow" pitchFamily="34" charset="0"/>
              </a:rPr>
              <a:t>.- Si los resultados son inaceptables, revisar el modelo, comprobar exactitud, revisar restricciones.</a:t>
            </a:r>
          </a:p>
          <a:p>
            <a:pPr marL="533400" lvl="1" indent="9525" algn="just">
              <a:lnSpc>
                <a:spcPct val="90000"/>
              </a:lnSpc>
              <a:spcBef>
                <a:spcPct val="0"/>
              </a:spcBef>
              <a:buClr>
                <a:srgbClr val="FFFF00"/>
              </a:buClr>
              <a:buSzPct val="50000"/>
              <a:buFontTx/>
              <a:buNone/>
              <a:defRPr/>
            </a:pPr>
            <a:r>
              <a:rPr lang="es-ES" b="1" dirty="0" smtClean="0">
                <a:latin typeface="Arial Narrow" pitchFamily="34" charset="0"/>
              </a:rPr>
              <a:t>Paso 5</a:t>
            </a:r>
            <a:r>
              <a:rPr lang="es-ES" dirty="0" smtClean="0">
                <a:latin typeface="Arial Narrow" pitchFamily="34" charset="0"/>
              </a:rPr>
              <a:t>.- Realizar análisis de sensibilidad. Analizar adaptaciones en la solución propuesta frente a posibles cambios.</a:t>
            </a:r>
          </a:p>
          <a:p>
            <a:pPr lvl="1" algn="just">
              <a:spcBef>
                <a:spcPct val="0"/>
              </a:spcBef>
              <a:buFontTx/>
              <a:buNone/>
              <a:defRPr/>
            </a:pPr>
            <a:endParaRPr lang="es-ES" sz="2400" dirty="0" smtClean="0"/>
          </a:p>
        </p:txBody>
      </p:sp>
      <p:sp>
        <p:nvSpPr>
          <p:cNvPr id="6" name="Rectangle 19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1547813" y="404813"/>
            <a:ext cx="6985000" cy="738187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>
              <a:defRPr/>
            </a:pPr>
            <a:r>
              <a:rPr lang="es-ES_tradnl" kern="120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>Metodología </a:t>
            </a:r>
            <a:r>
              <a:rPr lang="es-ES_tradnl" kern="120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>de la I.O.</a:t>
            </a:r>
            <a:endParaRPr lang="es-PE" kern="1200" dirty="0" smtClean="0">
              <a:solidFill>
                <a:schemeClr val="tx2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4" name="Picture 14" descr="conferenceroom_meeting_md_wht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2571744"/>
            <a:ext cx="2003746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570040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Grp="1" noChangeArrowheads="1"/>
          </p:cNvSpPr>
          <p:nvPr>
            <p:ph idx="1"/>
          </p:nvPr>
        </p:nvSpPr>
        <p:spPr>
          <a:xfrm>
            <a:off x="3000364" y="1214438"/>
            <a:ext cx="5610236" cy="5500687"/>
          </a:xfrm>
        </p:spPr>
        <p:txBody>
          <a:bodyPr/>
          <a:lstStyle/>
          <a:p>
            <a:pPr marL="0" lvl="1" algn="just">
              <a:spcBef>
                <a:spcPct val="0"/>
              </a:spcBef>
              <a:buFontTx/>
              <a:buNone/>
            </a:pPr>
            <a:r>
              <a:rPr lang="es-ES" b="1" dirty="0" smtClean="0">
                <a:solidFill>
                  <a:schemeClr val="tx2"/>
                </a:solidFill>
                <a:latin typeface="Arial Narrow" pitchFamily="34" charset="0"/>
              </a:rPr>
              <a:t>Verificación y validación</a:t>
            </a:r>
          </a:p>
          <a:p>
            <a:pPr marL="0" lvl="1" algn="just">
              <a:spcBef>
                <a:spcPct val="0"/>
              </a:spcBef>
              <a:buFontTx/>
              <a:buNone/>
            </a:pPr>
            <a:r>
              <a:rPr lang="es-ES_tradnl" dirty="0" smtClean="0">
                <a:latin typeface="Arial Narrow" pitchFamily="34" charset="0"/>
              </a:rPr>
              <a:t>Eliminación de errores</a:t>
            </a:r>
          </a:p>
          <a:p>
            <a:pPr marL="0" lvl="1" algn="just">
              <a:spcBef>
                <a:spcPct val="0"/>
              </a:spcBef>
              <a:buFontTx/>
              <a:buNone/>
            </a:pPr>
            <a:r>
              <a:rPr lang="es-ES_tradnl" dirty="0" smtClean="0">
                <a:latin typeface="Arial Narrow" pitchFamily="34" charset="0"/>
              </a:rPr>
              <a:t>Comprobación de que el modelo se adapta a la realidad</a:t>
            </a:r>
          </a:p>
          <a:p>
            <a:pPr marL="0" lvl="1" algn="just">
              <a:spcBef>
                <a:spcPct val="0"/>
              </a:spcBef>
              <a:buFontTx/>
              <a:buNone/>
            </a:pPr>
            <a:r>
              <a:rPr lang="es-ES" b="1" dirty="0" smtClean="0">
                <a:solidFill>
                  <a:schemeClr val="tx2"/>
                </a:solidFill>
                <a:latin typeface="Arial Narrow" pitchFamily="34" charset="0"/>
              </a:rPr>
              <a:t>Interpretación y análisis</a:t>
            </a:r>
          </a:p>
          <a:p>
            <a:pPr marL="0" lvl="1" algn="just">
              <a:spcBef>
                <a:spcPct val="0"/>
              </a:spcBef>
              <a:buFontTx/>
              <a:buNone/>
            </a:pPr>
            <a:r>
              <a:rPr lang="es-ES_tradnl" dirty="0" smtClean="0">
                <a:latin typeface="Arial Narrow" pitchFamily="34" charset="0"/>
              </a:rPr>
              <a:t>Robustez de la solución óptima obtenida: Análisis de sensibilidad</a:t>
            </a:r>
          </a:p>
          <a:p>
            <a:pPr marL="0" lvl="1" algn="just">
              <a:spcBef>
                <a:spcPct val="0"/>
              </a:spcBef>
              <a:buFontTx/>
              <a:buNone/>
            </a:pPr>
            <a:r>
              <a:rPr lang="es-ES_tradnl" dirty="0" smtClean="0">
                <a:latin typeface="Arial Narrow" pitchFamily="34" charset="0"/>
              </a:rPr>
              <a:t>Detección de soluciones cuasi-óptimas atractivas</a:t>
            </a:r>
          </a:p>
          <a:p>
            <a:pPr marL="0" lvl="1" algn="just">
              <a:spcBef>
                <a:spcPct val="0"/>
              </a:spcBef>
              <a:buFontTx/>
              <a:buNone/>
            </a:pPr>
            <a:r>
              <a:rPr lang="es-ES" b="1" dirty="0" smtClean="0">
                <a:solidFill>
                  <a:schemeClr val="tx2"/>
                </a:solidFill>
                <a:latin typeface="Arial Narrow" pitchFamily="34" charset="0"/>
              </a:rPr>
              <a:t>Implementación de resultados</a:t>
            </a:r>
          </a:p>
          <a:p>
            <a:pPr marL="0" lvl="1" algn="just">
              <a:spcBef>
                <a:spcPct val="0"/>
              </a:spcBef>
              <a:buFontTx/>
              <a:buNone/>
            </a:pPr>
            <a:r>
              <a:rPr lang="es-ES_tradnl" dirty="0" smtClean="0">
                <a:latin typeface="Arial Narrow" pitchFamily="34" charset="0"/>
              </a:rPr>
              <a:t>Sistema de ayuda y mantenimiento</a:t>
            </a:r>
          </a:p>
          <a:p>
            <a:pPr marL="0" lvl="1" algn="just">
              <a:spcBef>
                <a:spcPct val="0"/>
              </a:spcBef>
              <a:buFontTx/>
              <a:buNone/>
            </a:pPr>
            <a:r>
              <a:rPr lang="es-ES_tradnl" dirty="0" smtClean="0">
                <a:latin typeface="Arial Narrow" pitchFamily="34" charset="0"/>
              </a:rPr>
              <a:t>Documentación</a:t>
            </a:r>
          </a:p>
          <a:p>
            <a:pPr marL="0" lvl="1" algn="just">
              <a:spcBef>
                <a:spcPct val="0"/>
              </a:spcBef>
              <a:buFontTx/>
              <a:buNone/>
            </a:pPr>
            <a:r>
              <a:rPr lang="es-ES_tradnl" dirty="0" smtClean="0">
                <a:latin typeface="Arial Narrow" pitchFamily="34" charset="0"/>
              </a:rPr>
              <a:t>Formación de usuarios</a:t>
            </a:r>
          </a:p>
          <a:p>
            <a:pPr marL="0" lvl="1" algn="just">
              <a:spcBef>
                <a:spcPct val="0"/>
              </a:spcBef>
              <a:buFontTx/>
              <a:buNone/>
            </a:pPr>
            <a:endParaRPr lang="es-ES" b="1" dirty="0" smtClean="0">
              <a:solidFill>
                <a:schemeClr val="tx2"/>
              </a:solidFill>
              <a:latin typeface="Arial Narrow" pitchFamily="34" charset="0"/>
            </a:endParaRPr>
          </a:p>
          <a:p>
            <a:pPr marL="0" lvl="1" algn="just">
              <a:spcBef>
                <a:spcPct val="0"/>
              </a:spcBef>
              <a:buFontTx/>
              <a:buNone/>
            </a:pPr>
            <a:endParaRPr lang="es-ES_tradnl" b="1" dirty="0" smtClean="0">
              <a:solidFill>
                <a:schemeClr val="tx2"/>
              </a:solidFill>
              <a:latin typeface="Arial Narrow" pitchFamily="34" charset="0"/>
            </a:endParaRPr>
          </a:p>
          <a:p>
            <a:pPr marL="0" lvl="1" algn="just">
              <a:spcBef>
                <a:spcPct val="0"/>
              </a:spcBef>
              <a:buFontTx/>
              <a:buNone/>
            </a:pPr>
            <a:endParaRPr lang="es-ES" b="1" dirty="0" smtClean="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6" name="Rectangle 19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1547813" y="404813"/>
            <a:ext cx="6985000" cy="738187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s-ES_tradnl" kern="120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>Metodología </a:t>
            </a:r>
            <a:r>
              <a:rPr lang="es-ES_tradnl" kern="120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>de la I.O.</a:t>
            </a:r>
            <a:endParaRPr lang="es-PE" kern="1200" dirty="0" smtClean="0">
              <a:solidFill>
                <a:schemeClr val="tx2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4" name="Picture 4" descr="f_pro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813" y="2500313"/>
            <a:ext cx="188277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332694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373737"/>
      </a:dk1>
      <a:lt1>
        <a:sysClr val="window" lastClr="F5F5F5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373737"/>
      </a:dk1>
      <a:lt1>
        <a:sysClr val="window" lastClr="F5F5F5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</TotalTime>
  <Words>457</Words>
  <Application>Microsoft Office PowerPoint</Application>
  <PresentationFormat>Presentación en pantalla (4:3)</PresentationFormat>
  <Paragraphs>100</Paragraphs>
  <Slides>9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Concurrencia</vt:lpstr>
      <vt:lpstr>Metodología de la I.O.</vt:lpstr>
      <vt:lpstr>Metodología de la I.O.</vt:lpstr>
      <vt:lpstr>Metodología de la I.O.</vt:lpstr>
      <vt:lpstr>Metodología de la I.O.</vt:lpstr>
      <vt:lpstr>Metodología de la I.O.</vt:lpstr>
      <vt:lpstr>Metodología de la I.O.</vt:lpstr>
      <vt:lpstr>Metodología de la I.O.</vt:lpstr>
      <vt:lpstr>Metodología de la I.O.</vt:lpstr>
      <vt:lpstr>Metodología de la I.O.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Metodología de la I.O.</dc:title>
  <dc:creator>KALIN</dc:creator>
  <cp:lastModifiedBy>KALIN</cp:lastModifiedBy>
  <cp:revision>1</cp:revision>
  <dcterms:created xsi:type="dcterms:W3CDTF">2012-08-30T22:49:21Z</dcterms:created>
  <dcterms:modified xsi:type="dcterms:W3CDTF">2012-08-30T22:50:26Z</dcterms:modified>
</cp:coreProperties>
</file>