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444" autoAdjust="0"/>
  </p:normalViewPr>
  <p:slideViewPr>
    <p:cSldViewPr>
      <p:cViewPr varScale="1">
        <p:scale>
          <a:sx n="75" d="100"/>
          <a:sy n="75" d="100"/>
        </p:scale>
        <p:origin x="-18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962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A29E5-BC8D-4C3F-8EF7-D071A669D6BB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A33FD-EB87-4A48-A2BE-CF3C1A07D8C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A33FD-EB87-4A48-A2BE-CF3C1A07D8C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B0EF06-B1D8-43C2-8ABE-9CD67A291826}" type="datetimeFigureOut">
              <a:rPr lang="it-IT" smtClean="0"/>
              <a:pPr/>
              <a:t>02/10/2012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F4DA4F8-F6BC-457C-8D7B-718FD17B39E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2484784" y="332656"/>
            <a:ext cx="10441160" cy="4176464"/>
          </a:xfrm>
        </p:spPr>
        <p:txBody>
          <a:bodyPr>
            <a:noAutofit/>
          </a:bodyPr>
          <a:lstStyle/>
          <a:p>
            <a:r>
              <a:rPr lang="it-IT" sz="8800" b="1" dirty="0" smtClean="0">
                <a:solidFill>
                  <a:schemeClr val="tx1"/>
                </a:solidFill>
                <a:latin typeface="Comic Sans MS" pitchFamily="66" charset="0"/>
              </a:rPr>
              <a:t>I MEZZI </a:t>
            </a:r>
            <a:r>
              <a:rPr lang="it-IT" sz="8800" b="1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it-IT" sz="88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it-IT" sz="8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8800" b="1" dirty="0" smtClean="0">
                <a:solidFill>
                  <a:schemeClr val="tx1"/>
                </a:solidFill>
                <a:latin typeface="Comic Sans MS" pitchFamily="66" charset="0"/>
              </a:rPr>
              <a:t>TRASPORTO</a:t>
            </a:r>
            <a:br>
              <a:rPr lang="it-IT" sz="8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8800" b="1" dirty="0" smtClean="0">
                <a:solidFill>
                  <a:schemeClr val="tx1"/>
                </a:solidFill>
                <a:latin typeface="Comic Sans MS" pitchFamily="66" charset="0"/>
              </a:rPr>
              <a:t>VIA   ARIA         </a:t>
            </a:r>
            <a:endParaRPr lang="it-IT" sz="88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 rot="10800000" flipH="1" flipV="1">
            <a:off x="1115616" y="4653136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dirty="0" smtClean="0">
                <a:latin typeface="Comic Sans MS" pitchFamily="66" charset="0"/>
              </a:rPr>
              <a:t>   </a:t>
            </a:r>
            <a:r>
              <a:rPr lang="it-IT" sz="80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 reazione</a:t>
            </a:r>
            <a:endParaRPr lang="it-IT" sz="80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MOTO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276872"/>
            <a:ext cx="3923320" cy="3499448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11960" y="1194911"/>
            <a:ext cx="4788024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Times New Roman" pitchFamily="18" charset="0"/>
              </a:rPr>
              <a:t>Un motore a reazione o a getto trasforma l'energia chimica del combustibile</a:t>
            </a:r>
            <a:r>
              <a:rPr kumimoji="0" lang="it-IT" altLang="zh-CN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Times New Roman" pitchFamily="18" charset="0"/>
              </a:rPr>
              <a:t>in </a:t>
            </a:r>
            <a:r>
              <a:rPr lang="it-IT" altLang="zh-CN" sz="1600" dirty="0" smtClean="0">
                <a:solidFill>
                  <a:schemeClr val="bg1"/>
                </a:solidFill>
                <a:latin typeface="Comic Sans MS" pitchFamily="66" charset="0"/>
                <a:ea typeface="SimSun" pitchFamily="2" charset="-122"/>
                <a:cs typeface="Times New Roman" pitchFamily="18" charset="0"/>
              </a:rPr>
              <a:t>energia </a:t>
            </a: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Times New Roman" pitchFamily="18" charset="0"/>
              </a:rPr>
              <a:t>cinetica.</a:t>
            </a:r>
            <a:endParaRPr kumimoji="0" lang="it-IT" altLang="zh-CN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  <a:ea typeface="SimSun" pitchFamily="2" charset="-122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Mangal" pitchFamily="18" charset="0"/>
              </a:rPr>
              <a:t> Nella categoria dei motori a getto sono compresi propulsori a turbogetto, a </a:t>
            </a:r>
            <a:r>
              <a:rPr kumimoji="0" lang="it-IT" altLang="zh-CN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Mangal" pitchFamily="18" charset="0"/>
              </a:rPr>
              <a:t>turboventola</a:t>
            </a: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Mangal" pitchFamily="18" charset="0"/>
              </a:rPr>
              <a:t>, a razzo,statoreattori, pulsoreattori e ad idrogetto. In generale, la maggior parte dei propulsori a getto sono a combustione interna</a:t>
            </a:r>
            <a:r>
              <a:rPr lang="it-IT" altLang="zh-CN" sz="1600" dirty="0">
                <a:solidFill>
                  <a:schemeClr val="bg1"/>
                </a:solidFill>
                <a:latin typeface="Comic Sans MS" pitchFamily="66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Mangal" pitchFamily="18" charset="0"/>
              </a:rPr>
              <a:t>anche se ci sono </a:t>
            </a: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Mangal" pitchFamily="18" charset="0"/>
              </a:rPr>
              <a:t>propulsori </a:t>
            </a: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Mangal" pitchFamily="18" charset="0"/>
              </a:rPr>
              <a:t>che non hanno bisogno della combustione. L’espressione ''propulsore a </a:t>
            </a:r>
            <a:r>
              <a:rPr kumimoji="0" lang="it-IT" altLang="zh-CN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Mangal" pitchFamily="18" charset="0"/>
              </a:rPr>
              <a:t>getto'</a:t>
            </a: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Mangal" pitchFamily="18" charset="0"/>
              </a:rPr>
              <a:t>' indica un propulsore a combustione interna composto da un compressore rotativo alimentato da una turbina che crea una spinta verso l’esterno. Il motore a getto viene utilizzato negli aerei che devono percorrere lunghe distanze. I primi aerei a getto avevano propulsori a turbogetto, che non riuscivano a percorrere lunghe distanze o a fare viaggi subsonici. Al contrario oggi vengono utilizzati i propulsori a </a:t>
            </a:r>
            <a:r>
              <a:rPr kumimoji="0" lang="it-IT" altLang="zh-CN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Mangal" pitchFamily="18" charset="0"/>
              </a:rPr>
              <a:t>turboventola</a:t>
            </a: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SimSun" pitchFamily="2" charset="-122"/>
                <a:cs typeface="Mangal" pitchFamily="18" charset="0"/>
              </a:rPr>
              <a:t>, che permettono di raggiungere elevate velocità e particolare efficienza nei lunghi tragitti.                            </a:t>
            </a: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" pitchFamily="18" charset="0"/>
                <a:ea typeface="SimSun" pitchFamily="2" charset="-122"/>
                <a:cs typeface="Mangal" pitchFamily="18" charset="0"/>
              </a:rPr>
              <a:t>                     </a:t>
            </a:r>
            <a:r>
              <a:rPr kumimoji="0" lang="it-IT" altLang="zh-CN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SimSun" pitchFamily="2" charset="-122"/>
                <a:cs typeface="Mangal" pitchFamily="18" charset="0"/>
              </a:rPr>
              <a:t>                     </a:t>
            </a:r>
            <a:r>
              <a:rPr kumimoji="0" lang="it-IT" altLang="zh-CN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SimSun" pitchFamily="2" charset="-122"/>
                <a:cs typeface="Mangal" pitchFamily="18" charset="0"/>
              </a:rPr>
              <a:t>                                   </a:t>
            </a:r>
            <a:r>
              <a:rPr kumimoji="0" lang="it-IT" altLang="zh-CN" sz="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t-IT" altLang="zh-CN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07288" cy="1399032"/>
          </a:xfrm>
        </p:spPr>
        <p:txBody>
          <a:bodyPr>
            <a:noAutofit/>
          </a:bodyPr>
          <a:lstStyle/>
          <a:p>
            <a:r>
              <a:rPr lang="it-IT" sz="4800" dirty="0" smtClean="0">
                <a:solidFill>
                  <a:schemeClr val="tx1"/>
                </a:solidFill>
                <a:latin typeface="Comic Sans MS" pitchFamily="66" charset="0"/>
              </a:rPr>
              <a:t>IL MOTORE A REAZIONE </a:t>
            </a:r>
            <a:r>
              <a:rPr lang="it-IT" sz="4800" dirty="0" smtClean="0">
                <a:solidFill>
                  <a:schemeClr val="tx1"/>
                </a:solidFill>
              </a:rPr>
              <a:t/>
            </a:r>
            <a:br>
              <a:rPr lang="it-IT" sz="4800" dirty="0" smtClean="0">
                <a:solidFill>
                  <a:schemeClr val="tx1"/>
                </a:solidFill>
              </a:rPr>
            </a:br>
            <a:endParaRPr lang="it-IT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800" dirty="0" smtClean="0">
                <a:solidFill>
                  <a:schemeClr val="tx1"/>
                </a:solidFill>
                <a:latin typeface="Comic Sans MS" pitchFamily="66" charset="0"/>
              </a:rPr>
              <a:t>LA STORIA DEL MOTORE </a:t>
            </a:r>
            <a:br>
              <a:rPr lang="it-IT" sz="48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4800" dirty="0" smtClean="0">
                <a:solidFill>
                  <a:schemeClr val="tx1"/>
                </a:solidFill>
                <a:latin typeface="Comic Sans MS" pitchFamily="66" charset="0"/>
              </a:rPr>
              <a:t>          A REAZIONE</a:t>
            </a:r>
            <a:endParaRPr lang="it-IT" sz="4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Segnaposto contenuto 3" descr="Coanda_1910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67944" y="4581128"/>
            <a:ext cx="4748735" cy="1728192"/>
          </a:xfrm>
        </p:spPr>
      </p:pic>
      <p:sp>
        <p:nvSpPr>
          <p:cNvPr id="5" name="Rettangolo 4"/>
          <p:cNvSpPr/>
          <p:nvPr/>
        </p:nvSpPr>
        <p:spPr>
          <a:xfrm>
            <a:off x="251520" y="1772816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 Alla base della storia dei motori a getto c’è lo studio di </a:t>
            </a:r>
            <a:r>
              <a:rPr lang="it-IT" dirty="0" err="1">
                <a:solidFill>
                  <a:schemeClr val="bg1"/>
                </a:solidFill>
                <a:latin typeface="Comic Sans MS" pitchFamily="66" charset="0"/>
              </a:rPr>
              <a:t>Erone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 di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Alessandria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,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un matematico dell'Antica Grecia che descrisse l'Eolipila,una macchina ideata da lui che andava a vapore. Il brevetto, però fu considerato all'epoca una semplice curiosità. I propulsori a getto veri e propri nacquero in Cina nel XIII secolo con l’invenzione dei razzi. Inizialmente il meccanismo veniva utilizzato per i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fuochi 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d'artificio, ma più tardi fu adattato nel settore delle armi. Nel 1910 l'ingegnere Henri </a:t>
            </a:r>
            <a:r>
              <a:rPr lang="it-IT" dirty="0" err="1">
                <a:solidFill>
                  <a:schemeClr val="bg1"/>
                </a:solidFill>
                <a:latin typeface="Comic Sans MS" pitchFamily="66" charset="0"/>
              </a:rPr>
              <a:t>Coandă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 progettò, costruì e pilotò il primo aereo con propulsore a " </a:t>
            </a:r>
            <a:r>
              <a:rPr lang="it-IT" dirty="0" err="1">
                <a:solidFill>
                  <a:schemeClr val="bg1"/>
                </a:solidFill>
                <a:latin typeface="Comic Sans MS" pitchFamily="66" charset="0"/>
              </a:rPr>
              <a:t>termogetto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 ".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Ma 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il brevetto fu un fallimento visto che in Francia </a:t>
            </a:r>
            <a:r>
              <a:rPr lang="it-IT" dirty="0" err="1">
                <a:solidFill>
                  <a:schemeClr val="bg1"/>
                </a:solidFill>
                <a:latin typeface="Comic Sans MS" pitchFamily="66" charset="0"/>
              </a:rPr>
              <a:t>Coandă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 perse il controllo dell'aereo, che uscì di pista e si incendiò. Egli riportò solo leggere ferite alle mani e al volto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.                                                                                 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In quel periodo </a:t>
            </a:r>
            <a:r>
              <a:rPr lang="it-IT" dirty="0" err="1">
                <a:solidFill>
                  <a:schemeClr val="bg1"/>
                </a:solidFill>
                <a:latin typeface="Comic Sans MS" pitchFamily="66" charset="0"/>
              </a:rPr>
              <a:t>Coandă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 smise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di                                                         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sperimentare in quel campo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perché                                                          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all’epoca queste scoperte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non                                                                         venivano 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prese molto in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                                             considerazione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                               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067944" y="6381328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</a:t>
            </a:r>
            <a:r>
              <a:rPr lang="it-IT" sz="1400" dirty="0" err="1" smtClean="0">
                <a:latin typeface="Comic Sans MS" pitchFamily="66" charset="0"/>
              </a:rPr>
              <a:t>Coandă</a:t>
            </a:r>
            <a:r>
              <a:rPr lang="it-IT" sz="1400" dirty="0" smtClean="0">
                <a:latin typeface="Comic Sans MS" pitchFamily="66" charset="0"/>
              </a:rPr>
              <a:t> 1910</a:t>
            </a:r>
            <a:endParaRPr lang="it-IT" sz="1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70567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1800" dirty="0" smtClean="0"/>
              <a:t> </a:t>
            </a:r>
            <a:r>
              <a:rPr lang="it-IT" sz="1800" dirty="0" smtClean="0">
                <a:solidFill>
                  <a:schemeClr val="bg1"/>
                </a:solidFill>
                <a:latin typeface="Comic Sans MS" pitchFamily="66" charset="0"/>
              </a:rPr>
              <a:t>     </a:t>
            </a:r>
            <a:r>
              <a:rPr lang="it-IT" sz="1900" dirty="0" smtClean="0">
                <a:solidFill>
                  <a:schemeClr val="bg1"/>
                </a:solidFill>
                <a:latin typeface="Comic Sans MS" pitchFamily="66" charset="0"/>
              </a:rPr>
              <a:t>Passarono circa 30 anni prima della ricomparsa di nuovi aerei a </a:t>
            </a:r>
            <a:r>
              <a:rPr lang="it-IT" sz="1900" dirty="0" err="1" smtClean="0">
                <a:solidFill>
                  <a:schemeClr val="bg1"/>
                </a:solidFill>
                <a:latin typeface="Comic Sans MS" pitchFamily="66" charset="0"/>
              </a:rPr>
              <a:t>termogetto</a:t>
            </a:r>
            <a:r>
              <a:rPr lang="it-IT" sz="1900" dirty="0" smtClean="0">
                <a:solidFill>
                  <a:schemeClr val="bg1"/>
                </a:solidFill>
                <a:latin typeface="Comic Sans MS" pitchFamily="66" charset="0"/>
              </a:rPr>
              <a:t>.  Gli ingegneri iniziarono a capire che i motori a pistoni possedevano dei limiti , in particolare nell'efficienza delle eliche.  Capirono quindi che bisognava inventare un                                                 sistema diverso. Questo fu il motivo per                                                          cui si cominciarono a studiare i propulsori                                                    a turbina a gas, detti comunemente motori                                                                            a getto. I primi tentativi nello sviluppo di                                                                    motori a getto consistevano in progetti                                                                     ibridi, nei quali una fonte di potenza                                                                            esterna comprimeva l'aria.                                                                                       Questa era mescolata con il carburante e                                                                      bruciata per produrre il getto di spinta.                                                                       Questo sistema chiamato </a:t>
            </a:r>
            <a:r>
              <a:rPr lang="it-IT" sz="1900" dirty="0" err="1" smtClean="0">
                <a:solidFill>
                  <a:schemeClr val="bg1"/>
                </a:solidFill>
                <a:latin typeface="Comic Sans MS" pitchFamily="66" charset="0"/>
              </a:rPr>
              <a:t>termogetto</a:t>
            </a:r>
            <a:r>
              <a:rPr lang="it-IT" sz="1900" dirty="0" smtClean="0">
                <a:solidFill>
                  <a:schemeClr val="bg1"/>
                </a:solidFill>
                <a:latin typeface="Comic Sans MS" pitchFamily="66" charset="0"/>
              </a:rPr>
              <a:t>,fu                                                  sperimentato da Secondo </a:t>
            </a:r>
            <a:r>
              <a:rPr lang="it-IT" sz="1900" dirty="0" err="1" smtClean="0">
                <a:solidFill>
                  <a:schemeClr val="bg1"/>
                </a:solidFill>
                <a:latin typeface="Comic Sans MS" pitchFamily="66" charset="0"/>
              </a:rPr>
              <a:t>Campini</a:t>
            </a:r>
            <a:r>
              <a:rPr lang="it-IT" sz="1900" dirty="0" smtClean="0">
                <a:solidFill>
                  <a:schemeClr val="bg1"/>
                </a:solidFill>
                <a:latin typeface="Comic Sans MS" pitchFamily="66" charset="0"/>
              </a:rPr>
              <a:t>; l'aria                                                                                                                                                                                                                 era compressa da una ventola guidata da                                                        un motore convenzionale a pistoni.                                                                                  Nessun brevetto ebbe successo, e la                                                                                       maggior parte di essi risultò più lento                                                                rispetto ad un aereo con motore                                                                      tradizionale ad elica.                                              </a:t>
            </a:r>
            <a:r>
              <a:rPr lang="it-IT" sz="1500" dirty="0" smtClean="0">
                <a:latin typeface="Comic Sans MS" pitchFamily="66" charset="0"/>
              </a:rPr>
              <a:t>Secondo </a:t>
            </a:r>
            <a:r>
              <a:rPr lang="it-IT" sz="1500" dirty="0" err="1" smtClean="0">
                <a:latin typeface="Comic Sans MS" pitchFamily="66" charset="0"/>
              </a:rPr>
              <a:t>Campini</a:t>
            </a:r>
            <a:r>
              <a:rPr lang="it-IT" sz="1500" dirty="0" smtClean="0">
                <a:latin typeface="Comic Sans MS" pitchFamily="66" charset="0"/>
              </a:rPr>
              <a:t>                                        </a:t>
            </a:r>
            <a:r>
              <a:rPr lang="it-IT" sz="1900" dirty="0" smtClean="0">
                <a:solidFill>
                  <a:schemeClr val="bg1"/>
                </a:solidFill>
                <a:latin typeface="Comic Sans MS" pitchFamily="66" charset="0"/>
              </a:rPr>
              <a:t>Il punto di svolta nel raggiungimento di un propulsore a getto vantaggioso fu l'introduzione della turbina a gas, usata per estrarre energia dal propulsore stesso in modo da pilotare il compressore. La turbina a gas non era stata sviluppata negli anni '30, bensì risaliva a molto tempo prima. La prima turbina a gas in grado di </a:t>
            </a:r>
            <a:r>
              <a:rPr lang="it-IT" sz="1900" dirty="0" err="1" smtClean="0">
                <a:solidFill>
                  <a:schemeClr val="bg1"/>
                </a:solidFill>
                <a:latin typeface="Comic Sans MS" pitchFamily="66" charset="0"/>
              </a:rPr>
              <a:t>autosostenersi</a:t>
            </a:r>
            <a:r>
              <a:rPr lang="it-IT" sz="1900" dirty="0" smtClean="0">
                <a:solidFill>
                  <a:schemeClr val="bg1"/>
                </a:solidFill>
                <a:latin typeface="Comic Sans MS" pitchFamily="66" charset="0"/>
              </a:rPr>
              <a:t> venne costruita nel 1903.</a:t>
            </a:r>
            <a:endParaRPr lang="it-IT" sz="19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4" name="Immagine 3" descr="215_18_Ing_Campin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052736"/>
            <a:ext cx="3151237" cy="410445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motore a turbogetto WhittleW.2-7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780928"/>
            <a:ext cx="3528392" cy="3240360"/>
          </a:xfrm>
          <a:prstGeom prst="rect">
            <a:avLst/>
          </a:prstGeom>
        </p:spPr>
      </p:pic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251520" y="188640"/>
            <a:ext cx="864096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Negli anni '30, il motore a pistoni, nelle sue varie forme, era il solo tipo di propulsore disponibile ai progettisti di aerei. Questa situazione continuò ad essere accettabile per le scarse prestazioni richieste</a:t>
            </a:r>
            <a:r>
              <a:rPr kumimoji="0" lang="it-IT" altLang="zh-CN" sz="18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allora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agli aerei. Frank </a:t>
            </a:r>
            <a:r>
              <a:rPr kumimoji="0" lang="it-IT" altLang="zh-CN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Whittle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sperimentò una teoria per un propulsore a turbogetto,ma il brevetto fu un fallimento. Altri scienziati in seguito utilizzarono gli stessi principi di </a:t>
            </a:r>
            <a:r>
              <a:rPr kumimoji="0" lang="it-IT" altLang="zh-CN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Whittle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ma fallirono anch’essi. Intorno agli anni ’40 </a:t>
            </a:r>
            <a:r>
              <a:rPr kumimoji="0" lang="it-IT" altLang="zh-CN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Anselm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Franz riuscì a risolvere parte dei problemi di questi brevetti con l’introduzione del compressore a flusso assiale. I  motori a getto negli anni '50 erano già impiegati negli aerei da</a:t>
            </a:r>
            <a:r>
              <a:rPr kumimoji="0" lang="it-IT" altLang="zh-CN" sz="18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combattimento, </a:t>
            </a:r>
            <a:r>
              <a:rPr kumimoji="0" lang="it-IT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ad </a:t>
            </a:r>
            <a:r>
              <a:rPr kumimoji="0" lang="it-IT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eccezione di 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alcuni modelli                                                              particolari. All'epoca alcuni dei progetti                                                                                      inglesi erano già stati autorizzati per                                                                                    l'impiego civile. Con il progresso della                                                                             tecnologia il motore a pistoni finì fuori </a:t>
            </a:r>
            <a:r>
              <a:rPr lang="it-IT" altLang="zh-CN" dirty="0">
                <a:solidFill>
                  <a:srgbClr val="000000"/>
                </a:solidFill>
                <a:latin typeface="Comic Sans MS" pitchFamily="66" charset="0"/>
                <a:ea typeface="SimSun" pitchFamily="2" charset="-122"/>
                <a:cs typeface="Times New Roman" pitchFamily="18" charset="0"/>
              </a:rPr>
              <a:t>dal                                     </a:t>
            </a:r>
            <a:r>
              <a:rPr lang="it-IT" altLang="zh-CN" dirty="0" smtClean="0">
                <a:solidFill>
                  <a:srgbClr val="000000"/>
                </a:solidFill>
                <a:latin typeface="Comic Sans MS" pitchFamily="66" charset="0"/>
                <a:ea typeface="SimSun" pitchFamily="2" charset="-122"/>
                <a:cs typeface="Times New Roman" pitchFamily="18" charset="0"/>
              </a:rPr>
              <a:t>                            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mercato, e fu utilizzato solo per i progetti                                                                                  più piccoli e nei </a:t>
            </a:r>
            <a:r>
              <a:rPr kumimoji="0" lang="it-IT" altLang="zh-CN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droni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. Meno di 20 anni dopo il                                                                                          motore a getto era già usato in tutti i campi.                                                                                                               Solo</a:t>
            </a:r>
            <a:r>
              <a:rPr kumimoji="0" lang="it-IT" altLang="zh-CN" sz="18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n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egli anni '70, con l'introduzione dei                                                                   motori</a:t>
            </a:r>
            <a:r>
              <a:rPr kumimoji="0" lang="it-IT" altLang="zh-CN" sz="18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a getto ad alto bypass l’efficienza dei                                                                                                   motori a turbogetto riuscì a superare quella                                                                           dei motori</a:t>
            </a:r>
            <a:r>
              <a:rPr kumimoji="0" lang="it-IT" altLang="zh-CN" sz="18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a 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pistoni e ad eliche.                                                                                                      Con questo tipo di nuovi propulsori si                                                                                      poterono finalmente effettuare voli veloci,              </a:t>
            </a:r>
            <a:r>
              <a:rPr kumimoji="0" lang="it-IT" altLang="zh-CN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Motore</a:t>
            </a:r>
            <a:r>
              <a:rPr kumimoji="0" lang="it-IT" altLang="zh-CN" sz="1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a </a:t>
            </a:r>
            <a:r>
              <a:rPr kumimoji="0" lang="it-IT" altLang="zh-CN" sz="14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termogetto</a:t>
            </a:r>
            <a:r>
              <a:rPr kumimoji="0" lang="it-IT" altLang="zh-CN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                                                                                 </a:t>
            </a:r>
            <a:r>
              <a:rPr kumimoji="0" lang="it-IT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sicuri ed economici.                                                     </a:t>
            </a:r>
            <a:r>
              <a:rPr kumimoji="0" lang="it-IT" altLang="zh-CN" sz="1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Whittle</a:t>
            </a:r>
            <a:r>
              <a:rPr kumimoji="0" lang="it-IT" altLang="zh-CN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SimSun" pitchFamily="2" charset="-122"/>
                <a:cs typeface="Times New Roman" pitchFamily="18" charset="0"/>
              </a:rPr>
              <a:t> W.2/700</a:t>
            </a:r>
            <a:endParaRPr kumimoji="0" lang="it-IT" altLang="zh-CN" sz="1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399032"/>
          </a:xfrm>
        </p:spPr>
        <p:txBody>
          <a:bodyPr>
            <a:normAutofit/>
          </a:bodyPr>
          <a:lstStyle/>
          <a:p>
            <a:r>
              <a:rPr lang="it-IT" sz="4300" dirty="0" smtClean="0">
                <a:solidFill>
                  <a:schemeClr val="tx1"/>
                </a:solidFill>
                <a:latin typeface="Comic Sans MS" pitchFamily="66" charset="0"/>
              </a:rPr>
              <a:t>L'IMPATTO AMBIENTALE</a:t>
            </a:r>
            <a:endParaRPr lang="it-IT" sz="4300" dirty="0">
              <a:solidFill>
                <a:schemeClr val="tx1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5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900" dirty="0" smtClean="0">
                <a:latin typeface="Comic Sans MS" pitchFamily="66" charset="0"/>
              </a:rPr>
              <a:t>      </a:t>
            </a:r>
            <a:r>
              <a:rPr lang="it-IT" sz="1900" dirty="0" smtClean="0">
                <a:solidFill>
                  <a:schemeClr val="bg1"/>
                </a:solidFill>
                <a:latin typeface="Comic Sans MS" pitchFamily="66" charset="0"/>
              </a:rPr>
              <a:t>A causa della combustione, i velivoli a reazione </a:t>
            </a:r>
            <a:r>
              <a:rPr lang="it-IT" sz="1900" dirty="0" smtClean="0">
                <a:solidFill>
                  <a:schemeClr val="bg1"/>
                </a:solidFill>
                <a:latin typeface="Comic Sans MS" pitchFamily="66" charset="0"/>
              </a:rPr>
              <a:t>rilasciano nell’atmosfera </a:t>
            </a:r>
            <a:r>
              <a:rPr lang="it-IT" sz="1900" dirty="0" smtClean="0">
                <a:solidFill>
                  <a:schemeClr val="bg1"/>
                </a:solidFill>
                <a:latin typeface="Comic Sans MS" pitchFamily="66" charset="0"/>
              </a:rPr>
              <a:t>gas serra come il diossido di carbonio,particolato e altre sostanze </a:t>
            </a:r>
            <a:r>
              <a:rPr lang="it-IT" sz="1900" dirty="0" smtClean="0">
                <a:solidFill>
                  <a:schemeClr val="bg1"/>
                </a:solidFill>
                <a:latin typeface="Comic Sans MS" pitchFamily="66" charset="0"/>
              </a:rPr>
              <a:t>inquinanti. </a:t>
            </a:r>
            <a:r>
              <a:rPr lang="it-IT" sz="1900" dirty="0" smtClean="0">
                <a:solidFill>
                  <a:schemeClr val="bg1"/>
                </a:solidFill>
                <a:latin typeface="Comic Sans MS" pitchFamily="66" charset="0"/>
              </a:rPr>
              <a:t>Inoltre, l'aviazione ha impatti ambientali specifici. Gli aerei ad alta quota rilasciano scie di condensazione, che possono portare all'aumento delle nuvole e possono rilasciare anche composti chimici che interagiscono con i gas serra già presenti a quelle altitudini.</a:t>
            </a:r>
          </a:p>
          <a:p>
            <a:pPr>
              <a:buNone/>
            </a:pPr>
            <a:endParaRPr lang="it-IT" dirty="0" smtClean="0"/>
          </a:p>
        </p:txBody>
      </p:sp>
      <p:pic>
        <p:nvPicPr>
          <p:cNvPr id="5" name="Immagine 4" descr="800px-2007_10_05_07_22_01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3501008"/>
            <a:ext cx="4608512" cy="3168352"/>
          </a:xfrm>
          <a:prstGeom prst="rect">
            <a:avLst/>
          </a:prstGeom>
        </p:spPr>
      </p:pic>
      <p:pic>
        <p:nvPicPr>
          <p:cNvPr id="6" name="Immagine 5" descr="220px-FrecceTricolori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3" y="4005064"/>
            <a:ext cx="2986021" cy="2239516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548680"/>
            <a:ext cx="8229600" cy="1399032"/>
          </a:xfrm>
        </p:spPr>
        <p:txBody>
          <a:bodyPr>
            <a:noAutofit/>
          </a:bodyPr>
          <a:lstStyle/>
          <a:p>
            <a:r>
              <a:rPr lang="it-IT" sz="5400" dirty="0" smtClean="0">
                <a:solidFill>
                  <a:schemeClr val="tx1"/>
                </a:solidFill>
                <a:latin typeface="Comic Sans MS" pitchFamily="66" charset="0"/>
              </a:rPr>
              <a:t>LAVORO </a:t>
            </a:r>
            <a:r>
              <a:rPr lang="it-IT" sz="54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it-IT" sz="5400" dirty="0" smtClean="0">
                <a:solidFill>
                  <a:schemeClr val="tx1"/>
                </a:solidFill>
                <a:latin typeface="Comic Sans MS" pitchFamily="66" charset="0"/>
              </a:rPr>
              <a:t> GRUPPO</a:t>
            </a:r>
            <a:br>
              <a:rPr lang="it-IT" sz="54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54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it-IT" sz="5400" dirty="0" smtClean="0">
                <a:solidFill>
                  <a:schemeClr val="tx1"/>
                </a:solidFill>
                <a:latin typeface="Comic Sans MS" pitchFamily="66" charset="0"/>
              </a:rPr>
              <a:t> TECNOLOGIA</a:t>
            </a:r>
            <a:endParaRPr lang="it-IT" sz="5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5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di</a:t>
            </a:r>
          </a:p>
          <a:p>
            <a:pPr>
              <a:buNone/>
            </a:pPr>
            <a:r>
              <a:rPr lang="it-IT" sz="5400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Sindi</a:t>
            </a:r>
            <a:r>
              <a:rPr lang="it-IT" sz="5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it-IT" sz="5400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Kodra</a:t>
            </a:r>
            <a:r>
              <a:rPr lang="it-IT" sz="5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,</a:t>
            </a:r>
          </a:p>
          <a:p>
            <a:pPr>
              <a:buNone/>
            </a:pPr>
            <a:r>
              <a:rPr lang="it-IT" sz="5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Melissa </a:t>
            </a:r>
            <a:r>
              <a:rPr lang="it-IT" sz="5400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Pasqualini</a:t>
            </a:r>
            <a:r>
              <a:rPr lang="it-IT" sz="5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,</a:t>
            </a:r>
          </a:p>
          <a:p>
            <a:pPr>
              <a:buNone/>
            </a:pPr>
            <a:r>
              <a:rPr lang="it-IT" sz="5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Elisa </a:t>
            </a:r>
            <a:r>
              <a:rPr lang="it-IT" sz="5400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Venanzi</a:t>
            </a:r>
            <a:r>
              <a:rPr lang="it-IT" sz="5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it-IT" sz="54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856</Words>
  <Application>Microsoft Office PowerPoint</Application>
  <PresentationFormat>Presentazione su schermo (4:3)</PresentationFormat>
  <Paragraphs>18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Verve</vt:lpstr>
      <vt:lpstr>I MEZZI DI TRASPORTO VIA   ARIA         </vt:lpstr>
      <vt:lpstr>IL MOTORE A REAZIONE  </vt:lpstr>
      <vt:lpstr>LA STORIA DEL MOTORE            A REAZIONE</vt:lpstr>
      <vt:lpstr>Diapositiva 4</vt:lpstr>
      <vt:lpstr>Diapositiva 5</vt:lpstr>
      <vt:lpstr>L'IMPATTO AMBIENTALE</vt:lpstr>
      <vt:lpstr>LAVORO DI GRUPPO DI TECNOLOGIA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MOTORE A REAZIONE</dc:title>
  <dc:creator>Cristina Ribichini</dc:creator>
  <cp:lastModifiedBy>Cristina Ribichini</cp:lastModifiedBy>
  <cp:revision>24</cp:revision>
  <dcterms:created xsi:type="dcterms:W3CDTF">2012-09-28T17:39:45Z</dcterms:created>
  <dcterms:modified xsi:type="dcterms:W3CDTF">2012-10-02T06:57:01Z</dcterms:modified>
</cp:coreProperties>
</file>