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1"/>
  </p:sldMasterIdLst>
  <p:sldIdLst>
    <p:sldId id="256" r:id="rId2"/>
    <p:sldId id="269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13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2" autoAdjust="0"/>
    <p:restoredTop sz="99886" autoAdjust="0"/>
  </p:normalViewPr>
  <p:slideViewPr>
    <p:cSldViewPr snapToObjects="1"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276C-B15D-8E45-8FB6-43F707CCF81D}" type="datetimeFigureOut">
              <a:rPr lang="it-IT" smtClean="0"/>
              <a:pPr/>
              <a:t>05/10/2012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929A-4ED7-C74E-91D1-63FFA11DD5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276C-B15D-8E45-8FB6-43F707CCF81D}" type="datetimeFigureOut">
              <a:rPr lang="it-IT" smtClean="0"/>
              <a:pPr/>
              <a:t>05/10/2012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929A-4ED7-C74E-91D1-63FFA11DD5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48AB276C-B15D-8E45-8FB6-43F707CCF81D}" type="datetimeFigureOut">
              <a:rPr lang="it-IT" smtClean="0"/>
              <a:pPr/>
              <a:t>05/10/2012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929A-4ED7-C74E-91D1-63FFA11DD5A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48AB276C-B15D-8E45-8FB6-43F707CCF81D}" type="datetimeFigureOut">
              <a:rPr lang="it-IT" smtClean="0"/>
              <a:pPr/>
              <a:t>05/10/2012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929A-4ED7-C74E-91D1-63FFA11DD5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48AB276C-B15D-8E45-8FB6-43F707CCF81D}" type="datetimeFigureOut">
              <a:rPr lang="it-IT" smtClean="0"/>
              <a:pPr/>
              <a:t>05/10/2012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929A-4ED7-C74E-91D1-63FFA11DD5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276C-B15D-8E45-8FB6-43F707CCF81D}" type="datetimeFigureOut">
              <a:rPr lang="it-IT" smtClean="0"/>
              <a:pPr/>
              <a:t>05/10/2012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929A-4ED7-C74E-91D1-63FFA11DD5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276C-B15D-8E45-8FB6-43F707CCF81D}" type="datetimeFigureOut">
              <a:rPr lang="it-IT" smtClean="0"/>
              <a:pPr/>
              <a:t>05/10/2012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929A-4ED7-C74E-91D1-63FFA11DD5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276C-B15D-8E45-8FB6-43F707CCF81D}" type="datetimeFigureOut">
              <a:rPr lang="it-IT" smtClean="0"/>
              <a:pPr/>
              <a:t>05/10/2012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929A-4ED7-C74E-91D1-63FFA11DD5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276C-B15D-8E45-8FB6-43F707CCF81D}" type="datetimeFigureOut">
              <a:rPr lang="it-IT" smtClean="0"/>
              <a:pPr/>
              <a:t>05/10/2012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929A-4ED7-C74E-91D1-63FFA11DD5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276C-B15D-8E45-8FB6-43F707CCF81D}" type="datetimeFigureOut">
              <a:rPr lang="it-IT" smtClean="0"/>
              <a:pPr/>
              <a:t>05/10/2012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929A-4ED7-C74E-91D1-63FFA11DD5A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276C-B15D-8E45-8FB6-43F707CCF81D}" type="datetimeFigureOut">
              <a:rPr lang="it-IT" smtClean="0"/>
              <a:pPr/>
              <a:t>05/10/2012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929A-4ED7-C74E-91D1-63FFA11DD5A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276C-B15D-8E45-8FB6-43F707CCF81D}" type="datetimeFigureOut">
              <a:rPr lang="it-IT" smtClean="0"/>
              <a:pPr/>
              <a:t>05/10/2012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929A-4ED7-C74E-91D1-63FFA11DD5A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276C-B15D-8E45-8FB6-43F707CCF81D}" type="datetimeFigureOut">
              <a:rPr lang="it-IT" smtClean="0"/>
              <a:pPr/>
              <a:t>05/10/2012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929A-4ED7-C74E-91D1-63FFA11DD5A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276C-B15D-8E45-8FB6-43F707CCF81D}" type="datetimeFigureOut">
              <a:rPr lang="it-IT" smtClean="0"/>
              <a:pPr/>
              <a:t>05/10/2012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929A-4ED7-C74E-91D1-63FFA11DD5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8AB276C-B15D-8E45-8FB6-43F707CCF81D}" type="datetimeFigureOut">
              <a:rPr lang="it-IT" smtClean="0"/>
              <a:pPr/>
              <a:t>05/10/2012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110929A-4ED7-C74E-91D1-63FFA11DD5A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93635"/>
            <a:ext cx="7772400" cy="6751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i="1" cap="all" dirty="0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MEZZI DI TRASPORTO VIA ACQUA</a:t>
            </a:r>
            <a:r>
              <a:rPr lang="it-IT" sz="4000" b="1" i="1" cap="all" dirty="0" smtClean="0">
                <a:ln w="0"/>
                <a:solidFill>
                  <a:srgbClr val="9913F1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it-IT" sz="4000" b="1" i="1" cap="all" dirty="0">
              <a:ln w="0"/>
              <a:solidFill>
                <a:srgbClr val="9913F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61105" y="1599183"/>
            <a:ext cx="42122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Ricerca Di</a:t>
            </a:r>
            <a:endParaRPr lang="it-IT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6557306" y="4581128"/>
            <a:ext cx="2263166" cy="2016224"/>
          </a:xfrm>
        </p:spPr>
        <p:txBody>
          <a:bodyPr>
            <a:normAutofit/>
          </a:bodyPr>
          <a:lstStyle/>
          <a:p>
            <a:r>
              <a:rPr lang="it-IT" sz="1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Igor </a:t>
            </a:r>
            <a:r>
              <a:rPr lang="it-IT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Baioni</a:t>
            </a:r>
          </a:p>
          <a:p>
            <a:r>
              <a:rPr lang="it-IT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Valentina Cantiani</a:t>
            </a:r>
          </a:p>
          <a:p>
            <a:r>
              <a:rPr lang="it-IT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Michael Foschia</a:t>
            </a:r>
          </a:p>
          <a:p>
            <a:r>
              <a:rPr lang="it-IT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Stefano Graziosi</a:t>
            </a:r>
          </a:p>
          <a:p>
            <a:r>
              <a:rPr lang="it-IT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Alice Prezioso</a:t>
            </a:r>
            <a:endParaRPr lang="it-IT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4826" y="11703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603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260648"/>
            <a:ext cx="7583487" cy="828364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BARCHE A 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VELA</a:t>
            </a:r>
            <a:endParaRPr lang="it-IT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9463" y="1484784"/>
            <a:ext cx="7583487" cy="1512168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 smtClean="0"/>
              <a:t>Le barche a vela arrivano a misurare 5-6 metri e sfruttano sia le correnti d’aria tramite delle vele sia dei motori che facilitano la navigazione. Sono destinate ad un uso sportivo o a piccole escursioni e quindi una forma di turismo.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Unknown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370064"/>
            <a:ext cx="5544616" cy="2939256"/>
          </a:xfrm>
          <a:prstGeom prst="rect">
            <a:avLst/>
          </a:prstGeom>
        </p:spPr>
      </p:pic>
      <p:pic>
        <p:nvPicPr>
          <p:cNvPr id="5" name="Immagine 4" descr="Home.png">
            <a:hlinkClick r:id="rId4" action="ppaction://hlinksldjump" highlightClick="1">
              <a:snd r:embed="rId5" name="Clic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572302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14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332656"/>
            <a:ext cx="7583487" cy="75635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b="1" dirty="0">
                <a:ln w="50800"/>
                <a:solidFill>
                  <a:schemeClr val="bg1">
                    <a:shade val="50000"/>
                  </a:schemeClr>
                </a:solidFill>
              </a:rPr>
              <a:t>LE NAVI PORTA-CONTAINER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9463" y="1412776"/>
            <a:ext cx="7583487" cy="1944216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/>
              <a:t>Le navi portacontainer sono navi il cui intero carico è costituito da container. Questi ultimi possono poi essere trasportati alla meta finale con dei camion o per mezzo </a:t>
            </a:r>
            <a:r>
              <a:rPr lang="it-IT" sz="1800" dirty="0">
                <a:solidFill>
                  <a:srgbClr val="FFFFFF"/>
                </a:solidFill>
              </a:rPr>
              <a:t>del </a:t>
            </a:r>
            <a:r>
              <a:rPr lang="it-IT" sz="1800" dirty="0" smtClean="0">
                <a:solidFill>
                  <a:srgbClr val="FFFFFF"/>
                </a:solidFill>
              </a:rPr>
              <a:t>treno. Le </a:t>
            </a:r>
            <a:r>
              <a:rPr lang="it-IT" sz="1800" dirty="0">
                <a:solidFill>
                  <a:srgbClr val="FFFFFF"/>
                </a:solidFill>
              </a:rPr>
              <a:t>navi portacontainer hanno di solito motori a gasolio </a:t>
            </a:r>
            <a:r>
              <a:rPr lang="it-IT" sz="1800" dirty="0"/>
              <a:t>e un equipaggio che può variare dalle 20 alle 40 persone.</a:t>
            </a:r>
          </a:p>
          <a:p>
            <a:pPr algn="just"/>
            <a:endParaRPr lang="it-IT" dirty="0"/>
          </a:p>
        </p:txBody>
      </p:sp>
      <p:pic>
        <p:nvPicPr>
          <p:cNvPr id="4" name="Immagine 3" descr="windowslivewriterinuoviarrividigallerathaisallastail4otto-e81bcontainer-ship-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429000"/>
            <a:ext cx="6384771" cy="3007122"/>
          </a:xfrm>
          <a:prstGeom prst="rect">
            <a:avLst/>
          </a:prstGeom>
        </p:spPr>
      </p:pic>
      <p:pic>
        <p:nvPicPr>
          <p:cNvPr id="5" name="Immagine 4" descr="Home.png">
            <a:hlinkClick r:id="rId4" action="ppaction://hlinksldjump" highlightClick="1">
              <a:snd r:embed="rId5" name="Clic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572302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94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332656"/>
            <a:ext cx="7583487" cy="612340"/>
          </a:xfrm>
        </p:spPr>
        <p:txBody>
          <a:bodyPr/>
          <a:lstStyle/>
          <a:p>
            <a:pPr algn="ctr"/>
            <a:r>
              <a:rPr lang="it-IT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 </a:t>
            </a:r>
            <a:r>
              <a:rPr lang="it-IT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CANOE</a:t>
            </a:r>
            <a:endParaRPr lang="it-IT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9463" y="1268760"/>
            <a:ext cx="7583487" cy="1224136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/>
              <a:t>Sono anch’esse utilizzate per lo sport e si muovono attraverso i remi. Può trasportare dalle 1 alle 3 persone e riescono ad attraversare canyon, rapide e fiumi.</a:t>
            </a:r>
          </a:p>
          <a:p>
            <a:endParaRPr lang="it-IT" dirty="0"/>
          </a:p>
        </p:txBody>
      </p:sp>
      <p:pic>
        <p:nvPicPr>
          <p:cNvPr id="4" name="Immagine 3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843544"/>
            <a:ext cx="453650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Home.png">
            <a:hlinkClick r:id="rId3" action="ppaction://hlinksldjump" highlightClick="1">
              <a:snd r:embed="rId4" name="Clic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572302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489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83487" cy="644771"/>
          </a:xfrm>
        </p:spPr>
        <p:txBody>
          <a:bodyPr/>
          <a:lstStyle/>
          <a:p>
            <a:pPr algn="ctr"/>
            <a:r>
              <a:rPr lang="it-IT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LE NAVI </a:t>
            </a:r>
            <a:r>
              <a:rPr lang="it-IT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PASSEGGERE</a:t>
            </a:r>
            <a:endParaRPr lang="it-IT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7930" y="4221089"/>
            <a:ext cx="7762075" cy="1944215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/>
              <a:t>Per nave passeggeri si intende in modo generico una nave specializzata nel trasporto di passeggeri con o senza regolare servizio di linea. In questo gruppo si trovano anche i </a:t>
            </a:r>
            <a:r>
              <a:rPr lang="it-IT" sz="1800" dirty="0" smtClean="0"/>
              <a:t>transatlantici</a:t>
            </a:r>
            <a:r>
              <a:rPr lang="it-IT" sz="1800" dirty="0"/>
              <a:t> </a:t>
            </a:r>
            <a:r>
              <a:rPr lang="it-IT" sz="1800" dirty="0" smtClean="0"/>
              <a:t>e </a:t>
            </a:r>
            <a:r>
              <a:rPr lang="it-IT" sz="1800" dirty="0"/>
              <a:t>navi da </a:t>
            </a:r>
            <a:r>
              <a:rPr lang="it-IT" sz="1800" dirty="0" smtClean="0"/>
              <a:t>crociera. Servono </a:t>
            </a:r>
            <a:r>
              <a:rPr lang="it-IT" sz="1800" dirty="0"/>
              <a:t>a garantire un comodo e rilassante viaggio e sono un’importante riserva per il turismo. Fanno parte di questa tipologia anche i traghetti e i battelli.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 descr="Battel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19181"/>
            <a:ext cx="3847844" cy="2885883"/>
          </a:xfrm>
          <a:prstGeom prst="rect">
            <a:avLst/>
          </a:prstGeom>
        </p:spPr>
      </p:pic>
      <p:pic>
        <p:nvPicPr>
          <p:cNvPr id="7" name="Immagine 6" descr="Croce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28" y="1124744"/>
            <a:ext cx="3864577" cy="2898434"/>
          </a:xfrm>
          <a:prstGeom prst="rect">
            <a:avLst/>
          </a:prstGeom>
        </p:spPr>
      </p:pic>
      <p:pic>
        <p:nvPicPr>
          <p:cNvPr id="8" name="Immagine 7" descr="Home.png">
            <a:hlinkClick r:id="rId4" action="ppaction://hlinksldjump" highlightClick="1">
              <a:snd r:embed="rId5" name="Clic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572302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69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260648"/>
            <a:ext cx="7583487" cy="648072"/>
          </a:xfrm>
        </p:spPr>
        <p:txBody>
          <a:bodyPr/>
          <a:lstStyle/>
          <a:p>
            <a:pPr algn="ctr"/>
            <a:r>
              <a:rPr lang="it-IT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PROBLEMI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9463" y="980728"/>
            <a:ext cx="7583487" cy="302433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dirty="0" smtClean="0"/>
              <a:t>L’inquinamento del mare è causato dai numerosi e disastrosi scarichi di rifiuti e sostanze nocive che le navi si disfano durante la loro navigazione. 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it-IT" dirty="0" smtClean="0"/>
              <a:t>La Convenzione delle Nazioni Unite ha il compito di prevenire tali scarichi e eventuali inquinamenti. I mari sono prevalentemente inquinati da pesca eccessiva da parte dei pescherecci. L’inquinamento è dato anche e soprattutto dal petrolio greggio e dagli idrocarburi e, oltre al mare, questi elementi  contaminano l’aria e il suolo. 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it-IT" dirty="0" smtClean="0"/>
              <a:t>Il petrolio viene disperso in acqua a causa dei numerosi incidenti delle petroliere. Questo fenomeno causa inoltre la morte degli esseri marini che assorbono le sostanze nocive. L’inquinamento dei mari non è dato solo alla presenza di idrocarburi e sostanze derivate dal petrolio, uno dei fattori più presenti nelle acque salate sono i fertilizzanti provenienti dall’agricoltura. 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it-IT" dirty="0" smtClean="0"/>
              <a:t>Il Mar Mediterraneo è il più inquinato in assoluto dei mari.</a:t>
            </a:r>
          </a:p>
          <a:p>
            <a:endParaRPr lang="it-IT" dirty="0"/>
          </a:p>
        </p:txBody>
      </p:sp>
      <p:pic>
        <p:nvPicPr>
          <p:cNvPr id="4" name="Immagine 3" descr="Torrey Cany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132584"/>
            <a:ext cx="5701401" cy="2374404"/>
          </a:xfrm>
          <a:prstGeom prst="rect">
            <a:avLst/>
          </a:prstGeom>
        </p:spPr>
      </p:pic>
      <p:pic>
        <p:nvPicPr>
          <p:cNvPr id="5" name="Immagine 4" descr="Home.png">
            <a:hlinkClick r:id="rId3" action="ppaction://hlinksldjump" highlightClick="1">
              <a:snd r:embed="rId4" name="Clic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572302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8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434362"/>
            <a:ext cx="7583487" cy="660684"/>
          </a:xfrm>
        </p:spPr>
        <p:txBody>
          <a:bodyPr/>
          <a:lstStyle/>
          <a:p>
            <a:pPr algn="ctr"/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INDICE</a:t>
            </a:r>
            <a:endParaRPr lang="it-IT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9463" y="1268760"/>
            <a:ext cx="7583487" cy="5112568"/>
          </a:xfrm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FFFFFF"/>
                </a:solidFill>
                <a:hlinkClick r:id="rId2" action="ppaction://hlinksldjump">
                  <a:snd r:embed="rId3" name="Clic"/>
                </a:hlinkClick>
              </a:rPr>
              <a:t>Gli </a:t>
            </a:r>
            <a:r>
              <a:rPr lang="it-IT" sz="1800" dirty="0">
                <a:solidFill>
                  <a:srgbClr val="FFFFFF"/>
                </a:solidFill>
                <a:hlinkClick r:id="rId2" action="ppaction://hlinksldjump">
                  <a:snd r:embed="rId3" name="Clic"/>
                </a:hlinkClick>
              </a:rPr>
              <a:t>elementi strutturali di </a:t>
            </a:r>
            <a:r>
              <a:rPr lang="it-IT" sz="1800" dirty="0" smtClean="0">
                <a:solidFill>
                  <a:srgbClr val="FFFFFF"/>
                </a:solidFill>
                <a:hlinkClick r:id="rId2" action="ppaction://hlinksldjump">
                  <a:snd r:embed="rId3" name="Clic"/>
                </a:hlinkClick>
              </a:rPr>
              <a:t>un’imbarcazione</a:t>
            </a:r>
            <a:r>
              <a:rPr lang="it-IT" sz="1800" dirty="0" smtClean="0">
                <a:solidFill>
                  <a:srgbClr val="FFFFFF"/>
                </a:solidFill>
              </a:rPr>
              <a:t> …………………………… </a:t>
            </a:r>
            <a:r>
              <a:rPr lang="it-IT" sz="1800" dirty="0" err="1" smtClean="0">
                <a:solidFill>
                  <a:srgbClr val="FFFFFF"/>
                </a:solidFill>
              </a:rPr>
              <a:t>pag</a:t>
            </a:r>
            <a:r>
              <a:rPr lang="it-IT" sz="1800" dirty="0" smtClean="0">
                <a:solidFill>
                  <a:srgbClr val="FFFFFF"/>
                </a:solidFill>
              </a:rPr>
              <a:t> 03</a:t>
            </a:r>
            <a:endParaRPr lang="it-IT" sz="1800" dirty="0">
              <a:solidFill>
                <a:srgbClr val="FFFFFF"/>
              </a:solidFill>
            </a:endParaRPr>
          </a:p>
          <a:p>
            <a:r>
              <a:rPr lang="it-IT" sz="1800" dirty="0" smtClean="0">
                <a:hlinkClick r:id="rId4" action="ppaction://hlinksldjump">
                  <a:snd r:embed="rId3" name="Clic"/>
                </a:hlinkClick>
              </a:rPr>
              <a:t>Il </a:t>
            </a:r>
            <a:r>
              <a:rPr lang="it-IT" sz="1800" dirty="0">
                <a:hlinkClick r:id="rId4" action="ppaction://hlinksldjump">
                  <a:snd r:embed="rId3" name="Clic"/>
                </a:hlinkClick>
              </a:rPr>
              <a:t>principio di Archimede</a:t>
            </a:r>
            <a:r>
              <a:rPr lang="it-IT" sz="1800" dirty="0"/>
              <a:t> </a:t>
            </a:r>
            <a:r>
              <a:rPr lang="it-IT" sz="1800" dirty="0" smtClean="0"/>
              <a:t>…………………………………………………………. </a:t>
            </a:r>
            <a:r>
              <a:rPr lang="it-IT" sz="1800" dirty="0" err="1"/>
              <a:t>p</a:t>
            </a:r>
            <a:r>
              <a:rPr lang="it-IT" sz="1800" dirty="0" err="1" smtClean="0"/>
              <a:t>ag</a:t>
            </a:r>
            <a:r>
              <a:rPr lang="it-IT" sz="1800" dirty="0" smtClean="0"/>
              <a:t> 06</a:t>
            </a:r>
            <a:endParaRPr lang="it-IT" sz="1800" dirty="0"/>
          </a:p>
          <a:p>
            <a:r>
              <a:rPr lang="it-IT" sz="1800" dirty="0" smtClean="0">
                <a:hlinkClick r:id="rId5" action="ppaction://hlinksldjump">
                  <a:snd r:embed="rId3" name="Clic"/>
                </a:hlinkClick>
              </a:rPr>
              <a:t>Vari modelli di imbarcazioni</a:t>
            </a:r>
            <a:r>
              <a:rPr lang="it-IT" sz="1800" dirty="0" smtClean="0"/>
              <a:t> ……………………………………………………. </a:t>
            </a:r>
            <a:r>
              <a:rPr lang="it-IT" sz="1800" dirty="0" err="1" smtClean="0"/>
              <a:t>pag</a:t>
            </a:r>
            <a:r>
              <a:rPr lang="it-IT" sz="1800" dirty="0" smtClean="0"/>
              <a:t> 07</a:t>
            </a:r>
            <a:endParaRPr lang="it-IT" sz="1800" dirty="0"/>
          </a:p>
          <a:p>
            <a:r>
              <a:rPr lang="it-IT" sz="1800" dirty="0" smtClean="0">
                <a:hlinkClick r:id="rId6" action="ppaction://hlinksldjump">
                  <a:snd r:embed="rId3" name="Clic"/>
                </a:hlinkClick>
              </a:rPr>
              <a:t>Le petroliere</a:t>
            </a:r>
            <a:r>
              <a:rPr lang="it-IT" sz="1800" dirty="0" smtClean="0"/>
              <a:t> …………………………………………………………………………… </a:t>
            </a:r>
            <a:r>
              <a:rPr lang="it-IT" sz="1800" dirty="0" err="1" smtClean="0"/>
              <a:t>pag</a:t>
            </a:r>
            <a:r>
              <a:rPr lang="it-IT" sz="1800" dirty="0" smtClean="0"/>
              <a:t> 08</a:t>
            </a:r>
            <a:endParaRPr lang="it-IT" sz="1800" dirty="0"/>
          </a:p>
          <a:p>
            <a:r>
              <a:rPr lang="it-IT" sz="1800" dirty="0" smtClean="0">
                <a:hlinkClick r:id="rId7" action="ppaction://hlinksldjump">
                  <a:snd r:embed="rId3" name="Clic"/>
                </a:hlinkClick>
              </a:rPr>
              <a:t>I pescherecci</a:t>
            </a:r>
            <a:r>
              <a:rPr lang="it-IT" sz="1800" dirty="0" smtClean="0"/>
              <a:t> ……………………………………………………………………………. </a:t>
            </a:r>
            <a:r>
              <a:rPr lang="it-IT" sz="1800" dirty="0" err="1" smtClean="0"/>
              <a:t>pag</a:t>
            </a:r>
            <a:r>
              <a:rPr lang="it-IT" sz="1800" dirty="0" smtClean="0"/>
              <a:t> 09</a:t>
            </a:r>
            <a:endParaRPr lang="it-IT" sz="1800" dirty="0"/>
          </a:p>
          <a:p>
            <a:r>
              <a:rPr lang="it-IT" sz="1800" dirty="0" smtClean="0">
                <a:hlinkClick r:id="rId8" action="ppaction://hlinksldjump">
                  <a:snd r:embed="rId3" name="Clic"/>
                </a:hlinkClick>
              </a:rPr>
              <a:t>Le </a:t>
            </a:r>
            <a:r>
              <a:rPr lang="it-IT" sz="1800" dirty="0">
                <a:hlinkClick r:id="rId8" action="ppaction://hlinksldjump">
                  <a:snd r:embed="rId3" name="Clic"/>
                </a:hlinkClick>
              </a:rPr>
              <a:t>barche a </a:t>
            </a:r>
            <a:r>
              <a:rPr lang="it-IT" sz="1800" dirty="0" smtClean="0">
                <a:hlinkClick r:id="rId8" action="ppaction://hlinksldjump">
                  <a:snd r:embed="rId3" name="Clic"/>
                </a:hlinkClick>
              </a:rPr>
              <a:t>vela</a:t>
            </a:r>
            <a:r>
              <a:rPr lang="it-IT" sz="1800" dirty="0" smtClean="0"/>
              <a:t> ………………………………………………………………………. </a:t>
            </a:r>
            <a:r>
              <a:rPr lang="it-IT" sz="1800" dirty="0" err="1" smtClean="0"/>
              <a:t>pag</a:t>
            </a:r>
            <a:r>
              <a:rPr lang="it-IT" sz="1800" dirty="0" smtClean="0"/>
              <a:t> 10</a:t>
            </a:r>
            <a:endParaRPr lang="it-IT" sz="1800" dirty="0"/>
          </a:p>
          <a:p>
            <a:r>
              <a:rPr lang="it-IT" sz="1800" dirty="0" smtClean="0">
                <a:hlinkClick r:id="rId9" action="ppaction://hlinksldjump">
                  <a:snd r:embed="rId3" name="Clic"/>
                </a:hlinkClick>
              </a:rPr>
              <a:t>Le </a:t>
            </a:r>
            <a:r>
              <a:rPr lang="it-IT" sz="1800" dirty="0">
                <a:hlinkClick r:id="rId9" action="ppaction://hlinksldjump">
                  <a:snd r:embed="rId3" name="Clic"/>
                </a:hlinkClick>
              </a:rPr>
              <a:t>navi porta-</a:t>
            </a:r>
            <a:r>
              <a:rPr lang="it-IT" sz="1800" dirty="0" smtClean="0">
                <a:hlinkClick r:id="rId9" action="ppaction://hlinksldjump">
                  <a:snd r:embed="rId3" name="Clic"/>
                </a:hlinkClick>
              </a:rPr>
              <a:t>container</a:t>
            </a:r>
            <a:r>
              <a:rPr lang="it-IT" sz="1800" dirty="0" smtClean="0"/>
              <a:t> …………………………………………………………… pag11</a:t>
            </a:r>
            <a:endParaRPr lang="it-IT" sz="1800" dirty="0"/>
          </a:p>
          <a:p>
            <a:r>
              <a:rPr lang="it-IT" sz="1800" dirty="0" smtClean="0">
                <a:hlinkClick r:id="rId10" action="ppaction://hlinksldjump">
                  <a:snd r:embed="rId3" name="Clic"/>
                </a:hlinkClick>
              </a:rPr>
              <a:t>Le canoe</a:t>
            </a:r>
            <a:r>
              <a:rPr lang="it-IT" sz="1800" dirty="0" smtClean="0"/>
              <a:t> …………………………………………………………………………………… </a:t>
            </a:r>
            <a:r>
              <a:rPr lang="it-IT" sz="1800" dirty="0" err="1" smtClean="0"/>
              <a:t>pag</a:t>
            </a:r>
            <a:r>
              <a:rPr lang="it-IT" sz="1800" dirty="0" smtClean="0"/>
              <a:t> 12</a:t>
            </a:r>
            <a:endParaRPr lang="it-IT" sz="1800" dirty="0"/>
          </a:p>
          <a:p>
            <a:r>
              <a:rPr lang="it-IT" sz="1800" dirty="0" smtClean="0">
                <a:hlinkClick r:id="rId11" action="ppaction://hlinksldjump">
                  <a:snd r:embed="rId3" name="Clic"/>
                </a:hlinkClick>
              </a:rPr>
              <a:t>Le </a:t>
            </a:r>
            <a:r>
              <a:rPr lang="it-IT" sz="1800" dirty="0">
                <a:hlinkClick r:id="rId11" action="ppaction://hlinksldjump">
                  <a:snd r:embed="rId3" name="Clic"/>
                </a:hlinkClick>
              </a:rPr>
              <a:t>navi </a:t>
            </a:r>
            <a:r>
              <a:rPr lang="it-IT" sz="1800" dirty="0" smtClean="0">
                <a:hlinkClick r:id="rId11" action="ppaction://hlinksldjump">
                  <a:snd r:embed="rId3" name="Clic"/>
                </a:hlinkClick>
              </a:rPr>
              <a:t>passeggere</a:t>
            </a:r>
            <a:r>
              <a:rPr lang="it-IT" sz="1800" dirty="0" smtClean="0"/>
              <a:t> …………………………………………………………………. </a:t>
            </a:r>
            <a:r>
              <a:rPr lang="it-IT" sz="1800" dirty="0" err="1" smtClean="0"/>
              <a:t>pag</a:t>
            </a:r>
            <a:r>
              <a:rPr lang="it-IT" sz="1800" dirty="0" smtClean="0"/>
              <a:t> 13</a:t>
            </a:r>
            <a:endParaRPr lang="it-IT" sz="1800" dirty="0"/>
          </a:p>
          <a:p>
            <a:r>
              <a:rPr lang="it-IT" sz="1800" dirty="0" smtClean="0">
                <a:hlinkClick r:id="rId12" action="ppaction://hlinksldjump">
                  <a:snd r:embed="rId3" name="Clic"/>
                </a:hlinkClick>
              </a:rPr>
              <a:t>Problemi</a:t>
            </a:r>
            <a:r>
              <a:rPr lang="it-IT" sz="1800" dirty="0" smtClean="0"/>
              <a:t> …………………………………………………………………………………. </a:t>
            </a:r>
            <a:r>
              <a:rPr lang="it-IT" sz="1800" dirty="0" err="1" smtClean="0"/>
              <a:t>pag</a:t>
            </a:r>
            <a:r>
              <a:rPr lang="it-IT" sz="1800" dirty="0" smtClean="0"/>
              <a:t> 14</a:t>
            </a:r>
            <a:endParaRPr lang="it-IT" sz="1800" dirty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xmlns="" val="10359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0108" y="481905"/>
            <a:ext cx="7766575" cy="623822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lementi strutturali di un’imbarcazione</a:t>
            </a:r>
            <a:endParaRPr lang="it-IT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579102" y="1213403"/>
            <a:ext cx="2927581" cy="3458769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 descr="image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229" y="1632992"/>
            <a:ext cx="8279890" cy="44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9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1718" y="714435"/>
            <a:ext cx="7790331" cy="1130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Gli elementi principali di un’imbarcazione sono</a:t>
            </a:r>
            <a:r>
              <a:rPr lang="it-IT" dirty="0" smtClean="0"/>
              <a:t>:</a:t>
            </a:r>
          </a:p>
          <a:p>
            <a:r>
              <a:rPr lang="it-IT" sz="1600" dirty="0" smtClean="0"/>
              <a:t>SCAFO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1800" dirty="0" smtClean="0"/>
          </a:p>
        </p:txBody>
      </p:sp>
      <p:sp>
        <p:nvSpPr>
          <p:cNvPr id="7" name="Rettangolo 6"/>
          <p:cNvSpPr/>
          <p:nvPr/>
        </p:nvSpPr>
        <p:spPr>
          <a:xfrm>
            <a:off x="4653374" y="1244659"/>
            <a:ext cx="3923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insieme delle parti esterne e delle pareti divisorie. Comprende la carena e la chiglia, una trave che collega la prua alla poppa.</a:t>
            </a:r>
          </a:p>
        </p:txBody>
      </p:sp>
      <p:pic>
        <p:nvPicPr>
          <p:cNvPr id="2" name="Immagine 1" descr="Scaf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242" y="1087847"/>
            <a:ext cx="1944216" cy="1497896"/>
          </a:xfrm>
          <a:prstGeom prst="rect">
            <a:avLst/>
          </a:prstGeom>
        </p:spPr>
      </p:pic>
      <p:pic>
        <p:nvPicPr>
          <p:cNvPr id="4" name="Immagine 3" descr="motore-haven-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068960"/>
            <a:ext cx="1934186" cy="136815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627427" y="3081364"/>
            <a:ext cx="4221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l’insieme di tutti i motori e gli organi da ausilio. </a:t>
            </a:r>
          </a:p>
        </p:txBody>
      </p:sp>
      <p:pic>
        <p:nvPicPr>
          <p:cNvPr id="11" name="Immagine 10" descr="images-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760487"/>
            <a:ext cx="1932445" cy="1332809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627427" y="4760487"/>
            <a:ext cx="3977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organo di propulsione formato da un mozzo e da delle pale sagomate.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91718" y="3081364"/>
            <a:ext cx="15760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it-IT" sz="1600" dirty="0">
                <a:solidFill>
                  <a:schemeClr val="bg1"/>
                </a:solidFill>
              </a:rPr>
              <a:t>APPARATO</a:t>
            </a:r>
          </a:p>
          <a:p>
            <a:pPr defTabSz="914400"/>
            <a:r>
              <a:rPr lang="it-IT" sz="1600" dirty="0" smtClean="0">
                <a:solidFill>
                  <a:schemeClr val="bg1"/>
                </a:solidFill>
              </a:rPr>
              <a:t>    MOTORE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55576" y="4760487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2575" indent="-282575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it-IT" sz="1600" dirty="0">
                <a:solidFill>
                  <a:schemeClr val="bg1"/>
                </a:solidFill>
              </a:rPr>
              <a:t>ELICA</a:t>
            </a:r>
          </a:p>
        </p:txBody>
      </p:sp>
    </p:spTree>
    <p:extLst>
      <p:ext uri="{BB962C8B-B14F-4D97-AF65-F5344CB8AC3E}">
        <p14:creationId xmlns:p14="http://schemas.microsoft.com/office/powerpoint/2010/main" xmlns="" val="33016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9463" y="533098"/>
            <a:ext cx="1344265" cy="448072"/>
          </a:xfrm>
        </p:spPr>
        <p:txBody>
          <a:bodyPr>
            <a:normAutofit/>
          </a:bodyPr>
          <a:lstStyle/>
          <a:p>
            <a:r>
              <a:rPr lang="it-IT" sz="1800" dirty="0"/>
              <a:t>TIMONE </a:t>
            </a:r>
          </a:p>
        </p:txBody>
      </p:sp>
      <p:pic>
        <p:nvPicPr>
          <p:cNvPr id="4" name="Immagine 3" descr="7920905-timone-di-una-nave-a-ve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9860" y="630008"/>
            <a:ext cx="1933200" cy="136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901688" y="489864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FFFFFF"/>
                </a:solidFill>
              </a:rPr>
              <a:t>organo di guida della nave, asse verticale situata davanti all’elica sulla poppa. </a:t>
            </a:r>
          </a:p>
        </p:txBody>
      </p:sp>
      <p:sp>
        <p:nvSpPr>
          <p:cNvPr id="9" name="Rettangolo 8"/>
          <p:cNvSpPr/>
          <p:nvPr/>
        </p:nvSpPr>
        <p:spPr>
          <a:xfrm>
            <a:off x="779463" y="2196700"/>
            <a:ext cx="2082621" cy="902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2575" indent="-282575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it-IT" dirty="0">
                <a:solidFill>
                  <a:schemeClr val="bg1"/>
                </a:solidFill>
              </a:rPr>
              <a:t>PINNE</a:t>
            </a:r>
          </a:p>
          <a:p>
            <a:pPr defTabSz="914400"/>
            <a:r>
              <a:rPr lang="it-IT" dirty="0" smtClean="0">
                <a:solidFill>
                  <a:schemeClr val="bg1"/>
                </a:solidFill>
              </a:rPr>
              <a:t>    STABILIZZATRICI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1" name="Immagine 10" descr="039F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9860" y="2300774"/>
            <a:ext cx="1933200" cy="136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4914192" y="2160630"/>
            <a:ext cx="38759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FFFFFF"/>
                </a:solidFill>
              </a:rPr>
              <a:t>progettate </a:t>
            </a:r>
            <a:r>
              <a:rPr lang="it-IT" dirty="0">
                <a:solidFill>
                  <a:srgbClr val="FFFFFF"/>
                </a:solidFill>
              </a:rPr>
              <a:t>per ridurre al minimo il movimento longitudinale della nave dovuto al moto ondoso, si </a:t>
            </a:r>
            <a:r>
              <a:rPr lang="it-IT" dirty="0" smtClean="0">
                <a:solidFill>
                  <a:srgbClr val="FFFFFF"/>
                </a:solidFill>
              </a:rPr>
              <a:t>trovano </a:t>
            </a:r>
            <a:r>
              <a:rPr lang="it-IT" dirty="0">
                <a:solidFill>
                  <a:srgbClr val="FFFFFF"/>
                </a:solidFill>
              </a:rPr>
              <a:t>sotto linea di galleggiamento, </a:t>
            </a:r>
            <a:r>
              <a:rPr lang="it-IT" dirty="0" smtClean="0">
                <a:solidFill>
                  <a:srgbClr val="FFFFFF"/>
                </a:solidFill>
              </a:rPr>
              <a:t>sono organi </a:t>
            </a:r>
            <a:r>
              <a:rPr lang="it-IT" dirty="0">
                <a:solidFill>
                  <a:srgbClr val="FFFFFF"/>
                </a:solidFill>
              </a:rPr>
              <a:t>mobile a forma di </a:t>
            </a:r>
            <a:r>
              <a:rPr lang="it-IT" dirty="0" smtClean="0">
                <a:solidFill>
                  <a:srgbClr val="FFFFFF"/>
                </a:solidFill>
              </a:rPr>
              <a:t>pinne. 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79462" y="4130981"/>
            <a:ext cx="7896993" cy="2034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2575" indent="-282575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it-IT" dirty="0">
                <a:solidFill>
                  <a:schemeClr val="bg1"/>
                </a:solidFill>
              </a:rPr>
              <a:t>LA STAZZA: capacità di portata della nave espressa in tonnellate.</a:t>
            </a:r>
          </a:p>
          <a:p>
            <a:pPr marL="282575" indent="-282575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it-IT" dirty="0">
                <a:solidFill>
                  <a:schemeClr val="bg1"/>
                </a:solidFill>
              </a:rPr>
              <a:t>LA PORTATA: capacità di carico.</a:t>
            </a:r>
          </a:p>
          <a:p>
            <a:pPr marL="282575" indent="-282575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it-IT" dirty="0">
                <a:solidFill>
                  <a:schemeClr val="bg1"/>
                </a:solidFill>
              </a:rPr>
              <a:t>IL DISLOCAMENTO: il peso totale della nave vuota in acqua. La velocità è espressa in nodi ( miglia nautiche all’ora ).</a:t>
            </a:r>
          </a:p>
        </p:txBody>
      </p:sp>
      <p:pic>
        <p:nvPicPr>
          <p:cNvPr id="7" name="Immagine 6" descr="Home.png">
            <a:hlinkClick r:id="rId4" action="ppaction://hlinksldjump" highlightClick="1">
              <a:snd r:embed="rId5" name="Clic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03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404664"/>
            <a:ext cx="7583487" cy="1008112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9463" y="2276872"/>
            <a:ext cx="7583487" cy="3096344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/>
              <a:t>Un corpo immerso in un liquido riceve un spinta verso l’alto: questa forza è chiamata spinta idrostatica.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it-IT" sz="1800" dirty="0"/>
              <a:t>Quest’ultima è uguale alla spinta che riceve il liquido spostato e compresso.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it-IT" sz="1800" dirty="0"/>
              <a:t>Quindi maggiore è la densità del liquido tanto è maggiore la spinta che riceve l’imbarcazione; se altrimenti la densità del liquido è quantità più elevate del solido esso affonda.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48828" y="12524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187624" y="1039800"/>
            <a:ext cx="61926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IL PRINCIPIO DI ARCHIMEDE</a:t>
            </a:r>
          </a:p>
        </p:txBody>
      </p:sp>
      <p:pic>
        <p:nvPicPr>
          <p:cNvPr id="6" name="Immagine 5" descr="Home.png">
            <a:hlinkClick r:id="rId2" action="ppaction://hlinksldjump" highlightClick="1">
              <a:snd r:embed="rId3" name="Clic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5733256"/>
            <a:ext cx="720080" cy="720080"/>
          </a:xfrm>
          <a:prstGeom prst="rect">
            <a:avLst/>
          </a:prstGeom>
        </p:spPr>
      </p:pic>
      <p:pic>
        <p:nvPicPr>
          <p:cNvPr id="9218" name="Picture 2" descr="http://www.galenotech.org/chimfis/archimed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468340"/>
            <a:ext cx="2571750" cy="1809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77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762437"/>
            <a:ext cx="7583487" cy="660684"/>
          </a:xfrm>
        </p:spPr>
        <p:txBody>
          <a:bodyPr/>
          <a:lstStyle/>
          <a:p>
            <a:pPr algn="ctr"/>
            <a:r>
              <a:rPr lang="it-IT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VARI </a:t>
            </a:r>
            <a:r>
              <a:rPr lang="it-IT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MODELLI DI IMBARCAZIONI</a:t>
            </a:r>
            <a:endParaRPr lang="it-IT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592088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dirty="0"/>
              <a:t>LE PETROLIERE</a:t>
            </a:r>
          </a:p>
          <a:p>
            <a:endParaRPr lang="it-IT" dirty="0"/>
          </a:p>
        </p:txBody>
      </p:sp>
      <p:pic>
        <p:nvPicPr>
          <p:cNvPr id="5" name="Immagine 4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721114"/>
            <a:ext cx="6984776" cy="31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29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9463" y="836712"/>
            <a:ext cx="7583487" cy="2304256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/>
              <a:t>Le petroliere arrivano a pesare 500.000 e a misurare i 350 metri di lunghezza. Esse trasportano petrolio, idrocarburi ( gas, metano e olio ). Sono talmente grandi e ingombranti che sono costrette a scaricare ciò che trasportano un po’ più lontano dal porto e precisamente in delle isolette galleggianti. Le manovre sono completamente automatizzate così che l’equipaggio è di circa 20-30 persone. La loro stazza varia dai 200-300 mila tonnellate.</a:t>
            </a:r>
          </a:p>
          <a:p>
            <a:endParaRPr lang="it-IT" dirty="0"/>
          </a:p>
        </p:txBody>
      </p:sp>
      <p:pic>
        <p:nvPicPr>
          <p:cNvPr id="4" name="Immagine 3" descr="738477285_3983865793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397350"/>
            <a:ext cx="6732240" cy="3096384"/>
          </a:xfrm>
          <a:prstGeom prst="rect">
            <a:avLst/>
          </a:prstGeom>
        </p:spPr>
      </p:pic>
      <p:pic>
        <p:nvPicPr>
          <p:cNvPr id="5" name="Immagine 4" descr="Home.png">
            <a:hlinkClick r:id="rId4" action="ppaction://hlinksldjump" highlightClick="1">
              <a:snd r:embed="rId5" name="Clic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572302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4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35366" cy="57606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 </a:t>
            </a:r>
            <a:r>
              <a:rPr lang="it-IT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PESCHERECCI</a:t>
            </a:r>
            <a:endParaRPr lang="it-IT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412776"/>
            <a:ext cx="7583487" cy="1728192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/>
              <a:t>Sono delle barche utilizzate dai pescatori per pescare vari tipi di pesci dai quali prendono il loro nome. Sono muniti di sonar o radar utili per individuare i branchi di pesci. I pescatori usano reti o esche innescate sui fondali marini per pescare. </a:t>
            </a:r>
          </a:p>
          <a:p>
            <a:pPr algn="just"/>
            <a:endParaRPr lang="it-IT" dirty="0"/>
          </a:p>
        </p:txBody>
      </p:sp>
      <p:pic>
        <p:nvPicPr>
          <p:cNvPr id="6" name="Immagine 5" descr="peschereccio.jpg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140968"/>
            <a:ext cx="5184576" cy="3168352"/>
          </a:xfrm>
          <a:prstGeom prst="rect">
            <a:avLst/>
          </a:prstGeom>
        </p:spPr>
      </p:pic>
      <p:pic>
        <p:nvPicPr>
          <p:cNvPr id="5" name="Immagine 4" descr="Home.png">
            <a:hlinkClick r:id="rId4" action="ppaction://hlinksldjump" highlightClick="1">
              <a:snd r:embed="rId5" name="Clic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572302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3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Rivoluzione">
  <a:themeElements>
    <a:clrScheme name="Rivoluzione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ivoluzione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ivoluzione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Rivoluzione.thmx</Template>
  <TotalTime>501</TotalTime>
  <Words>783</Words>
  <Application>Microsoft Macintosh PowerPoint</Application>
  <PresentationFormat>Presentazione su schermo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Rivoluzione</vt:lpstr>
      <vt:lpstr>MEZZI DI TRASPORTO VIA ACQUA </vt:lpstr>
      <vt:lpstr>INDICE</vt:lpstr>
      <vt:lpstr>Elementi strutturali di un’imbarcazione</vt:lpstr>
      <vt:lpstr>Diapositiva 4</vt:lpstr>
      <vt:lpstr>Diapositiva 5</vt:lpstr>
      <vt:lpstr> </vt:lpstr>
      <vt:lpstr>VARI MODELLI DI IMBARCAZIONI</vt:lpstr>
      <vt:lpstr>Diapositiva 8</vt:lpstr>
      <vt:lpstr> I PESCHERECCI</vt:lpstr>
      <vt:lpstr>LE BARCHE A VELA</vt:lpstr>
      <vt:lpstr>LE NAVI PORTA-CONTAINER </vt:lpstr>
      <vt:lpstr>LE CANOE</vt:lpstr>
      <vt:lpstr>LE NAVI PASSEGGERE</vt:lpstr>
      <vt:lpstr>PROBLEMI 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MEZZI DI TRASPORTO VIA ACQUA </dc:title>
  <dc:subject/>
  <dc:creator>Valentina Cantiani</dc:creator>
  <cp:keywords/>
  <dc:description/>
  <cp:lastModifiedBy>Utente</cp:lastModifiedBy>
  <cp:revision>81</cp:revision>
  <dcterms:created xsi:type="dcterms:W3CDTF">2012-10-01T15:30:08Z</dcterms:created>
  <dcterms:modified xsi:type="dcterms:W3CDTF">2012-10-05T09:12:59Z</dcterms:modified>
  <cp:category/>
</cp:coreProperties>
</file>