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226BB9-9B64-446D-B9D5-752AA6EFC4BD}" type="datetimeFigureOut">
              <a:rPr lang="es-CL" smtClean="0"/>
              <a:pPr/>
              <a:t>04-09-2012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0BD13-4756-41EB-B721-F55C2CAAB7A7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0BD13-4756-41EB-B721-F55C2CAAB7A7}" type="slidenum">
              <a:rPr lang="es-CL" smtClean="0"/>
              <a:pPr/>
              <a:t>3</a:t>
            </a:fld>
            <a:endParaRPr lang="es-C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2B1610-1DD1-474E-B950-6F92603506EB}" type="datetimeFigureOut">
              <a:rPr lang="es-CL" smtClean="0"/>
              <a:pPr/>
              <a:t>04-09-2012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024F1F4-8A89-41E7-957F-174136CC10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2B1610-1DD1-474E-B950-6F92603506EB}" type="datetimeFigureOut">
              <a:rPr lang="es-CL" smtClean="0"/>
              <a:pPr/>
              <a:t>04-09-2012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24F1F4-8A89-41E7-957F-174136CC10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2B1610-1DD1-474E-B950-6F92603506EB}" type="datetimeFigureOut">
              <a:rPr lang="es-CL" smtClean="0"/>
              <a:pPr/>
              <a:t>04-09-2012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24F1F4-8A89-41E7-957F-174136CC10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2B1610-1DD1-474E-B950-6F92603506EB}" type="datetimeFigureOut">
              <a:rPr lang="es-CL" smtClean="0"/>
              <a:pPr/>
              <a:t>04-09-2012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24F1F4-8A89-41E7-957F-174136CC10B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2B1610-1DD1-474E-B950-6F92603506EB}" type="datetimeFigureOut">
              <a:rPr lang="es-CL" smtClean="0"/>
              <a:pPr/>
              <a:t>04-09-2012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24F1F4-8A89-41E7-957F-174136CC10B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2B1610-1DD1-474E-B950-6F92603506EB}" type="datetimeFigureOut">
              <a:rPr lang="es-CL" smtClean="0"/>
              <a:pPr/>
              <a:t>04-09-2012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24F1F4-8A89-41E7-957F-174136CC10B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2B1610-1DD1-474E-B950-6F92603506EB}" type="datetimeFigureOut">
              <a:rPr lang="es-CL" smtClean="0"/>
              <a:pPr/>
              <a:t>04-09-2012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24F1F4-8A89-41E7-957F-174136CC10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2B1610-1DD1-474E-B950-6F92603506EB}" type="datetimeFigureOut">
              <a:rPr lang="es-CL" smtClean="0"/>
              <a:pPr/>
              <a:t>04-09-2012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24F1F4-8A89-41E7-957F-174136CC10B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2B1610-1DD1-474E-B950-6F92603506EB}" type="datetimeFigureOut">
              <a:rPr lang="es-CL" smtClean="0"/>
              <a:pPr/>
              <a:t>04-09-2012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24F1F4-8A89-41E7-957F-174136CC10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12B1610-1DD1-474E-B950-6F92603506EB}" type="datetimeFigureOut">
              <a:rPr lang="es-CL" smtClean="0"/>
              <a:pPr/>
              <a:t>04-09-2012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24F1F4-8A89-41E7-957F-174136CC10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2B1610-1DD1-474E-B950-6F92603506EB}" type="datetimeFigureOut">
              <a:rPr lang="es-CL" smtClean="0"/>
              <a:pPr/>
              <a:t>04-09-2012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024F1F4-8A89-41E7-957F-174136CC10B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12B1610-1DD1-474E-B950-6F92603506EB}" type="datetimeFigureOut">
              <a:rPr lang="es-CL" smtClean="0"/>
              <a:pPr/>
              <a:t>04-09-2012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024F1F4-8A89-41E7-957F-174136CC10B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3645024"/>
            <a:ext cx="8458200" cy="1222375"/>
          </a:xfrm>
        </p:spPr>
        <p:txBody>
          <a:bodyPr/>
          <a:lstStyle/>
          <a:p>
            <a:pPr algn="ctr"/>
            <a:r>
              <a:rPr lang="es-CL" dirty="0" smtClean="0"/>
              <a:t>La multiplicación</a:t>
            </a:r>
            <a:endParaRPr lang="es-CL" dirty="0"/>
          </a:p>
        </p:txBody>
      </p:sp>
      <p:sp>
        <p:nvSpPr>
          <p:cNvPr id="3" name="2 Rectángulo redondeado"/>
          <p:cNvSpPr/>
          <p:nvPr/>
        </p:nvSpPr>
        <p:spPr>
          <a:xfrm>
            <a:off x="2339752" y="1052736"/>
            <a:ext cx="4680520" cy="2376264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227592"/>
          </a:xfrm>
        </p:spPr>
        <p:txBody>
          <a:bodyPr/>
          <a:lstStyle/>
          <a:p>
            <a:pPr>
              <a:buNone/>
            </a:pPr>
            <a:endParaRPr lang="es-CL" dirty="0" smtClean="0"/>
          </a:p>
          <a:p>
            <a:pPr>
              <a:buNone/>
            </a:pPr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¡¡¡MÁS EJERCICIOS!!!</a:t>
            </a:r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971600" y="1340768"/>
            <a:ext cx="74888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3200" b="1" dirty="0" smtClean="0"/>
              <a:t>1) </a:t>
            </a:r>
            <a:r>
              <a:rPr lang="es-CL" sz="3200" dirty="0" smtClean="0"/>
              <a:t>Expresa estas adiciones como una multiplicación y escribe el resultado:</a:t>
            </a:r>
            <a:endParaRPr lang="es-CL" sz="3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835696" y="2924944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 smtClean="0"/>
              <a:t>2+2+2+2=</a:t>
            </a:r>
            <a:endParaRPr lang="es-CL" sz="3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331640" y="4437112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 smtClean="0"/>
              <a:t>4+4+4+4+4=</a:t>
            </a:r>
            <a:endParaRPr lang="es-CL" sz="3200" dirty="0"/>
          </a:p>
        </p:txBody>
      </p:sp>
      <p:sp>
        <p:nvSpPr>
          <p:cNvPr id="15" name="14 Rectángulo"/>
          <p:cNvSpPr/>
          <p:nvPr/>
        </p:nvSpPr>
        <p:spPr>
          <a:xfrm>
            <a:off x="4355976" y="2780928"/>
            <a:ext cx="165618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/>
              <a:t>4 x 2=</a:t>
            </a:r>
            <a:endParaRPr lang="es-CL" sz="3200" dirty="0"/>
          </a:p>
        </p:txBody>
      </p:sp>
      <p:sp>
        <p:nvSpPr>
          <p:cNvPr id="16" name="15 Rectángulo"/>
          <p:cNvSpPr/>
          <p:nvPr/>
        </p:nvSpPr>
        <p:spPr>
          <a:xfrm>
            <a:off x="6300192" y="2780928"/>
            <a:ext cx="9361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200" dirty="0"/>
          </a:p>
        </p:txBody>
      </p:sp>
      <p:sp>
        <p:nvSpPr>
          <p:cNvPr id="17" name="16 Rectángulo"/>
          <p:cNvSpPr/>
          <p:nvPr/>
        </p:nvSpPr>
        <p:spPr>
          <a:xfrm>
            <a:off x="4427984" y="4365104"/>
            <a:ext cx="158417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/>
              <a:t>5 x 4=</a:t>
            </a:r>
            <a:endParaRPr lang="es-CL" sz="3200" dirty="0"/>
          </a:p>
        </p:txBody>
      </p:sp>
      <p:sp>
        <p:nvSpPr>
          <p:cNvPr id="18" name="17 Rectángulo"/>
          <p:cNvSpPr/>
          <p:nvPr/>
        </p:nvSpPr>
        <p:spPr>
          <a:xfrm>
            <a:off x="6300192" y="4365104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CL" dirty="0" smtClean="0"/>
          </a:p>
          <a:p>
            <a:pPr>
              <a:buNone/>
            </a:pPr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1115616" y="2924944"/>
            <a:ext cx="4392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200" dirty="0" smtClean="0"/>
              <a:t>6+6+6+6+6+6+6</a:t>
            </a:r>
            <a:r>
              <a:rPr lang="es-CL" dirty="0" smtClean="0"/>
              <a:t>=</a:t>
            </a:r>
            <a:endParaRPr lang="es-CL" dirty="0"/>
          </a:p>
        </p:txBody>
      </p:sp>
      <p:sp>
        <p:nvSpPr>
          <p:cNvPr id="5" name="4 Rectángulo"/>
          <p:cNvSpPr/>
          <p:nvPr/>
        </p:nvSpPr>
        <p:spPr>
          <a:xfrm>
            <a:off x="5652120" y="2924944"/>
            <a:ext cx="158417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/>
              <a:t>7 x 6=</a:t>
            </a:r>
            <a:endParaRPr lang="es-CL" sz="3200" dirty="0"/>
          </a:p>
        </p:txBody>
      </p:sp>
      <p:sp>
        <p:nvSpPr>
          <p:cNvPr id="6" name="5 Rectángulo"/>
          <p:cNvSpPr/>
          <p:nvPr/>
        </p:nvSpPr>
        <p:spPr>
          <a:xfrm>
            <a:off x="7380312" y="2924944"/>
            <a:ext cx="100811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200" dirty="0"/>
          </a:p>
        </p:txBody>
      </p:sp>
      <p:sp>
        <p:nvSpPr>
          <p:cNvPr id="7" name="6 CuadroTexto"/>
          <p:cNvSpPr txBox="1"/>
          <p:nvPr/>
        </p:nvSpPr>
        <p:spPr>
          <a:xfrm>
            <a:off x="971600" y="4005064"/>
            <a:ext cx="489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 smtClean="0"/>
              <a:t>5+5+5+5+5+5+5+5=</a:t>
            </a:r>
            <a:endParaRPr lang="es-CL" sz="3200" dirty="0"/>
          </a:p>
        </p:txBody>
      </p:sp>
      <p:sp>
        <p:nvSpPr>
          <p:cNvPr id="8" name="7 Rectángulo"/>
          <p:cNvSpPr/>
          <p:nvPr/>
        </p:nvSpPr>
        <p:spPr>
          <a:xfrm>
            <a:off x="5868144" y="4005064"/>
            <a:ext cx="165618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/>
              <a:t>8 x 5=</a:t>
            </a:r>
            <a:endParaRPr lang="es-CL" sz="3200" dirty="0"/>
          </a:p>
        </p:txBody>
      </p:sp>
      <p:sp>
        <p:nvSpPr>
          <p:cNvPr id="9" name="8 Rectángulo"/>
          <p:cNvSpPr/>
          <p:nvPr/>
        </p:nvSpPr>
        <p:spPr>
          <a:xfrm>
            <a:off x="7668344" y="4005064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1043608" y="980728"/>
            <a:ext cx="74888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3200" b="1" dirty="0" smtClean="0"/>
              <a:t>1) </a:t>
            </a:r>
            <a:r>
              <a:rPr lang="es-CL" sz="3200" dirty="0" smtClean="0"/>
              <a:t>Expresa estas adiciones como una multiplicación y escribe el resultado:</a:t>
            </a:r>
            <a:endParaRPr lang="es-CL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CL" dirty="0" smtClean="0"/>
          </a:p>
          <a:p>
            <a:pPr>
              <a:buNone/>
            </a:pPr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611560" y="692696"/>
            <a:ext cx="78488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 smtClean="0"/>
              <a:t>2) </a:t>
            </a:r>
            <a:r>
              <a:rPr lang="es-CL" sz="3200" dirty="0" smtClean="0"/>
              <a:t>Expresa cada multiplicación como una adición y escribe el resultado:</a:t>
            </a:r>
            <a:endParaRPr lang="es-CL" sz="3200" dirty="0"/>
          </a:p>
        </p:txBody>
      </p:sp>
      <p:sp>
        <p:nvSpPr>
          <p:cNvPr id="6" name="5 Rectángulo"/>
          <p:cNvSpPr/>
          <p:nvPr/>
        </p:nvSpPr>
        <p:spPr>
          <a:xfrm>
            <a:off x="683568" y="2276872"/>
            <a:ext cx="158417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/>
              <a:t>3 x 5=</a:t>
            </a:r>
            <a:endParaRPr lang="es-CL" sz="3200" dirty="0"/>
          </a:p>
        </p:txBody>
      </p:sp>
      <p:sp>
        <p:nvSpPr>
          <p:cNvPr id="8" name="7 Rectángulo"/>
          <p:cNvSpPr/>
          <p:nvPr/>
        </p:nvSpPr>
        <p:spPr>
          <a:xfrm>
            <a:off x="2411760" y="2276872"/>
            <a:ext cx="194421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/>
              <a:t>5+5+5=</a:t>
            </a:r>
            <a:endParaRPr lang="es-CL" sz="3200" dirty="0"/>
          </a:p>
        </p:txBody>
      </p:sp>
      <p:sp>
        <p:nvSpPr>
          <p:cNvPr id="9" name="8 Rectángulo"/>
          <p:cNvSpPr/>
          <p:nvPr/>
        </p:nvSpPr>
        <p:spPr>
          <a:xfrm>
            <a:off x="4499992" y="2276872"/>
            <a:ext cx="79208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200" dirty="0"/>
          </a:p>
        </p:txBody>
      </p:sp>
      <p:sp>
        <p:nvSpPr>
          <p:cNvPr id="10" name="9 Rectángulo"/>
          <p:cNvSpPr/>
          <p:nvPr/>
        </p:nvSpPr>
        <p:spPr>
          <a:xfrm>
            <a:off x="683568" y="3140968"/>
            <a:ext cx="158417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/>
              <a:t>5 x 7=</a:t>
            </a:r>
            <a:endParaRPr lang="es-CL" sz="3200" dirty="0"/>
          </a:p>
        </p:txBody>
      </p:sp>
      <p:sp>
        <p:nvSpPr>
          <p:cNvPr id="11" name="10 Rectángulo"/>
          <p:cNvSpPr/>
          <p:nvPr/>
        </p:nvSpPr>
        <p:spPr>
          <a:xfrm>
            <a:off x="2411760" y="3140968"/>
            <a:ext cx="31683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/>
              <a:t>7+7+7+7+7=</a:t>
            </a:r>
            <a:endParaRPr lang="es-CL" sz="3200" dirty="0"/>
          </a:p>
        </p:txBody>
      </p:sp>
      <p:sp>
        <p:nvSpPr>
          <p:cNvPr id="12" name="11 Rectángulo"/>
          <p:cNvSpPr/>
          <p:nvPr/>
        </p:nvSpPr>
        <p:spPr>
          <a:xfrm>
            <a:off x="5724128" y="3140968"/>
            <a:ext cx="79208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200" dirty="0"/>
          </a:p>
        </p:txBody>
      </p:sp>
      <p:sp>
        <p:nvSpPr>
          <p:cNvPr id="13" name="12 Rectángulo"/>
          <p:cNvSpPr/>
          <p:nvPr/>
        </p:nvSpPr>
        <p:spPr>
          <a:xfrm>
            <a:off x="683568" y="4005064"/>
            <a:ext cx="158417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/>
              <a:t>7 x 9=</a:t>
            </a:r>
            <a:endParaRPr lang="es-CL" sz="3200" dirty="0"/>
          </a:p>
        </p:txBody>
      </p:sp>
      <p:sp>
        <p:nvSpPr>
          <p:cNvPr id="14" name="13 Rectángulo"/>
          <p:cNvSpPr/>
          <p:nvPr/>
        </p:nvSpPr>
        <p:spPr>
          <a:xfrm>
            <a:off x="2411760" y="4005064"/>
            <a:ext cx="547260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/>
              <a:t>9+9+9+9+9+9+9+9+9=</a:t>
            </a:r>
            <a:endParaRPr lang="es-CL" sz="3200" dirty="0"/>
          </a:p>
        </p:txBody>
      </p:sp>
      <p:sp>
        <p:nvSpPr>
          <p:cNvPr id="15" name="14 Rectángulo"/>
          <p:cNvSpPr/>
          <p:nvPr/>
        </p:nvSpPr>
        <p:spPr>
          <a:xfrm>
            <a:off x="7956376" y="4077072"/>
            <a:ext cx="7200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2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CL" dirty="0" smtClean="0"/>
          </a:p>
          <a:p>
            <a:pPr>
              <a:buNone/>
            </a:pPr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539552" y="764704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 smtClean="0"/>
              <a:t>3) Escribe la multiplicación que corresponde al siguiente gráfico:</a:t>
            </a:r>
            <a:endParaRPr lang="es-CL" sz="3200" dirty="0"/>
          </a:p>
        </p:txBody>
      </p:sp>
      <p:sp>
        <p:nvSpPr>
          <p:cNvPr id="7" name="6 Rectángulo"/>
          <p:cNvSpPr/>
          <p:nvPr/>
        </p:nvSpPr>
        <p:spPr>
          <a:xfrm>
            <a:off x="1835696" y="2060848"/>
            <a:ext cx="1872208" cy="1440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Rectángulo"/>
          <p:cNvSpPr/>
          <p:nvPr/>
        </p:nvSpPr>
        <p:spPr>
          <a:xfrm>
            <a:off x="4139952" y="2492896"/>
            <a:ext cx="158417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/>
              <a:t>3 x 2=</a:t>
            </a:r>
            <a:endParaRPr lang="es-CL" sz="3200" dirty="0"/>
          </a:p>
        </p:txBody>
      </p:sp>
      <p:sp>
        <p:nvSpPr>
          <p:cNvPr id="9" name="8 Rectángulo"/>
          <p:cNvSpPr/>
          <p:nvPr/>
        </p:nvSpPr>
        <p:spPr>
          <a:xfrm>
            <a:off x="6084168" y="2492896"/>
            <a:ext cx="79208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200" dirty="0"/>
          </a:p>
        </p:txBody>
      </p:sp>
      <p:sp>
        <p:nvSpPr>
          <p:cNvPr id="10" name="9 Rectángulo"/>
          <p:cNvSpPr/>
          <p:nvPr/>
        </p:nvSpPr>
        <p:spPr>
          <a:xfrm>
            <a:off x="1763688" y="4005064"/>
            <a:ext cx="1944216" cy="15121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Rectángulo"/>
          <p:cNvSpPr/>
          <p:nvPr/>
        </p:nvSpPr>
        <p:spPr>
          <a:xfrm>
            <a:off x="4067944" y="4365104"/>
            <a:ext cx="158417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/>
              <a:t>6 x 3=</a:t>
            </a:r>
            <a:endParaRPr lang="es-CL" sz="3200" dirty="0"/>
          </a:p>
        </p:txBody>
      </p:sp>
      <p:sp>
        <p:nvSpPr>
          <p:cNvPr id="12" name="11 Rectángulo"/>
          <p:cNvSpPr/>
          <p:nvPr/>
        </p:nvSpPr>
        <p:spPr>
          <a:xfrm>
            <a:off x="6012160" y="4365104"/>
            <a:ext cx="93610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/>
              <a:t>1</a:t>
            </a:r>
            <a:endParaRPr lang="es-CL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CL" dirty="0" smtClean="0"/>
          </a:p>
          <a:p>
            <a:pPr>
              <a:buNone/>
            </a:pPr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539552" y="764704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 smtClean="0"/>
              <a:t>3) Escribe la multiplicación que corresponde al siguiente gráfico:</a:t>
            </a:r>
            <a:endParaRPr lang="es-CL" sz="3200" dirty="0"/>
          </a:p>
        </p:txBody>
      </p:sp>
      <p:sp>
        <p:nvSpPr>
          <p:cNvPr id="5" name="4 Rectángulo"/>
          <p:cNvSpPr/>
          <p:nvPr/>
        </p:nvSpPr>
        <p:spPr>
          <a:xfrm>
            <a:off x="1619672" y="2276872"/>
            <a:ext cx="2016224" cy="15121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5 Rectángulo"/>
          <p:cNvSpPr/>
          <p:nvPr/>
        </p:nvSpPr>
        <p:spPr>
          <a:xfrm>
            <a:off x="1619672" y="4149080"/>
            <a:ext cx="2016224" cy="17281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6 Rectángulo"/>
          <p:cNvSpPr/>
          <p:nvPr/>
        </p:nvSpPr>
        <p:spPr>
          <a:xfrm>
            <a:off x="3923928" y="2636912"/>
            <a:ext cx="158417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/>
              <a:t>5 x 4=</a:t>
            </a:r>
            <a:endParaRPr lang="es-CL" sz="3200" dirty="0"/>
          </a:p>
        </p:txBody>
      </p:sp>
      <p:sp>
        <p:nvSpPr>
          <p:cNvPr id="8" name="7 Rectángulo"/>
          <p:cNvSpPr/>
          <p:nvPr/>
        </p:nvSpPr>
        <p:spPr>
          <a:xfrm>
            <a:off x="5724128" y="2636912"/>
            <a:ext cx="79208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200" dirty="0"/>
          </a:p>
        </p:txBody>
      </p:sp>
      <p:sp>
        <p:nvSpPr>
          <p:cNvPr id="9" name="8 Rectángulo"/>
          <p:cNvSpPr/>
          <p:nvPr/>
        </p:nvSpPr>
        <p:spPr>
          <a:xfrm>
            <a:off x="3851920" y="4581128"/>
            <a:ext cx="158417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/>
              <a:t>2 x 4=</a:t>
            </a:r>
            <a:endParaRPr lang="es-CL" sz="3200" dirty="0"/>
          </a:p>
        </p:txBody>
      </p:sp>
      <p:sp>
        <p:nvSpPr>
          <p:cNvPr id="10" name="9 Rectángulo"/>
          <p:cNvSpPr/>
          <p:nvPr/>
        </p:nvSpPr>
        <p:spPr>
          <a:xfrm>
            <a:off x="5652120" y="4581128"/>
            <a:ext cx="86409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CL" dirty="0" smtClean="0"/>
          </a:p>
          <a:p>
            <a:pPr>
              <a:buNone/>
            </a:pPr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971600" y="764704"/>
            <a:ext cx="7488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 smtClean="0"/>
              <a:t>4) </a:t>
            </a:r>
            <a:r>
              <a:rPr lang="es-CL" sz="3200" dirty="0" smtClean="0"/>
              <a:t>Dibuja una situación para cada una de las siguientes multiplicaciones:</a:t>
            </a:r>
            <a:endParaRPr lang="es-CL" sz="3200" dirty="0"/>
          </a:p>
        </p:txBody>
      </p:sp>
      <p:sp>
        <p:nvSpPr>
          <p:cNvPr id="5" name="4 Rectángulo"/>
          <p:cNvSpPr/>
          <p:nvPr/>
        </p:nvSpPr>
        <p:spPr>
          <a:xfrm>
            <a:off x="2339752" y="2924944"/>
            <a:ext cx="172819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/>
              <a:t>2 x5=</a:t>
            </a:r>
            <a:endParaRPr lang="es-CL" sz="3200" dirty="0"/>
          </a:p>
        </p:txBody>
      </p:sp>
      <p:sp>
        <p:nvSpPr>
          <p:cNvPr id="6" name="5 Rectángulo"/>
          <p:cNvSpPr/>
          <p:nvPr/>
        </p:nvSpPr>
        <p:spPr>
          <a:xfrm>
            <a:off x="5292080" y="2924944"/>
            <a:ext cx="158417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/>
              <a:t>3 x 4=</a:t>
            </a:r>
            <a:endParaRPr lang="es-CL" sz="3200" dirty="0"/>
          </a:p>
        </p:txBody>
      </p:sp>
      <p:sp>
        <p:nvSpPr>
          <p:cNvPr id="7" name="6 Rectángulo"/>
          <p:cNvSpPr/>
          <p:nvPr/>
        </p:nvSpPr>
        <p:spPr>
          <a:xfrm>
            <a:off x="2267744" y="4293096"/>
            <a:ext cx="172819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/>
              <a:t>5 x2=</a:t>
            </a:r>
            <a:endParaRPr lang="es-CL" sz="3200" dirty="0"/>
          </a:p>
        </p:txBody>
      </p:sp>
      <p:sp>
        <p:nvSpPr>
          <p:cNvPr id="8" name="7 Rectángulo"/>
          <p:cNvSpPr/>
          <p:nvPr/>
        </p:nvSpPr>
        <p:spPr>
          <a:xfrm>
            <a:off x="5292080" y="4293096"/>
            <a:ext cx="158417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200" dirty="0" smtClean="0"/>
              <a:t>4 x3=</a:t>
            </a:r>
            <a:endParaRPr lang="es-C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CL" dirty="0" smtClean="0"/>
          </a:p>
          <a:p>
            <a:pPr>
              <a:buNone/>
            </a:pPr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es-CL" sz="3200" dirty="0" smtClean="0"/>
              <a:t>5)Completa el cuadro:</a:t>
            </a:r>
            <a:endParaRPr lang="es-CL" sz="3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547664" y="1916832"/>
          <a:ext cx="6408710" cy="3384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742"/>
                <a:gridCol w="1281742"/>
                <a:gridCol w="1281742"/>
                <a:gridCol w="1281742"/>
                <a:gridCol w="1281742"/>
              </a:tblGrid>
              <a:tr h="846094">
                <a:tc>
                  <a:txBody>
                    <a:bodyPr/>
                    <a:lstStyle/>
                    <a:p>
                      <a:pPr algn="ctr"/>
                      <a:r>
                        <a:rPr lang="es-CL" sz="320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es-CL" sz="32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es-CL" sz="32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es-CL" sz="32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  <a:endParaRPr lang="es-CL" sz="32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es-CL" sz="32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846094"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4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  <a:tr h="846094"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2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4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12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  <a:tr h="846094">
                <a:tc>
                  <a:txBody>
                    <a:bodyPr/>
                    <a:lstStyle/>
                    <a:p>
                      <a:pPr algn="ctr"/>
                      <a:r>
                        <a:rPr lang="es-CL" sz="3200" dirty="0" smtClean="0"/>
                        <a:t>3</a:t>
                      </a:r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L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CL" dirty="0" smtClean="0"/>
          </a:p>
          <a:p>
            <a:pPr>
              <a:buNone/>
            </a:pPr>
            <a:endParaRPr lang="es-C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Autofit/>
          </a:bodyPr>
          <a:lstStyle/>
          <a:p>
            <a:r>
              <a:rPr lang="es-CL" sz="3200" dirty="0" smtClean="0">
                <a:solidFill>
                  <a:schemeClr val="tx1"/>
                </a:solidFill>
                <a:effectLst/>
              </a:rPr>
              <a:t>6) </a:t>
            </a:r>
            <a:r>
              <a:rPr lang="es-CL" sz="3200" b="0" dirty="0" smtClean="0">
                <a:solidFill>
                  <a:schemeClr val="tx1"/>
                </a:solidFill>
              </a:rPr>
              <a:t>El perro de Rafael se come 3 huesos al día. ¿Cuántos huesos se come en 5 días?</a:t>
            </a:r>
            <a:endParaRPr lang="es-CL" sz="3200" b="0" dirty="0">
              <a:solidFill>
                <a:schemeClr val="tx1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5004048" y="2204864"/>
            <a:ext cx="1656184" cy="936104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6 Elipse"/>
          <p:cNvSpPr/>
          <p:nvPr/>
        </p:nvSpPr>
        <p:spPr>
          <a:xfrm>
            <a:off x="2699792" y="1988840"/>
            <a:ext cx="1296144" cy="1296144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CuadroTexto"/>
          <p:cNvSpPr txBox="1"/>
          <p:nvPr/>
        </p:nvSpPr>
        <p:spPr>
          <a:xfrm>
            <a:off x="539552" y="3789040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 smtClean="0"/>
              <a:t>7) </a:t>
            </a:r>
            <a:r>
              <a:rPr lang="es-CL" sz="3200" dirty="0" smtClean="0"/>
              <a:t>Hay 4 lápices en un portalápices ¿Cuántos lápices hay en total en 10 portalápices?</a:t>
            </a:r>
            <a:endParaRPr lang="es-CL" sz="3200" dirty="0"/>
          </a:p>
        </p:txBody>
      </p:sp>
      <p:sp>
        <p:nvSpPr>
          <p:cNvPr id="9" name="8 Rectángulo"/>
          <p:cNvSpPr/>
          <p:nvPr/>
        </p:nvSpPr>
        <p:spPr>
          <a:xfrm>
            <a:off x="5508104" y="4941168"/>
            <a:ext cx="2088232" cy="15121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/>
          <a:lstStyle/>
          <a:p>
            <a:pPr>
              <a:buNone/>
            </a:pPr>
            <a:endParaRPr lang="es-CL" dirty="0" smtClean="0"/>
          </a:p>
          <a:p>
            <a:pPr>
              <a:buNone/>
            </a:pPr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683568" y="620688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 smtClean="0"/>
              <a:t>8) </a:t>
            </a:r>
            <a:r>
              <a:rPr lang="es-CL" sz="3200" dirty="0" smtClean="0"/>
              <a:t>Un vendedor vende 5 bolsas con 6 ajíes cada una. ¿Cuántos ajíes vendió en total?</a:t>
            </a:r>
            <a:endParaRPr lang="es-CL" sz="3200" dirty="0"/>
          </a:p>
        </p:txBody>
      </p:sp>
      <p:sp>
        <p:nvSpPr>
          <p:cNvPr id="5" name="4 Rectángulo redondeado"/>
          <p:cNvSpPr/>
          <p:nvPr/>
        </p:nvSpPr>
        <p:spPr>
          <a:xfrm>
            <a:off x="3707904" y="1916832"/>
            <a:ext cx="1728192" cy="1224136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6 CuadroTexto"/>
          <p:cNvSpPr txBox="1"/>
          <p:nvPr/>
        </p:nvSpPr>
        <p:spPr>
          <a:xfrm>
            <a:off x="755576" y="3356992"/>
            <a:ext cx="79928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 smtClean="0"/>
              <a:t>9) </a:t>
            </a:r>
            <a:r>
              <a:rPr lang="es-CL" sz="3200" dirty="0" smtClean="0"/>
              <a:t>Una florista necesita hacer 7 ramos de flores con 5 flores cada uno. ¿Cuántas flores ocupara en total, la florista?</a:t>
            </a:r>
            <a:endParaRPr lang="es-CL" sz="3200" dirty="0"/>
          </a:p>
        </p:txBody>
      </p:sp>
      <p:sp>
        <p:nvSpPr>
          <p:cNvPr id="8" name="7 Elipse"/>
          <p:cNvSpPr/>
          <p:nvPr/>
        </p:nvSpPr>
        <p:spPr>
          <a:xfrm>
            <a:off x="6444208" y="5013176"/>
            <a:ext cx="2160240" cy="1656184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4525963"/>
          </a:xfrm>
        </p:spPr>
        <p:txBody>
          <a:bodyPr/>
          <a:lstStyle/>
          <a:p>
            <a:pPr>
              <a:buNone/>
            </a:pPr>
            <a:endParaRPr lang="es-CL" dirty="0" smtClean="0"/>
          </a:p>
          <a:p>
            <a:pPr>
              <a:buNone/>
            </a:pPr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971600" y="908720"/>
            <a:ext cx="74168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 smtClean="0"/>
              <a:t>10) </a:t>
            </a:r>
            <a:r>
              <a:rPr lang="es-CL" sz="3200" dirty="0" smtClean="0"/>
              <a:t>Valentina para un trabajo de su escuela compró 9 alfileres. Si cada uno costaba $5 ¿Cuánto dinero gastó en total?</a:t>
            </a:r>
            <a:endParaRPr lang="es-CL" sz="3200" dirty="0"/>
          </a:p>
        </p:txBody>
      </p:sp>
      <p:sp>
        <p:nvSpPr>
          <p:cNvPr id="5" name="4 Rectángulo"/>
          <p:cNvSpPr/>
          <p:nvPr/>
        </p:nvSpPr>
        <p:spPr>
          <a:xfrm>
            <a:off x="3707904" y="3212976"/>
            <a:ext cx="2736304" cy="16561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 smtClean="0"/>
              <a:t>La multiplicación es una operación matemática elemental, que consiste en sumar varias veces un mismo número.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 smtClean="0"/>
              <a:t>¿sabías qué?</a:t>
            </a:r>
            <a:endParaRPr lang="es-CL" dirty="0"/>
          </a:p>
        </p:txBody>
      </p:sp>
      <p:sp>
        <p:nvSpPr>
          <p:cNvPr id="5" name="4 Redondear rectángulo de esquina diagonal"/>
          <p:cNvSpPr/>
          <p:nvPr/>
        </p:nvSpPr>
        <p:spPr>
          <a:xfrm>
            <a:off x="2987824" y="3501008"/>
            <a:ext cx="3600400" cy="1944216"/>
          </a:xfrm>
          <a:prstGeom prst="round2Diag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525963"/>
          </a:xfrm>
        </p:spPr>
        <p:txBody>
          <a:bodyPr/>
          <a:lstStyle/>
          <a:p>
            <a:pPr>
              <a:buNone/>
            </a:pPr>
            <a:endParaRPr lang="es-CL" dirty="0" smtClean="0"/>
          </a:p>
          <a:p>
            <a:pPr>
              <a:buNone/>
            </a:pPr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899592" y="980728"/>
            <a:ext cx="7416824" cy="2088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 smtClean="0"/>
              <a:t>11) </a:t>
            </a:r>
            <a:r>
              <a:rPr lang="es-CL" sz="3200" dirty="0" smtClean="0"/>
              <a:t>Patricia se quiere hacer 2 pulseras con 9 pelotitas cada una. ¿Cuántas pelotitas ocupará en total Patricia?</a:t>
            </a:r>
            <a:endParaRPr lang="es-CL" sz="3200" dirty="0"/>
          </a:p>
        </p:txBody>
      </p:sp>
      <p:sp>
        <p:nvSpPr>
          <p:cNvPr id="6" name="5 Rectángulo redondeado"/>
          <p:cNvSpPr/>
          <p:nvPr/>
        </p:nvSpPr>
        <p:spPr>
          <a:xfrm>
            <a:off x="3635896" y="3284984"/>
            <a:ext cx="2952328" cy="1872208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endParaRPr lang="es-CL" dirty="0" smtClean="0"/>
          </a:p>
          <a:p>
            <a:pPr>
              <a:buNone/>
            </a:pPr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1115616" y="1052736"/>
            <a:ext cx="70567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 smtClean="0"/>
              <a:t>12) </a:t>
            </a:r>
            <a:r>
              <a:rPr lang="es-CL" sz="3200" dirty="0" smtClean="0"/>
              <a:t>Un campesino cosecha el día Lunes 213 kilos de papas y el día Martes 497 kilos. ¿Cuántos kilos de papas cosecha en total en los dos días?</a:t>
            </a:r>
            <a:endParaRPr lang="es-CL" sz="3200" dirty="0"/>
          </a:p>
        </p:txBody>
      </p:sp>
      <p:sp>
        <p:nvSpPr>
          <p:cNvPr id="5" name="4 Rectángulo"/>
          <p:cNvSpPr/>
          <p:nvPr/>
        </p:nvSpPr>
        <p:spPr>
          <a:xfrm>
            <a:off x="3419872" y="3861048"/>
            <a:ext cx="3312368" cy="19442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4525963"/>
          </a:xfrm>
        </p:spPr>
        <p:txBody>
          <a:bodyPr/>
          <a:lstStyle/>
          <a:p>
            <a:pPr>
              <a:buNone/>
            </a:pPr>
            <a:endParaRPr lang="es-CL" dirty="0" smtClean="0"/>
          </a:p>
          <a:p>
            <a:pPr>
              <a:buNone/>
            </a:pPr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971600" y="1268760"/>
            <a:ext cx="69847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 smtClean="0"/>
              <a:t>13) </a:t>
            </a:r>
            <a:r>
              <a:rPr lang="es-CL" sz="3200" dirty="0" smtClean="0"/>
              <a:t>Un campesino cosecha el día Lunes 213 kilos de papas y el día Martes 497 kilos. ¿ Cuántos kilos más de papas cosecha el día Martes?</a:t>
            </a:r>
            <a:endParaRPr lang="es-CL" sz="3200" dirty="0"/>
          </a:p>
        </p:txBody>
      </p:sp>
      <p:sp>
        <p:nvSpPr>
          <p:cNvPr id="5" name="4 Hexágono"/>
          <p:cNvSpPr/>
          <p:nvPr/>
        </p:nvSpPr>
        <p:spPr>
          <a:xfrm>
            <a:off x="3563888" y="3573016"/>
            <a:ext cx="3168352" cy="2304256"/>
          </a:xfrm>
          <a:prstGeom prst="hexagon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/>
          <a:lstStyle/>
          <a:p>
            <a:pPr>
              <a:buNone/>
            </a:pPr>
            <a:endParaRPr lang="es-CL" dirty="0" smtClean="0"/>
          </a:p>
          <a:p>
            <a:pPr>
              <a:buNone/>
            </a:pPr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899592" y="620688"/>
            <a:ext cx="73448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 smtClean="0"/>
              <a:t>14) </a:t>
            </a:r>
            <a:r>
              <a:rPr lang="es-CL" sz="3200" dirty="0" smtClean="0"/>
              <a:t>En un restaurante compran 300 lechugas y de Lunes a Viernes ocupan 198 lechugas. ¿Cuántas lechugas quedan para el día Sábado?</a:t>
            </a:r>
            <a:endParaRPr lang="es-CL" sz="3200" dirty="0"/>
          </a:p>
        </p:txBody>
      </p:sp>
      <p:sp>
        <p:nvSpPr>
          <p:cNvPr id="6" name="5 Redondear rectángulo de esquina diagonal"/>
          <p:cNvSpPr/>
          <p:nvPr/>
        </p:nvSpPr>
        <p:spPr>
          <a:xfrm>
            <a:off x="2483768" y="3356992"/>
            <a:ext cx="4608512" cy="2376264"/>
          </a:xfrm>
          <a:prstGeom prst="round2Diag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11560" y="764704"/>
            <a:ext cx="8229600" cy="4525963"/>
          </a:xfrm>
        </p:spPr>
        <p:txBody>
          <a:bodyPr/>
          <a:lstStyle/>
          <a:p>
            <a:endParaRPr lang="es-CL" dirty="0" smtClean="0"/>
          </a:p>
          <a:p>
            <a:pPr>
              <a:buNone/>
            </a:pPr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1043608" y="1052736"/>
            <a:ext cx="691276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 smtClean="0"/>
              <a:t>15) </a:t>
            </a:r>
            <a:r>
              <a:rPr lang="es-CL" sz="3200" dirty="0" smtClean="0"/>
              <a:t>En una granja se cosechan 748 frutas entre peras y manzanas. Si las peras son 562. ¿Cuántas son las manzanas?</a:t>
            </a:r>
            <a:endParaRPr lang="es-CL" sz="3200" dirty="0"/>
          </a:p>
        </p:txBody>
      </p:sp>
      <p:sp>
        <p:nvSpPr>
          <p:cNvPr id="6" name="5 Rectángulo"/>
          <p:cNvSpPr/>
          <p:nvPr/>
        </p:nvSpPr>
        <p:spPr>
          <a:xfrm>
            <a:off x="2915816" y="3284984"/>
            <a:ext cx="3888432" cy="23042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4525963"/>
          </a:xfrm>
        </p:spPr>
        <p:txBody>
          <a:bodyPr/>
          <a:lstStyle/>
          <a:p>
            <a:pPr>
              <a:buNone/>
            </a:pPr>
            <a:endParaRPr lang="es-CL" dirty="0" smtClean="0"/>
          </a:p>
          <a:p>
            <a:pPr>
              <a:buNone/>
            </a:pPr>
            <a:r>
              <a:rPr lang="es-CL" dirty="0" smtClean="0"/>
              <a:t> </a:t>
            </a:r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1043608" y="548680"/>
            <a:ext cx="7200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 smtClean="0"/>
              <a:t>16) </a:t>
            </a:r>
            <a:r>
              <a:rPr lang="es-CL" sz="3200" dirty="0" smtClean="0"/>
              <a:t>Daniela compra un helado con 5 monedas de $100 le dan de vuelto $125. ¿ Cuánto le costó el helado?</a:t>
            </a:r>
            <a:endParaRPr lang="es-CL" sz="3200" dirty="0"/>
          </a:p>
        </p:txBody>
      </p:sp>
      <p:sp>
        <p:nvSpPr>
          <p:cNvPr id="6" name="5 Elipse"/>
          <p:cNvSpPr/>
          <p:nvPr/>
        </p:nvSpPr>
        <p:spPr>
          <a:xfrm>
            <a:off x="3131840" y="2924944"/>
            <a:ext cx="3816424" cy="2520280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43608" y="836712"/>
            <a:ext cx="73448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 smtClean="0"/>
              <a:t>17) </a:t>
            </a:r>
            <a:r>
              <a:rPr lang="es-CL" sz="3200" dirty="0" smtClean="0"/>
              <a:t>Isaac se compra un completo con monedas de $100, 3 monedas de $50 y 8 monedas de $1. Francisca paga el doble por el mismo completo. ¿ Cuánto paga Francisca por el completo?</a:t>
            </a:r>
            <a:endParaRPr lang="es-CL" sz="3200" dirty="0"/>
          </a:p>
        </p:txBody>
      </p:sp>
      <p:sp>
        <p:nvSpPr>
          <p:cNvPr id="5" name="4 Rectángulo redondeado"/>
          <p:cNvSpPr/>
          <p:nvPr/>
        </p:nvSpPr>
        <p:spPr>
          <a:xfrm>
            <a:off x="3707904" y="4221088"/>
            <a:ext cx="3888432" cy="1872208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340768"/>
            <a:ext cx="8686800" cy="5256584"/>
          </a:xfrm>
        </p:spPr>
        <p:txBody>
          <a:bodyPr/>
          <a:lstStyle/>
          <a:p>
            <a:pPr algn="just"/>
            <a:r>
              <a:rPr lang="es-CL" dirty="0" smtClean="0"/>
              <a:t>Los términos de una multiplicación se denominan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factores y </a:t>
            </a:r>
            <a:r>
              <a:rPr lang="es-CL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productos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>
              <a:buNone/>
            </a:pP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Ejemplo:</a:t>
            </a:r>
          </a:p>
          <a:p>
            <a:pPr algn="just">
              <a:buNone/>
            </a:pPr>
            <a:endParaRPr lang="es-CL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Factores y productos: </a:t>
            </a:r>
            <a:endParaRPr lang="es-CL" dirty="0"/>
          </a:p>
        </p:txBody>
      </p:sp>
      <p:pic>
        <p:nvPicPr>
          <p:cNvPr id="4" name="3 Imagen" descr="images.jpg"/>
          <p:cNvPicPr>
            <a:picLocks noChangeAspect="1"/>
          </p:cNvPicPr>
          <p:nvPr/>
        </p:nvPicPr>
        <p:blipFill>
          <a:blip r:embed="rId3" cstate="print"/>
          <a:srcRect l="49483" r="3783" b="9116"/>
          <a:stretch>
            <a:fillRect/>
          </a:stretch>
        </p:blipFill>
        <p:spPr>
          <a:xfrm>
            <a:off x="5508104" y="2924944"/>
            <a:ext cx="720080" cy="931869"/>
          </a:xfrm>
          <a:prstGeom prst="rect">
            <a:avLst/>
          </a:prstGeom>
        </p:spPr>
      </p:pic>
      <p:pic>
        <p:nvPicPr>
          <p:cNvPr id="6" name="5 Imagen" descr="images.jpg"/>
          <p:cNvPicPr>
            <a:picLocks noChangeAspect="1"/>
          </p:cNvPicPr>
          <p:nvPr/>
        </p:nvPicPr>
        <p:blipFill>
          <a:blip r:embed="rId3" cstate="print"/>
          <a:srcRect l="49483" r="3783" b="9116"/>
          <a:stretch>
            <a:fillRect/>
          </a:stretch>
        </p:blipFill>
        <p:spPr>
          <a:xfrm>
            <a:off x="2123728" y="2852936"/>
            <a:ext cx="792088" cy="1025055"/>
          </a:xfrm>
          <a:prstGeom prst="rect">
            <a:avLst/>
          </a:prstGeom>
        </p:spPr>
      </p:pic>
      <p:sp>
        <p:nvSpPr>
          <p:cNvPr id="7" name="6 Más"/>
          <p:cNvSpPr/>
          <p:nvPr/>
        </p:nvSpPr>
        <p:spPr>
          <a:xfrm>
            <a:off x="3923928" y="3068960"/>
            <a:ext cx="720080" cy="72008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CuadroTexto"/>
          <p:cNvSpPr txBox="1"/>
          <p:nvPr/>
        </p:nvSpPr>
        <p:spPr>
          <a:xfrm>
            <a:off x="1547664" y="4149080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dirty="0" smtClean="0">
                <a:solidFill>
                  <a:schemeClr val="bg2">
                    <a:lumMod val="25000"/>
                  </a:schemeClr>
                </a:solidFill>
              </a:rPr>
              <a:t>2 veces 3=6</a:t>
            </a:r>
            <a:endParaRPr lang="es-CL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619672" y="4725144"/>
            <a:ext cx="5544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dirty="0" smtClean="0">
                <a:solidFill>
                  <a:schemeClr val="bg2">
                    <a:lumMod val="25000"/>
                  </a:schemeClr>
                </a:solidFill>
              </a:rPr>
              <a:t>2 x 3=6</a:t>
            </a:r>
            <a:endParaRPr lang="es-CL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9 Flecha izquierda y arriba"/>
          <p:cNvSpPr/>
          <p:nvPr/>
        </p:nvSpPr>
        <p:spPr>
          <a:xfrm rot="2231295">
            <a:off x="3679212" y="5114659"/>
            <a:ext cx="792088" cy="648072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CuadroTexto"/>
          <p:cNvSpPr txBox="1"/>
          <p:nvPr/>
        </p:nvSpPr>
        <p:spPr>
          <a:xfrm>
            <a:off x="3635896" y="5949280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s-CL" sz="20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actores</a:t>
            </a:r>
            <a:endParaRPr lang="es-CL" sz="20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11 Flecha derecha"/>
          <p:cNvSpPr/>
          <p:nvPr/>
        </p:nvSpPr>
        <p:spPr>
          <a:xfrm>
            <a:off x="5292080" y="4941168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12 CuadroTexto"/>
          <p:cNvSpPr txBox="1"/>
          <p:nvPr/>
        </p:nvSpPr>
        <p:spPr>
          <a:xfrm>
            <a:off x="5868144" y="4869160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Producto</a:t>
            </a:r>
            <a:endParaRPr lang="es-CL" sz="2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pec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r="388" b="63311"/>
          <a:stretch>
            <a:fillRect/>
          </a:stretch>
        </p:blipFill>
        <p:spPr>
          <a:xfrm>
            <a:off x="1475656" y="1700808"/>
            <a:ext cx="1656184" cy="864096"/>
          </a:xfr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Actividades: COMPLETA.</a:t>
            </a:r>
            <a:endParaRPr lang="es-CL" dirty="0"/>
          </a:p>
        </p:txBody>
      </p:sp>
      <p:pic>
        <p:nvPicPr>
          <p:cNvPr id="7" name="3 Marcador de contenido" descr="peces.jpg"/>
          <p:cNvPicPr>
            <a:picLocks noChangeAspect="1"/>
          </p:cNvPicPr>
          <p:nvPr/>
        </p:nvPicPr>
        <p:blipFill>
          <a:blip r:embed="rId2" cstate="print"/>
          <a:srcRect r="388" b="63311"/>
          <a:stretch>
            <a:fillRect/>
          </a:stretch>
        </p:blipFill>
        <p:spPr>
          <a:xfrm>
            <a:off x="3707904" y="1628800"/>
            <a:ext cx="1656184" cy="864096"/>
          </a:xfrm>
          <a:prstGeom prst="rect">
            <a:avLst/>
          </a:prstGeom>
        </p:spPr>
      </p:pic>
      <p:pic>
        <p:nvPicPr>
          <p:cNvPr id="8" name="3 Marcador de contenido" descr="peces.jpg"/>
          <p:cNvPicPr>
            <a:picLocks noChangeAspect="1"/>
          </p:cNvPicPr>
          <p:nvPr/>
        </p:nvPicPr>
        <p:blipFill>
          <a:blip r:embed="rId2" cstate="print"/>
          <a:srcRect r="388" b="63311"/>
          <a:stretch>
            <a:fillRect/>
          </a:stretch>
        </p:blipFill>
        <p:spPr>
          <a:xfrm>
            <a:off x="6012160" y="1628800"/>
            <a:ext cx="1656184" cy="864096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1475656" y="2924944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 smtClean="0"/>
              <a:t>4+4+4=</a:t>
            </a:r>
            <a:endParaRPr lang="es-CL" sz="3200" dirty="0"/>
          </a:p>
        </p:txBody>
      </p:sp>
      <p:sp>
        <p:nvSpPr>
          <p:cNvPr id="10" name="9 Rectángulo"/>
          <p:cNvSpPr/>
          <p:nvPr/>
        </p:nvSpPr>
        <p:spPr>
          <a:xfrm>
            <a:off x="4283968" y="2852936"/>
            <a:ext cx="100811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2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547664" y="3429000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 smtClean="0"/>
              <a:t>3 veces 4=</a:t>
            </a:r>
            <a:endParaRPr lang="es-CL" sz="3200" dirty="0"/>
          </a:p>
        </p:txBody>
      </p:sp>
      <p:sp>
        <p:nvSpPr>
          <p:cNvPr id="13" name="12 Rectángulo"/>
          <p:cNvSpPr/>
          <p:nvPr/>
        </p:nvSpPr>
        <p:spPr>
          <a:xfrm>
            <a:off x="4283968" y="3501008"/>
            <a:ext cx="100811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2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763688" y="4077072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 smtClean="0"/>
              <a:t>3 x 4=</a:t>
            </a:r>
            <a:endParaRPr lang="es-CL" sz="3200" dirty="0"/>
          </a:p>
        </p:txBody>
      </p:sp>
      <p:sp>
        <p:nvSpPr>
          <p:cNvPr id="15" name="14 Rectángulo"/>
          <p:cNvSpPr/>
          <p:nvPr/>
        </p:nvSpPr>
        <p:spPr>
          <a:xfrm>
            <a:off x="4283968" y="4077072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 animBg="1"/>
      <p:bldP spid="11" grpId="0"/>
      <p:bldP spid="13" grpId="0" animBg="1"/>
      <p:bldP spid="14" grpId="0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 redondeado"/>
          <p:cNvSpPr/>
          <p:nvPr/>
        </p:nvSpPr>
        <p:spPr>
          <a:xfrm>
            <a:off x="1115616" y="1124744"/>
            <a:ext cx="1512168" cy="1296144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14 Rectángulo redondeado"/>
          <p:cNvSpPr/>
          <p:nvPr/>
        </p:nvSpPr>
        <p:spPr>
          <a:xfrm>
            <a:off x="2843808" y="1196752"/>
            <a:ext cx="1512168" cy="1296144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15 Rectángulo redondeado"/>
          <p:cNvSpPr/>
          <p:nvPr/>
        </p:nvSpPr>
        <p:spPr>
          <a:xfrm>
            <a:off x="4644008" y="1196752"/>
            <a:ext cx="1512168" cy="1296144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16 Rectángulo redondeado"/>
          <p:cNvSpPr/>
          <p:nvPr/>
        </p:nvSpPr>
        <p:spPr>
          <a:xfrm>
            <a:off x="6444208" y="1196752"/>
            <a:ext cx="1512168" cy="1296144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21 Rectángulo"/>
          <p:cNvSpPr/>
          <p:nvPr/>
        </p:nvSpPr>
        <p:spPr>
          <a:xfrm>
            <a:off x="1259632" y="2996952"/>
            <a:ext cx="302433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 smtClean="0"/>
              <a:t>5+5+5+5=</a:t>
            </a:r>
            <a:endParaRPr lang="es-CL" sz="3600" dirty="0"/>
          </a:p>
        </p:txBody>
      </p:sp>
      <p:sp>
        <p:nvSpPr>
          <p:cNvPr id="23" name="22 Rectángulo"/>
          <p:cNvSpPr/>
          <p:nvPr/>
        </p:nvSpPr>
        <p:spPr>
          <a:xfrm>
            <a:off x="1259632" y="3933056"/>
            <a:ext cx="30243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 smtClean="0"/>
              <a:t>4 veces __=</a:t>
            </a:r>
            <a:endParaRPr lang="es-CL" sz="3600" dirty="0"/>
          </a:p>
        </p:txBody>
      </p:sp>
      <p:sp>
        <p:nvSpPr>
          <p:cNvPr id="24" name="23 Rectángulo"/>
          <p:cNvSpPr/>
          <p:nvPr/>
        </p:nvSpPr>
        <p:spPr>
          <a:xfrm>
            <a:off x="1547664" y="4941168"/>
            <a:ext cx="273630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 smtClean="0"/>
              <a:t>4 x __=</a:t>
            </a:r>
            <a:endParaRPr lang="es-CL" sz="3600" dirty="0"/>
          </a:p>
        </p:txBody>
      </p:sp>
      <p:sp>
        <p:nvSpPr>
          <p:cNvPr id="25" name="24 Rectángulo"/>
          <p:cNvSpPr/>
          <p:nvPr/>
        </p:nvSpPr>
        <p:spPr>
          <a:xfrm>
            <a:off x="4644008" y="2996952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200" dirty="0"/>
          </a:p>
        </p:txBody>
      </p:sp>
      <p:sp>
        <p:nvSpPr>
          <p:cNvPr id="26" name="25 Rectángulo"/>
          <p:cNvSpPr/>
          <p:nvPr/>
        </p:nvSpPr>
        <p:spPr>
          <a:xfrm>
            <a:off x="4644008" y="3933056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200" dirty="0"/>
          </a:p>
        </p:txBody>
      </p:sp>
      <p:sp>
        <p:nvSpPr>
          <p:cNvPr id="27" name="26 Rectángulo"/>
          <p:cNvSpPr/>
          <p:nvPr/>
        </p:nvSpPr>
        <p:spPr>
          <a:xfrm>
            <a:off x="4644008" y="4941168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6" grpId="0" animBg="1"/>
      <p:bldP spid="17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259632" y="2996952"/>
            <a:ext cx="302433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 smtClean="0"/>
              <a:t>2+2+2+2=</a:t>
            </a:r>
            <a:endParaRPr lang="es-CL" sz="3600" dirty="0"/>
          </a:p>
        </p:txBody>
      </p:sp>
      <p:sp>
        <p:nvSpPr>
          <p:cNvPr id="4" name="3 Rectángulo"/>
          <p:cNvSpPr/>
          <p:nvPr/>
        </p:nvSpPr>
        <p:spPr>
          <a:xfrm>
            <a:off x="1259632" y="3933056"/>
            <a:ext cx="30243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 smtClean="0"/>
              <a:t>4 veces __=</a:t>
            </a:r>
            <a:endParaRPr lang="es-CL" sz="3600" dirty="0"/>
          </a:p>
        </p:txBody>
      </p:sp>
      <p:sp>
        <p:nvSpPr>
          <p:cNvPr id="5" name="4 Rectángulo"/>
          <p:cNvSpPr/>
          <p:nvPr/>
        </p:nvSpPr>
        <p:spPr>
          <a:xfrm>
            <a:off x="1547664" y="4941168"/>
            <a:ext cx="273630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 smtClean="0"/>
              <a:t>4 x __=</a:t>
            </a:r>
            <a:endParaRPr lang="es-CL" sz="3600" dirty="0"/>
          </a:p>
        </p:txBody>
      </p:sp>
      <p:sp>
        <p:nvSpPr>
          <p:cNvPr id="6" name="5 Rectángulo"/>
          <p:cNvSpPr/>
          <p:nvPr/>
        </p:nvSpPr>
        <p:spPr>
          <a:xfrm>
            <a:off x="4644008" y="2996952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200" dirty="0"/>
          </a:p>
        </p:txBody>
      </p:sp>
      <p:sp>
        <p:nvSpPr>
          <p:cNvPr id="7" name="6 Rectángulo"/>
          <p:cNvSpPr/>
          <p:nvPr/>
        </p:nvSpPr>
        <p:spPr>
          <a:xfrm>
            <a:off x="4644008" y="3933056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200" dirty="0"/>
          </a:p>
        </p:txBody>
      </p:sp>
      <p:sp>
        <p:nvSpPr>
          <p:cNvPr id="8" name="7 Rectángulo"/>
          <p:cNvSpPr/>
          <p:nvPr/>
        </p:nvSpPr>
        <p:spPr>
          <a:xfrm>
            <a:off x="4644008" y="4941168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200" dirty="0"/>
          </a:p>
        </p:txBody>
      </p:sp>
      <p:sp>
        <p:nvSpPr>
          <p:cNvPr id="11" name="10 Elipse"/>
          <p:cNvSpPr/>
          <p:nvPr/>
        </p:nvSpPr>
        <p:spPr>
          <a:xfrm>
            <a:off x="1043608" y="1124744"/>
            <a:ext cx="1872208" cy="1440160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12 Elipse"/>
          <p:cNvSpPr/>
          <p:nvPr/>
        </p:nvSpPr>
        <p:spPr>
          <a:xfrm>
            <a:off x="3491880" y="980728"/>
            <a:ext cx="1944216" cy="1584176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13 Elipse"/>
          <p:cNvSpPr/>
          <p:nvPr/>
        </p:nvSpPr>
        <p:spPr>
          <a:xfrm>
            <a:off x="6012160" y="1052736"/>
            <a:ext cx="2016224" cy="1584176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14 Elipse"/>
          <p:cNvSpPr/>
          <p:nvPr/>
        </p:nvSpPr>
        <p:spPr>
          <a:xfrm>
            <a:off x="6300192" y="3140968"/>
            <a:ext cx="2016224" cy="1656184"/>
          </a:xfrm>
          <a:prstGeom prst="ellipse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/>
          <a:lstStyle/>
          <a:p>
            <a:pPr>
              <a:buNone/>
            </a:pPr>
            <a:endParaRPr lang="es-CL" dirty="0" smtClean="0"/>
          </a:p>
          <a:p>
            <a:pPr>
              <a:buNone/>
            </a:pPr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1259632" y="2996952"/>
            <a:ext cx="302433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 smtClean="0"/>
              <a:t>1+1+1+1=</a:t>
            </a:r>
            <a:endParaRPr lang="es-CL" sz="3600" dirty="0"/>
          </a:p>
        </p:txBody>
      </p:sp>
      <p:sp>
        <p:nvSpPr>
          <p:cNvPr id="5" name="4 Rectángulo"/>
          <p:cNvSpPr/>
          <p:nvPr/>
        </p:nvSpPr>
        <p:spPr>
          <a:xfrm>
            <a:off x="1259632" y="3933056"/>
            <a:ext cx="30243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 smtClean="0"/>
              <a:t>__ veces __=</a:t>
            </a:r>
            <a:endParaRPr lang="es-CL" sz="3600" dirty="0"/>
          </a:p>
        </p:txBody>
      </p:sp>
      <p:sp>
        <p:nvSpPr>
          <p:cNvPr id="6" name="5 Rectángulo"/>
          <p:cNvSpPr/>
          <p:nvPr/>
        </p:nvSpPr>
        <p:spPr>
          <a:xfrm>
            <a:off x="1547664" y="4941168"/>
            <a:ext cx="273630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 smtClean="0"/>
              <a:t>__ x __=</a:t>
            </a:r>
            <a:endParaRPr lang="es-CL" sz="3600" dirty="0"/>
          </a:p>
        </p:txBody>
      </p:sp>
      <p:sp>
        <p:nvSpPr>
          <p:cNvPr id="7" name="6 Rectángulo"/>
          <p:cNvSpPr/>
          <p:nvPr/>
        </p:nvSpPr>
        <p:spPr>
          <a:xfrm>
            <a:off x="4644008" y="2996952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200" dirty="0"/>
          </a:p>
        </p:txBody>
      </p:sp>
      <p:sp>
        <p:nvSpPr>
          <p:cNvPr id="8" name="7 Rectángulo"/>
          <p:cNvSpPr/>
          <p:nvPr/>
        </p:nvSpPr>
        <p:spPr>
          <a:xfrm>
            <a:off x="4644008" y="3933056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200" dirty="0"/>
          </a:p>
        </p:txBody>
      </p:sp>
      <p:sp>
        <p:nvSpPr>
          <p:cNvPr id="9" name="8 Rectángulo"/>
          <p:cNvSpPr/>
          <p:nvPr/>
        </p:nvSpPr>
        <p:spPr>
          <a:xfrm>
            <a:off x="4644008" y="4941168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200" dirty="0"/>
          </a:p>
        </p:txBody>
      </p:sp>
      <p:sp>
        <p:nvSpPr>
          <p:cNvPr id="10" name="9 Hexágono"/>
          <p:cNvSpPr/>
          <p:nvPr/>
        </p:nvSpPr>
        <p:spPr>
          <a:xfrm>
            <a:off x="755576" y="908720"/>
            <a:ext cx="1656184" cy="1368152"/>
          </a:xfrm>
          <a:prstGeom prst="hexagon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Hexágono"/>
          <p:cNvSpPr/>
          <p:nvPr/>
        </p:nvSpPr>
        <p:spPr>
          <a:xfrm>
            <a:off x="3131840" y="836712"/>
            <a:ext cx="1800200" cy="1368152"/>
          </a:xfrm>
          <a:prstGeom prst="hexagon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11 Hexágono"/>
          <p:cNvSpPr/>
          <p:nvPr/>
        </p:nvSpPr>
        <p:spPr>
          <a:xfrm>
            <a:off x="5796136" y="908720"/>
            <a:ext cx="1800200" cy="1368152"/>
          </a:xfrm>
          <a:prstGeom prst="hexagon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" name="12 Hexágono"/>
          <p:cNvSpPr/>
          <p:nvPr/>
        </p:nvSpPr>
        <p:spPr>
          <a:xfrm>
            <a:off x="6012160" y="3140968"/>
            <a:ext cx="1728192" cy="1584176"/>
          </a:xfrm>
          <a:prstGeom prst="hexagon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13 Marcador de contenido" descr="tr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476672"/>
            <a:ext cx="2228850" cy="2047875"/>
          </a:xfrm>
        </p:spPr>
      </p:pic>
      <p:sp>
        <p:nvSpPr>
          <p:cNvPr id="4" name="3 Rectángulo"/>
          <p:cNvSpPr/>
          <p:nvPr/>
        </p:nvSpPr>
        <p:spPr>
          <a:xfrm>
            <a:off x="1259632" y="2996952"/>
            <a:ext cx="302433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 smtClean="0"/>
              <a:t>3+3+3+3=</a:t>
            </a:r>
            <a:endParaRPr lang="es-CL" sz="3600" dirty="0"/>
          </a:p>
        </p:txBody>
      </p:sp>
      <p:sp>
        <p:nvSpPr>
          <p:cNvPr id="5" name="4 Rectángulo"/>
          <p:cNvSpPr/>
          <p:nvPr/>
        </p:nvSpPr>
        <p:spPr>
          <a:xfrm>
            <a:off x="1259632" y="3933056"/>
            <a:ext cx="30243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 smtClean="0"/>
              <a:t>__ veces __=</a:t>
            </a:r>
            <a:endParaRPr lang="es-CL" sz="3600" dirty="0"/>
          </a:p>
        </p:txBody>
      </p:sp>
      <p:sp>
        <p:nvSpPr>
          <p:cNvPr id="6" name="5 Rectángulo"/>
          <p:cNvSpPr/>
          <p:nvPr/>
        </p:nvSpPr>
        <p:spPr>
          <a:xfrm>
            <a:off x="1547664" y="4941168"/>
            <a:ext cx="273630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 smtClean="0"/>
              <a:t>__ x __=</a:t>
            </a:r>
            <a:endParaRPr lang="es-CL" sz="3600" dirty="0"/>
          </a:p>
        </p:txBody>
      </p:sp>
      <p:sp>
        <p:nvSpPr>
          <p:cNvPr id="7" name="6 Rectángulo"/>
          <p:cNvSpPr/>
          <p:nvPr/>
        </p:nvSpPr>
        <p:spPr>
          <a:xfrm>
            <a:off x="4644008" y="2996952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200" dirty="0"/>
          </a:p>
        </p:txBody>
      </p:sp>
      <p:sp>
        <p:nvSpPr>
          <p:cNvPr id="8" name="7 Rectángulo"/>
          <p:cNvSpPr/>
          <p:nvPr/>
        </p:nvSpPr>
        <p:spPr>
          <a:xfrm>
            <a:off x="4644008" y="3933056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9" name="8 Rectángulo"/>
          <p:cNvSpPr/>
          <p:nvPr/>
        </p:nvSpPr>
        <p:spPr>
          <a:xfrm>
            <a:off x="4644008" y="4941168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200" dirty="0"/>
          </a:p>
        </p:txBody>
      </p:sp>
      <p:pic>
        <p:nvPicPr>
          <p:cNvPr id="15" name="13 Marcador de contenido" descr="tr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476672"/>
            <a:ext cx="2228850" cy="2047875"/>
          </a:xfrm>
          <a:prstGeom prst="rect">
            <a:avLst/>
          </a:prstGeom>
        </p:spPr>
      </p:pic>
      <p:pic>
        <p:nvPicPr>
          <p:cNvPr id="16" name="13 Marcador de contenido" descr="tr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548680"/>
            <a:ext cx="2228850" cy="2047875"/>
          </a:xfrm>
          <a:prstGeom prst="rect">
            <a:avLst/>
          </a:prstGeom>
        </p:spPr>
      </p:pic>
      <p:pic>
        <p:nvPicPr>
          <p:cNvPr id="17" name="13 Marcador de contenido" descr="tr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2924944"/>
            <a:ext cx="2228850" cy="2047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/>
          <a:lstStyle/>
          <a:p>
            <a:pPr>
              <a:buNone/>
            </a:pPr>
            <a:endParaRPr lang="es-CL" dirty="0" smtClean="0"/>
          </a:p>
          <a:p>
            <a:pPr>
              <a:buNone/>
            </a:pPr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1331640" y="2996952"/>
            <a:ext cx="295232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 smtClean="0"/>
              <a:t>8+8=</a:t>
            </a:r>
            <a:endParaRPr lang="es-CL" sz="3600" dirty="0"/>
          </a:p>
        </p:txBody>
      </p:sp>
      <p:sp>
        <p:nvSpPr>
          <p:cNvPr id="5" name="4 Rectángulo"/>
          <p:cNvSpPr/>
          <p:nvPr/>
        </p:nvSpPr>
        <p:spPr>
          <a:xfrm>
            <a:off x="1259632" y="3933056"/>
            <a:ext cx="302433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 smtClean="0"/>
              <a:t>__veces __=</a:t>
            </a:r>
            <a:endParaRPr lang="es-CL" sz="3600" dirty="0"/>
          </a:p>
        </p:txBody>
      </p:sp>
      <p:sp>
        <p:nvSpPr>
          <p:cNvPr id="6" name="5 Rectángulo"/>
          <p:cNvSpPr/>
          <p:nvPr/>
        </p:nvSpPr>
        <p:spPr>
          <a:xfrm>
            <a:off x="1547664" y="4941168"/>
            <a:ext cx="273630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3600" dirty="0" smtClean="0"/>
              <a:t>__ x __=</a:t>
            </a:r>
            <a:endParaRPr lang="es-CL" sz="3600" dirty="0"/>
          </a:p>
        </p:txBody>
      </p:sp>
      <p:sp>
        <p:nvSpPr>
          <p:cNvPr id="7" name="6 Rectángulo"/>
          <p:cNvSpPr/>
          <p:nvPr/>
        </p:nvSpPr>
        <p:spPr>
          <a:xfrm>
            <a:off x="4644008" y="2996952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200" dirty="0"/>
          </a:p>
        </p:txBody>
      </p:sp>
      <p:sp>
        <p:nvSpPr>
          <p:cNvPr id="8" name="7 Rectángulo"/>
          <p:cNvSpPr/>
          <p:nvPr/>
        </p:nvSpPr>
        <p:spPr>
          <a:xfrm>
            <a:off x="4644008" y="3933056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200" dirty="0"/>
          </a:p>
        </p:txBody>
      </p:sp>
      <p:sp>
        <p:nvSpPr>
          <p:cNvPr id="9" name="8 Rectángulo"/>
          <p:cNvSpPr/>
          <p:nvPr/>
        </p:nvSpPr>
        <p:spPr>
          <a:xfrm>
            <a:off x="4644008" y="4941168"/>
            <a:ext cx="8640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3200" dirty="0"/>
          </a:p>
        </p:txBody>
      </p:sp>
      <p:sp>
        <p:nvSpPr>
          <p:cNvPr id="10" name="9 Rectángulo"/>
          <p:cNvSpPr/>
          <p:nvPr/>
        </p:nvSpPr>
        <p:spPr>
          <a:xfrm>
            <a:off x="1259632" y="1340768"/>
            <a:ext cx="2592288" cy="13681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10 Rectángulo"/>
          <p:cNvSpPr/>
          <p:nvPr/>
        </p:nvSpPr>
        <p:spPr>
          <a:xfrm>
            <a:off x="4860032" y="1412776"/>
            <a:ext cx="2592288" cy="12961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233</TotalTime>
  <Words>585</Words>
  <Application>Microsoft Office PowerPoint</Application>
  <PresentationFormat>Presentación en pantalla (4:3)</PresentationFormat>
  <Paragraphs>85</Paragraphs>
  <Slides>26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Concurrencia</vt:lpstr>
      <vt:lpstr>La multiplicación</vt:lpstr>
      <vt:lpstr>¿sabías qué?</vt:lpstr>
      <vt:lpstr>Factores y productos: </vt:lpstr>
      <vt:lpstr>Actividades: COMPLETA.</vt:lpstr>
      <vt:lpstr>Diapositiva 5</vt:lpstr>
      <vt:lpstr>Diapositiva 6</vt:lpstr>
      <vt:lpstr>Diapositiva 7</vt:lpstr>
      <vt:lpstr>Diapositiva 8</vt:lpstr>
      <vt:lpstr>Diapositiva 9</vt:lpstr>
      <vt:lpstr>¡¡¡MÁS EJERCICIOS!!!</vt:lpstr>
      <vt:lpstr>Diapositiva 11</vt:lpstr>
      <vt:lpstr>Diapositiva 12</vt:lpstr>
      <vt:lpstr>Diapositiva 13</vt:lpstr>
      <vt:lpstr>Diapositiva 14</vt:lpstr>
      <vt:lpstr>Diapositiva 15</vt:lpstr>
      <vt:lpstr>5)Completa el cuadro:</vt:lpstr>
      <vt:lpstr>6) El perro de Rafael se come 3 huesos al día. ¿Cuántos huesos se come en 5 días?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multiplicación</dc:title>
  <dc:creator>Nene</dc:creator>
  <cp:lastModifiedBy>Nene</cp:lastModifiedBy>
  <cp:revision>31</cp:revision>
  <dcterms:created xsi:type="dcterms:W3CDTF">2012-06-06T04:09:56Z</dcterms:created>
  <dcterms:modified xsi:type="dcterms:W3CDTF">2012-09-04T05:57:21Z</dcterms:modified>
</cp:coreProperties>
</file>