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9" r:id="rId6"/>
    <p:sldId id="270" r:id="rId7"/>
    <p:sldId id="266" r:id="rId8"/>
    <p:sldId id="261" r:id="rId9"/>
    <p:sldId id="268" r:id="rId10"/>
    <p:sldId id="267" r:id="rId11"/>
    <p:sldId id="258" r:id="rId12"/>
    <p:sldId id="259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D24FC-8F80-47CE-868B-279489D3DE4A}" type="datetimeFigureOut">
              <a:rPr lang="es-PA" smtClean="0"/>
              <a:t>08/12/2012</a:t>
            </a:fld>
            <a:endParaRPr lang="es-P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717D06-DAB8-431C-885B-98D5259B4AE8}" type="slidenum">
              <a:rPr lang="es-PA" smtClean="0"/>
              <a:t>‹Nº›</a:t>
            </a:fld>
            <a:endParaRPr lang="es-P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7772400" cy="1470025"/>
          </a:xfrm>
        </p:spPr>
        <p:txBody>
          <a:bodyPr>
            <a:normAutofit/>
          </a:bodyPr>
          <a:lstStyle/>
          <a:p>
            <a:r>
              <a:rPr lang="es-PA" sz="8000" dirty="0" smtClean="0">
                <a:solidFill>
                  <a:schemeClr val="bg1"/>
                </a:solidFill>
              </a:rPr>
              <a:t>Telefonía Móvil</a:t>
            </a:r>
            <a:endParaRPr lang="es-PA" sz="80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24617" y="6093296"/>
            <a:ext cx="6400800" cy="760334"/>
          </a:xfrm>
        </p:spPr>
        <p:txBody>
          <a:bodyPr>
            <a:normAutofit/>
          </a:bodyPr>
          <a:lstStyle/>
          <a:p>
            <a:pPr algn="l"/>
            <a:r>
              <a:rPr lang="es-PA" sz="2400" dirty="0" smtClean="0">
                <a:solidFill>
                  <a:schemeClr val="bg1"/>
                </a:solidFill>
              </a:rPr>
              <a:t>Realizado por: rolando caballero</a:t>
            </a:r>
            <a:endParaRPr lang="es-P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4800" dirty="0">
                <a:solidFill>
                  <a:schemeClr val="tx1"/>
                </a:solidFill>
              </a:rPr>
              <a:t>Una estación base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es-PA" dirty="0">
                <a:solidFill>
                  <a:schemeClr val="bg1"/>
                </a:solidFill>
              </a:rPr>
              <a:t>Es </a:t>
            </a:r>
            <a:r>
              <a:rPr lang="es-PA" dirty="0"/>
              <a:t>uno de los elementos más importantes de una red de comunicaciones móviles</a:t>
            </a:r>
          </a:p>
          <a:p>
            <a:pPr marL="0" indent="0" algn="ctr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651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Antena o Antenas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394472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1764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Equipos de Energía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9381"/>
            <a:ext cx="3394472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42" y="1916832"/>
            <a:ext cx="43924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Baterías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94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Estándares de telefonía móvil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36" y="2379100"/>
            <a:ext cx="6370727" cy="350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3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PA" sz="16600" dirty="0" smtClean="0">
                <a:solidFill>
                  <a:schemeClr val="tx1"/>
                </a:solidFill>
              </a:rPr>
              <a:t>GRACIAS</a:t>
            </a:r>
            <a:endParaRPr lang="es-PA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5400" dirty="0" smtClean="0">
                <a:solidFill>
                  <a:schemeClr val="tx1"/>
                </a:solidFill>
              </a:rPr>
              <a:t>Telefonía Móvil</a:t>
            </a:r>
            <a:endParaRPr lang="es-PA" sz="5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16592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La telefonía móvil se ha convertido en una </a:t>
            </a:r>
            <a:r>
              <a:rPr lang="es-ES" dirty="0" smtClean="0"/>
              <a:t>herramienta</a:t>
            </a:r>
            <a:r>
              <a:rPr lang="es-PA" dirty="0"/>
              <a:t> </a:t>
            </a:r>
            <a:r>
              <a:rPr lang="es-ES" dirty="0" smtClean="0"/>
              <a:t>indispensable </a:t>
            </a:r>
            <a:r>
              <a:rPr lang="es-ES" dirty="0"/>
              <a:t>de la Sociedad de la Información y es </a:t>
            </a:r>
            <a:r>
              <a:rPr lang="es-ES" dirty="0" smtClean="0"/>
              <a:t>un</a:t>
            </a:r>
            <a:r>
              <a:rPr lang="es-PA" dirty="0"/>
              <a:t> </a:t>
            </a:r>
            <a:r>
              <a:rPr lang="es-ES" dirty="0" smtClean="0"/>
              <a:t>factor </a:t>
            </a:r>
            <a:r>
              <a:rPr lang="es-ES" dirty="0"/>
              <a:t>clave para asegurar la competitividad. Unida </a:t>
            </a:r>
            <a:r>
              <a:rPr lang="es-ES" dirty="0" smtClean="0"/>
              <a:t>a</a:t>
            </a:r>
            <a:r>
              <a:rPr lang="es-PA" dirty="0"/>
              <a:t> </a:t>
            </a:r>
            <a:r>
              <a:rPr lang="es-ES" dirty="0" smtClean="0"/>
              <a:t>Internet </a:t>
            </a:r>
            <a:r>
              <a:rPr lang="es-ES" dirty="0"/>
              <a:t>marcará el futuro inmediato.</a:t>
            </a:r>
            <a:endParaRPr lang="es-PA" dirty="0"/>
          </a:p>
          <a:p>
            <a:pPr marL="0" indent="0">
              <a:buNone/>
            </a:pPr>
            <a:endParaRPr lang="es-P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5400" dirty="0" smtClean="0">
                <a:solidFill>
                  <a:schemeClr val="tx1"/>
                </a:solidFill>
              </a:rPr>
              <a:t>Como Funciona</a:t>
            </a:r>
            <a:endParaRPr lang="es-PA" sz="5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dirty="0"/>
              <a:t>Los sistemas de telefonía móvil utilizan la </a:t>
            </a:r>
            <a:r>
              <a:rPr lang="es-PA" dirty="0" smtClean="0"/>
              <a:t>transmisión de </a:t>
            </a:r>
            <a:r>
              <a:rPr lang="es-PA" dirty="0"/>
              <a:t>ondas de radio que permiten la comunicación de </a:t>
            </a:r>
            <a:r>
              <a:rPr lang="es-PA" dirty="0" smtClean="0"/>
              <a:t>sus usuarios </a:t>
            </a:r>
            <a:r>
              <a:rPr lang="es-PA" dirty="0"/>
              <a:t>desde cualquier lugar que se encuentren </a:t>
            </a:r>
            <a:r>
              <a:rPr lang="es-PA" dirty="0" smtClean="0"/>
              <a:t>e incluso </a:t>
            </a:r>
            <a:r>
              <a:rPr lang="es-PA" dirty="0"/>
              <a:t>en movimiento y están fundamentados en </a:t>
            </a:r>
            <a:r>
              <a:rPr lang="es-PA" dirty="0" smtClean="0"/>
              <a:t>el comportamiento </a:t>
            </a:r>
            <a:r>
              <a:rPr lang="es-PA" dirty="0"/>
              <a:t>de los campos electromagnéticos.</a:t>
            </a: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426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4800" dirty="0" smtClean="0">
                <a:solidFill>
                  <a:schemeClr val="tx1"/>
                </a:solidFill>
              </a:rPr>
              <a:t>Campos Electromagnéticos</a:t>
            </a:r>
            <a:endParaRPr lang="es-PA" sz="48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Los campos electromagnéticos son fenómenos </a:t>
            </a:r>
            <a:r>
              <a:rPr lang="es-ES" dirty="0" smtClean="0"/>
              <a:t>naturales</a:t>
            </a:r>
            <a:r>
              <a:rPr lang="es-PA" dirty="0"/>
              <a:t> </a:t>
            </a:r>
            <a:r>
              <a:rPr lang="es-ES" dirty="0" smtClean="0"/>
              <a:t>que </a:t>
            </a:r>
            <a:r>
              <a:rPr lang="es-ES" dirty="0"/>
              <a:t>siempre han estado presentes en nuestro entorno</a:t>
            </a:r>
            <a:endParaRPr lang="es-PA" dirty="0"/>
          </a:p>
          <a:p>
            <a:pPr marL="0" indent="0" algn="ctr">
              <a:buNone/>
            </a:pPr>
            <a:r>
              <a:rPr lang="es-ES" dirty="0" smtClean="0"/>
              <a:t>desde </a:t>
            </a:r>
            <a:r>
              <a:rPr lang="es-ES" dirty="0"/>
              <a:t>el principio de los tiempos. De hecho, sin ellos la</a:t>
            </a:r>
            <a:endParaRPr lang="es-PA" dirty="0"/>
          </a:p>
          <a:p>
            <a:pPr marL="0" indent="0" algn="ctr">
              <a:buNone/>
            </a:pPr>
            <a:r>
              <a:rPr lang="es-ES" dirty="0"/>
              <a:t>vida no sería posible. Estos campos naturales son de</a:t>
            </a:r>
            <a:endParaRPr lang="es-PA" dirty="0"/>
          </a:p>
          <a:p>
            <a:pPr marL="0" indent="0" algn="ctr">
              <a:buNone/>
            </a:pPr>
            <a:r>
              <a:rPr lang="es-ES" dirty="0"/>
              <a:t>origen magnético (como el producido por el giro del</a:t>
            </a:r>
            <a:endParaRPr lang="es-PA" dirty="0"/>
          </a:p>
          <a:p>
            <a:pPr marL="0" indent="0" algn="ctr">
              <a:buNone/>
            </a:pPr>
            <a:r>
              <a:rPr lang="es-ES" dirty="0"/>
              <a:t>núcleo de hierro de la Tierra) y eléctrico (como el que</a:t>
            </a:r>
            <a:endParaRPr lang="es-PA" dirty="0"/>
          </a:p>
          <a:p>
            <a:pPr marL="0" indent="0" algn="ctr">
              <a:buNone/>
            </a:pPr>
            <a:r>
              <a:rPr lang="es-ES" dirty="0"/>
              <a:t>da lugar a las tormentas).</a:t>
            </a:r>
            <a:endParaRPr lang="es-PA" dirty="0"/>
          </a:p>
          <a:p>
            <a:pPr marL="0" indent="0" algn="ctr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940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es-PA" sz="4400" dirty="0">
                <a:solidFill>
                  <a:schemeClr val="tx1"/>
                </a:solidFill>
              </a:rPr>
              <a:t>Tipos de </a:t>
            </a:r>
            <a:r>
              <a:rPr lang="es-PA" sz="4400" dirty="0" smtClean="0">
                <a:solidFill>
                  <a:schemeClr val="tx1"/>
                </a:solidFill>
              </a:rPr>
              <a:t>emisiones electromagnéticas </a:t>
            </a:r>
            <a:endParaRPr lang="es-PA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dirty="0"/>
              <a:t>EMISIONES IONIZANTES: son las provocadas por</a:t>
            </a:r>
          </a:p>
          <a:p>
            <a:pPr marL="0" indent="0">
              <a:buNone/>
            </a:pPr>
            <a:r>
              <a:rPr lang="es-PA" dirty="0"/>
              <a:t>emisiones de alta frecuencia (rayos X o los rayos</a:t>
            </a:r>
          </a:p>
          <a:p>
            <a:pPr marL="0" indent="0">
              <a:buNone/>
            </a:pPr>
            <a:r>
              <a:rPr lang="es-PA" dirty="0"/>
              <a:t>ultravioleta). Su energía es tan elevada que pueden</a:t>
            </a:r>
          </a:p>
          <a:p>
            <a:pPr marL="0" indent="0">
              <a:buNone/>
            </a:pPr>
            <a:r>
              <a:rPr lang="es-PA" dirty="0"/>
              <a:t>provocar alteraciones en las moléculas de las células</a:t>
            </a:r>
          </a:p>
          <a:p>
            <a:pPr marL="0" indent="0">
              <a:buNone/>
            </a:pPr>
            <a:r>
              <a:rPr lang="es-PA" dirty="0"/>
              <a:t>vivas, y según su utilización producir efectos</a:t>
            </a:r>
          </a:p>
          <a:p>
            <a:pPr marL="0" indent="0">
              <a:buNone/>
            </a:pPr>
            <a:r>
              <a:rPr lang="es-PA" dirty="0"/>
              <a:t>beneficiosos o perjudiciales.</a:t>
            </a: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52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dirty="0"/>
              <a:t>EMISIONES NO IONIZANTES: son las </a:t>
            </a:r>
            <a:r>
              <a:rPr lang="es-PA" dirty="0" smtClean="0"/>
              <a:t>provocadas por </a:t>
            </a:r>
            <a:r>
              <a:rPr lang="es-PA" dirty="0"/>
              <a:t>emisiones de baja frecuencia (como </a:t>
            </a:r>
            <a:r>
              <a:rPr lang="es-PA" dirty="0" smtClean="0"/>
              <a:t>aquellas empleadas </a:t>
            </a:r>
            <a:r>
              <a:rPr lang="es-PA" dirty="0"/>
              <a:t>en los sistemas de telefonía móvil y </a:t>
            </a:r>
            <a:r>
              <a:rPr lang="es-PA" dirty="0" smtClean="0"/>
              <a:t>la difusión </a:t>
            </a:r>
            <a:r>
              <a:rPr lang="es-PA" dirty="0"/>
              <a:t>de radio y televisión</a:t>
            </a:r>
            <a:r>
              <a:rPr lang="es-PA" dirty="0" smtClean="0"/>
              <a:t>). Las </a:t>
            </a:r>
            <a:r>
              <a:rPr lang="es-PA" dirty="0"/>
              <a:t>emisiones no ionizantes no disponen de </a:t>
            </a:r>
            <a:r>
              <a:rPr lang="es-PA" dirty="0" smtClean="0"/>
              <a:t>energía suficiente </a:t>
            </a:r>
            <a:r>
              <a:rPr lang="es-PA" dirty="0"/>
              <a:t>para ionizar la materia, por lo que no </a:t>
            </a:r>
            <a:r>
              <a:rPr lang="es-PA" dirty="0" smtClean="0"/>
              <a:t>afecta a </a:t>
            </a:r>
            <a:r>
              <a:rPr lang="es-PA" dirty="0"/>
              <a:t>la estructura atómica y molecular de los </a:t>
            </a:r>
            <a:r>
              <a:rPr lang="es-PA" dirty="0" smtClean="0"/>
              <a:t>tejidos vivos</a:t>
            </a:r>
            <a:r>
              <a:rPr lang="es-PA" dirty="0"/>
              <a:t>. Para que la ionización se produzca se </a:t>
            </a:r>
            <a:r>
              <a:rPr lang="es-PA" dirty="0" smtClean="0"/>
              <a:t>requiere una </a:t>
            </a:r>
            <a:r>
              <a:rPr lang="es-PA" dirty="0"/>
              <a:t>frecuencia superior a unos 1016 Hz. Los </a:t>
            </a:r>
            <a:r>
              <a:rPr lang="es-PA" dirty="0" smtClean="0"/>
              <a:t>sistemas de </a:t>
            </a:r>
            <a:r>
              <a:rPr lang="es-PA" dirty="0"/>
              <a:t>telecomunicación no generan </a:t>
            </a:r>
            <a:r>
              <a:rPr lang="es-PA" dirty="0" smtClean="0"/>
              <a:t>emisiones ionizantes</a:t>
            </a:r>
            <a:r>
              <a:rPr lang="es-PA" dirty="0"/>
              <a:t>.</a:t>
            </a:r>
          </a:p>
          <a:p>
            <a:pPr marL="0" indent="0" algn="ctr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730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Zona de cobertura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04762" cy="38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5517232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es-PA" sz="1800" dirty="0">
                <a:solidFill>
                  <a:schemeClr val="tx1"/>
                </a:solidFill>
              </a:rPr>
              <a:t>Para evitar interferencias entre las distintas </a:t>
            </a:r>
            <a:r>
              <a:rPr lang="es-PA" sz="1800" dirty="0" smtClean="0">
                <a:solidFill>
                  <a:schemeClr val="tx1"/>
                </a:solidFill>
              </a:rPr>
              <a:t>antenas y </a:t>
            </a:r>
            <a:r>
              <a:rPr lang="es-PA" sz="1800" dirty="0">
                <a:solidFill>
                  <a:schemeClr val="tx1"/>
                </a:solidFill>
              </a:rPr>
              <a:t>optimizar la potencia necesaria, las </a:t>
            </a:r>
            <a:r>
              <a:rPr lang="es-PA" sz="1800" dirty="0" smtClean="0">
                <a:solidFill>
                  <a:schemeClr val="tx1"/>
                </a:solidFill>
              </a:rPr>
              <a:t>antenas emiten </a:t>
            </a:r>
            <a:r>
              <a:rPr lang="es-PA" sz="1800" dirty="0">
                <a:solidFill>
                  <a:schemeClr val="tx1"/>
                </a:solidFill>
              </a:rPr>
              <a:t>siempre con la mínima potencia </a:t>
            </a:r>
            <a:r>
              <a:rPr lang="es-PA" sz="1800" dirty="0" smtClean="0">
                <a:solidFill>
                  <a:schemeClr val="tx1"/>
                </a:solidFill>
              </a:rPr>
              <a:t>necesaria que </a:t>
            </a:r>
            <a:r>
              <a:rPr lang="es-PA" sz="1800" dirty="0">
                <a:solidFill>
                  <a:schemeClr val="tx1"/>
                </a:solidFill>
              </a:rPr>
              <a:t>permite la conexión y de forma </a:t>
            </a:r>
            <a:r>
              <a:rPr lang="es-PA" sz="1800" dirty="0" smtClean="0">
                <a:solidFill>
                  <a:schemeClr val="tx1"/>
                </a:solidFill>
              </a:rPr>
              <a:t>directiva, transmitiendo </a:t>
            </a:r>
            <a:r>
              <a:rPr lang="es-PA" sz="1800" dirty="0">
                <a:solidFill>
                  <a:schemeClr val="tx1"/>
                </a:solidFill>
              </a:rPr>
              <a:t>más energía en la dirección </a:t>
            </a:r>
            <a:r>
              <a:rPr lang="es-PA" sz="1800" dirty="0" smtClean="0">
                <a:solidFill>
                  <a:schemeClr val="tx1"/>
                </a:solidFill>
              </a:rPr>
              <a:t>donde se </a:t>
            </a:r>
            <a:r>
              <a:rPr lang="es-PA" sz="1800" dirty="0">
                <a:solidFill>
                  <a:schemeClr val="tx1"/>
                </a:solidFill>
              </a:rPr>
              <a:t>encuentra el límite en su zona de cobertura</a:t>
            </a:r>
            <a:r>
              <a:rPr lang="es-PA" sz="1800" dirty="0" smtClean="0">
                <a:solidFill>
                  <a:schemeClr val="tx1"/>
                </a:solidFill>
              </a:rPr>
              <a:t>.</a:t>
            </a:r>
            <a:endParaRPr lang="es-PA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6"/>
            <a:ext cx="7632848" cy="489654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367</Words>
  <Application>Microsoft Office PowerPoint</Application>
  <PresentationFormat>Presentación en pantalla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Flujo</vt:lpstr>
      <vt:lpstr>Telefonía Móvil</vt:lpstr>
      <vt:lpstr>Telefonía Móvil</vt:lpstr>
      <vt:lpstr>Como Funciona</vt:lpstr>
      <vt:lpstr>Campos Electromagnéticos</vt:lpstr>
      <vt:lpstr>Tipos de emisiones electromagnéticas </vt:lpstr>
      <vt:lpstr>Presentación de PowerPoint</vt:lpstr>
      <vt:lpstr>Presentación de PowerPoint</vt:lpstr>
      <vt:lpstr>Zona de cobertura</vt:lpstr>
      <vt:lpstr>Para evitar interferencias entre las distintas antenas y optimizar la potencia necesaria, las antenas emiten siempre con la mínima potencia necesaria que permite la conexión y de forma directiva, transmitiendo más energía en la dirección donde se encuentra el límite en su zona de cobertura.</vt:lpstr>
      <vt:lpstr>Una estación base </vt:lpstr>
      <vt:lpstr>Antena o Antenas</vt:lpstr>
      <vt:lpstr>Equipos de Energía</vt:lpstr>
      <vt:lpstr>Baterías</vt:lpstr>
      <vt:lpstr>Estándares de telefonía móvil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base</dc:title>
  <dc:creator>Rolando</dc:creator>
  <cp:lastModifiedBy>Rolando</cp:lastModifiedBy>
  <cp:revision>10</cp:revision>
  <dcterms:created xsi:type="dcterms:W3CDTF">2009-07-10T00:00:13Z</dcterms:created>
  <dcterms:modified xsi:type="dcterms:W3CDTF">2012-08-13T04:16:47Z</dcterms:modified>
</cp:coreProperties>
</file>