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86" r:id="rId4"/>
    <p:sldId id="261" r:id="rId5"/>
    <p:sldId id="262" r:id="rId6"/>
    <p:sldId id="263" r:id="rId7"/>
    <p:sldId id="264" r:id="rId8"/>
    <p:sldId id="265" r:id="rId9"/>
    <p:sldId id="266" r:id="rId10"/>
    <p:sldId id="267" r:id="rId11"/>
    <p:sldId id="268" r:id="rId12"/>
    <p:sldId id="270" r:id="rId13"/>
    <p:sldId id="280" r:id="rId14"/>
    <p:sldId id="282" r:id="rId15"/>
    <p:sldId id="284"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50" autoAdjust="0"/>
    <p:restoredTop sz="94660"/>
  </p:normalViewPr>
  <p:slideViewPr>
    <p:cSldViewPr>
      <p:cViewPr>
        <p:scale>
          <a:sx n="77" d="100"/>
          <a:sy n="77" d="100"/>
        </p:scale>
        <p:origin x="126" y="13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FBA813-CCB5-40A3-A4FF-875152CA6CAE}" type="datetimeFigureOut">
              <a:rPr lang="es-ES" smtClean="0"/>
              <a:t>10/11/2012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7A0A29-E0BE-4F82-897C-359D3B5289C2}"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734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229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EC1BBA-09CF-4EE3-9AFD-82609890105D}" type="slidenum">
              <a:rPr lang="es-ES" smtClean="0"/>
              <a:pPr fontAlgn="base">
                <a:spcBef>
                  <a:spcPct val="0"/>
                </a:spcBef>
                <a:spcAft>
                  <a:spcPct val="0"/>
                </a:spcAft>
                <a:defRPr/>
              </a:pPr>
              <a:t>5</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2BF6450-08E4-48EB-AB12-9A89A37093BE}" type="datetimeFigureOut">
              <a:rPr lang="es-ES" smtClean="0"/>
              <a:t>10/11/2012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17C2B38-9104-4373-90E0-3AF7D9339B7E}"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F6450-08E4-48EB-AB12-9A89A37093BE}" type="datetimeFigureOut">
              <a:rPr lang="es-ES" smtClean="0"/>
              <a:t>10/11/2012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C2B38-9104-4373-90E0-3AF7D9339B7E}"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Rescate\Music\MUSIC\SOY%20COLOMBIANO%20%20%20%20MUSICA%20COLOMBIANA%20%20%20%20SILVA%20Y%20VILLALBA.mp3"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file:///D:\Rescate\Music\MUSIC\SOY%20COLOMBIANO%20%20%20%20MUSICA%20COLOMBIANA%20%20%20%20SILVA%20Y%20VILLALBA.mp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ar/imgres?q=imagenes+de+la+bander+a+de+Colombia&amp;um=1&amp;hl=es&amp;sa=N&amp;biw=1366&amp;bih=505&amp;tbm=isch&amp;tbnid=DYTLrq_1kVT5iM:&amp;imgrefurl=http://www.elagrado-huila.gov.co/audio_video.shtml?apc=Caxx-1-&amp;x=2959050&amp;docid=G8aTq053CT7OJM&amp;imgurl=http://elagrado-huila.gov.co/apc-aa-files/415544494f5f564944454f5f49505243/bandera-colombia.jpg&amp;w=1280&amp;h=800&amp;ei=haaeUInkL_LG0AHd6IE4&amp;zoom=1&amp;iact=hc&amp;vpx=1001&amp;vpy=187&amp;dur=424&amp;hovh=177&amp;hovw=284&amp;tx=122&amp;ty=77&amp;sig=112740752061682548586&amp;page=2&amp;tbnh=120&amp;tbnw=192&amp;start=12&amp;ndsp=18&amp;ved=1t:429,r:11,s:12,i:14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Amarillo_(colo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es.wikipedia.org/wiki/Campo_de_batalla" TargetMode="External"/><Relationship Id="rId5" Type="http://schemas.openxmlformats.org/officeDocument/2006/relationships/hyperlink" Target="http://es.wikipedia.org/wiki/Rojo_(color)" TargetMode="External"/><Relationship Id="rId4" Type="http://schemas.openxmlformats.org/officeDocument/2006/relationships/hyperlink" Target="http://es.wikipedia.org/wiki/Azul_(color)"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2 Subtítulo"/>
          <p:cNvSpPr>
            <a:spLocks noGrp="1"/>
          </p:cNvSpPr>
          <p:nvPr>
            <p:ph type="subTitle" idx="1"/>
          </p:nvPr>
        </p:nvSpPr>
        <p:spPr>
          <a:xfrm>
            <a:off x="533400" y="3228975"/>
            <a:ext cx="7854950" cy="1752600"/>
          </a:xfrm>
        </p:spPr>
        <p:txBody>
          <a:bodyPr/>
          <a:lstStyle/>
          <a:p>
            <a:pPr marR="0" algn="ctr" eaLnBrk="1" hangingPunct="1">
              <a:lnSpc>
                <a:spcPct val="90000"/>
              </a:lnSpc>
            </a:pPr>
            <a:endParaRPr lang="es-ES_tradnl" sz="2400" dirty="0" smtClean="0">
              <a:solidFill>
                <a:srgbClr val="92D050"/>
              </a:solidFill>
              <a:latin typeface="Lucida Sans" pitchFamily="34" charset="0"/>
            </a:endParaRPr>
          </a:p>
          <a:p>
            <a:pPr marR="0" algn="ctr" eaLnBrk="1" hangingPunct="1">
              <a:lnSpc>
                <a:spcPct val="90000"/>
              </a:lnSpc>
            </a:pPr>
            <a:endParaRPr lang="es-ES_tradnl" sz="2400" dirty="0" smtClean="0">
              <a:solidFill>
                <a:srgbClr val="92D050"/>
              </a:solidFill>
              <a:latin typeface="Lucida Sans" pitchFamily="34" charset="0"/>
            </a:endParaRPr>
          </a:p>
          <a:p>
            <a:pPr marR="0" algn="ctr" eaLnBrk="1" hangingPunct="1">
              <a:lnSpc>
                <a:spcPct val="90000"/>
              </a:lnSpc>
            </a:pPr>
            <a:endParaRPr lang="es-ES_tradnl" sz="2400" dirty="0" smtClean="0">
              <a:solidFill>
                <a:srgbClr val="92D050"/>
              </a:solidFill>
              <a:latin typeface="Lucida Sans" pitchFamily="34" charset="0"/>
            </a:endParaRPr>
          </a:p>
        </p:txBody>
      </p:sp>
      <p:sp>
        <p:nvSpPr>
          <p:cNvPr id="4" name="3 Rectángulo"/>
          <p:cNvSpPr/>
          <p:nvPr/>
        </p:nvSpPr>
        <p:spPr>
          <a:xfrm>
            <a:off x="571472" y="2071678"/>
            <a:ext cx="8174867" cy="1785950"/>
          </a:xfrm>
          <a:prstGeom prst="rect">
            <a:avLst/>
          </a:prstGeom>
          <a:solidFill>
            <a:schemeClr val="bg1"/>
          </a:solidFill>
        </p:spPr>
        <p:txBody>
          <a:bodyPr wrap="none" lIns="91440" tIns="45720" rIns="91440" bIns="45720">
            <a:prstTxWarp prst="textWave2">
              <a:avLst/>
            </a:prstTxWarp>
            <a:spAutoFit/>
          </a:bodyPr>
          <a:lstStyle/>
          <a:p>
            <a:pPr algn="ctr"/>
            <a:r>
              <a:rPr lang="es-ES" sz="6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ebran3" pitchFamily="2" charset="0"/>
              </a:rPr>
              <a:t>SIMBOLOS</a:t>
            </a:r>
            <a:r>
              <a:rPr lang="es-E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ebran3" pitchFamily="2" charset="0"/>
              </a:rPr>
              <a:t> </a:t>
            </a:r>
            <a:r>
              <a:rPr lang="es-ES" sz="6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Sebran3" pitchFamily="2" charset="0"/>
              </a:rPr>
              <a:t>PAT</a:t>
            </a:r>
            <a:r>
              <a:rPr lang="es-ES" sz="6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Sebran3" pitchFamily="2" charset="0"/>
              </a:rPr>
              <a:t>RIOS</a:t>
            </a:r>
            <a:endParaRPr lang="es-ES" sz="6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Sebran3" pitchFamily="2" charset="0"/>
            </a:endParaRPr>
          </a:p>
        </p:txBody>
      </p:sp>
      <p:pic>
        <p:nvPicPr>
          <p:cNvPr id="5" name="SOY COLOMBIANO    MUSICA COLOMBIANA    SILVA Y VILLALBA.mp3">
            <a:hlinkClick r:id="" action="ppaction://media"/>
          </p:cNvPr>
          <p:cNvPicPr>
            <a:picLocks noRot="1" noChangeAspect="1"/>
          </p:cNvPicPr>
          <p:nvPr>
            <a:audioFile r:link="rId1"/>
          </p:nvPr>
        </p:nvPicPr>
        <p:blipFill>
          <a:blip r:embed="rId3"/>
          <a:stretch>
            <a:fillRect/>
          </a:stretch>
        </p:blipFill>
        <p:spPr>
          <a:xfrm>
            <a:off x="11215734" y="3786190"/>
            <a:ext cx="304800" cy="304800"/>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0159"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pPr algn="ctr" eaLnBrk="1" hangingPunct="1"/>
            <a:r>
              <a:rPr lang="es-ES" b="1" i="1" dirty="0" smtClean="0">
                <a:latin typeface="Sebran3" pitchFamily="2" charset="0"/>
              </a:rPr>
              <a:t>El Árbol Nacional</a:t>
            </a:r>
            <a:endParaRPr lang="es-ES" i="1" dirty="0" smtClean="0">
              <a:latin typeface="Sebran3" pitchFamily="2" charset="0"/>
            </a:endParaRPr>
          </a:p>
        </p:txBody>
      </p:sp>
      <p:pic>
        <p:nvPicPr>
          <p:cNvPr id="15363" name="3 Marcador de contenido" descr="palma.jpg"/>
          <p:cNvPicPr>
            <a:picLocks noGrp="1" noChangeAspect="1"/>
          </p:cNvPicPr>
          <p:nvPr>
            <p:ph idx="1"/>
          </p:nvPr>
        </p:nvPicPr>
        <p:blipFill>
          <a:blip r:embed="rId2"/>
          <a:srcRect/>
          <a:stretch>
            <a:fillRect/>
          </a:stretch>
        </p:blipFill>
        <p:spPr>
          <a:xfrm>
            <a:off x="1705072" y="2000240"/>
            <a:ext cx="5010053" cy="37687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Marcador de contenido"/>
          <p:cNvSpPr>
            <a:spLocks noGrp="1"/>
          </p:cNvSpPr>
          <p:nvPr>
            <p:ph idx="1"/>
          </p:nvPr>
        </p:nvSpPr>
        <p:spPr>
          <a:xfrm>
            <a:off x="428625" y="1214438"/>
            <a:ext cx="8229600" cy="4389437"/>
          </a:xfrm>
        </p:spPr>
        <p:txBody>
          <a:bodyPr>
            <a:normAutofit lnSpcReduction="10000"/>
          </a:bodyPr>
          <a:lstStyle/>
          <a:p>
            <a:pPr eaLnBrk="1" hangingPunct="1"/>
            <a:r>
              <a:rPr lang="es-ES" sz="2000" i="1" dirty="0" smtClean="0">
                <a:latin typeface="Sebran3" pitchFamily="2" charset="0"/>
              </a:rPr>
              <a:t>La Palma de Cera del Quindío es el Árbol Nacional de Colombia. Su nombre científico es "</a:t>
            </a:r>
            <a:r>
              <a:rPr lang="es-ES" sz="2000" i="1" dirty="0" err="1" smtClean="0">
                <a:latin typeface="Sebran3" pitchFamily="2" charset="0"/>
              </a:rPr>
              <a:t>Ceroxylon</a:t>
            </a:r>
            <a:r>
              <a:rPr lang="es-ES" sz="2000" i="1" dirty="0" smtClean="0">
                <a:latin typeface="Sebran3" pitchFamily="2" charset="0"/>
              </a:rPr>
              <a:t> </a:t>
            </a:r>
            <a:r>
              <a:rPr lang="es-ES" sz="2000" i="1" dirty="0" err="1" smtClean="0">
                <a:latin typeface="Sebran3" pitchFamily="2" charset="0"/>
              </a:rPr>
              <a:t>Quindiuense</a:t>
            </a:r>
            <a:r>
              <a:rPr lang="es-ES" sz="2000" i="1" dirty="0" smtClean="0">
                <a:latin typeface="Sebran3" pitchFamily="2" charset="0"/>
              </a:rPr>
              <a:t> ". Es una palmera de imponente belleza, extraordinaria fortaleza y legendaria longevidad.</a:t>
            </a:r>
            <a:br>
              <a:rPr lang="es-ES" sz="2000" i="1" dirty="0" smtClean="0">
                <a:latin typeface="Sebran3" pitchFamily="2" charset="0"/>
              </a:rPr>
            </a:br>
            <a:r>
              <a:rPr lang="es-ES" sz="2000" i="1" dirty="0" smtClean="0">
                <a:latin typeface="Sebran3" pitchFamily="2" charset="0"/>
              </a:rPr>
              <a:t/>
            </a:r>
            <a:br>
              <a:rPr lang="es-ES" sz="2000" i="1" dirty="0" smtClean="0">
                <a:latin typeface="Sebran3" pitchFamily="2" charset="0"/>
              </a:rPr>
            </a:br>
            <a:r>
              <a:rPr lang="es-ES" sz="2000" i="1" dirty="0" smtClean="0">
                <a:latin typeface="Sebran3" pitchFamily="2" charset="0"/>
              </a:rPr>
              <a:t>Es exclusiva de los Andes Colombianos. Alcanza alturas hasta de 70 metros.</a:t>
            </a:r>
          </a:p>
          <a:p>
            <a:pPr eaLnBrk="1" hangingPunct="1">
              <a:buFont typeface="Wingdings 2" pitchFamily="18" charset="2"/>
              <a:buNone/>
            </a:pPr>
            <a:r>
              <a:rPr lang="es-ES" sz="2000" i="1" dirty="0" smtClean="0">
                <a:latin typeface="Sebran3" pitchFamily="2" charset="0"/>
              </a:rPr>
              <a:t> </a:t>
            </a:r>
            <a:br>
              <a:rPr lang="es-ES" sz="2000" i="1" dirty="0" smtClean="0">
                <a:latin typeface="Sebran3" pitchFamily="2" charset="0"/>
              </a:rPr>
            </a:br>
            <a:r>
              <a:rPr lang="es-ES" sz="2000" i="1" dirty="0" smtClean="0">
                <a:latin typeface="Sebran3" pitchFamily="2" charset="0"/>
              </a:rPr>
              <a:t>Fue escogida como árbol Nacional de Colombia por la comisión preparatoria del III Congreso Suramericano de botánica, celebrado en Bogotá en 1949. Posteriormente fue adoptado oficialmente como símbolo patrio por la ley 61 de 1985.Nombre científico: </a:t>
            </a:r>
            <a:r>
              <a:rPr lang="es-ES" sz="2000" i="1" dirty="0" err="1" smtClean="0">
                <a:latin typeface="Sebran3" pitchFamily="2" charset="0"/>
              </a:rPr>
              <a:t>Ceroxylon</a:t>
            </a:r>
            <a:r>
              <a:rPr lang="es-ES" sz="2000" i="1" dirty="0" smtClean="0">
                <a:latin typeface="Sebran3" pitchFamily="2" charset="0"/>
              </a:rPr>
              <a:t> </a:t>
            </a:r>
            <a:r>
              <a:rPr lang="es-ES" sz="2000" i="1" dirty="0" err="1" smtClean="0">
                <a:latin typeface="Sebran3" pitchFamily="2" charset="0"/>
              </a:rPr>
              <a:t>quindiuense</a:t>
            </a:r>
            <a:r>
              <a:rPr lang="es-ES" sz="2000" i="1" dirty="0" smtClean="0">
                <a:latin typeface="Sebran3" pitchFamily="2" charset="0"/>
              </a:rPr>
              <a:t> H. </a:t>
            </a:r>
            <a:r>
              <a:rPr lang="es-ES" sz="2000" i="1" dirty="0" err="1" smtClean="0">
                <a:latin typeface="Sebran3" pitchFamily="2" charset="0"/>
              </a:rPr>
              <a:t>Wendl</a:t>
            </a:r>
            <a:r>
              <a:rPr lang="es-ES" sz="2000" i="1" dirty="0" smtClean="0">
                <a:latin typeface="Sebran3" pitchFamily="2" charset="0"/>
              </a:rPr>
              <a:t>.</a:t>
            </a:r>
            <a:br>
              <a:rPr lang="es-ES" sz="2000" i="1" dirty="0" smtClean="0">
                <a:latin typeface="Sebran3" pitchFamily="2" charset="0"/>
              </a:rPr>
            </a:br>
            <a:endParaRPr lang="es-ES" sz="2000" i="1" dirty="0" smtClean="0">
              <a:latin typeface="Sebran3" pitchFamily="2"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normAutofit fontScale="90000"/>
          </a:bodyPr>
          <a:lstStyle/>
          <a:p>
            <a:pPr algn="ctr" eaLnBrk="1" hangingPunct="1"/>
            <a:r>
              <a:rPr lang="es-ES" sz="4400" b="1" i="1" dirty="0" smtClean="0">
                <a:latin typeface="Sebran3" pitchFamily="2" charset="0"/>
              </a:rPr>
              <a:t>Historia del Himno Nacional</a:t>
            </a:r>
            <a:endParaRPr lang="es-ES" sz="4400" i="1" dirty="0" smtClean="0">
              <a:latin typeface="Sebran3" pitchFamily="2" charset="0"/>
            </a:endParaRPr>
          </a:p>
        </p:txBody>
      </p:sp>
      <p:sp>
        <p:nvSpPr>
          <p:cNvPr id="5" name="4 Rectángulo"/>
          <p:cNvSpPr/>
          <p:nvPr/>
        </p:nvSpPr>
        <p:spPr>
          <a:xfrm>
            <a:off x="1000100" y="1428736"/>
            <a:ext cx="7358114" cy="3416320"/>
          </a:xfrm>
          <a:prstGeom prst="rect">
            <a:avLst/>
          </a:prstGeom>
        </p:spPr>
        <p:txBody>
          <a:bodyPr wrap="square">
            <a:spAutoFit/>
          </a:bodyPr>
          <a:lstStyle/>
          <a:p>
            <a:r>
              <a:rPr lang="es-ES" sz="2400" dirty="0" smtClean="0">
                <a:latin typeface="Sebran3" pitchFamily="2" charset="0"/>
              </a:rPr>
              <a:t>El himno nacional de </a:t>
            </a:r>
            <a:r>
              <a:rPr lang="es-ES" sz="2400" dirty="0" err="1" smtClean="0">
                <a:latin typeface="Sebran3" pitchFamily="2" charset="0"/>
              </a:rPr>
              <a:t>colombia</a:t>
            </a:r>
            <a:r>
              <a:rPr lang="es-ES" sz="2400" dirty="0" smtClean="0">
                <a:latin typeface="Sebran3" pitchFamily="2" charset="0"/>
              </a:rPr>
              <a:t> fue compuesto en 1887 con versos de Rafael Núñez y música del compositor italiano, </a:t>
            </a:r>
            <a:r>
              <a:rPr lang="es-ES" sz="2400" dirty="0" err="1" smtClean="0">
                <a:latin typeface="Sebran3" pitchFamily="2" charset="0"/>
              </a:rPr>
              <a:t>Oreste</a:t>
            </a:r>
            <a:r>
              <a:rPr lang="es-ES" sz="2400" dirty="0" smtClean="0">
                <a:latin typeface="Sebran3" pitchFamily="2" charset="0"/>
              </a:rPr>
              <a:t> </a:t>
            </a:r>
            <a:r>
              <a:rPr lang="es-ES" sz="2400" dirty="0" err="1" smtClean="0">
                <a:latin typeface="Sebran3" pitchFamily="2" charset="0"/>
              </a:rPr>
              <a:t>Sindici</a:t>
            </a:r>
            <a:r>
              <a:rPr lang="es-ES" sz="2400" dirty="0" smtClean="0">
                <a:latin typeface="Sebran3" pitchFamily="2" charset="0"/>
              </a:rPr>
              <a:t>, para conmemorar el 11 de noviembre la Independencia de Cartagena. La Ley 33 del 28 de octubre de 1920, sancionada por el presidente Marco Fidel Suárez, le dio carácter oficial. Consta de coro y 11 estrofas: </a:t>
            </a:r>
            <a:endParaRPr lang="es-ES" sz="2400" dirty="0">
              <a:latin typeface="Sebran3" pitchFamily="2"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2 Marcador de contenido"/>
          <p:cNvSpPr>
            <a:spLocks noGrp="1"/>
          </p:cNvSpPr>
          <p:nvPr>
            <p:ph idx="1"/>
          </p:nvPr>
        </p:nvSpPr>
        <p:spPr>
          <a:xfrm>
            <a:off x="428596" y="1071546"/>
            <a:ext cx="8229600" cy="4525963"/>
          </a:xfrm>
        </p:spPr>
        <p:txBody>
          <a:bodyPr numCol="2">
            <a:normAutofit fontScale="85000" lnSpcReduction="10000"/>
          </a:bodyPr>
          <a:lstStyle/>
          <a:p>
            <a:pPr eaLnBrk="1" hangingPunct="1">
              <a:buNone/>
            </a:pPr>
            <a:r>
              <a:rPr lang="es-ES" sz="1700" b="1" i="1" dirty="0" smtClean="0">
                <a:latin typeface="Sebran3" pitchFamily="2" charset="0"/>
              </a:rPr>
              <a:t>     CORO</a:t>
            </a:r>
            <a:endParaRPr lang="es-ES" sz="1700" b="1" i="1" dirty="0" smtClean="0">
              <a:latin typeface="Sebran3" pitchFamily="2" charset="0"/>
            </a:endParaRPr>
          </a:p>
          <a:p>
            <a:pPr eaLnBrk="1" hangingPunct="1">
              <a:buFont typeface="Wingdings 2" pitchFamily="18" charset="2"/>
              <a:buNone/>
            </a:pPr>
            <a:r>
              <a:rPr lang="es-ES" sz="1700" i="1" dirty="0" smtClean="0">
                <a:latin typeface="Sebran3" pitchFamily="2" charset="0"/>
              </a:rPr>
              <a:t>     ¡</a:t>
            </a:r>
            <a:r>
              <a:rPr lang="es-ES" sz="1700" i="1" dirty="0" smtClean="0">
                <a:latin typeface="Sebran3" pitchFamily="2" charset="0"/>
              </a:rPr>
              <a:t>Oh gloria inmarcesible! </a:t>
            </a:r>
            <a:br>
              <a:rPr lang="es-ES" sz="1700" i="1" dirty="0" smtClean="0">
                <a:latin typeface="Sebran3" pitchFamily="2" charset="0"/>
              </a:rPr>
            </a:br>
            <a:r>
              <a:rPr lang="es-ES" sz="1700" i="1" dirty="0" smtClean="0">
                <a:latin typeface="Sebran3" pitchFamily="2" charset="0"/>
              </a:rPr>
              <a:t>¡Oh júbilo inmortal</a:t>
            </a:r>
            <a:r>
              <a:rPr lang="es-ES" sz="1700" i="1" dirty="0" smtClean="0">
                <a:latin typeface="Sebran3" pitchFamily="2" charset="0"/>
              </a:rPr>
              <a:t>!                        </a:t>
            </a:r>
            <a:r>
              <a:rPr lang="es-ES" sz="1700" i="1" dirty="0" smtClean="0">
                <a:latin typeface="Sebran3" pitchFamily="2" charset="0"/>
              </a:rPr>
              <a:t/>
            </a:r>
            <a:br>
              <a:rPr lang="es-ES" sz="1700" i="1" dirty="0" smtClean="0">
                <a:latin typeface="Sebran3" pitchFamily="2" charset="0"/>
              </a:rPr>
            </a:br>
            <a:r>
              <a:rPr lang="es-ES" sz="1700" i="1" dirty="0" smtClean="0">
                <a:latin typeface="Sebran3" pitchFamily="2" charset="0"/>
              </a:rPr>
              <a:t>¡En surcos de dolores </a:t>
            </a:r>
            <a:br>
              <a:rPr lang="es-ES" sz="1700" i="1" dirty="0" smtClean="0">
                <a:latin typeface="Sebran3" pitchFamily="2" charset="0"/>
              </a:rPr>
            </a:br>
            <a:r>
              <a:rPr lang="es-ES" sz="1700" i="1" dirty="0" smtClean="0">
                <a:latin typeface="Sebran3" pitchFamily="2" charset="0"/>
              </a:rPr>
              <a:t>El bien germina ya.</a:t>
            </a:r>
          </a:p>
          <a:p>
            <a:pPr eaLnBrk="1" hangingPunct="1">
              <a:buFont typeface="Wingdings 2" pitchFamily="18" charset="2"/>
              <a:buNone/>
            </a:pPr>
            <a:endParaRPr lang="es-ES" sz="1700" i="1" dirty="0" smtClean="0">
              <a:latin typeface="Sebran3" pitchFamily="2" charset="0"/>
            </a:endParaRPr>
          </a:p>
          <a:p>
            <a:pPr eaLnBrk="1" hangingPunct="1">
              <a:buFont typeface="Wingdings 2" pitchFamily="18" charset="2"/>
              <a:buNone/>
            </a:pPr>
            <a:r>
              <a:rPr lang="es-ES" sz="1700" b="1" i="1" dirty="0" smtClean="0">
                <a:latin typeface="Sebran3" pitchFamily="2" charset="0"/>
              </a:rPr>
              <a:t>     </a:t>
            </a:r>
          </a:p>
          <a:p>
            <a:pPr eaLnBrk="1" hangingPunct="1">
              <a:buFont typeface="Wingdings 2" pitchFamily="18" charset="2"/>
              <a:buNone/>
            </a:pPr>
            <a:r>
              <a:rPr lang="es-ES" sz="1700" b="1" i="1" dirty="0">
                <a:latin typeface="Sebran3" pitchFamily="2" charset="0"/>
              </a:rPr>
              <a:t> </a:t>
            </a:r>
            <a:r>
              <a:rPr lang="es-ES" sz="1700" b="1" i="1" dirty="0" smtClean="0">
                <a:latin typeface="Sebran3" pitchFamily="2" charset="0"/>
              </a:rPr>
              <a:t>    Primera estrofa</a:t>
            </a:r>
          </a:p>
          <a:p>
            <a:pPr eaLnBrk="1" hangingPunct="1">
              <a:buFont typeface="Wingdings 2" pitchFamily="18" charset="2"/>
              <a:buNone/>
            </a:pPr>
            <a:r>
              <a:rPr lang="es-ES" sz="1700" b="1" i="1" dirty="0">
                <a:latin typeface="Sebran3" pitchFamily="2" charset="0"/>
              </a:rPr>
              <a:t> </a:t>
            </a:r>
            <a:r>
              <a:rPr lang="es-ES" sz="1700" b="1" i="1" dirty="0" smtClean="0">
                <a:latin typeface="Sebran3" pitchFamily="2" charset="0"/>
              </a:rPr>
              <a:t>    </a:t>
            </a:r>
            <a:r>
              <a:rPr lang="es-ES" sz="1700" i="1" dirty="0" smtClean="0">
                <a:latin typeface="Sebran3" pitchFamily="2" charset="0"/>
              </a:rPr>
              <a:t>Cesó la horrible noche </a:t>
            </a:r>
            <a:br>
              <a:rPr lang="es-ES" sz="1700" i="1" dirty="0" smtClean="0">
                <a:latin typeface="Sebran3" pitchFamily="2" charset="0"/>
              </a:rPr>
            </a:br>
            <a:r>
              <a:rPr lang="es-ES" sz="1700" i="1" dirty="0" smtClean="0">
                <a:latin typeface="Sebran3" pitchFamily="2" charset="0"/>
              </a:rPr>
              <a:t>La libertad sublime </a:t>
            </a:r>
            <a:br>
              <a:rPr lang="es-ES" sz="1700" i="1" dirty="0" smtClean="0">
                <a:latin typeface="Sebran3" pitchFamily="2" charset="0"/>
              </a:rPr>
            </a:br>
            <a:r>
              <a:rPr lang="es-ES" sz="1700" i="1" dirty="0" smtClean="0">
                <a:latin typeface="Sebran3" pitchFamily="2" charset="0"/>
              </a:rPr>
              <a:t>Derrama las auroras </a:t>
            </a:r>
            <a:br>
              <a:rPr lang="es-ES" sz="1700" i="1" dirty="0" smtClean="0">
                <a:latin typeface="Sebran3" pitchFamily="2" charset="0"/>
              </a:rPr>
            </a:br>
            <a:r>
              <a:rPr lang="es-ES" sz="1700" i="1" dirty="0" smtClean="0">
                <a:latin typeface="Sebran3" pitchFamily="2" charset="0"/>
              </a:rPr>
              <a:t>De su invencible luz. </a:t>
            </a:r>
            <a:br>
              <a:rPr lang="es-ES" sz="1700" i="1" dirty="0" smtClean="0">
                <a:latin typeface="Sebran3" pitchFamily="2" charset="0"/>
              </a:rPr>
            </a:br>
            <a:r>
              <a:rPr lang="es-ES" sz="1700" i="1" dirty="0" smtClean="0">
                <a:latin typeface="Sebran3" pitchFamily="2" charset="0"/>
              </a:rPr>
              <a:t>La humanidad entera,   </a:t>
            </a:r>
            <a:br>
              <a:rPr lang="es-ES" sz="1700" i="1" dirty="0" smtClean="0">
                <a:latin typeface="Sebran3" pitchFamily="2" charset="0"/>
              </a:rPr>
            </a:br>
            <a:r>
              <a:rPr lang="es-ES" sz="1700" i="1" dirty="0" smtClean="0">
                <a:latin typeface="Sebran3" pitchFamily="2" charset="0"/>
              </a:rPr>
              <a:t>Que entre cadenas gime, </a:t>
            </a:r>
            <a:br>
              <a:rPr lang="es-ES" sz="1700" i="1" dirty="0" smtClean="0">
                <a:latin typeface="Sebran3" pitchFamily="2" charset="0"/>
              </a:rPr>
            </a:br>
            <a:r>
              <a:rPr lang="es-ES" sz="1700" i="1" dirty="0" smtClean="0">
                <a:latin typeface="Sebran3" pitchFamily="2" charset="0"/>
              </a:rPr>
              <a:t>Comprende las palabras </a:t>
            </a:r>
            <a:br>
              <a:rPr lang="es-ES" sz="1700" i="1" dirty="0" smtClean="0">
                <a:latin typeface="Sebran3" pitchFamily="2" charset="0"/>
              </a:rPr>
            </a:br>
            <a:r>
              <a:rPr lang="es-ES" sz="1700" i="1" dirty="0" smtClean="0">
                <a:latin typeface="Sebran3" pitchFamily="2" charset="0"/>
              </a:rPr>
              <a:t>Del que murió en la cruz                                   </a:t>
            </a:r>
            <a:br>
              <a:rPr lang="es-ES" sz="1700" i="1" dirty="0" smtClean="0">
                <a:latin typeface="Sebran3" pitchFamily="2" charset="0"/>
              </a:rPr>
            </a:br>
            <a:endParaRPr lang="es-ES" sz="1700" i="1" dirty="0" smtClean="0">
              <a:latin typeface="Sebran3" pitchFamily="2" charset="0"/>
            </a:endParaRPr>
          </a:p>
          <a:p>
            <a:endParaRPr lang="es-ES" sz="1700" b="1" i="1" dirty="0" smtClean="0">
              <a:latin typeface="Sebran3" pitchFamily="2" charset="0"/>
            </a:endParaRPr>
          </a:p>
          <a:p>
            <a:endParaRPr lang="es-ES" sz="1700" b="1" i="1" dirty="0">
              <a:latin typeface="Sebran3" pitchFamily="2" charset="0"/>
            </a:endParaRPr>
          </a:p>
          <a:p>
            <a:endParaRPr lang="es-ES" sz="1700" b="1" i="1" dirty="0">
              <a:latin typeface="Sebran3" pitchFamily="2" charset="0"/>
            </a:endParaRPr>
          </a:p>
          <a:p>
            <a:endParaRPr lang="es-ES" sz="1700" b="1" i="1" dirty="0" smtClean="0">
              <a:latin typeface="Sebran3" pitchFamily="2" charset="0"/>
            </a:endParaRPr>
          </a:p>
          <a:p>
            <a:pPr>
              <a:buNone/>
            </a:pPr>
            <a:endParaRPr lang="es-ES" sz="1700" b="1" i="1" dirty="0" smtClean="0">
              <a:latin typeface="Sebran3" pitchFamily="2" charset="0"/>
            </a:endParaRPr>
          </a:p>
          <a:p>
            <a:pPr>
              <a:buNone/>
            </a:pPr>
            <a:r>
              <a:rPr lang="es-ES" sz="1700" b="1" i="1" dirty="0">
                <a:latin typeface="Sebran3" pitchFamily="2" charset="0"/>
              </a:rPr>
              <a:t> </a:t>
            </a:r>
            <a:r>
              <a:rPr lang="es-ES" sz="1700" b="1" i="1" dirty="0" smtClean="0">
                <a:latin typeface="Sebran3" pitchFamily="2" charset="0"/>
              </a:rPr>
              <a:t>    Segunda estrofa</a:t>
            </a:r>
          </a:p>
          <a:p>
            <a:pPr>
              <a:buNone/>
            </a:pPr>
            <a:r>
              <a:rPr lang="es-ES" sz="1700" i="1" dirty="0" smtClean="0">
                <a:latin typeface="Sebran3" pitchFamily="2" charset="0"/>
              </a:rPr>
              <a:t>    "Independencia" grita</a:t>
            </a:r>
            <a:br>
              <a:rPr lang="es-ES" sz="1700" i="1" dirty="0" smtClean="0">
                <a:latin typeface="Sebran3" pitchFamily="2" charset="0"/>
              </a:rPr>
            </a:br>
            <a:r>
              <a:rPr lang="es-ES" sz="1700" i="1" dirty="0" smtClean="0">
                <a:latin typeface="Sebran3" pitchFamily="2" charset="0"/>
              </a:rPr>
              <a:t>El mundo americano:</a:t>
            </a:r>
            <a:br>
              <a:rPr lang="es-ES" sz="1700" i="1" dirty="0" smtClean="0">
                <a:latin typeface="Sebran3" pitchFamily="2" charset="0"/>
              </a:rPr>
            </a:br>
            <a:r>
              <a:rPr lang="es-ES" sz="1700" i="1" dirty="0" smtClean="0">
                <a:latin typeface="Sebran3" pitchFamily="2" charset="0"/>
              </a:rPr>
              <a:t>Se baña en sangre de héroes</a:t>
            </a:r>
            <a:br>
              <a:rPr lang="es-ES" sz="1700" i="1" dirty="0" smtClean="0">
                <a:latin typeface="Sebran3" pitchFamily="2" charset="0"/>
              </a:rPr>
            </a:br>
            <a:r>
              <a:rPr lang="es-ES" sz="1700" i="1" dirty="0" smtClean="0">
                <a:latin typeface="Sebran3" pitchFamily="2" charset="0"/>
              </a:rPr>
              <a:t>La tierra de Colón.</a:t>
            </a:r>
            <a:br>
              <a:rPr lang="es-ES" sz="1700" i="1" dirty="0" smtClean="0">
                <a:latin typeface="Sebran3" pitchFamily="2" charset="0"/>
              </a:rPr>
            </a:br>
            <a:r>
              <a:rPr lang="es-ES" sz="1700" i="1" dirty="0" smtClean="0">
                <a:latin typeface="Sebran3" pitchFamily="2" charset="0"/>
              </a:rPr>
              <a:t>Pero este gran principio: "el rey no es soberano"</a:t>
            </a:r>
            <a:br>
              <a:rPr lang="es-ES" sz="1700" i="1" dirty="0" smtClean="0">
                <a:latin typeface="Sebran3" pitchFamily="2" charset="0"/>
              </a:rPr>
            </a:br>
            <a:r>
              <a:rPr lang="es-ES" sz="1700" i="1" dirty="0" smtClean="0">
                <a:latin typeface="Sebran3" pitchFamily="2" charset="0"/>
              </a:rPr>
              <a:t>Resuena, Y los que sufren</a:t>
            </a:r>
            <a:br>
              <a:rPr lang="es-ES" sz="1700" i="1" dirty="0" smtClean="0">
                <a:latin typeface="Sebran3" pitchFamily="2" charset="0"/>
              </a:rPr>
            </a:br>
            <a:r>
              <a:rPr lang="es-ES" sz="1700" i="1" dirty="0" smtClean="0">
                <a:latin typeface="Sebran3" pitchFamily="2" charset="0"/>
              </a:rPr>
              <a:t>Bendicen su pasión.</a:t>
            </a:r>
          </a:p>
          <a:p>
            <a:pPr>
              <a:buNone/>
            </a:pPr>
            <a:endParaRPr lang="es-ES" sz="1700" b="1" i="1" dirty="0" smtClean="0">
              <a:latin typeface="Sebran3" pitchFamily="2" charset="0"/>
            </a:endParaRPr>
          </a:p>
          <a:p>
            <a:pPr>
              <a:buNone/>
            </a:pPr>
            <a:r>
              <a:rPr lang="es-ES" sz="1700" b="1" i="1" dirty="0" smtClean="0">
                <a:latin typeface="Sebran3" pitchFamily="2" charset="0"/>
              </a:rPr>
              <a:t>    Tercera estrofa</a:t>
            </a:r>
          </a:p>
          <a:p>
            <a:pPr>
              <a:buNone/>
            </a:pPr>
            <a:r>
              <a:rPr lang="es-ES" sz="1700" i="1" dirty="0" smtClean="0">
                <a:latin typeface="Sebran3" pitchFamily="2" charset="0"/>
              </a:rPr>
              <a:t>     Del Orinoco el cauce</a:t>
            </a:r>
            <a:br>
              <a:rPr lang="es-ES" sz="1700" i="1" dirty="0" smtClean="0">
                <a:latin typeface="Sebran3" pitchFamily="2" charset="0"/>
              </a:rPr>
            </a:br>
            <a:r>
              <a:rPr lang="es-ES" sz="1700" i="1" dirty="0" smtClean="0">
                <a:latin typeface="Sebran3" pitchFamily="2" charset="0"/>
              </a:rPr>
              <a:t>Se colma de despojos,</a:t>
            </a:r>
            <a:br>
              <a:rPr lang="es-ES" sz="1700" i="1" dirty="0" smtClean="0">
                <a:latin typeface="Sebran3" pitchFamily="2" charset="0"/>
              </a:rPr>
            </a:br>
            <a:r>
              <a:rPr lang="es-ES" sz="1700" i="1" dirty="0" smtClean="0">
                <a:latin typeface="Sebran3" pitchFamily="2" charset="0"/>
              </a:rPr>
              <a:t>De sangre y llanto un río Se mira allí correr.</a:t>
            </a:r>
            <a:br>
              <a:rPr lang="es-ES" sz="1700" i="1" dirty="0" smtClean="0">
                <a:latin typeface="Sebran3" pitchFamily="2" charset="0"/>
              </a:rPr>
            </a:br>
            <a:r>
              <a:rPr lang="es-ES" sz="1700" i="1" dirty="0" smtClean="0">
                <a:latin typeface="Sebran3" pitchFamily="2" charset="0"/>
              </a:rPr>
              <a:t>En Bárbula no saben</a:t>
            </a:r>
            <a:br>
              <a:rPr lang="es-ES" sz="1700" i="1" dirty="0" smtClean="0">
                <a:latin typeface="Sebran3" pitchFamily="2" charset="0"/>
              </a:rPr>
            </a:br>
            <a:r>
              <a:rPr lang="es-ES" sz="1700" i="1" dirty="0" smtClean="0">
                <a:latin typeface="Sebran3" pitchFamily="2" charset="0"/>
              </a:rPr>
              <a:t>Las almas ni los ojos</a:t>
            </a:r>
            <a:br>
              <a:rPr lang="es-ES" sz="1700" i="1" dirty="0" smtClean="0">
                <a:latin typeface="Sebran3" pitchFamily="2" charset="0"/>
              </a:rPr>
            </a:br>
            <a:r>
              <a:rPr lang="es-ES" sz="1700" i="1" dirty="0" smtClean="0">
                <a:latin typeface="Sebran3" pitchFamily="2" charset="0"/>
              </a:rPr>
              <a:t>Si admiración o espanto</a:t>
            </a:r>
            <a:br>
              <a:rPr lang="es-ES" sz="1700" i="1" dirty="0" smtClean="0">
                <a:latin typeface="Sebran3" pitchFamily="2" charset="0"/>
              </a:rPr>
            </a:br>
            <a:r>
              <a:rPr lang="es-ES" sz="1700" i="1" dirty="0" smtClean="0">
                <a:latin typeface="Sebran3" pitchFamily="2" charset="0"/>
              </a:rPr>
              <a:t>Sentir o padecer.</a:t>
            </a:r>
          </a:p>
          <a:p>
            <a:pPr eaLnBrk="1" hangingPunct="1">
              <a:buFont typeface="Wingdings 2" pitchFamily="18" charset="2"/>
              <a:buNone/>
            </a:pPr>
            <a:endParaRPr lang="es-ES" sz="1800" i="1" dirty="0" smtClean="0">
              <a:latin typeface="Lucida Sans" pitchFamily="34" charset="0"/>
            </a:endParaRPr>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Marcador de contenido"/>
          <p:cNvSpPr>
            <a:spLocks noGrp="1"/>
          </p:cNvSpPr>
          <p:nvPr>
            <p:ph idx="1"/>
          </p:nvPr>
        </p:nvSpPr>
        <p:spPr>
          <a:xfrm>
            <a:off x="714348" y="1000108"/>
            <a:ext cx="8229600" cy="5214937"/>
          </a:xfrm>
        </p:spPr>
        <p:txBody>
          <a:bodyPr numCol="2">
            <a:normAutofit fontScale="92500" lnSpcReduction="20000"/>
          </a:bodyPr>
          <a:lstStyle/>
          <a:p>
            <a:pPr eaLnBrk="1" hangingPunct="1">
              <a:buNone/>
            </a:pPr>
            <a:r>
              <a:rPr lang="es-ES" sz="1600" b="1" i="1" dirty="0" smtClean="0">
                <a:latin typeface="Sebran3" pitchFamily="2" charset="0"/>
              </a:rPr>
              <a:t>Cuarta </a:t>
            </a:r>
            <a:r>
              <a:rPr lang="es-ES" sz="1600" b="1" i="1" dirty="0" smtClean="0">
                <a:latin typeface="Sebran3" pitchFamily="2" charset="0"/>
              </a:rPr>
              <a:t>estrofa</a:t>
            </a:r>
          </a:p>
          <a:p>
            <a:pPr eaLnBrk="1" hangingPunct="1">
              <a:buNone/>
            </a:pPr>
            <a:r>
              <a:rPr lang="es-ES" sz="1600" i="1" dirty="0" smtClean="0">
                <a:latin typeface="Sebran3" pitchFamily="2" charset="0"/>
              </a:rPr>
              <a:t>  A orillas del Caribe</a:t>
            </a:r>
          </a:p>
          <a:p>
            <a:pPr>
              <a:buNone/>
            </a:pPr>
            <a:r>
              <a:rPr lang="es-ES" sz="1600" i="1" dirty="0" smtClean="0">
                <a:latin typeface="Sebran3" pitchFamily="2" charset="0"/>
              </a:rPr>
              <a:t>  </a:t>
            </a:r>
            <a:r>
              <a:rPr lang="es-ES" sz="1600" i="1" dirty="0" smtClean="0">
                <a:latin typeface="Sebran3" pitchFamily="2" charset="0"/>
              </a:rPr>
              <a:t>Hambriento un pueblo lucha</a:t>
            </a:r>
          </a:p>
          <a:p>
            <a:pPr>
              <a:buNone/>
            </a:pPr>
            <a:r>
              <a:rPr lang="es-ES" sz="1600" i="1" dirty="0" smtClean="0">
                <a:latin typeface="Sebran3" pitchFamily="2" charset="0"/>
              </a:rPr>
              <a:t>  Horrores prefiriendo</a:t>
            </a:r>
          </a:p>
          <a:p>
            <a:pPr>
              <a:buNone/>
            </a:pPr>
            <a:r>
              <a:rPr lang="es-ES" sz="1600" i="1" dirty="0" smtClean="0">
                <a:latin typeface="Sebran3" pitchFamily="2" charset="0"/>
              </a:rPr>
              <a:t>  A pérfida salud.</a:t>
            </a:r>
          </a:p>
          <a:p>
            <a:pPr>
              <a:buNone/>
            </a:pPr>
            <a:r>
              <a:rPr lang="es-ES" sz="1600" i="1" dirty="0" smtClean="0">
                <a:latin typeface="Sebran3" pitchFamily="2" charset="0"/>
              </a:rPr>
              <a:t>  !Oh, sí¡ de Cartagena</a:t>
            </a:r>
          </a:p>
          <a:p>
            <a:pPr>
              <a:buNone/>
            </a:pPr>
            <a:r>
              <a:rPr lang="es-ES" sz="1600" i="1" dirty="0" smtClean="0">
                <a:latin typeface="Sebran3" pitchFamily="2" charset="0"/>
              </a:rPr>
              <a:t>  La abnegación es mucha,</a:t>
            </a:r>
          </a:p>
          <a:p>
            <a:pPr>
              <a:buNone/>
            </a:pPr>
            <a:r>
              <a:rPr lang="es-ES" sz="1600" i="1" dirty="0" smtClean="0">
                <a:latin typeface="Sebran3" pitchFamily="2" charset="0"/>
              </a:rPr>
              <a:t>  Y escombros de la muerte</a:t>
            </a:r>
          </a:p>
          <a:p>
            <a:pPr>
              <a:buNone/>
            </a:pPr>
            <a:r>
              <a:rPr lang="es-ES" sz="1600" i="1" dirty="0" smtClean="0">
                <a:latin typeface="Sebran3" pitchFamily="2" charset="0"/>
              </a:rPr>
              <a:t>  desprecian su virtud.</a:t>
            </a:r>
          </a:p>
          <a:p>
            <a:pPr>
              <a:buNone/>
            </a:pPr>
            <a:r>
              <a:rPr lang="es-ES" sz="1600" i="1" dirty="0" smtClean="0">
                <a:latin typeface="Sebran3" pitchFamily="2" charset="0"/>
              </a:rPr>
              <a:t>   </a:t>
            </a:r>
          </a:p>
          <a:p>
            <a:pPr>
              <a:buNone/>
            </a:pPr>
            <a:r>
              <a:rPr lang="es-ES" sz="1600" b="1" i="1" dirty="0" smtClean="0">
                <a:latin typeface="Sebran3" pitchFamily="2" charset="0"/>
              </a:rPr>
              <a:t>Quinta estrofa</a:t>
            </a:r>
          </a:p>
          <a:p>
            <a:pPr>
              <a:buNone/>
            </a:pPr>
            <a:r>
              <a:rPr lang="es-ES" sz="1600" i="1" dirty="0" smtClean="0">
                <a:latin typeface="Sebran3" pitchFamily="2" charset="0"/>
              </a:rPr>
              <a:t>  De Boyacá en los campos</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El genio de la gloria</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Con cada espiga un héroe</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invicto coronó.</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Soldados sin coraza</a:t>
            </a:r>
          </a:p>
          <a:p>
            <a:pPr>
              <a:buNone/>
            </a:pPr>
            <a:r>
              <a:rPr lang="es-ES" sz="1600" i="1" dirty="0" smtClean="0">
                <a:latin typeface="Sebran3" pitchFamily="2" charset="0"/>
              </a:rPr>
              <a:t>   Ganaron la victoria;</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Su varonil aliento</a:t>
            </a:r>
          </a:p>
          <a:p>
            <a:pPr>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De escudo les sirvió.</a:t>
            </a:r>
          </a:p>
          <a:p>
            <a:pPr eaLnBrk="1" hangingPunct="1">
              <a:buNone/>
            </a:pPr>
            <a:endParaRPr lang="es-ES" sz="1600" i="1" dirty="0" smtClean="0">
              <a:latin typeface="Sebran3" pitchFamily="2" charset="0"/>
            </a:endParaRPr>
          </a:p>
          <a:p>
            <a:pPr eaLnBrk="1" hangingPunct="1">
              <a:buNone/>
            </a:pPr>
            <a:endParaRPr lang="es-ES" sz="1600" i="1" dirty="0">
              <a:latin typeface="Sebran3" pitchFamily="2" charset="0"/>
            </a:endParaRPr>
          </a:p>
          <a:p>
            <a:pPr eaLnBrk="1" hangingPunct="1">
              <a:buNone/>
            </a:pPr>
            <a:r>
              <a:rPr lang="es-ES" sz="1600" i="1" dirty="0" smtClean="0">
                <a:latin typeface="Sebran3" pitchFamily="2" charset="0"/>
              </a:rPr>
              <a:t>                                                                                                                  </a:t>
            </a:r>
          </a:p>
          <a:p>
            <a:pPr eaLnBrk="1" hangingPunct="1">
              <a:buNone/>
            </a:pPr>
            <a:r>
              <a:rPr lang="es-ES" sz="1600" b="1" i="1" dirty="0" smtClean="0">
                <a:latin typeface="Sebran3" pitchFamily="2" charset="0"/>
              </a:rPr>
              <a:t>              </a:t>
            </a:r>
            <a:r>
              <a:rPr lang="es-ES" sz="1600" b="1" i="1" dirty="0" smtClean="0">
                <a:latin typeface="Sebran3" pitchFamily="2" charset="0"/>
              </a:rPr>
              <a:t>Sexta estrofa</a:t>
            </a:r>
          </a:p>
          <a:p>
            <a:pPr eaLnBrk="1" hangingPunct="1">
              <a:buNone/>
            </a:pPr>
            <a:r>
              <a:rPr lang="es-ES" sz="1600" b="1" i="1" dirty="0">
                <a:latin typeface="Sebran3" pitchFamily="2" charset="0"/>
              </a:rPr>
              <a:t> </a:t>
            </a:r>
            <a:r>
              <a:rPr lang="es-ES" sz="1600" b="1" i="1" dirty="0" smtClean="0">
                <a:latin typeface="Sebran3" pitchFamily="2" charset="0"/>
              </a:rPr>
              <a:t>    </a:t>
            </a:r>
            <a:r>
              <a:rPr lang="es-ES" sz="1600" i="1" dirty="0" smtClean="0">
                <a:latin typeface="Sebran3" pitchFamily="2" charset="0"/>
              </a:rPr>
              <a:t>Bolívar cruza el Ande</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Que riega dos océanos</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Espadas cual centellas</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Fulguran en Junín.</a:t>
            </a:r>
          </a:p>
          <a:p>
            <a:pPr eaLnBrk="1" hangingPunct="1">
              <a:buNone/>
            </a:pPr>
            <a:r>
              <a:rPr lang="es-ES" sz="1600" i="1" dirty="0" smtClean="0">
                <a:latin typeface="Sebran3" pitchFamily="2" charset="0"/>
              </a:rPr>
              <a:t>     Centauros indomables</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Descienden a los llanos</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Y empieza a presentirse</a:t>
            </a:r>
          </a:p>
          <a:p>
            <a:pPr eaLnBrk="1" hangingPunct="1">
              <a:buNone/>
            </a:pPr>
            <a:r>
              <a:rPr lang="es-ES" sz="1600" i="1" dirty="0">
                <a:latin typeface="Sebran3" pitchFamily="2" charset="0"/>
              </a:rPr>
              <a:t> </a:t>
            </a:r>
            <a:r>
              <a:rPr lang="es-ES" sz="1600" i="1" dirty="0" smtClean="0">
                <a:latin typeface="Sebran3" pitchFamily="2" charset="0"/>
              </a:rPr>
              <a:t>    </a:t>
            </a:r>
            <a:r>
              <a:rPr lang="es-ES" sz="1600" i="1" dirty="0" smtClean="0">
                <a:latin typeface="Sebran3" pitchFamily="2" charset="0"/>
              </a:rPr>
              <a:t>De la epopeya el fin.</a:t>
            </a:r>
          </a:p>
          <a:p>
            <a:pPr eaLnBrk="1" hangingPunct="1">
              <a:buNone/>
            </a:pPr>
            <a:endParaRPr lang="es-ES" sz="1600" b="1" i="1" dirty="0">
              <a:latin typeface="Sebran3" pitchFamily="2" charset="0"/>
            </a:endParaRPr>
          </a:p>
          <a:p>
            <a:pPr eaLnBrk="1" hangingPunct="1">
              <a:buNone/>
            </a:pPr>
            <a:r>
              <a:rPr lang="es-ES" sz="1600" b="1" i="1" dirty="0" smtClean="0">
                <a:latin typeface="Sebran3" pitchFamily="2" charset="0"/>
              </a:rPr>
              <a:t>              </a:t>
            </a:r>
          </a:p>
          <a:p>
            <a:pPr eaLnBrk="1" hangingPunct="1">
              <a:buNone/>
            </a:pPr>
            <a:r>
              <a:rPr lang="es-ES" sz="1600" b="1" i="1" dirty="0" smtClean="0">
                <a:latin typeface="Sebran3" pitchFamily="2" charset="0"/>
              </a:rPr>
              <a:t>           Séptima estrofa</a:t>
            </a:r>
          </a:p>
          <a:p>
            <a:pPr eaLnBrk="1" hangingPunct="1">
              <a:buNone/>
            </a:pPr>
            <a:r>
              <a:rPr lang="es-ES" sz="1600" i="1" dirty="0" smtClean="0">
                <a:latin typeface="Sebran3" pitchFamily="2" charset="0"/>
              </a:rPr>
              <a:t>      La trompa victoriosa</a:t>
            </a:r>
            <a:endParaRPr lang="es-ES" sz="1600" i="1" dirty="0">
              <a:latin typeface="Sebran3" pitchFamily="2" charset="0"/>
            </a:endParaRPr>
          </a:p>
          <a:p>
            <a:pPr eaLnBrk="1" hangingPunct="1">
              <a:buNone/>
            </a:pPr>
            <a:r>
              <a:rPr lang="es-ES" sz="1600" i="1" dirty="0" smtClean="0">
                <a:latin typeface="Sebran3" pitchFamily="2" charset="0"/>
              </a:rPr>
              <a:t>      Que en Ayacucho truena</a:t>
            </a:r>
            <a:br>
              <a:rPr lang="es-ES" sz="1600" i="1" dirty="0" smtClean="0">
                <a:latin typeface="Sebran3" pitchFamily="2" charset="0"/>
              </a:rPr>
            </a:br>
            <a:r>
              <a:rPr lang="es-ES" sz="1600" i="1" dirty="0" smtClean="0">
                <a:latin typeface="Sebran3" pitchFamily="2" charset="0"/>
              </a:rPr>
              <a:t>En cada triunfo crece</a:t>
            </a:r>
            <a:br>
              <a:rPr lang="es-ES" sz="1600" i="1" dirty="0" smtClean="0">
                <a:latin typeface="Sebran3" pitchFamily="2" charset="0"/>
              </a:rPr>
            </a:br>
            <a:r>
              <a:rPr lang="es-ES" sz="1600" i="1" dirty="0" smtClean="0">
                <a:latin typeface="Sebran3" pitchFamily="2" charset="0"/>
              </a:rPr>
              <a:t>Su formidable son.</a:t>
            </a:r>
            <a:br>
              <a:rPr lang="es-ES" sz="1600" i="1" dirty="0" smtClean="0">
                <a:latin typeface="Sebran3" pitchFamily="2" charset="0"/>
              </a:rPr>
            </a:br>
            <a:r>
              <a:rPr lang="es-ES" sz="1600" i="1" dirty="0" smtClean="0">
                <a:latin typeface="Sebran3" pitchFamily="2" charset="0"/>
              </a:rPr>
              <a:t>En su expansivo empuje</a:t>
            </a:r>
            <a:br>
              <a:rPr lang="es-ES" sz="1600" i="1" dirty="0" smtClean="0">
                <a:latin typeface="Sebran3" pitchFamily="2" charset="0"/>
              </a:rPr>
            </a:br>
            <a:r>
              <a:rPr lang="es-ES" sz="1600" i="1" dirty="0" smtClean="0">
                <a:latin typeface="Sebran3" pitchFamily="2" charset="0"/>
              </a:rPr>
              <a:t>La libertad se estrena,</a:t>
            </a:r>
            <a:br>
              <a:rPr lang="es-ES" sz="1600" i="1" dirty="0" smtClean="0">
                <a:latin typeface="Sebran3" pitchFamily="2" charset="0"/>
              </a:rPr>
            </a:br>
            <a:r>
              <a:rPr lang="es-ES" sz="1600" i="1" dirty="0" smtClean="0">
                <a:latin typeface="Sebran3" pitchFamily="2" charset="0"/>
              </a:rPr>
              <a:t>Del cielo Americano</a:t>
            </a:r>
            <a:br>
              <a:rPr lang="es-ES" sz="1600" i="1" dirty="0" smtClean="0">
                <a:latin typeface="Sebran3" pitchFamily="2" charset="0"/>
              </a:rPr>
            </a:br>
            <a:r>
              <a:rPr lang="es-ES" sz="1600" i="1" dirty="0" smtClean="0">
                <a:latin typeface="Sebran3" pitchFamily="2" charset="0"/>
              </a:rPr>
              <a:t>Formando un pabellón.</a:t>
            </a:r>
            <a:endParaRPr lang="es-ES" sz="1600" b="1" i="1" dirty="0" smtClean="0">
              <a:latin typeface="Sebran3" pitchFamily="2" charset="0"/>
            </a:endParaRPr>
          </a:p>
          <a:p>
            <a:pPr eaLnBrk="1" hangingPunct="1">
              <a:buFont typeface="Wingdings 2" pitchFamily="18" charset="2"/>
              <a:buNone/>
            </a:pPr>
            <a:r>
              <a:rPr lang="es-ES" sz="1600" i="1" dirty="0" smtClean="0">
                <a:latin typeface="Sebran3" pitchFamily="2" charset="0"/>
              </a:rPr>
              <a:t/>
            </a:r>
            <a:br>
              <a:rPr lang="es-ES" sz="1600" i="1" dirty="0" smtClean="0">
                <a:latin typeface="Sebran3" pitchFamily="2" charset="0"/>
              </a:rPr>
            </a:br>
            <a:endParaRPr lang="es-ES_tradnl" sz="1600" b="1" i="1" dirty="0" smtClean="0">
              <a:latin typeface="Sebran3" pitchFamily="2" charset="0"/>
            </a:endParaRPr>
          </a:p>
          <a:p>
            <a:pPr eaLnBrk="1" hangingPunct="1">
              <a:buFont typeface="Wingdings 2" pitchFamily="18" charset="2"/>
              <a:buNone/>
            </a:pPr>
            <a:endParaRPr lang="es-ES" sz="1800" b="1" i="1" dirty="0" smtClean="0">
              <a:latin typeface="Lucida Sans" pitchFamily="34" charset="0"/>
            </a:endParaRPr>
          </a:p>
        </p:txBody>
      </p:sp>
    </p:spTree>
  </p:cSld>
  <p:clrMapOvr>
    <a:masterClrMapping/>
  </p:clrMapOvr>
  <p:transition>
    <p:pull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Marcador de contenido"/>
          <p:cNvSpPr>
            <a:spLocks noGrp="1"/>
          </p:cNvSpPr>
          <p:nvPr>
            <p:ph idx="1"/>
          </p:nvPr>
        </p:nvSpPr>
        <p:spPr>
          <a:xfrm>
            <a:off x="428625" y="1071563"/>
            <a:ext cx="8229600" cy="5214937"/>
          </a:xfrm>
        </p:spPr>
        <p:txBody>
          <a:bodyPr numCol="2">
            <a:normAutofit/>
          </a:bodyPr>
          <a:lstStyle/>
          <a:p>
            <a:pPr eaLnBrk="1" hangingPunct="1">
              <a:buNone/>
            </a:pPr>
            <a:r>
              <a:rPr lang="es-ES" sz="1400" b="1" i="1" dirty="0" smtClean="0">
                <a:latin typeface="Sebran3" pitchFamily="2" charset="0"/>
              </a:rPr>
              <a:t>Octava estrofa</a:t>
            </a:r>
          </a:p>
          <a:p>
            <a:pPr>
              <a:buNone/>
            </a:pPr>
            <a:r>
              <a:rPr lang="es-ES" sz="1400" i="1" dirty="0" smtClean="0">
                <a:latin typeface="Sebran3" pitchFamily="2" charset="0"/>
              </a:rPr>
              <a:t>     La Virgen sus cabellos                        </a:t>
            </a:r>
            <a:br>
              <a:rPr lang="es-ES" sz="1400" i="1" dirty="0" smtClean="0">
                <a:latin typeface="Sebran3" pitchFamily="2" charset="0"/>
              </a:rPr>
            </a:br>
            <a:r>
              <a:rPr lang="es-ES" sz="1400" i="1" dirty="0" smtClean="0">
                <a:latin typeface="Sebran3" pitchFamily="2" charset="0"/>
              </a:rPr>
              <a:t>Arranca en agonía                   </a:t>
            </a:r>
            <a:br>
              <a:rPr lang="es-ES" sz="1400" i="1" dirty="0" smtClean="0">
                <a:latin typeface="Sebran3" pitchFamily="2" charset="0"/>
              </a:rPr>
            </a:br>
            <a:r>
              <a:rPr lang="es-ES" sz="1400" i="1" dirty="0" smtClean="0">
                <a:latin typeface="Sebran3" pitchFamily="2" charset="0"/>
              </a:rPr>
              <a:t>Y de su amor viuda</a:t>
            </a:r>
            <a:br>
              <a:rPr lang="es-ES" sz="1400" i="1" dirty="0" smtClean="0">
                <a:latin typeface="Sebran3" pitchFamily="2" charset="0"/>
              </a:rPr>
            </a:br>
            <a:r>
              <a:rPr lang="es-ES" sz="1400" i="1" dirty="0" smtClean="0">
                <a:latin typeface="Sebran3" pitchFamily="2" charset="0"/>
              </a:rPr>
              <a:t>Los cuelga del ciprés.</a:t>
            </a:r>
            <a:br>
              <a:rPr lang="es-ES" sz="1400" i="1" dirty="0" smtClean="0">
                <a:latin typeface="Sebran3" pitchFamily="2" charset="0"/>
              </a:rPr>
            </a:br>
            <a:r>
              <a:rPr lang="es-ES" sz="1400" i="1" dirty="0" smtClean="0">
                <a:latin typeface="Sebran3" pitchFamily="2" charset="0"/>
              </a:rPr>
              <a:t>Lamenta su esperanza</a:t>
            </a:r>
            <a:br>
              <a:rPr lang="es-ES" sz="1400" i="1" dirty="0" smtClean="0">
                <a:latin typeface="Sebran3" pitchFamily="2" charset="0"/>
              </a:rPr>
            </a:br>
            <a:r>
              <a:rPr lang="es-ES" sz="1400" i="1" dirty="0" smtClean="0">
                <a:latin typeface="Sebran3" pitchFamily="2" charset="0"/>
              </a:rPr>
              <a:t>Que cubre losa fría;</a:t>
            </a:r>
            <a:br>
              <a:rPr lang="es-ES" sz="1400" i="1" dirty="0" smtClean="0">
                <a:latin typeface="Sebran3" pitchFamily="2" charset="0"/>
              </a:rPr>
            </a:br>
            <a:r>
              <a:rPr lang="es-ES" sz="1400" i="1" dirty="0" smtClean="0">
                <a:latin typeface="Sebran3" pitchFamily="2" charset="0"/>
              </a:rPr>
              <a:t>Pero glorioso orgullo</a:t>
            </a:r>
            <a:br>
              <a:rPr lang="es-ES" sz="1400" i="1" dirty="0" smtClean="0">
                <a:latin typeface="Sebran3" pitchFamily="2" charset="0"/>
              </a:rPr>
            </a:br>
            <a:r>
              <a:rPr lang="es-ES" sz="1400" i="1" dirty="0" smtClean="0">
                <a:latin typeface="Sebran3" pitchFamily="2" charset="0"/>
              </a:rPr>
              <a:t>circunda su alba tez.</a:t>
            </a:r>
          </a:p>
          <a:p>
            <a:pPr eaLnBrk="1" hangingPunct="1">
              <a:buFont typeface="Wingdings 2" pitchFamily="18" charset="2"/>
              <a:buNone/>
            </a:pPr>
            <a:endParaRPr lang="es-ES_tradnl" sz="1400" i="1" dirty="0" smtClean="0">
              <a:latin typeface="Sebran3" pitchFamily="2" charset="0"/>
            </a:endParaRPr>
          </a:p>
          <a:p>
            <a:pPr eaLnBrk="1" hangingPunct="1">
              <a:buFont typeface="Wingdings 2" pitchFamily="18" charset="2"/>
              <a:buNone/>
            </a:pPr>
            <a:r>
              <a:rPr lang="es-ES" sz="1400" b="1" i="1" dirty="0" smtClean="0">
                <a:latin typeface="Sebran3" pitchFamily="2" charset="0"/>
              </a:rPr>
              <a:t>Novena estrofa</a:t>
            </a:r>
          </a:p>
          <a:p>
            <a:pPr eaLnBrk="1" hangingPunct="1">
              <a:buFont typeface="Wingdings 2" pitchFamily="18" charset="2"/>
              <a:buNone/>
            </a:pPr>
            <a:r>
              <a:rPr lang="es-ES" sz="1400" i="1" dirty="0" smtClean="0">
                <a:latin typeface="Sebran3" pitchFamily="2" charset="0"/>
              </a:rPr>
              <a:t>     La </a:t>
            </a:r>
            <a:r>
              <a:rPr lang="es-ES" sz="1400" i="1" dirty="0" smtClean="0">
                <a:latin typeface="Sebran3" pitchFamily="2" charset="0"/>
              </a:rPr>
              <a:t>Patria así se forma</a:t>
            </a:r>
            <a:br>
              <a:rPr lang="es-ES" sz="1400" i="1" dirty="0" smtClean="0">
                <a:latin typeface="Sebran3" pitchFamily="2" charset="0"/>
              </a:rPr>
            </a:br>
            <a:r>
              <a:rPr lang="es-ES" sz="1400" i="1" dirty="0" smtClean="0">
                <a:latin typeface="Sebran3" pitchFamily="2" charset="0"/>
              </a:rPr>
              <a:t>Termopilas brotando;</a:t>
            </a:r>
            <a:br>
              <a:rPr lang="es-ES" sz="1400" i="1" dirty="0" smtClean="0">
                <a:latin typeface="Sebran3" pitchFamily="2" charset="0"/>
              </a:rPr>
            </a:br>
            <a:r>
              <a:rPr lang="es-ES" sz="1400" i="1" dirty="0" smtClean="0">
                <a:latin typeface="Sebran3" pitchFamily="2" charset="0"/>
              </a:rPr>
              <a:t>Constelación de cíclopes </a:t>
            </a:r>
            <a:endParaRPr lang="es-ES" sz="1400" i="1" dirty="0">
              <a:latin typeface="Sebran3" pitchFamily="2" charset="0"/>
            </a:endParaRPr>
          </a:p>
          <a:p>
            <a:pPr eaLnBrk="1" hangingPunct="1">
              <a:buFont typeface="Wingdings 2" pitchFamily="18" charset="2"/>
              <a:buNone/>
            </a:pPr>
            <a:r>
              <a:rPr lang="es-ES" sz="1400" i="1" dirty="0" smtClean="0">
                <a:latin typeface="Sebran3" pitchFamily="2" charset="0"/>
              </a:rPr>
              <a:t>     Su </a:t>
            </a:r>
            <a:r>
              <a:rPr lang="es-ES" sz="1400" i="1" dirty="0" smtClean="0">
                <a:latin typeface="Sebran3" pitchFamily="2" charset="0"/>
              </a:rPr>
              <a:t>noche iluminó;</a:t>
            </a:r>
            <a:br>
              <a:rPr lang="es-ES" sz="1400" i="1" dirty="0" smtClean="0">
                <a:latin typeface="Sebran3" pitchFamily="2" charset="0"/>
              </a:rPr>
            </a:br>
            <a:r>
              <a:rPr lang="es-ES" sz="1400" i="1" dirty="0" smtClean="0">
                <a:latin typeface="Sebran3" pitchFamily="2" charset="0"/>
              </a:rPr>
              <a:t>La flor estremecida</a:t>
            </a:r>
            <a:br>
              <a:rPr lang="es-ES" sz="1400" i="1" dirty="0" smtClean="0">
                <a:latin typeface="Sebran3" pitchFamily="2" charset="0"/>
              </a:rPr>
            </a:br>
            <a:r>
              <a:rPr lang="es-ES" sz="1400" i="1" dirty="0" smtClean="0">
                <a:latin typeface="Sebran3" pitchFamily="2" charset="0"/>
              </a:rPr>
              <a:t>Mortal el viento hallando</a:t>
            </a:r>
            <a:br>
              <a:rPr lang="es-ES" sz="1400" i="1" dirty="0" smtClean="0">
                <a:latin typeface="Sebran3" pitchFamily="2" charset="0"/>
              </a:rPr>
            </a:br>
            <a:r>
              <a:rPr lang="es-ES" sz="1400" i="1" dirty="0" smtClean="0">
                <a:latin typeface="Sebran3" pitchFamily="2" charset="0"/>
              </a:rPr>
              <a:t>Debajo los laureles</a:t>
            </a:r>
            <a:br>
              <a:rPr lang="es-ES" sz="1400" i="1" dirty="0" smtClean="0">
                <a:latin typeface="Sebran3" pitchFamily="2" charset="0"/>
              </a:rPr>
            </a:br>
            <a:r>
              <a:rPr lang="es-ES" sz="1400" i="1" dirty="0" smtClean="0">
                <a:latin typeface="Sebran3" pitchFamily="2" charset="0"/>
              </a:rPr>
              <a:t>Seguridad </a:t>
            </a:r>
            <a:r>
              <a:rPr lang="es-ES" sz="1400" i="1" dirty="0" smtClean="0">
                <a:latin typeface="Sebran3" pitchFamily="2" charset="0"/>
              </a:rPr>
              <a:t>buscó</a:t>
            </a:r>
          </a:p>
          <a:p>
            <a:pPr>
              <a:buNone/>
            </a:pPr>
            <a:endParaRPr lang="es-ES" sz="1400" b="1" i="1" dirty="0" smtClean="0">
              <a:latin typeface="Lucida Sans" pitchFamily="34" charset="0"/>
            </a:endParaRPr>
          </a:p>
          <a:p>
            <a:pPr>
              <a:buNone/>
            </a:pPr>
            <a:endParaRPr lang="es-ES" sz="1400" b="1" i="1" dirty="0">
              <a:latin typeface="Lucida Sans" pitchFamily="34" charset="0"/>
            </a:endParaRPr>
          </a:p>
          <a:p>
            <a:pPr>
              <a:buNone/>
            </a:pPr>
            <a:endParaRPr lang="es-ES" sz="1400" b="1" i="1" dirty="0" smtClean="0">
              <a:latin typeface="Lucida Sans" pitchFamily="34" charset="0"/>
            </a:endParaRPr>
          </a:p>
          <a:p>
            <a:pPr>
              <a:buNone/>
            </a:pPr>
            <a:r>
              <a:rPr lang="es-ES" sz="1400" b="1" i="1" dirty="0" smtClean="0">
                <a:latin typeface="Sebran3" pitchFamily="2" charset="0"/>
              </a:rPr>
              <a:t>Décima estrofa</a:t>
            </a:r>
          </a:p>
          <a:p>
            <a:pPr>
              <a:buNone/>
            </a:pPr>
            <a:r>
              <a:rPr lang="es-ES" sz="1400" i="1" dirty="0" smtClean="0">
                <a:latin typeface="Sebran3" pitchFamily="2" charset="0"/>
              </a:rPr>
              <a:t>Mas no es completa gloria </a:t>
            </a:r>
          </a:p>
          <a:p>
            <a:pPr>
              <a:buNone/>
            </a:pPr>
            <a:r>
              <a:rPr lang="es-ES" sz="1400" i="1" dirty="0" smtClean="0">
                <a:latin typeface="Sebran3" pitchFamily="2" charset="0"/>
              </a:rPr>
              <a:t>Vencer en la batalla,</a:t>
            </a:r>
          </a:p>
          <a:p>
            <a:pPr>
              <a:buNone/>
            </a:pPr>
            <a:r>
              <a:rPr lang="es-ES" sz="1400" i="1" dirty="0" smtClean="0">
                <a:latin typeface="Sebran3" pitchFamily="2" charset="0"/>
              </a:rPr>
              <a:t>Que al brazo que combate </a:t>
            </a:r>
          </a:p>
          <a:p>
            <a:pPr>
              <a:buNone/>
            </a:pPr>
            <a:r>
              <a:rPr lang="es-ES" sz="1400" i="1" dirty="0" smtClean="0">
                <a:latin typeface="Sebran3" pitchFamily="2" charset="0"/>
              </a:rPr>
              <a:t>Lo anima la verdad.</a:t>
            </a:r>
          </a:p>
          <a:p>
            <a:pPr>
              <a:buNone/>
            </a:pPr>
            <a:r>
              <a:rPr lang="es-ES" sz="1400" i="1" dirty="0" smtClean="0">
                <a:latin typeface="Sebran3" pitchFamily="2" charset="0"/>
              </a:rPr>
              <a:t>La independencia sola</a:t>
            </a:r>
          </a:p>
          <a:p>
            <a:pPr>
              <a:buNone/>
            </a:pPr>
            <a:r>
              <a:rPr lang="es-ES" sz="1400" i="1" dirty="0" smtClean="0">
                <a:latin typeface="Sebran3" pitchFamily="2" charset="0"/>
              </a:rPr>
              <a:t>El gran clamor no acalla:</a:t>
            </a:r>
          </a:p>
          <a:p>
            <a:pPr>
              <a:buNone/>
            </a:pPr>
            <a:r>
              <a:rPr lang="es-ES" sz="1400" i="1" dirty="0" smtClean="0">
                <a:latin typeface="Sebran3" pitchFamily="2" charset="0"/>
              </a:rPr>
              <a:t>Si el sol alumbra a todos</a:t>
            </a:r>
          </a:p>
          <a:p>
            <a:pPr>
              <a:buNone/>
            </a:pPr>
            <a:r>
              <a:rPr lang="es-ES" sz="1400" i="1" dirty="0" smtClean="0">
                <a:latin typeface="Sebran3" pitchFamily="2" charset="0"/>
              </a:rPr>
              <a:t>Justicia es libertad.</a:t>
            </a:r>
          </a:p>
          <a:p>
            <a:pPr>
              <a:buNone/>
            </a:pPr>
            <a:endParaRPr lang="es-ES_tradnl" sz="1400" i="1" dirty="0" smtClean="0">
              <a:latin typeface="Sebran3" pitchFamily="2" charset="0"/>
            </a:endParaRPr>
          </a:p>
          <a:p>
            <a:pPr>
              <a:buNone/>
            </a:pPr>
            <a:r>
              <a:rPr lang="es-ES" sz="1400" b="1" i="1" dirty="0" smtClean="0">
                <a:latin typeface="Sebran3" pitchFamily="2" charset="0"/>
              </a:rPr>
              <a:t>Undécima estrofa</a:t>
            </a:r>
          </a:p>
          <a:p>
            <a:pPr>
              <a:buNone/>
            </a:pPr>
            <a:r>
              <a:rPr lang="es-ES" sz="1400" i="1" dirty="0" smtClean="0">
                <a:latin typeface="Sebran3" pitchFamily="2" charset="0"/>
              </a:rPr>
              <a:t>Del hombre los derechos</a:t>
            </a:r>
          </a:p>
          <a:p>
            <a:pPr>
              <a:buNone/>
            </a:pPr>
            <a:r>
              <a:rPr lang="es-ES" sz="1400" i="1" dirty="0" smtClean="0">
                <a:latin typeface="Sebran3" pitchFamily="2" charset="0"/>
              </a:rPr>
              <a:t>Nariño predicando,</a:t>
            </a:r>
          </a:p>
          <a:p>
            <a:pPr>
              <a:buNone/>
            </a:pPr>
            <a:r>
              <a:rPr lang="es-ES" sz="1400" i="1" dirty="0" smtClean="0">
                <a:latin typeface="Sebran3" pitchFamily="2" charset="0"/>
              </a:rPr>
              <a:t>El alma de la lucha</a:t>
            </a:r>
          </a:p>
          <a:p>
            <a:pPr>
              <a:buNone/>
            </a:pPr>
            <a:r>
              <a:rPr lang="es-ES" sz="1400" i="1" dirty="0" smtClean="0">
                <a:latin typeface="Sebran3" pitchFamily="2" charset="0"/>
              </a:rPr>
              <a:t>Profético enseñó.</a:t>
            </a:r>
          </a:p>
          <a:p>
            <a:pPr>
              <a:buNone/>
            </a:pPr>
            <a:r>
              <a:rPr lang="es-ES" sz="1400" i="1" dirty="0" smtClean="0">
                <a:latin typeface="Sebran3" pitchFamily="2" charset="0"/>
              </a:rPr>
              <a:t>Ricaurte en San Mateo</a:t>
            </a:r>
          </a:p>
          <a:p>
            <a:pPr>
              <a:buNone/>
            </a:pPr>
            <a:r>
              <a:rPr lang="es-ES" sz="1400" i="1" dirty="0" smtClean="0">
                <a:latin typeface="Sebran3" pitchFamily="2" charset="0"/>
              </a:rPr>
              <a:t>En átomos volando</a:t>
            </a:r>
            <a:endParaRPr lang="es-ES" sz="1400" i="1" dirty="0">
              <a:latin typeface="Sebran3" pitchFamily="2" charset="0"/>
            </a:endParaRPr>
          </a:p>
          <a:p>
            <a:pPr>
              <a:buNone/>
            </a:pPr>
            <a:r>
              <a:rPr lang="es-ES" sz="1400" i="1" dirty="0" smtClean="0">
                <a:latin typeface="Sebran3" pitchFamily="2" charset="0"/>
              </a:rPr>
              <a:t>Deber antes que vida",</a:t>
            </a:r>
          </a:p>
          <a:p>
            <a:pPr>
              <a:buNone/>
            </a:pPr>
            <a:r>
              <a:rPr lang="es-ES" sz="1400" i="1" dirty="0" smtClean="0">
                <a:latin typeface="Sebran3" pitchFamily="2" charset="0"/>
              </a:rPr>
              <a:t>Con llamas escribió.</a:t>
            </a:r>
          </a:p>
          <a:p>
            <a:pPr eaLnBrk="1" hangingPunct="1">
              <a:buFont typeface="Wingdings 2" pitchFamily="18" charset="2"/>
              <a:buNone/>
            </a:pPr>
            <a:endParaRPr lang="es-ES" sz="1400" i="1" dirty="0" smtClean="0">
              <a:latin typeface="Sebran3" pitchFamily="2" charset="0"/>
            </a:endParaRPr>
          </a:p>
        </p:txBody>
      </p:sp>
      <p:pic>
        <p:nvPicPr>
          <p:cNvPr id="3" name="SOY COLOMBIANO    MUSICA COLOMBIANA    SILVA Y VILLALBA.mp3">
            <a:hlinkClick r:id="" action="ppaction://media"/>
          </p:cNvPr>
          <p:cNvPicPr>
            <a:picLocks noRot="1" noChangeAspect="1"/>
          </p:cNvPicPr>
          <p:nvPr>
            <a:audioFile r:link="rId1"/>
          </p:nvPr>
        </p:nvPicPr>
        <p:blipFill>
          <a:blip r:embed="rId3"/>
          <a:stretch>
            <a:fillRect/>
          </a:stretch>
        </p:blipFill>
        <p:spPr>
          <a:xfrm>
            <a:off x="9429784" y="2643182"/>
            <a:ext cx="304800" cy="304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0159"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28596" y="0"/>
            <a:ext cx="8229600" cy="1143000"/>
          </a:xfrm>
        </p:spPr>
        <p:txBody>
          <a:bodyPr>
            <a:normAutofit/>
          </a:bodyPr>
          <a:lstStyle/>
          <a:p>
            <a:pPr algn="ctr" eaLnBrk="1" hangingPunct="1"/>
            <a:r>
              <a:rPr lang="es-ES" sz="4800" b="1" i="1" dirty="0" smtClean="0">
                <a:solidFill>
                  <a:srgbClr val="FFFF00"/>
                </a:solidFill>
                <a:latin typeface="Sebran3" pitchFamily="2" charset="0"/>
              </a:rPr>
              <a:t>ESCUDO </a:t>
            </a:r>
            <a:r>
              <a:rPr lang="es-ES" sz="4800" b="1" i="1" dirty="0" smtClean="0">
                <a:solidFill>
                  <a:schemeClr val="accent1"/>
                </a:solidFill>
                <a:latin typeface="Sebran3" pitchFamily="2" charset="0"/>
              </a:rPr>
              <a:t>NACIO</a:t>
            </a:r>
            <a:r>
              <a:rPr lang="es-ES" sz="4800" b="1" i="1" dirty="0" smtClean="0">
                <a:solidFill>
                  <a:srgbClr val="FF0000"/>
                </a:solidFill>
                <a:latin typeface="Sebran3" pitchFamily="2" charset="0"/>
              </a:rPr>
              <a:t>NAL</a:t>
            </a:r>
            <a:endParaRPr lang="es-ES" sz="4800" b="1" i="1" dirty="0" smtClean="0">
              <a:solidFill>
                <a:srgbClr val="FF0000"/>
              </a:solidFill>
              <a:latin typeface="Sebran3" pitchFamily="2" charset="0"/>
            </a:endParaRPr>
          </a:p>
        </p:txBody>
      </p:sp>
      <p:pic>
        <p:nvPicPr>
          <p:cNvPr id="6147" name="3 Marcador de contenido" descr="images.jpg"/>
          <p:cNvPicPr>
            <a:picLocks noGrp="1" noChangeAspect="1"/>
          </p:cNvPicPr>
          <p:nvPr>
            <p:ph idx="1"/>
          </p:nvPr>
        </p:nvPicPr>
        <p:blipFill>
          <a:blip r:embed="rId2"/>
          <a:srcRect/>
          <a:stretch>
            <a:fillRect/>
          </a:stretch>
        </p:blipFill>
        <p:spPr>
          <a:xfrm>
            <a:off x="1071538" y="1071546"/>
            <a:ext cx="6915198" cy="4857784"/>
          </a:xfrm>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71472" y="642918"/>
            <a:ext cx="7786742" cy="5586145"/>
          </a:xfrm>
          <a:prstGeom prst="rect">
            <a:avLst/>
          </a:prstGeom>
        </p:spPr>
        <p:txBody>
          <a:bodyPr wrap="square">
            <a:spAutoFit/>
          </a:bodyPr>
          <a:lstStyle/>
          <a:p>
            <a:r>
              <a:rPr lang="es-ES" sz="1700" dirty="0" smtClean="0">
                <a:latin typeface="Sebran3" pitchFamily="2" charset="0"/>
              </a:rPr>
              <a:t>El Escudo de Armas de la República fue adoptado el 9 de mayo de 1834.</a:t>
            </a:r>
            <a:br>
              <a:rPr lang="es-ES" sz="1700" dirty="0" smtClean="0">
                <a:latin typeface="Sebran3" pitchFamily="2" charset="0"/>
              </a:rPr>
            </a:br>
            <a:r>
              <a:rPr lang="es-ES" sz="1700" dirty="0" smtClean="0">
                <a:latin typeface="Sebran3" pitchFamily="2" charset="0"/>
              </a:rPr>
              <a:t>El escudo, de forma suiza, tiene 6 partes de ancho por 8 de alto. Está dividido en tres franjas horizontales: La franja superior, sobre campo azul, lleva en el centro una granada de oro abierta y graneada de rojo, con tallo y hojas de oro.</a:t>
            </a:r>
          </a:p>
          <a:p>
            <a:r>
              <a:rPr lang="es-ES" sz="1700" dirty="0" smtClean="0">
                <a:latin typeface="Sebran3" pitchFamily="2" charset="0"/>
              </a:rPr>
              <a:t>A cada lado de la granada va una cornucopia de oro inclinada, vertiendo monedas hacia el centro la del lado derecho, y frutos propios de la zona tórrida la del lado izquierdo.</a:t>
            </a:r>
          </a:p>
          <a:p>
            <a:r>
              <a:rPr lang="es-ES" sz="1700" dirty="0" smtClean="0">
                <a:latin typeface="Sebran3" pitchFamily="2" charset="0"/>
              </a:rPr>
              <a:t>La granada denota el nombre que llevaba esta república, y las cornucopias, la riqueza de sus minas y la feracidad de sus tierras.</a:t>
            </a:r>
          </a:p>
          <a:p>
            <a:r>
              <a:rPr lang="es-ES" sz="1700" dirty="0" smtClean="0">
                <a:latin typeface="Sebran3" pitchFamily="2" charset="0"/>
              </a:rPr>
              <a:t>La franja del medio, en campo de platino, lleva en el centro un gorro frigio enastado en una lanza, como símbolo de la libertad.</a:t>
            </a:r>
          </a:p>
          <a:p>
            <a:r>
              <a:rPr lang="es-ES" sz="1700" dirty="0" smtClean="0">
                <a:latin typeface="Sebran3" pitchFamily="2" charset="0"/>
              </a:rPr>
              <a:t>En la franja inferior está el Istmo de Panamá, con sus dos mare, y un navío negro, Este Istmo ya no pertenece a Colombia.</a:t>
            </a:r>
          </a:p>
          <a:p>
            <a:r>
              <a:rPr lang="es-ES" sz="1700" dirty="0" smtClean="0">
                <a:latin typeface="Sebran3" pitchFamily="2" charset="0"/>
              </a:rPr>
              <a:t>El cóndor simboliza la libertad. De su pico pende una corona de laurel verde y en una cinta ondeante, se lee sobre oro con letras negras: Libertad y Orden. </a:t>
            </a:r>
          </a:p>
          <a:p>
            <a:r>
              <a:rPr lang="es-ES" sz="1700" dirty="0" smtClean="0">
                <a:latin typeface="Sebran3" pitchFamily="2" charset="0"/>
              </a:rPr>
              <a:t>De cuatro astas inclinadas que surgen del escudo (dos al lado derecho y dos al izquierdo) cuelgan cuatro banderas nacionales</a:t>
            </a:r>
            <a:endParaRPr lang="es-ES" sz="1700" dirty="0">
              <a:latin typeface="Sebran3" pitchFamily="2"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eaLnBrk="1" fontAlgn="auto" hangingPunct="1">
              <a:spcAft>
                <a:spcPts val="0"/>
              </a:spcAft>
              <a:defRPr/>
            </a:pPr>
            <a:r>
              <a:rPr lang="es-ES" b="1" dirty="0" smtClean="0"/>
              <a:t>La bandera</a:t>
            </a:r>
            <a:r>
              <a:rPr lang="es-ES" dirty="0" smtClean="0"/>
              <a:t/>
            </a:r>
            <a:br>
              <a:rPr lang="es-ES" dirty="0" smtClean="0"/>
            </a:br>
            <a:endParaRPr lang="es-ES" i="1" dirty="0">
              <a:latin typeface="Lucida Sans" pitchFamily="34" charset="0"/>
            </a:endParaRPr>
          </a:p>
        </p:txBody>
      </p:sp>
      <p:pic>
        <p:nvPicPr>
          <p:cNvPr id="5" name="rg_hi" descr="http://t3.gstatic.com/images?q=tbn:ANd9GcRk9Lb0x7atksUA3k7gIQgaCxTVr_-kqlL2l91tpQ5eXr9VwdPG">
            <a:hlinkClick r:id="rId2"/>
          </p:cNvPr>
          <p:cNvPicPr/>
          <p:nvPr/>
        </p:nvPicPr>
        <p:blipFill>
          <a:blip r:embed="rId3"/>
          <a:srcRect/>
          <a:stretch>
            <a:fillRect/>
          </a:stretch>
        </p:blipFill>
        <p:spPr bwMode="auto">
          <a:xfrm>
            <a:off x="714348" y="1285860"/>
            <a:ext cx="7858180" cy="47863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42910" y="500042"/>
            <a:ext cx="7643866" cy="1754326"/>
          </a:xfrm>
          <a:prstGeom prst="rect">
            <a:avLst/>
          </a:prstGeom>
        </p:spPr>
        <p:txBody>
          <a:bodyPr wrap="square">
            <a:spAutoFit/>
          </a:bodyPr>
          <a:lstStyle/>
          <a:p>
            <a:pPr algn="just"/>
            <a:r>
              <a:rPr lang="es-ES" dirty="0" smtClean="0">
                <a:latin typeface="Sebran3" pitchFamily="2" charset="0"/>
              </a:rPr>
              <a:t>La bandera nacional de Colombia se describe como un rectángulo en </a:t>
            </a:r>
            <a:r>
              <a:rPr lang="es-ES" dirty="0" err="1" smtClean="0">
                <a:latin typeface="Sebran3" pitchFamily="2" charset="0"/>
              </a:rPr>
              <a:t>tribanda</a:t>
            </a:r>
            <a:r>
              <a:rPr lang="es-ES" dirty="0" smtClean="0">
                <a:latin typeface="Sebran3" pitchFamily="2" charset="0"/>
              </a:rPr>
              <a:t> amarillo, azul y rojo en razón 2:1:1, significando esto tres franjas horizontales, con el amarillo en la parte superior de la misma ocupando la mitad del ancho de la bandera, azul en el medio ocupando un cuarto del ancho y rojo abajo, ocupando el último cuarto.</a:t>
            </a:r>
          </a:p>
        </p:txBody>
      </p:sp>
      <p:sp>
        <p:nvSpPr>
          <p:cNvPr id="6" name="5 Rectángulo"/>
          <p:cNvSpPr/>
          <p:nvPr/>
        </p:nvSpPr>
        <p:spPr>
          <a:xfrm>
            <a:off x="642910" y="2357430"/>
            <a:ext cx="7500990" cy="2862322"/>
          </a:xfrm>
          <a:prstGeom prst="rect">
            <a:avLst/>
          </a:prstGeom>
        </p:spPr>
        <p:txBody>
          <a:bodyPr wrap="square">
            <a:spAutoFit/>
          </a:bodyPr>
          <a:lstStyle/>
          <a:p>
            <a:pPr algn="just"/>
            <a:r>
              <a:rPr lang="es-ES" dirty="0" smtClean="0">
                <a:latin typeface="Sebran3" pitchFamily="2" charset="0"/>
              </a:rPr>
              <a:t>De acuerdo a la interpretación moderna de los colores, estos significan:</a:t>
            </a:r>
            <a:endParaRPr lang="es-ES" baseline="30000" dirty="0">
              <a:latin typeface="Sebran3" pitchFamily="2" charset="0"/>
            </a:endParaRPr>
          </a:p>
          <a:p>
            <a:pPr algn="just"/>
            <a:r>
              <a:rPr lang="es-ES" b="1" dirty="0" smtClean="0">
                <a:solidFill>
                  <a:srgbClr val="FFFF00"/>
                </a:solidFill>
                <a:latin typeface="Sebran3" pitchFamily="2" charset="0"/>
                <a:hlinkClick r:id="rId3" tooltip="Amarillo (color)"/>
              </a:rPr>
              <a:t>Amarillo</a:t>
            </a:r>
            <a:r>
              <a:rPr lang="es-ES" dirty="0" smtClean="0">
                <a:solidFill>
                  <a:srgbClr val="FFFF00"/>
                </a:solidFill>
                <a:latin typeface="Sebran3" pitchFamily="2" charset="0"/>
              </a:rPr>
              <a:t>: </a:t>
            </a:r>
            <a:r>
              <a:rPr lang="es-ES" dirty="0" smtClean="0">
                <a:latin typeface="Sebran3" pitchFamily="2" charset="0"/>
              </a:rPr>
              <a:t>representa la riqueza del suelo colombiano, así como el sol, fuente de luz, y la soberanía, la armonía y la justicia.</a:t>
            </a:r>
          </a:p>
          <a:p>
            <a:pPr algn="just"/>
            <a:r>
              <a:rPr lang="es-ES" b="1" dirty="0" smtClean="0">
                <a:latin typeface="Sebran3" pitchFamily="2" charset="0"/>
                <a:hlinkClick r:id="rId4" tooltip="Azul (color)"/>
              </a:rPr>
              <a:t>Azul</a:t>
            </a:r>
            <a:r>
              <a:rPr lang="es-ES" dirty="0" smtClean="0">
                <a:latin typeface="Sebran3" pitchFamily="2" charset="0"/>
              </a:rPr>
              <a:t>: representa el cielo que cubre la Patria, los ríos y los dos océanos que bañan el territorio colombiano.</a:t>
            </a:r>
          </a:p>
          <a:p>
            <a:pPr algn="just"/>
            <a:r>
              <a:rPr lang="es-ES" b="1" dirty="0" smtClean="0">
                <a:solidFill>
                  <a:srgbClr val="FF0000"/>
                </a:solidFill>
                <a:latin typeface="Sebran3" pitchFamily="2" charset="0"/>
                <a:hlinkClick r:id="rId5" tooltip="Rojo (color)"/>
              </a:rPr>
              <a:t>Rojo</a:t>
            </a:r>
            <a:r>
              <a:rPr lang="es-ES" dirty="0" smtClean="0">
                <a:latin typeface="Sebran3" pitchFamily="2" charset="0"/>
              </a:rPr>
              <a:t>: representa la sangre vertida por los patriotas en los </a:t>
            </a:r>
            <a:r>
              <a:rPr lang="es-ES" dirty="0" smtClean="0">
                <a:solidFill>
                  <a:srgbClr val="002060"/>
                </a:solidFill>
                <a:latin typeface="Sebran3" pitchFamily="2" charset="0"/>
                <a:hlinkClick r:id="rId6" tooltip="Campo de batalla"/>
              </a:rPr>
              <a:t>campos de batalla</a:t>
            </a:r>
            <a:r>
              <a:rPr lang="es-ES" dirty="0" smtClean="0">
                <a:solidFill>
                  <a:srgbClr val="002060"/>
                </a:solidFill>
                <a:latin typeface="Sebran3" pitchFamily="2" charset="0"/>
              </a:rPr>
              <a:t> </a:t>
            </a:r>
            <a:r>
              <a:rPr lang="es-ES" dirty="0" smtClean="0">
                <a:latin typeface="Sebran3" pitchFamily="2" charset="0"/>
              </a:rPr>
              <a:t>para conseguir la libertad, la que significa amor, poder, fuerza y progreso.</a:t>
            </a:r>
            <a:endParaRPr lang="es-ES" dirty="0">
              <a:latin typeface="Sebran3" pitchFamily="2"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p:txBody>
          <a:bodyPr/>
          <a:lstStyle/>
          <a:p>
            <a:pPr algn="ctr" eaLnBrk="1" hangingPunct="1"/>
            <a:r>
              <a:rPr lang="es-ES" sz="5400" b="1" i="1" dirty="0" smtClean="0">
                <a:latin typeface="Sebran3" pitchFamily="2" charset="0"/>
              </a:rPr>
              <a:t>La Flor Nacional</a:t>
            </a:r>
          </a:p>
        </p:txBody>
      </p:sp>
      <p:pic>
        <p:nvPicPr>
          <p:cNvPr id="11267" name="3 Marcador de contenido" descr="images (2).jpg"/>
          <p:cNvPicPr>
            <a:picLocks noGrp="1" noChangeAspect="1"/>
          </p:cNvPicPr>
          <p:nvPr>
            <p:ph idx="1"/>
          </p:nvPr>
        </p:nvPicPr>
        <p:blipFill>
          <a:blip r:embed="rId2"/>
          <a:srcRect/>
          <a:stretch>
            <a:fillRect/>
          </a:stretch>
        </p:blipFill>
        <p:spPr>
          <a:xfrm>
            <a:off x="1857356" y="1357298"/>
            <a:ext cx="4786345" cy="51240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428625" y="1071563"/>
            <a:ext cx="8229600" cy="4389437"/>
          </a:xfrm>
        </p:spPr>
        <p:txBody>
          <a:bodyPr/>
          <a:lstStyle/>
          <a:p>
            <a:pPr eaLnBrk="1" hangingPunct="1"/>
            <a:r>
              <a:rPr lang="es-ES" sz="1800" i="1" dirty="0" smtClean="0">
                <a:latin typeface="Sebran3" pitchFamily="2" charset="0"/>
              </a:rPr>
              <a:t>La Orquídea es la flor Nacional. Concretamente, la variedad denominada </a:t>
            </a:r>
            <a:r>
              <a:rPr lang="es-ES" sz="1800" i="1" dirty="0" err="1" smtClean="0">
                <a:latin typeface="Sebran3" pitchFamily="2" charset="0"/>
              </a:rPr>
              <a:t>Cattleya</a:t>
            </a:r>
            <a:r>
              <a:rPr lang="es-ES" sz="1800" i="1" dirty="0" smtClean="0">
                <a:latin typeface="Sebran3" pitchFamily="2" charset="0"/>
              </a:rPr>
              <a:t> </a:t>
            </a:r>
            <a:r>
              <a:rPr lang="es-ES" sz="1800" i="1" dirty="0" err="1" smtClean="0">
                <a:latin typeface="Sebran3" pitchFamily="2" charset="0"/>
              </a:rPr>
              <a:t>Trianae</a:t>
            </a:r>
            <a:r>
              <a:rPr lang="es-ES" sz="1800" i="1" dirty="0" smtClean="0">
                <a:latin typeface="Sebran3" pitchFamily="2" charset="0"/>
              </a:rPr>
              <a:t>.</a:t>
            </a:r>
            <a:br>
              <a:rPr lang="es-ES" sz="1800" i="1" dirty="0" smtClean="0">
                <a:latin typeface="Sebran3" pitchFamily="2" charset="0"/>
              </a:rPr>
            </a:br>
            <a:r>
              <a:rPr lang="es-ES" sz="1800" i="1" dirty="0" smtClean="0">
                <a:latin typeface="Sebran3" pitchFamily="2" charset="0"/>
              </a:rPr>
              <a:t/>
            </a:r>
            <a:br>
              <a:rPr lang="es-ES" sz="1800" i="1" dirty="0" smtClean="0">
                <a:latin typeface="Sebran3" pitchFamily="2" charset="0"/>
              </a:rPr>
            </a:br>
            <a:r>
              <a:rPr lang="es-ES" sz="1800" i="1" dirty="0" smtClean="0">
                <a:latin typeface="Sebran3" pitchFamily="2" charset="0"/>
              </a:rPr>
              <a:t>Lleva este nombre en honor del naturalista Colombiano José Jerónimo Triana.</a:t>
            </a:r>
          </a:p>
          <a:p>
            <a:pPr eaLnBrk="1" hangingPunct="1">
              <a:buFont typeface="Wingdings 2" pitchFamily="18" charset="2"/>
              <a:buNone/>
            </a:pPr>
            <a:endParaRPr lang="es-ES" sz="1800" i="1" dirty="0" smtClean="0">
              <a:latin typeface="Sebran3" pitchFamily="2" charset="0"/>
            </a:endParaRPr>
          </a:p>
          <a:p>
            <a:pPr eaLnBrk="1" hangingPunct="1"/>
            <a:r>
              <a:rPr lang="es-ES" sz="1800" i="1" dirty="0" smtClean="0">
                <a:latin typeface="Sebran3" pitchFamily="2" charset="0"/>
              </a:rPr>
              <a:t>Fue escogida como flor Nacional según un concepto emitido por la Academia Colombiana de Historia en 1936, aún cuando no ha sido consagrada oficialmente por ley. Es sabido que las Orquídeas Colombianas están señaladas entre las más hermosas del mundo. La estructura y los colores de la </a:t>
            </a:r>
            <a:r>
              <a:rPr lang="es-ES" sz="1800" i="1" dirty="0" err="1" smtClean="0">
                <a:latin typeface="Sebran3" pitchFamily="2" charset="0"/>
              </a:rPr>
              <a:t>Cattleya</a:t>
            </a:r>
            <a:r>
              <a:rPr lang="es-ES" sz="1800" i="1" dirty="0" smtClean="0">
                <a:latin typeface="Sebran3" pitchFamily="2" charset="0"/>
              </a:rPr>
              <a:t> </a:t>
            </a:r>
            <a:r>
              <a:rPr lang="es-ES" sz="1800" i="1" dirty="0" err="1" smtClean="0">
                <a:latin typeface="Sebran3" pitchFamily="2" charset="0"/>
              </a:rPr>
              <a:t>Trianae</a:t>
            </a:r>
            <a:r>
              <a:rPr lang="es-ES" sz="1800" i="1" dirty="0" smtClean="0">
                <a:latin typeface="Sebran3" pitchFamily="2" charset="0"/>
              </a:rPr>
              <a:t> son de una extraordinaria belleza.</a:t>
            </a:r>
          </a:p>
          <a:p>
            <a:pPr eaLnBrk="1" hangingPunct="1"/>
            <a:endParaRPr lang="es-ES" sz="1800" i="1" dirty="0" smtClean="0">
              <a:latin typeface="Sebran3" pitchFamily="2" charset="0"/>
            </a:endParaRPr>
          </a:p>
          <a:p>
            <a:pPr eaLnBrk="1" hangingPunct="1"/>
            <a:endParaRPr lang="es-ES" sz="3200" i="1" dirty="0" smtClean="0">
              <a:latin typeface="Lucida Sans" pitchFamily="34" charset="0"/>
            </a:endParaRPr>
          </a:p>
        </p:txBody>
      </p:sp>
    </p:spTree>
  </p:cSld>
  <p:clrMapOvr>
    <a:masterClrMapping/>
  </p:clrMapOvr>
  <p:transition>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algn="ctr" eaLnBrk="1" hangingPunct="1"/>
            <a:r>
              <a:rPr lang="es-ES" b="1" i="1" dirty="0" smtClean="0">
                <a:latin typeface="Sebran3" pitchFamily="2" charset="0"/>
              </a:rPr>
              <a:t>El Ave Nacional</a:t>
            </a:r>
            <a:endParaRPr lang="es-ES" i="1" dirty="0" smtClean="0">
              <a:latin typeface="Sebran3" pitchFamily="2" charset="0"/>
            </a:endParaRPr>
          </a:p>
        </p:txBody>
      </p:sp>
      <p:pic>
        <p:nvPicPr>
          <p:cNvPr id="13315" name="3 Marcador de contenido" descr="condor.jpg"/>
          <p:cNvPicPr>
            <a:picLocks noGrp="1" noChangeAspect="1"/>
          </p:cNvPicPr>
          <p:nvPr>
            <p:ph idx="1"/>
          </p:nvPr>
        </p:nvPicPr>
        <p:blipFill>
          <a:blip r:embed="rId2"/>
          <a:srcRect/>
          <a:stretch>
            <a:fillRect/>
          </a:stretch>
        </p:blipFill>
        <p:spPr>
          <a:xfrm>
            <a:off x="2214546" y="1785926"/>
            <a:ext cx="4214829" cy="46878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625" y="1214438"/>
            <a:ext cx="8229600" cy="4389437"/>
          </a:xfrm>
        </p:spPr>
        <p:txBody>
          <a:bodyPr>
            <a:normAutofit fontScale="92500" lnSpcReduction="10000"/>
          </a:bodyPr>
          <a:lstStyle/>
          <a:p>
            <a:pPr eaLnBrk="1" hangingPunct="1">
              <a:defRPr/>
            </a:pPr>
            <a:r>
              <a:rPr lang="es-ES" sz="2000" i="1" dirty="0" smtClean="0">
                <a:latin typeface="Sebran3" pitchFamily="2" charset="0"/>
              </a:rPr>
              <a:t>Aunque no señalado oficialmente, siempre se ha asociado el majestuoso cóndor de los Andes con las glorias de nuestra patria.</a:t>
            </a:r>
            <a:br>
              <a:rPr lang="es-ES" sz="2000" i="1" dirty="0" smtClean="0">
                <a:latin typeface="Sebran3" pitchFamily="2" charset="0"/>
              </a:rPr>
            </a:br>
            <a:r>
              <a:rPr lang="es-ES" sz="2000" i="1" dirty="0" smtClean="0">
                <a:latin typeface="Sebran3" pitchFamily="2" charset="0"/>
              </a:rPr>
              <a:t>El campea nuestro escudo nacional. Es el ave más grande y de mayor envergadura de los Andes.</a:t>
            </a:r>
            <a:br>
              <a:rPr lang="es-ES" sz="2000" i="1" dirty="0" smtClean="0">
                <a:latin typeface="Sebran3" pitchFamily="2" charset="0"/>
              </a:rPr>
            </a:br>
            <a:r>
              <a:rPr lang="es-ES" sz="2000" i="1" dirty="0" smtClean="0">
                <a:latin typeface="Sebran3" pitchFamily="2" charset="0"/>
              </a:rPr>
              <a:t/>
            </a:r>
            <a:br>
              <a:rPr lang="es-ES" sz="2000" i="1" dirty="0" smtClean="0">
                <a:latin typeface="Sebran3" pitchFamily="2" charset="0"/>
              </a:rPr>
            </a:br>
            <a:r>
              <a:rPr lang="es-ES" sz="2000" i="1" dirty="0" smtClean="0">
                <a:latin typeface="Sebran3" pitchFamily="2" charset="0"/>
              </a:rPr>
              <a:t>Es el que vuela a mayor altura. Son proverbiales su majestad y nobleza. Y su longevidad, un mito. Se le ha llamado " el ave eterna”. Su fuerza y poderío son formidables.</a:t>
            </a:r>
          </a:p>
          <a:p>
            <a:pPr eaLnBrk="1" hangingPunct="1">
              <a:defRPr/>
            </a:pPr>
            <a:r>
              <a:rPr lang="es-ES" sz="2000" i="1" dirty="0" smtClean="0">
                <a:latin typeface="Sebran3" pitchFamily="2" charset="0"/>
              </a:rPr>
              <a:t>Se dice que recorre hasta 200 leguas en un día. Solamente vuela en los días de sol. Su plumaje es negro, con visos azulados como el acero. Y sus potentes alas están rodeadas de blanco. También es blanca su majestuosa gorguera. Habita en las más altas cumbres de las cordilleras de los Andes.</a:t>
            </a:r>
          </a:p>
          <a:p>
            <a:pPr eaLnBrk="1" hangingPunct="1">
              <a:defRPr/>
            </a:pPr>
            <a:endParaRPr lang="es-ES" dirty="0">
              <a:latin typeface="+mj-lt"/>
            </a:endParaRPr>
          </a:p>
        </p:txBody>
      </p:sp>
    </p:spTree>
  </p:cSld>
  <p:clrMapOvr>
    <a:masterClrMapping/>
  </p:clrMapOvr>
  <p:transition>
    <p:cut thruBlk="1"/>
  </p:transition>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rgbClr val="FFF654"/>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488</Words>
  <Application>Microsoft Office PowerPoint</Application>
  <PresentationFormat>Presentación en pantalla (4:3)</PresentationFormat>
  <Paragraphs>110</Paragraphs>
  <Slides>15</Slides>
  <Notes>1</Notes>
  <HiddenSlides>0</HiddenSlides>
  <MMClips>2</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ESCUDO NACIONAL</vt:lpstr>
      <vt:lpstr>Diapositiva 3</vt:lpstr>
      <vt:lpstr>La bandera </vt:lpstr>
      <vt:lpstr>Diapositiva 5</vt:lpstr>
      <vt:lpstr>La Flor Nacional</vt:lpstr>
      <vt:lpstr>Diapositiva 7</vt:lpstr>
      <vt:lpstr>El Ave Nacional</vt:lpstr>
      <vt:lpstr>Diapositiva 9</vt:lpstr>
      <vt:lpstr>El Árbol Nacional</vt:lpstr>
      <vt:lpstr>Diapositiva 11</vt:lpstr>
      <vt:lpstr>Historia del Himno Nacional</vt:lpstr>
      <vt:lpstr>Diapositiva 13</vt:lpstr>
      <vt:lpstr>Diapositiva 14</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Claudia</dc:creator>
  <cp:lastModifiedBy>Claudia</cp:lastModifiedBy>
  <cp:revision>12</cp:revision>
  <dcterms:created xsi:type="dcterms:W3CDTF">2012-11-10T19:07:58Z</dcterms:created>
  <dcterms:modified xsi:type="dcterms:W3CDTF">2012-11-10T20:59:01Z</dcterms:modified>
</cp:coreProperties>
</file>