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6" r:id="rId7"/>
    <p:sldId id="261" r:id="rId8"/>
    <p:sldId id="267" r:id="rId9"/>
    <p:sldId id="262" r:id="rId10"/>
    <p:sldId id="263" r:id="rId11"/>
    <p:sldId id="265" r:id="rId1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AF4540A4-DD1D-418E-82FE-D7F433706181}" type="datetimeFigureOut">
              <a:rPr lang="es-CO" smtClean="0"/>
              <a:pPr/>
              <a:t>02/12/2012</a:t>
            </a:fld>
            <a:endParaRPr lang="es-CO" dirty="0"/>
          </a:p>
        </p:txBody>
      </p:sp>
      <p:sp>
        <p:nvSpPr>
          <p:cNvPr id="2" name="1 Marcador de pie de página"/>
          <p:cNvSpPr>
            <a:spLocks noGrp="1"/>
          </p:cNvSpPr>
          <p:nvPr>
            <p:ph type="ftr" sz="quarter" idx="11"/>
          </p:nvPr>
        </p:nvSpPr>
        <p:spPr/>
        <p:txBody>
          <a:bodyPr/>
          <a:lstStyle/>
          <a:p>
            <a:endParaRPr lang="es-CO" dirty="0"/>
          </a:p>
        </p:txBody>
      </p:sp>
      <p:sp>
        <p:nvSpPr>
          <p:cNvPr id="15" name="14 Marcador de número de diapositiva"/>
          <p:cNvSpPr>
            <a:spLocks noGrp="1"/>
          </p:cNvSpPr>
          <p:nvPr>
            <p:ph type="sldNum" sz="quarter" idx="12"/>
          </p:nvPr>
        </p:nvSpPr>
        <p:spPr>
          <a:xfrm>
            <a:off x="8229600" y="6473952"/>
            <a:ext cx="758952" cy="246888"/>
          </a:xfrm>
        </p:spPr>
        <p:txBody>
          <a:bodyPr/>
          <a:lstStyle/>
          <a:p>
            <a:fld id="{52DD0AFE-57B7-4979-9525-A37090AA0907}" type="slidenum">
              <a:rPr lang="es-CO" smtClean="0"/>
              <a:pPr/>
              <a:t>‹Nº›</a:t>
            </a:fld>
            <a:endParaRPr lang="es-CO"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F4540A4-DD1D-418E-82FE-D7F433706181}" type="datetimeFigureOut">
              <a:rPr lang="es-CO" smtClean="0"/>
              <a:pPr/>
              <a:t>02/12/2012</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52DD0AFE-57B7-4979-9525-A37090AA0907}" type="slidenum">
              <a:rPr lang="es-CO" smtClean="0"/>
              <a:pPr/>
              <a:t>‹Nº›</a:t>
            </a:fld>
            <a:endParaRPr lang="es-CO"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F4540A4-DD1D-418E-82FE-D7F433706181}" type="datetimeFigureOut">
              <a:rPr lang="es-CO" smtClean="0"/>
              <a:pPr/>
              <a:t>02/12/2012</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52DD0AFE-57B7-4979-9525-A37090AA0907}" type="slidenum">
              <a:rPr lang="es-CO" smtClean="0"/>
              <a:pPr/>
              <a:t>‹Nº›</a:t>
            </a:fld>
            <a:endParaRPr lang="es-CO"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AF4540A4-DD1D-418E-82FE-D7F433706181}" type="datetimeFigureOut">
              <a:rPr lang="es-CO" smtClean="0"/>
              <a:pPr/>
              <a:t>02/12/2012</a:t>
            </a:fld>
            <a:endParaRPr lang="es-CO" dirty="0"/>
          </a:p>
        </p:txBody>
      </p:sp>
      <p:sp>
        <p:nvSpPr>
          <p:cNvPr id="19" name="18 Marcador de pie de página"/>
          <p:cNvSpPr>
            <a:spLocks noGrp="1"/>
          </p:cNvSpPr>
          <p:nvPr>
            <p:ph type="ftr" sz="quarter" idx="11"/>
          </p:nvPr>
        </p:nvSpPr>
        <p:spPr>
          <a:xfrm>
            <a:off x="3581400" y="76200"/>
            <a:ext cx="2895600" cy="288925"/>
          </a:xfrm>
        </p:spPr>
        <p:txBody>
          <a:bodyPr/>
          <a:lstStyle/>
          <a:p>
            <a:endParaRPr lang="es-CO" dirty="0"/>
          </a:p>
        </p:txBody>
      </p:sp>
      <p:sp>
        <p:nvSpPr>
          <p:cNvPr id="16" name="15 Marcador de número de diapositiva"/>
          <p:cNvSpPr>
            <a:spLocks noGrp="1"/>
          </p:cNvSpPr>
          <p:nvPr>
            <p:ph type="sldNum" sz="quarter" idx="12"/>
          </p:nvPr>
        </p:nvSpPr>
        <p:spPr>
          <a:xfrm>
            <a:off x="8229600" y="6473952"/>
            <a:ext cx="758952" cy="246888"/>
          </a:xfrm>
        </p:spPr>
        <p:txBody>
          <a:bodyPr/>
          <a:lstStyle/>
          <a:p>
            <a:fld id="{52DD0AFE-57B7-4979-9525-A37090AA0907}" type="slidenum">
              <a:rPr lang="es-CO" smtClean="0"/>
              <a:pPr/>
              <a:t>‹Nº›</a:t>
            </a:fld>
            <a:endParaRPr lang="es-CO"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AF4540A4-DD1D-418E-82FE-D7F433706181}" type="datetimeFigureOut">
              <a:rPr lang="es-CO" smtClean="0"/>
              <a:pPr/>
              <a:t>02/12/2012</a:t>
            </a:fld>
            <a:endParaRPr lang="es-CO" dirty="0"/>
          </a:p>
        </p:txBody>
      </p:sp>
      <p:sp>
        <p:nvSpPr>
          <p:cNvPr id="11" name="10 Marcador de pie de página"/>
          <p:cNvSpPr>
            <a:spLocks noGrp="1"/>
          </p:cNvSpPr>
          <p:nvPr>
            <p:ph type="ftr" sz="quarter" idx="11"/>
          </p:nvPr>
        </p:nvSpPr>
        <p:spPr/>
        <p:txBody>
          <a:bodyPr/>
          <a:lstStyle/>
          <a:p>
            <a:endParaRPr lang="es-CO" dirty="0"/>
          </a:p>
        </p:txBody>
      </p:sp>
      <p:sp>
        <p:nvSpPr>
          <p:cNvPr id="16" name="15 Marcador de número de diapositiva"/>
          <p:cNvSpPr>
            <a:spLocks noGrp="1"/>
          </p:cNvSpPr>
          <p:nvPr>
            <p:ph type="sldNum" sz="quarter" idx="12"/>
          </p:nvPr>
        </p:nvSpPr>
        <p:spPr/>
        <p:txBody>
          <a:bodyPr/>
          <a:lstStyle/>
          <a:p>
            <a:fld id="{52DD0AFE-57B7-4979-9525-A37090AA0907}" type="slidenum">
              <a:rPr lang="es-CO" smtClean="0"/>
              <a:pPr/>
              <a:t>‹Nº›</a:t>
            </a:fld>
            <a:endParaRPr lang="es-CO" dirty="0"/>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AF4540A4-DD1D-418E-82FE-D7F433706181}" type="datetimeFigureOut">
              <a:rPr lang="es-CO" smtClean="0"/>
              <a:pPr/>
              <a:t>02/12/2012</a:t>
            </a:fld>
            <a:endParaRPr lang="es-CO" dirty="0"/>
          </a:p>
        </p:txBody>
      </p:sp>
      <p:sp>
        <p:nvSpPr>
          <p:cNvPr id="10" name="9 Marcador de pie de página"/>
          <p:cNvSpPr>
            <a:spLocks noGrp="1"/>
          </p:cNvSpPr>
          <p:nvPr>
            <p:ph type="ftr" sz="quarter" idx="11"/>
          </p:nvPr>
        </p:nvSpPr>
        <p:spPr/>
        <p:txBody>
          <a:bodyPr/>
          <a:lstStyle/>
          <a:p>
            <a:endParaRPr lang="es-CO" dirty="0"/>
          </a:p>
        </p:txBody>
      </p:sp>
      <p:sp>
        <p:nvSpPr>
          <p:cNvPr id="31" name="30 Marcador de número de diapositiva"/>
          <p:cNvSpPr>
            <a:spLocks noGrp="1"/>
          </p:cNvSpPr>
          <p:nvPr>
            <p:ph type="sldNum" sz="quarter" idx="12"/>
          </p:nvPr>
        </p:nvSpPr>
        <p:spPr/>
        <p:txBody>
          <a:bodyPr/>
          <a:lstStyle/>
          <a:p>
            <a:fld id="{52DD0AFE-57B7-4979-9525-A37090AA0907}" type="slidenum">
              <a:rPr lang="es-CO" smtClean="0"/>
              <a:pPr/>
              <a:t>‹Nº›</a:t>
            </a:fld>
            <a:endParaRPr lang="es-CO"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AF4540A4-DD1D-418E-82FE-D7F433706181}" type="datetimeFigureOut">
              <a:rPr lang="es-CO" smtClean="0"/>
              <a:pPr/>
              <a:t>02/12/2012</a:t>
            </a:fld>
            <a:endParaRPr lang="es-CO" dirty="0"/>
          </a:p>
        </p:txBody>
      </p:sp>
      <p:sp>
        <p:nvSpPr>
          <p:cNvPr id="6" name="5 Marcador de pie de página"/>
          <p:cNvSpPr>
            <a:spLocks noGrp="1"/>
          </p:cNvSpPr>
          <p:nvPr>
            <p:ph type="ftr" sz="quarter" idx="11"/>
          </p:nvPr>
        </p:nvSpPr>
        <p:spPr/>
        <p:txBody>
          <a:bodyPr/>
          <a:lstStyle/>
          <a:p>
            <a:endParaRPr lang="es-CO" dirty="0"/>
          </a:p>
        </p:txBody>
      </p:sp>
      <p:sp>
        <p:nvSpPr>
          <p:cNvPr id="7" name="6 Marcador de número de diapositiva"/>
          <p:cNvSpPr>
            <a:spLocks noGrp="1"/>
          </p:cNvSpPr>
          <p:nvPr>
            <p:ph type="sldNum" sz="quarter" idx="12"/>
          </p:nvPr>
        </p:nvSpPr>
        <p:spPr>
          <a:xfrm>
            <a:off x="8229600" y="6477000"/>
            <a:ext cx="762000" cy="246888"/>
          </a:xfrm>
        </p:spPr>
        <p:txBody>
          <a:bodyPr/>
          <a:lstStyle/>
          <a:p>
            <a:fld id="{52DD0AFE-57B7-4979-9525-A37090AA0907}" type="slidenum">
              <a:rPr lang="es-CO" smtClean="0"/>
              <a:pPr/>
              <a:t>‹Nº›</a:t>
            </a:fld>
            <a:endParaRPr lang="es-CO" dirty="0"/>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AF4540A4-DD1D-418E-82FE-D7F433706181}" type="datetimeFigureOut">
              <a:rPr lang="es-CO" smtClean="0"/>
              <a:pPr/>
              <a:t>02/12/2012</a:t>
            </a:fld>
            <a:endParaRPr lang="es-CO" dirty="0"/>
          </a:p>
        </p:txBody>
      </p:sp>
      <p:sp>
        <p:nvSpPr>
          <p:cNvPr id="21" name="20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52DD0AFE-57B7-4979-9525-A37090AA0907}" type="slidenum">
              <a:rPr lang="es-CO" smtClean="0"/>
              <a:pPr/>
              <a:t>‹Nº›</a:t>
            </a:fld>
            <a:endParaRPr lang="es-CO"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AF4540A4-DD1D-418E-82FE-D7F433706181}" type="datetimeFigureOut">
              <a:rPr lang="es-CO" smtClean="0"/>
              <a:pPr/>
              <a:t>02/12/2012</a:t>
            </a:fld>
            <a:endParaRPr lang="es-CO" dirty="0"/>
          </a:p>
        </p:txBody>
      </p:sp>
      <p:sp>
        <p:nvSpPr>
          <p:cNvPr id="24" name="23 Marcador de pie de página"/>
          <p:cNvSpPr>
            <a:spLocks noGrp="1"/>
          </p:cNvSpPr>
          <p:nvPr>
            <p:ph type="ftr" sz="quarter" idx="11"/>
          </p:nvPr>
        </p:nvSpPr>
        <p:spPr/>
        <p:txBody>
          <a:bodyPr/>
          <a:lstStyle/>
          <a:p>
            <a:endParaRPr lang="es-CO" dirty="0"/>
          </a:p>
        </p:txBody>
      </p:sp>
      <p:sp>
        <p:nvSpPr>
          <p:cNvPr id="7" name="6 Marcador de número de diapositiva"/>
          <p:cNvSpPr>
            <a:spLocks noGrp="1"/>
          </p:cNvSpPr>
          <p:nvPr>
            <p:ph type="sldNum" sz="quarter" idx="12"/>
          </p:nvPr>
        </p:nvSpPr>
        <p:spPr/>
        <p:txBody>
          <a:bodyPr/>
          <a:lstStyle/>
          <a:p>
            <a:fld id="{52DD0AFE-57B7-4979-9525-A37090AA0907}" type="slidenum">
              <a:rPr lang="es-CO" smtClean="0"/>
              <a:pPr/>
              <a:t>‹Nº›</a:t>
            </a:fld>
            <a:endParaRPr lang="es-CO"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AF4540A4-DD1D-418E-82FE-D7F433706181}" type="datetimeFigureOut">
              <a:rPr lang="es-CO" smtClean="0"/>
              <a:pPr/>
              <a:t>02/12/2012</a:t>
            </a:fld>
            <a:endParaRPr lang="es-CO" dirty="0"/>
          </a:p>
        </p:txBody>
      </p:sp>
      <p:sp>
        <p:nvSpPr>
          <p:cNvPr id="29" name="28 Marcador de pie de página"/>
          <p:cNvSpPr>
            <a:spLocks noGrp="1"/>
          </p:cNvSpPr>
          <p:nvPr>
            <p:ph type="ftr" sz="quarter" idx="11"/>
          </p:nvPr>
        </p:nvSpPr>
        <p:spPr/>
        <p:txBody>
          <a:bodyPr/>
          <a:lstStyle/>
          <a:p>
            <a:endParaRPr lang="es-CO" dirty="0"/>
          </a:p>
        </p:txBody>
      </p:sp>
      <p:sp>
        <p:nvSpPr>
          <p:cNvPr id="7" name="6 Marcador de número de diapositiva"/>
          <p:cNvSpPr>
            <a:spLocks noGrp="1"/>
          </p:cNvSpPr>
          <p:nvPr>
            <p:ph type="sldNum" sz="quarter" idx="12"/>
          </p:nvPr>
        </p:nvSpPr>
        <p:spPr/>
        <p:txBody>
          <a:bodyPr/>
          <a:lstStyle/>
          <a:p>
            <a:fld id="{52DD0AFE-57B7-4979-9525-A37090AA0907}" type="slidenum">
              <a:rPr lang="es-CO" smtClean="0"/>
              <a:pPr/>
              <a:t>‹Nº›</a:t>
            </a:fld>
            <a:endParaRPr lang="es-CO"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dirty="0"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AF4540A4-DD1D-418E-82FE-D7F433706181}" type="datetimeFigureOut">
              <a:rPr lang="es-CO" smtClean="0"/>
              <a:pPr/>
              <a:t>02/12/2012</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31" name="30 Marcador de número de diapositiva"/>
          <p:cNvSpPr>
            <a:spLocks noGrp="1"/>
          </p:cNvSpPr>
          <p:nvPr>
            <p:ph type="sldNum" sz="quarter" idx="12"/>
          </p:nvPr>
        </p:nvSpPr>
        <p:spPr/>
        <p:txBody>
          <a:bodyPr/>
          <a:lstStyle/>
          <a:p>
            <a:fld id="{52DD0AFE-57B7-4979-9525-A37090AA0907}" type="slidenum">
              <a:rPr lang="es-CO" smtClean="0"/>
              <a:pPr/>
              <a:t>‹Nº›</a:t>
            </a:fld>
            <a:endParaRPr lang="es-CO" dirty="0"/>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F4540A4-DD1D-418E-82FE-D7F433706181}" type="datetimeFigureOut">
              <a:rPr lang="es-CO" smtClean="0"/>
              <a:pPr/>
              <a:t>02/12/2012</a:t>
            </a:fld>
            <a:endParaRPr lang="es-CO" dirty="0"/>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dirty="0"/>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2DD0AFE-57B7-4979-9525-A37090AA0907}" type="slidenum">
              <a:rPr lang="es-CO" smtClean="0"/>
              <a:pPr/>
              <a:t>‹Nº›</a:t>
            </a:fld>
            <a:endParaRPr lang="es-CO" dirty="0"/>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763688" y="764704"/>
            <a:ext cx="5616624" cy="4608512"/>
          </a:xfrm>
        </p:spPr>
        <p:txBody>
          <a:bodyPr>
            <a:normAutofit fontScale="32500" lnSpcReduction="20000"/>
          </a:bodyPr>
          <a:lstStyle/>
          <a:p>
            <a:pPr algn="ctr"/>
            <a:r>
              <a:rPr lang="es-ES" b="1" dirty="0" smtClean="0">
                <a:latin typeface="Times New Roman" pitchFamily="18" charset="0"/>
                <a:cs typeface="Times New Roman" pitchFamily="18" charset="0"/>
              </a:rPr>
              <a:t>MAPAS DE CONOCIMIENTO REGIONAL</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PETRONA SALGADO</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TUTORA</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HÉCTOR LEONARDO HERNÁNDEZ MORALES Código 79.688.835</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Correo electrónico: leoher75@hotmail.com</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GRUPO _712001_25</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 </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UNIVERSIDAD NACIONAL ABIERTA Y A DISTANCIA – UNAD</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FACULTAD DE CIENCIAS BÁSICAS, TÉCNICAS E INGENIERÍA</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INGENIERÍA INDUSTRIAL</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CEAD JAG</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BOGOTA</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DICIEMBRE</a:t>
            </a:r>
            <a:endParaRPr lang="es-CO" b="1" dirty="0" smtClean="0">
              <a:latin typeface="Times New Roman" pitchFamily="18" charset="0"/>
              <a:cs typeface="Times New Roman" pitchFamily="18" charset="0"/>
            </a:endParaRPr>
          </a:p>
          <a:p>
            <a:pPr algn="ctr"/>
            <a:r>
              <a:rPr lang="es-ES" b="1" dirty="0" smtClean="0">
                <a:latin typeface="Times New Roman" pitchFamily="18" charset="0"/>
                <a:cs typeface="Times New Roman" pitchFamily="18" charset="0"/>
              </a:rPr>
              <a:t>2012</a:t>
            </a:r>
            <a:endParaRPr lang="es-CO" b="1" dirty="0" smtClean="0">
              <a:latin typeface="Times New Roman" pitchFamily="18" charset="0"/>
              <a:cs typeface="Times New Roman" pitchFamily="18" charset="0"/>
            </a:endParaRPr>
          </a:p>
          <a:p>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971600" y="980728"/>
            <a:ext cx="7272808" cy="4824536"/>
          </a:xfrm>
        </p:spPr>
        <p:txBody>
          <a:bodyPr>
            <a:normAutofit/>
          </a:bodyPr>
          <a:lstStyle/>
          <a:p>
            <a:endParaRPr lang="es-CO" dirty="0" smtClean="0"/>
          </a:p>
          <a:p>
            <a:r>
              <a:rPr lang="es-CO" b="1" dirty="0" smtClean="0">
                <a:latin typeface="Times New Roman" pitchFamily="18" charset="0"/>
                <a:cs typeface="Times New Roman" pitchFamily="18" charset="0"/>
              </a:rPr>
              <a:t>7. Toda la información anterior debe estar consolidada en el Mapa de Conocimiento (en el gráfico realizado) </a:t>
            </a:r>
          </a:p>
          <a:p>
            <a:endParaRPr lang="es-ES" b="1" dirty="0" smtClean="0">
              <a:latin typeface="Times New Roman" pitchFamily="18" charset="0"/>
              <a:cs typeface="Times New Roman" pitchFamily="18" charset="0"/>
            </a:endParaRPr>
          </a:p>
          <a:p>
            <a:endParaRPr lang="es-CO" b="1" dirty="0" smtClean="0">
              <a:latin typeface="Times New Roman" pitchFamily="18" charset="0"/>
              <a:cs typeface="Times New Roman" pitchFamily="18" charset="0"/>
            </a:endParaRPr>
          </a:p>
          <a:p>
            <a:endParaRPr lang="es-ES" b="1" dirty="0" smtClean="0"/>
          </a:p>
          <a:p>
            <a:endParaRPr lang="es-ES" b="1" dirty="0" smtClean="0"/>
          </a:p>
          <a:p>
            <a:endParaRPr lang="es-ES" b="1" dirty="0" smtClean="0"/>
          </a:p>
          <a:p>
            <a:endParaRPr lang="es-ES" b="1" dirty="0" smtClean="0"/>
          </a:p>
          <a:p>
            <a:endParaRPr lang="es-ES" b="1" dirty="0" smtClean="0"/>
          </a:p>
          <a:p>
            <a:endParaRPr lang="es-CO" b="1" dirty="0" smtClean="0"/>
          </a:p>
          <a:p>
            <a:endParaRPr lang="es-CO" dirty="0"/>
          </a:p>
        </p:txBody>
      </p:sp>
      <p:pic>
        <p:nvPicPr>
          <p:cNvPr id="4" name="3 Imagen"/>
          <p:cNvPicPr/>
          <p:nvPr/>
        </p:nvPicPr>
        <p:blipFill>
          <a:blip r:embed="rId2" cstate="print"/>
          <a:srcRect l="1243" t="13486" r="6375" b="11204"/>
          <a:stretch>
            <a:fillRect/>
          </a:stretch>
        </p:blipFill>
        <p:spPr>
          <a:xfrm>
            <a:off x="827584" y="1916832"/>
            <a:ext cx="7488832" cy="3384376"/>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971600" y="476672"/>
            <a:ext cx="6768752" cy="5904656"/>
          </a:xfrm>
        </p:spPr>
        <p:txBody>
          <a:bodyPr>
            <a:normAutofit fontScale="25000" lnSpcReduction="20000"/>
          </a:bodyPr>
          <a:lstStyle/>
          <a:p>
            <a:pPr algn="just"/>
            <a:endParaRPr lang="es-ES" b="1" dirty="0" smtClean="0">
              <a:latin typeface="Times New Roman" pitchFamily="18" charset="0"/>
              <a:cs typeface="Times New Roman" pitchFamily="18" charset="0"/>
            </a:endParaRPr>
          </a:p>
          <a:p>
            <a:pPr algn="just"/>
            <a:endParaRPr lang="es-ES" b="1" dirty="0" smtClean="0">
              <a:latin typeface="Times New Roman" pitchFamily="18" charset="0"/>
              <a:cs typeface="Times New Roman" pitchFamily="18" charset="0"/>
            </a:endParaRPr>
          </a:p>
          <a:p>
            <a:pPr algn="just"/>
            <a:endParaRPr lang="es-ES" b="1" dirty="0" smtClean="0">
              <a:latin typeface="Times New Roman" pitchFamily="18" charset="0"/>
              <a:cs typeface="Times New Roman" pitchFamily="18" charset="0"/>
            </a:endParaRPr>
          </a:p>
          <a:p>
            <a:pPr algn="just"/>
            <a:endParaRPr lang="es-ES" b="1" dirty="0" smtClean="0">
              <a:latin typeface="Times New Roman" pitchFamily="18" charset="0"/>
              <a:cs typeface="Times New Roman" pitchFamily="18" charset="0"/>
            </a:endParaRPr>
          </a:p>
          <a:p>
            <a:pPr algn="just"/>
            <a:endParaRPr lang="es-ES" b="1" dirty="0" smtClean="0">
              <a:latin typeface="Times New Roman" pitchFamily="18" charset="0"/>
              <a:cs typeface="Times New Roman" pitchFamily="18" charset="0"/>
            </a:endParaRPr>
          </a:p>
          <a:p>
            <a:pPr algn="just"/>
            <a:endParaRPr lang="es-ES" b="1" dirty="0" smtClean="0">
              <a:latin typeface="Times New Roman" pitchFamily="18" charset="0"/>
              <a:cs typeface="Times New Roman" pitchFamily="18" charset="0"/>
            </a:endParaRPr>
          </a:p>
          <a:p>
            <a:pPr algn="ctr"/>
            <a:r>
              <a:rPr lang="es-ES" sz="5600" b="1" dirty="0" smtClean="0">
                <a:latin typeface="Times New Roman" pitchFamily="18" charset="0"/>
                <a:cs typeface="Times New Roman" pitchFamily="18" charset="0"/>
              </a:rPr>
              <a:t>Bibliografía</a:t>
            </a:r>
          </a:p>
          <a:p>
            <a:pPr algn="just"/>
            <a:endParaRPr lang="es-ES" sz="5600" b="1" dirty="0" smtClean="0">
              <a:latin typeface="Times New Roman" pitchFamily="18" charset="0"/>
              <a:cs typeface="Times New Roman" pitchFamily="18" charset="0"/>
            </a:endParaRPr>
          </a:p>
          <a:p>
            <a:pPr algn="just"/>
            <a:r>
              <a:rPr lang="es-CO" sz="5600" dirty="0" smtClean="0">
                <a:latin typeface="Times New Roman" pitchFamily="18" charset="0"/>
                <a:cs typeface="Times New Roman" pitchFamily="18" charset="0"/>
              </a:rPr>
              <a:t>Pontifica Universidad Javeriana. (2011). </a:t>
            </a:r>
            <a:r>
              <a:rPr lang="es-CO" sz="5600" b="1" i="1" dirty="0" smtClean="0">
                <a:latin typeface="Times New Roman" pitchFamily="18" charset="0"/>
                <a:cs typeface="Times New Roman" pitchFamily="18" charset="0"/>
              </a:rPr>
              <a:t>Estratificación social en Bogotá</a:t>
            </a:r>
            <a:r>
              <a:rPr lang="es-CO" sz="5600" i="1" dirty="0" smtClean="0">
                <a:latin typeface="Times New Roman" pitchFamily="18" charset="0"/>
                <a:cs typeface="Times New Roman" pitchFamily="18" charset="0"/>
              </a:rPr>
              <a:t>.</a:t>
            </a:r>
            <a:r>
              <a:rPr lang="es-CO" sz="5600" dirty="0" smtClean="0">
                <a:latin typeface="Times New Roman" pitchFamily="18" charset="0"/>
                <a:cs typeface="Times New Roman" pitchFamily="18" charset="0"/>
              </a:rPr>
              <a:t> Recuperado de http//www.javeriana.edu.co/Facultades/C_Sociales/universitas/65/uribe.pdf</a:t>
            </a:r>
          </a:p>
          <a:p>
            <a:pPr algn="just"/>
            <a:r>
              <a:rPr lang="es-CO" sz="5600" dirty="0" smtClean="0">
                <a:latin typeface="Times New Roman" pitchFamily="18" charset="0"/>
                <a:cs typeface="Times New Roman" pitchFamily="18" charset="0"/>
              </a:rPr>
              <a:t> </a:t>
            </a:r>
          </a:p>
          <a:p>
            <a:pPr algn="just"/>
            <a:r>
              <a:rPr lang="es-CO" sz="5600" dirty="0" smtClean="0">
                <a:latin typeface="Times New Roman" pitchFamily="18" charset="0"/>
                <a:cs typeface="Times New Roman" pitchFamily="18" charset="0"/>
              </a:rPr>
              <a:t>Empresarios por la educación. (2010). </a:t>
            </a:r>
            <a:r>
              <a:rPr lang="es-CO" sz="5600" b="1" i="1" dirty="0" smtClean="0">
                <a:latin typeface="Times New Roman" pitchFamily="18" charset="0"/>
                <a:cs typeface="Times New Roman" pitchFamily="18" charset="0"/>
              </a:rPr>
              <a:t>Educación ¿Qué dicen los indicadores?</a:t>
            </a:r>
            <a:r>
              <a:rPr lang="es-CO" sz="5600" dirty="0" smtClean="0">
                <a:latin typeface="Times New Roman" pitchFamily="18" charset="0"/>
                <a:cs typeface="Times New Roman" pitchFamily="18" charset="0"/>
              </a:rPr>
              <a:t> Recuperado de http//www.fundacionexe.org.co/wpcontent/uploads/2011/10/Duitama.pdf  </a:t>
            </a:r>
          </a:p>
          <a:p>
            <a:pPr algn="just"/>
            <a:r>
              <a:rPr lang="es-CO" sz="5600" dirty="0" smtClean="0">
                <a:latin typeface="Times New Roman" pitchFamily="18" charset="0"/>
                <a:cs typeface="Times New Roman" pitchFamily="18" charset="0"/>
              </a:rPr>
              <a:t> </a:t>
            </a:r>
          </a:p>
          <a:p>
            <a:pPr algn="just"/>
            <a:r>
              <a:rPr lang="es-CO" sz="5600" dirty="0" smtClean="0">
                <a:latin typeface="Times New Roman" pitchFamily="18" charset="0"/>
                <a:cs typeface="Times New Roman" pitchFamily="18" charset="0"/>
              </a:rPr>
              <a:t>Acosta Benavides Oscar y Quintero Cuesta Carlos Didier. (2010). </a:t>
            </a:r>
            <a:r>
              <a:rPr lang="es-CO" sz="5600" b="1" i="1" dirty="0" smtClean="0">
                <a:latin typeface="Times New Roman" pitchFamily="18" charset="0"/>
                <a:cs typeface="Times New Roman" pitchFamily="18" charset="0"/>
              </a:rPr>
              <a:t>Módulo Mapas de Conocimiento Regional</a:t>
            </a:r>
            <a:r>
              <a:rPr lang="es-CO" sz="5600" dirty="0" smtClean="0">
                <a:latin typeface="Times New Roman" pitchFamily="18" charset="0"/>
                <a:cs typeface="Times New Roman" pitchFamily="18" charset="0"/>
              </a:rPr>
              <a:t>. Bogotá D.C, Colombia: Unad</a:t>
            </a:r>
          </a:p>
          <a:p>
            <a:pPr algn="just"/>
            <a:endParaRPr lang="es-CO" sz="5600" dirty="0" smtClean="0">
              <a:latin typeface="Times New Roman" pitchFamily="18" charset="0"/>
              <a:cs typeface="Times New Roman" pitchFamily="18" charset="0"/>
            </a:endParaRPr>
          </a:p>
          <a:p>
            <a:pPr algn="just"/>
            <a:r>
              <a:rPr lang="es-ES" sz="5600" dirty="0" smtClean="0">
                <a:latin typeface="Times New Roman" pitchFamily="18" charset="0"/>
                <a:cs typeface="Times New Roman" pitchFamily="18" charset="0"/>
              </a:rPr>
              <a:t>Súper CADE Virtual Bogotá. (2011). </a:t>
            </a:r>
            <a:r>
              <a:rPr lang="es-ES" sz="5600" b="1" i="1" dirty="0" smtClean="0">
                <a:latin typeface="Times New Roman" pitchFamily="18" charset="0"/>
                <a:cs typeface="Times New Roman" pitchFamily="18" charset="0"/>
              </a:rPr>
              <a:t>Población Vulnerable</a:t>
            </a:r>
            <a:r>
              <a:rPr lang="es-ES" sz="5600" dirty="0" smtClean="0">
                <a:latin typeface="Times New Roman" pitchFamily="18" charset="0"/>
                <a:cs typeface="Times New Roman" pitchFamily="18" charset="0"/>
              </a:rPr>
              <a:t>. Recuperado de  http//www.bogota.gov.co/portel/libreria/php/decide.php?patron=03.</a:t>
            </a:r>
            <a:endParaRPr lang="es-CO" sz="5600" dirty="0" smtClean="0">
              <a:latin typeface="Times New Roman" pitchFamily="18" charset="0"/>
              <a:cs typeface="Times New Roman" pitchFamily="18" charset="0"/>
            </a:endParaRPr>
          </a:p>
          <a:p>
            <a:pPr algn="just"/>
            <a:r>
              <a:rPr lang="es-ES" sz="5600" dirty="0" smtClean="0">
                <a:latin typeface="Times New Roman" pitchFamily="18" charset="0"/>
                <a:cs typeface="Times New Roman" pitchFamily="18" charset="0"/>
              </a:rPr>
              <a:t> </a:t>
            </a:r>
            <a:endParaRPr lang="es-CO" sz="5600" dirty="0" smtClean="0">
              <a:latin typeface="Times New Roman" pitchFamily="18" charset="0"/>
              <a:cs typeface="Times New Roman" pitchFamily="18" charset="0"/>
            </a:endParaRPr>
          </a:p>
          <a:p>
            <a:pPr algn="just"/>
            <a:r>
              <a:rPr lang="es-ES" sz="5600" dirty="0" smtClean="0">
                <a:latin typeface="Times New Roman" pitchFamily="18" charset="0"/>
                <a:cs typeface="Times New Roman" pitchFamily="18" charset="0"/>
              </a:rPr>
              <a:t>Pontifica Universidad Javeriana. (2011). </a:t>
            </a:r>
            <a:r>
              <a:rPr lang="es-ES" sz="5600" b="1" i="1" dirty="0" smtClean="0">
                <a:latin typeface="Times New Roman" pitchFamily="18" charset="0"/>
                <a:cs typeface="Times New Roman" pitchFamily="18" charset="0"/>
              </a:rPr>
              <a:t>Estratificación social en Bogotá.</a:t>
            </a:r>
            <a:r>
              <a:rPr lang="es-ES" sz="5600" dirty="0" smtClean="0">
                <a:latin typeface="Times New Roman" pitchFamily="18" charset="0"/>
                <a:cs typeface="Times New Roman" pitchFamily="18" charset="0"/>
              </a:rPr>
              <a:t> Recuperado de http//www. javeriana.edu.co/Facultades/</a:t>
            </a:r>
            <a:r>
              <a:rPr lang="es-ES" sz="5600" dirty="0" err="1" smtClean="0">
                <a:latin typeface="Times New Roman" pitchFamily="18" charset="0"/>
                <a:cs typeface="Times New Roman" pitchFamily="18" charset="0"/>
              </a:rPr>
              <a:t>C_Sociales</a:t>
            </a:r>
            <a:r>
              <a:rPr lang="es-ES" sz="5600" dirty="0" smtClean="0">
                <a:latin typeface="Times New Roman" pitchFamily="18" charset="0"/>
                <a:cs typeface="Times New Roman" pitchFamily="18" charset="0"/>
              </a:rPr>
              <a:t>/universitas/65/</a:t>
            </a:r>
            <a:r>
              <a:rPr lang="es-ES" sz="5600" dirty="0" err="1" smtClean="0">
                <a:latin typeface="Times New Roman" pitchFamily="18" charset="0"/>
                <a:cs typeface="Times New Roman" pitchFamily="18" charset="0"/>
              </a:rPr>
              <a:t>uribe</a:t>
            </a:r>
            <a:endParaRPr lang="es-CO" sz="5600" dirty="0" smtClean="0">
              <a:latin typeface="Times New Roman" pitchFamily="18" charset="0"/>
              <a:cs typeface="Times New Roman" pitchFamily="18" charset="0"/>
            </a:endParaRPr>
          </a:p>
          <a:p>
            <a:pPr algn="just"/>
            <a:r>
              <a:rPr lang="es-ES" sz="5600" dirty="0" smtClean="0">
                <a:latin typeface="Times New Roman" pitchFamily="18" charset="0"/>
                <a:cs typeface="Times New Roman" pitchFamily="18" charset="0"/>
              </a:rPr>
              <a:t> </a:t>
            </a:r>
            <a:endParaRPr lang="es-CO" sz="5600" dirty="0" smtClean="0">
              <a:latin typeface="Times New Roman" pitchFamily="18" charset="0"/>
              <a:cs typeface="Times New Roman" pitchFamily="18" charset="0"/>
            </a:endParaRPr>
          </a:p>
          <a:p>
            <a:pPr algn="just"/>
            <a:r>
              <a:rPr lang="es-ES" sz="5600" dirty="0" smtClean="0">
                <a:latin typeface="Times New Roman" pitchFamily="18" charset="0"/>
                <a:cs typeface="Times New Roman" pitchFamily="18" charset="0"/>
              </a:rPr>
              <a:t>Secretaria Distrital de salud de Bogotá. </a:t>
            </a:r>
            <a:r>
              <a:rPr lang="es-ES" sz="5600" b="1" i="1" dirty="0" smtClean="0">
                <a:latin typeface="Times New Roman" pitchFamily="18" charset="0"/>
                <a:cs typeface="Times New Roman" pitchFamily="18" charset="0"/>
              </a:rPr>
              <a:t>Educación en Bogotá</a:t>
            </a:r>
            <a:r>
              <a:rPr lang="es-ES" sz="5600" i="1" dirty="0" smtClean="0">
                <a:latin typeface="Times New Roman" pitchFamily="18" charset="0"/>
                <a:cs typeface="Times New Roman" pitchFamily="18" charset="0"/>
              </a:rPr>
              <a:t>.(</a:t>
            </a:r>
            <a:r>
              <a:rPr lang="es-ES" sz="5600" dirty="0" smtClean="0">
                <a:latin typeface="Times New Roman" pitchFamily="18" charset="0"/>
                <a:cs typeface="Times New Roman" pitchFamily="18" charset="0"/>
              </a:rPr>
              <a:t>2012). Recuperado de: http//www.saludcapital.gov.co</a:t>
            </a:r>
            <a:endParaRPr lang="es-CO" sz="5600" dirty="0" smtClean="0">
              <a:latin typeface="Times New Roman" pitchFamily="18" charset="0"/>
              <a:cs typeface="Times New Roman" pitchFamily="18" charset="0"/>
            </a:endParaRPr>
          </a:p>
          <a:p>
            <a:pPr algn="just"/>
            <a:r>
              <a:rPr lang="es-ES" sz="5600" dirty="0" smtClean="0">
                <a:latin typeface="Times New Roman" pitchFamily="18" charset="0"/>
                <a:cs typeface="Times New Roman" pitchFamily="18" charset="0"/>
              </a:rPr>
              <a:t> </a:t>
            </a:r>
            <a:endParaRPr lang="es-CO" sz="5600" dirty="0" smtClean="0">
              <a:latin typeface="Times New Roman" pitchFamily="18" charset="0"/>
              <a:cs typeface="Times New Roman" pitchFamily="18" charset="0"/>
            </a:endParaRPr>
          </a:p>
          <a:p>
            <a:pPr algn="just"/>
            <a:r>
              <a:rPr lang="es-ES" sz="5600" dirty="0" smtClean="0">
                <a:latin typeface="Times New Roman" pitchFamily="18" charset="0"/>
                <a:cs typeface="Times New Roman" pitchFamily="18" charset="0"/>
              </a:rPr>
              <a:t>Juanpunk89. Inclusión social.(2012). </a:t>
            </a:r>
            <a:r>
              <a:rPr lang="es-ES" sz="5600" b="1" i="1" dirty="0" smtClean="0">
                <a:latin typeface="Times New Roman" pitchFamily="18" charset="0"/>
                <a:cs typeface="Times New Roman" pitchFamily="18" charset="0"/>
              </a:rPr>
              <a:t>Documentos de investigación</a:t>
            </a:r>
            <a:r>
              <a:rPr lang="es-ES" sz="5600" dirty="0" smtClean="0">
                <a:latin typeface="Times New Roman" pitchFamily="18" charset="0"/>
                <a:cs typeface="Times New Roman" pitchFamily="18" charset="0"/>
              </a:rPr>
              <a:t>. Recuperado de  http// www.buenastareas.com › Inicio › Acontecimientos Sociales </a:t>
            </a:r>
            <a:endParaRPr lang="es-CO" sz="5600" dirty="0" smtClean="0">
              <a:latin typeface="Times New Roman" pitchFamily="18" charset="0"/>
              <a:cs typeface="Times New Roman" pitchFamily="18" charset="0"/>
            </a:endParaRPr>
          </a:p>
          <a:p>
            <a:pPr algn="just"/>
            <a:r>
              <a:rPr lang="es-ES" sz="5600" dirty="0" smtClean="0">
                <a:latin typeface="Times New Roman" pitchFamily="18" charset="0"/>
                <a:cs typeface="Times New Roman" pitchFamily="18" charset="0"/>
              </a:rPr>
              <a:t> </a:t>
            </a:r>
            <a:endParaRPr lang="es-CO" sz="5600" dirty="0" smtClean="0">
              <a:latin typeface="Times New Roman" pitchFamily="18" charset="0"/>
              <a:cs typeface="Times New Roman" pitchFamily="18" charset="0"/>
            </a:endParaRPr>
          </a:p>
          <a:p>
            <a:pPr algn="just"/>
            <a:r>
              <a:rPr lang="es-ES" sz="5600" dirty="0" smtClean="0">
                <a:latin typeface="Times New Roman" pitchFamily="18" charset="0"/>
                <a:cs typeface="Times New Roman" pitchFamily="18" charset="0"/>
              </a:rPr>
              <a:t>Cifras de maltrato intrafamiliar en Bogotá.(2012).</a:t>
            </a:r>
            <a:r>
              <a:rPr lang="es-ES" sz="5600" b="1" i="1" dirty="0" smtClean="0">
                <a:latin typeface="Times New Roman" pitchFamily="18" charset="0"/>
                <a:cs typeface="Times New Roman" pitchFamily="18" charset="0"/>
              </a:rPr>
              <a:t>Barrios de Bogotá</a:t>
            </a:r>
            <a:r>
              <a:rPr lang="es-ES" sz="5600" dirty="0" smtClean="0">
                <a:latin typeface="Times New Roman" pitchFamily="18" charset="0"/>
                <a:cs typeface="Times New Roman" pitchFamily="18" charset="0"/>
              </a:rPr>
              <a:t>. Recuperado de http//www.barriosdebogota.com/aumenta-el-maltrato-intrafamiliar-en-bog</a:t>
            </a:r>
            <a:endParaRPr lang="es-CO" sz="5600" dirty="0" smtClean="0">
              <a:latin typeface="Times New Roman" pitchFamily="18" charset="0"/>
              <a:cs typeface="Times New Roman" pitchFamily="18" charset="0"/>
            </a:endParaRPr>
          </a:p>
          <a:p>
            <a:pPr algn="just"/>
            <a:endParaRPr lang="es-ES" sz="6400" b="1" dirty="0" smtClean="0">
              <a:latin typeface="Times New Roman" pitchFamily="18" charset="0"/>
              <a:cs typeface="Times New Roman" pitchFamily="18" charset="0"/>
            </a:endParaRPr>
          </a:p>
          <a:p>
            <a:pPr algn="just"/>
            <a:endParaRPr lang="es-ES" b="1" dirty="0" smtClean="0">
              <a:latin typeface="Times New Roman" pitchFamily="18" charset="0"/>
              <a:cs typeface="Times New Roman" pitchFamily="18" charset="0"/>
            </a:endParaRPr>
          </a:p>
          <a:p>
            <a:pPr algn="just"/>
            <a:endParaRPr lang="es-ES" b="1" dirty="0" smtClean="0">
              <a:latin typeface="Times New Roman" pitchFamily="18" charset="0"/>
              <a:cs typeface="Times New Roman" pitchFamily="18" charset="0"/>
            </a:endParaRPr>
          </a:p>
          <a:p>
            <a:pPr algn="just"/>
            <a:endParaRPr lang="es-ES" b="1" dirty="0" smtClean="0">
              <a:latin typeface="Times New Roman" pitchFamily="18" charset="0"/>
              <a:cs typeface="Times New Roman" pitchFamily="18" charset="0"/>
            </a:endParaRPr>
          </a:p>
          <a:p>
            <a:pPr algn="just"/>
            <a:endParaRPr lang="es-ES" b="1" dirty="0" smtClean="0">
              <a:latin typeface="Times New Roman" pitchFamily="18" charset="0"/>
              <a:cs typeface="Times New Roman" pitchFamily="18" charset="0"/>
            </a:endParaRPr>
          </a:p>
          <a:p>
            <a:pPr algn="just"/>
            <a:endParaRPr lang="es-ES" b="1" dirty="0" smtClean="0">
              <a:latin typeface="Times New Roman" pitchFamily="18" charset="0"/>
              <a:cs typeface="Times New Roman" pitchFamily="18" charset="0"/>
            </a:endParaRPr>
          </a:p>
          <a:p>
            <a:pPr algn="just"/>
            <a:endParaRPr lang="es-CO"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55576" y="548680"/>
            <a:ext cx="7776864" cy="5040560"/>
          </a:xfrm>
        </p:spPr>
        <p:txBody>
          <a:bodyPr>
            <a:normAutofit/>
          </a:bodyPr>
          <a:lstStyle/>
          <a:p>
            <a:pPr marL="457200" indent="-457200" algn="just"/>
            <a:r>
              <a:rPr lang="es-ES" b="1" dirty="0" smtClean="0">
                <a:latin typeface="Times New Roman" pitchFamily="18" charset="0"/>
                <a:cs typeface="Times New Roman" pitchFamily="18" charset="0"/>
              </a:rPr>
              <a:t>1. Ámbito de indagación escogido.</a:t>
            </a:r>
          </a:p>
          <a:p>
            <a:pPr marL="457200" indent="-457200" algn="just"/>
            <a:endParaRPr lang="es-ES" dirty="0" smtClean="0">
              <a:latin typeface="Times New Roman" pitchFamily="18" charset="0"/>
              <a:cs typeface="Times New Roman" pitchFamily="18" charset="0"/>
            </a:endParaRPr>
          </a:p>
          <a:p>
            <a:pPr lvl="0" algn="just"/>
            <a:r>
              <a:rPr lang="es-ES" dirty="0" smtClean="0">
                <a:latin typeface="Times New Roman" pitchFamily="18" charset="0"/>
                <a:cs typeface="Times New Roman" pitchFamily="18" charset="0"/>
              </a:rPr>
              <a:t>El ámbito de indagación escogido fue la educación ya que </a:t>
            </a:r>
            <a:r>
              <a:rPr lang="es-CO" dirty="0" smtClean="0">
                <a:latin typeface="Times New Roman" pitchFamily="18" charset="0"/>
                <a:cs typeface="Times New Roman" pitchFamily="18" charset="0"/>
              </a:rPr>
              <a:t>el desarrollo humano es integral, social, sostenible y para una vida digna. Un factor que contribuye a lograrlo es la educación en general, aporta mantenimiento de la armonía, el respeto, la colaboración y la honestidad en las relaciones entre los miembros de la comunidad. Nos brinda una contribución sustantiva al desarrollo de la personalidad, al desempeño laboral eficiente y a la convivencia pacífica y democrática a través de los saberes que sustentan la formación.</a:t>
            </a:r>
          </a:p>
          <a:p>
            <a:pPr marL="457200" indent="-457200"/>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899592" y="1052736"/>
            <a:ext cx="7560840" cy="4104456"/>
          </a:xfrm>
        </p:spPr>
        <p:txBody>
          <a:bodyPr>
            <a:normAutofit fontScale="92500" lnSpcReduction="20000"/>
          </a:bodyPr>
          <a:lstStyle/>
          <a:p>
            <a:pPr algn="just"/>
            <a:endParaRPr lang="es-CO" dirty="0" smtClean="0"/>
          </a:p>
          <a:p>
            <a:pPr algn="just"/>
            <a:r>
              <a:rPr lang="es-CO" sz="2600" b="1" dirty="0" smtClean="0">
                <a:latin typeface="Times New Roman" pitchFamily="18" charset="0"/>
                <a:cs typeface="Times New Roman" pitchFamily="18" charset="0"/>
              </a:rPr>
              <a:t>2. Categoría regional definida y justificación de la escogencia.</a:t>
            </a:r>
          </a:p>
          <a:p>
            <a:pPr algn="just"/>
            <a:endParaRPr lang="es-ES" sz="2600" dirty="0" smtClean="0">
              <a:latin typeface="Times New Roman" pitchFamily="18" charset="0"/>
              <a:cs typeface="Times New Roman" pitchFamily="18" charset="0"/>
            </a:endParaRPr>
          </a:p>
          <a:p>
            <a:pPr algn="just"/>
            <a:r>
              <a:rPr lang="es-ES" sz="2600" dirty="0" smtClean="0">
                <a:latin typeface="Times New Roman" pitchFamily="18" charset="0"/>
                <a:cs typeface="Times New Roman" pitchFamily="18" charset="0"/>
              </a:rPr>
              <a:t>La categoría regional inicialmente escogida fue la localidad 19 de la ciudad de Bogotá la cual corresponde a Ciudad Bolívar, esto fue a raíz de la problemática encontrada con todo lo referente a la educación en dicha zona, con los alcances logrados en la pre - investigación se llego a la conclusión que la problemática encontrada en dicha zona no se encuentra solo allí, se presenta en las 20 localidades de Bogotá, por esta razón se tomo el problema macro que es este caso es, “La educación en Bogotá”</a:t>
            </a:r>
            <a:endParaRPr lang="es-CO" sz="2600" dirty="0" smtClean="0">
              <a:latin typeface="Times New Roman" pitchFamily="18" charset="0"/>
              <a:cs typeface="Times New Roman" pitchFamily="18" charset="0"/>
            </a:endParaRPr>
          </a:p>
          <a:p>
            <a:pPr algn="just"/>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827584" y="908720"/>
            <a:ext cx="7560840" cy="3891880"/>
          </a:xfrm>
        </p:spPr>
        <p:txBody>
          <a:bodyPr>
            <a:normAutofit fontScale="92500" lnSpcReduction="20000"/>
          </a:bodyPr>
          <a:lstStyle/>
          <a:p>
            <a:pPr algn="just"/>
            <a:endParaRPr lang="es-CO" dirty="0" smtClean="0"/>
          </a:p>
          <a:p>
            <a:pPr algn="just"/>
            <a:r>
              <a:rPr lang="es-CO" b="1" dirty="0" smtClean="0">
                <a:latin typeface="Times New Roman" pitchFamily="18" charset="0"/>
                <a:cs typeface="Times New Roman" pitchFamily="18" charset="0"/>
              </a:rPr>
              <a:t>3. Descripción básica de las regiones estudiadas.</a:t>
            </a:r>
          </a:p>
          <a:p>
            <a:pPr algn="just"/>
            <a:endParaRPr lang="es-CO" dirty="0" smtClean="0">
              <a:latin typeface="Times New Roman" pitchFamily="18" charset="0"/>
              <a:cs typeface="Times New Roman" pitchFamily="18" charset="0"/>
            </a:endParaRPr>
          </a:p>
          <a:p>
            <a:pPr algn="just"/>
            <a:r>
              <a:rPr lang="es-ES" dirty="0" smtClean="0">
                <a:latin typeface="Times New Roman" pitchFamily="18" charset="0"/>
                <a:cs typeface="Times New Roman" pitchFamily="18" charset="0"/>
              </a:rPr>
              <a:t>Bogotá cuanta con alrededor de  7.363.782 habitantes de los cuales  hay +/- 731.792 estudiantes desde el frado 0 al 11 ̊, existe una gran y marcada diferencia entre los diferentes estratos económicos de la ciudad los cuales aportan significativamente variantes para el crecimiento estudiantil en la ciudad. Con el presente estudio se demuestra qué?, cómo? y por qué? Tenemos que mirar la educación desde el punto de vista social, no como el privilegio que aun en estos días encontramos, sino como el derecho de todos y cada uno de los ciudadanos de la cuidad de Bogotá.</a:t>
            </a:r>
            <a:endParaRPr lang="es-CO" dirty="0" smtClean="0">
              <a:latin typeface="Times New Roman" pitchFamily="18" charset="0"/>
              <a:cs typeface="Times New Roman" pitchFamily="18" charset="0"/>
            </a:endParaRPr>
          </a:p>
          <a:p>
            <a:pPr algn="just"/>
            <a:endParaRPr lang="es-C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115616" y="764704"/>
            <a:ext cx="7200800" cy="4035896"/>
          </a:xfrm>
        </p:spPr>
        <p:txBody>
          <a:bodyPr>
            <a:normAutofit/>
          </a:bodyPr>
          <a:lstStyle/>
          <a:p>
            <a:endParaRPr lang="es-CO" dirty="0" smtClean="0"/>
          </a:p>
          <a:p>
            <a:r>
              <a:rPr lang="es-CO" b="1" dirty="0" smtClean="0">
                <a:latin typeface="Times New Roman" pitchFamily="18" charset="0"/>
                <a:cs typeface="Times New Roman" pitchFamily="18" charset="0"/>
              </a:rPr>
              <a:t>4. Definición de las categorías de análisis escogidas y sus correspondientes preguntas problematizadoras.</a:t>
            </a:r>
          </a:p>
          <a:p>
            <a:endParaRPr lang="es-ES" b="1" dirty="0" smtClean="0"/>
          </a:p>
          <a:p>
            <a:endParaRPr lang="es-ES" b="1" dirty="0" smtClean="0"/>
          </a:p>
          <a:p>
            <a:endParaRPr lang="es-ES" b="1" dirty="0" smtClean="0"/>
          </a:p>
          <a:p>
            <a:endParaRPr lang="es-ES" b="1" dirty="0" smtClean="0"/>
          </a:p>
          <a:p>
            <a:endParaRPr lang="es-ES" b="1" dirty="0" smtClean="0"/>
          </a:p>
          <a:p>
            <a:endParaRPr lang="es-CO" b="1" dirty="0" smtClean="0"/>
          </a:p>
          <a:p>
            <a:endParaRPr lang="es-CO" dirty="0"/>
          </a:p>
        </p:txBody>
      </p:sp>
      <p:pic>
        <p:nvPicPr>
          <p:cNvPr id="1026" name="Picture 2"/>
          <p:cNvPicPr>
            <a:picLocks noChangeAspect="1" noChangeArrowheads="1"/>
          </p:cNvPicPr>
          <p:nvPr/>
        </p:nvPicPr>
        <p:blipFill>
          <a:blip r:embed="rId2" cstate="print"/>
          <a:srcRect l="22244" t="31233" r="54919" b="33125"/>
          <a:stretch>
            <a:fillRect/>
          </a:stretch>
        </p:blipFill>
        <p:spPr bwMode="auto">
          <a:xfrm>
            <a:off x="2195736" y="1772816"/>
            <a:ext cx="4968552" cy="345638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56106" t="24233" r="21057" b="35168"/>
          <a:stretch>
            <a:fillRect/>
          </a:stretch>
        </p:blipFill>
        <p:spPr bwMode="auto">
          <a:xfrm>
            <a:off x="1979712" y="1124744"/>
            <a:ext cx="5112568" cy="403244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55576" y="980728"/>
            <a:ext cx="7632848" cy="4608512"/>
          </a:xfrm>
        </p:spPr>
        <p:txBody>
          <a:bodyPr>
            <a:normAutofit fontScale="77500" lnSpcReduction="20000"/>
          </a:bodyPr>
          <a:lstStyle/>
          <a:p>
            <a:endParaRPr lang="es-CO" dirty="0" smtClean="0">
              <a:latin typeface="Times New Roman" pitchFamily="18" charset="0"/>
              <a:cs typeface="Times New Roman" pitchFamily="18" charset="0"/>
            </a:endParaRPr>
          </a:p>
          <a:p>
            <a:pPr algn="just"/>
            <a:r>
              <a:rPr lang="es-CO" b="1" dirty="0" smtClean="0">
                <a:latin typeface="Times New Roman" pitchFamily="18" charset="0"/>
                <a:cs typeface="Times New Roman" pitchFamily="18" charset="0"/>
              </a:rPr>
              <a:t>5. Instrumentos de recolección aplicados y justificación de su relación con las categorías de análisis y preguntas problematizadoras.</a:t>
            </a:r>
          </a:p>
          <a:p>
            <a:pPr algn="just"/>
            <a:endParaRPr lang="es-ES" sz="2600" dirty="0" smtClean="0">
              <a:latin typeface="Times New Roman" pitchFamily="18" charset="0"/>
              <a:cs typeface="Times New Roman" pitchFamily="18" charset="0"/>
            </a:endParaRPr>
          </a:p>
          <a:p>
            <a:pPr algn="just"/>
            <a:r>
              <a:rPr lang="es-ES" dirty="0" smtClean="0">
                <a:latin typeface="Times New Roman" pitchFamily="18" charset="0"/>
                <a:cs typeface="Times New Roman" pitchFamily="18" charset="0"/>
              </a:rPr>
              <a:t>Los instrumentos de recolección para las preguntas problematizadoras fueron:</a:t>
            </a:r>
          </a:p>
          <a:p>
            <a:pPr algn="just"/>
            <a:endParaRPr lang="es-ES" dirty="0" smtClean="0">
              <a:latin typeface="Times New Roman" pitchFamily="18" charset="0"/>
              <a:cs typeface="Times New Roman" pitchFamily="18" charset="0"/>
            </a:endParaRPr>
          </a:p>
          <a:p>
            <a:pPr algn="just"/>
            <a:r>
              <a:rPr lang="es-ES" b="1" dirty="0" smtClean="0">
                <a:latin typeface="Times New Roman" pitchFamily="18" charset="0"/>
                <a:cs typeface="Times New Roman" pitchFamily="18" charset="0"/>
              </a:rPr>
              <a:t>La encuesta: </a:t>
            </a:r>
            <a:r>
              <a:rPr lang="es-CO" dirty="0" smtClean="0">
                <a:latin typeface="Times New Roman" pitchFamily="18" charset="0"/>
                <a:cs typeface="Times New Roman" pitchFamily="18" charset="0"/>
              </a:rPr>
              <a:t>La encuesta es una técnica destinada a obtener datos de varias personas cuyas opiniones impersonales interesan al investigador. Para ello, a diferencia de la entrevista, se utiliza un listado de preguntas escritas que se entregan a los sujetos, a fin de que las contesten igualmente por escrito. </a:t>
            </a:r>
            <a:endParaRPr lang="es-ES" dirty="0" smtClean="0">
              <a:latin typeface="Times New Roman" pitchFamily="18" charset="0"/>
              <a:cs typeface="Times New Roman" pitchFamily="18" charset="0"/>
            </a:endParaRPr>
          </a:p>
          <a:p>
            <a:pPr algn="just"/>
            <a:r>
              <a:rPr lang="es-ES" b="1" dirty="0" smtClean="0">
                <a:latin typeface="Times New Roman" pitchFamily="18" charset="0"/>
                <a:cs typeface="Times New Roman" pitchFamily="18" charset="0"/>
              </a:rPr>
              <a:t>La entrevista: </a:t>
            </a:r>
            <a:r>
              <a:rPr lang="es-CO" dirty="0" smtClean="0">
                <a:latin typeface="Times New Roman" pitchFamily="18" charset="0"/>
                <a:cs typeface="Times New Roman" pitchFamily="18" charset="0"/>
              </a:rPr>
              <a:t>La entrevista es una técnica muy utilizada como estrategia para la recolección de la información. Se define como la reunión concertada entre dos o más personas que ocurre al establecer un diálogo, a través del cual se identifica y reconoce de la opinión, postura o conocimiento sobre un cierto fenómeno.</a:t>
            </a:r>
          </a:p>
          <a:p>
            <a:endParaRPr lang="es-CO" b="1" dirty="0" smtClean="0">
              <a:latin typeface="Times New Roman" pitchFamily="18" charset="0"/>
              <a:cs typeface="Times New Roman" pitchFamily="18" charset="0"/>
            </a:endParaRPr>
          </a:p>
          <a:p>
            <a:endParaRPr lang="es-CO"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827584" y="620688"/>
            <a:ext cx="7560840" cy="4755976"/>
          </a:xfrm>
        </p:spPr>
        <p:txBody>
          <a:bodyPr>
            <a:noAutofit/>
          </a:bodyPr>
          <a:lstStyle/>
          <a:p>
            <a:pPr algn="just"/>
            <a:r>
              <a:rPr lang="es-ES" dirty="0" smtClean="0">
                <a:latin typeface="Times New Roman" pitchFamily="18" charset="0"/>
                <a:cs typeface="Times New Roman" pitchFamily="18" charset="0"/>
              </a:rPr>
              <a:t>El uso de la encuesta y de la entrevista se hizo con el fin de llegar a las personas, de interactuar con ellas y lógicamente conocer su punto de vista respecto al tema. El tema investigado contiene un gran valor significativo para la población, hay un sinnúmero de personas que no poseen los conocimientos básicos en este por ende se pierden oportunidades, ayudas y posibilidades de crecimiento en una comunidad o en un número de familias que desean tener o contar con el privilegio de estudiar, de que sus hijos logren entrar a una institución para que sea formada desde el punto de vista cognoscitivo, cultural , que apoye a la formación de su ser, de su personalidad y se logre el principio de la educación sin discriminación alguna.</a:t>
            </a:r>
            <a:endParaRPr lang="es-CO"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043608" y="1124744"/>
            <a:ext cx="7200800" cy="5184576"/>
          </a:xfrm>
        </p:spPr>
        <p:txBody>
          <a:bodyPr>
            <a:normAutofit fontScale="25000" lnSpcReduction="20000"/>
          </a:bodyPr>
          <a:lstStyle/>
          <a:p>
            <a:endParaRPr lang="es-CO" dirty="0" smtClean="0"/>
          </a:p>
          <a:p>
            <a:pPr algn="just"/>
            <a:endParaRPr lang="es-CO" sz="2000" dirty="0" smtClean="0">
              <a:latin typeface="Times New Roman" pitchFamily="18" charset="0"/>
              <a:cs typeface="Times New Roman" pitchFamily="18" charset="0"/>
            </a:endParaRPr>
          </a:p>
          <a:p>
            <a:pPr algn="just"/>
            <a:endParaRPr lang="es-CO" sz="2000" dirty="0" smtClean="0">
              <a:latin typeface="Times New Roman" pitchFamily="18" charset="0"/>
              <a:cs typeface="Times New Roman" pitchFamily="18" charset="0"/>
            </a:endParaRPr>
          </a:p>
          <a:p>
            <a:pPr algn="just"/>
            <a:endParaRPr lang="es-CO" sz="2000" dirty="0" smtClean="0">
              <a:latin typeface="Times New Roman" pitchFamily="18" charset="0"/>
              <a:cs typeface="Times New Roman" pitchFamily="18" charset="0"/>
            </a:endParaRPr>
          </a:p>
          <a:p>
            <a:pPr algn="just"/>
            <a:endParaRPr lang="es-CO" sz="2000" dirty="0" smtClean="0">
              <a:latin typeface="Times New Roman" pitchFamily="18" charset="0"/>
              <a:cs typeface="Times New Roman" pitchFamily="18" charset="0"/>
            </a:endParaRPr>
          </a:p>
          <a:p>
            <a:pPr algn="just"/>
            <a:endParaRPr lang="es-CO" sz="2000" dirty="0" smtClean="0">
              <a:latin typeface="Times New Roman" pitchFamily="18" charset="0"/>
              <a:cs typeface="Times New Roman" pitchFamily="18" charset="0"/>
            </a:endParaRPr>
          </a:p>
          <a:p>
            <a:pPr algn="just"/>
            <a:endParaRPr lang="es-CO" sz="2000" dirty="0" smtClean="0">
              <a:latin typeface="Times New Roman" pitchFamily="18" charset="0"/>
              <a:cs typeface="Times New Roman" pitchFamily="18" charset="0"/>
            </a:endParaRPr>
          </a:p>
          <a:p>
            <a:pPr algn="just"/>
            <a:endParaRPr lang="es-CO" sz="2000" dirty="0" smtClean="0">
              <a:latin typeface="Times New Roman" pitchFamily="18" charset="0"/>
              <a:cs typeface="Times New Roman" pitchFamily="18" charset="0"/>
            </a:endParaRPr>
          </a:p>
          <a:p>
            <a:pPr algn="just"/>
            <a:endParaRPr lang="es-CO" sz="2000" dirty="0" smtClean="0">
              <a:latin typeface="Times New Roman" pitchFamily="18" charset="0"/>
              <a:cs typeface="Times New Roman" pitchFamily="18" charset="0"/>
            </a:endParaRPr>
          </a:p>
          <a:p>
            <a:pPr algn="just"/>
            <a:endParaRPr lang="es-CO" sz="2000" dirty="0" smtClean="0">
              <a:latin typeface="Times New Roman" pitchFamily="18" charset="0"/>
              <a:cs typeface="Times New Roman" pitchFamily="18" charset="0"/>
            </a:endParaRPr>
          </a:p>
          <a:p>
            <a:pPr algn="just"/>
            <a:endParaRPr lang="es-CO" sz="2000" dirty="0" smtClean="0">
              <a:latin typeface="Times New Roman" pitchFamily="18" charset="0"/>
              <a:cs typeface="Times New Roman" pitchFamily="18" charset="0"/>
            </a:endParaRPr>
          </a:p>
          <a:p>
            <a:pPr algn="just"/>
            <a:endParaRPr lang="es-CO" sz="2000" dirty="0" smtClean="0">
              <a:latin typeface="Times New Roman" pitchFamily="18" charset="0"/>
              <a:cs typeface="Times New Roman" pitchFamily="18" charset="0"/>
            </a:endParaRPr>
          </a:p>
          <a:p>
            <a:pPr algn="just"/>
            <a:endParaRPr lang="es-CO" sz="9600" dirty="0" smtClean="0">
              <a:latin typeface="Times New Roman" pitchFamily="18" charset="0"/>
              <a:cs typeface="Times New Roman" pitchFamily="18" charset="0"/>
            </a:endParaRPr>
          </a:p>
          <a:p>
            <a:pPr algn="just"/>
            <a:endParaRPr lang="es-CO" sz="9600" dirty="0" smtClean="0">
              <a:latin typeface="Times New Roman" pitchFamily="18" charset="0"/>
              <a:cs typeface="Times New Roman" pitchFamily="18" charset="0"/>
            </a:endParaRPr>
          </a:p>
          <a:p>
            <a:pPr algn="just"/>
            <a:endParaRPr lang="es-CO" sz="9600" dirty="0" smtClean="0">
              <a:latin typeface="Times New Roman" pitchFamily="18" charset="0"/>
              <a:cs typeface="Times New Roman" pitchFamily="18" charset="0"/>
            </a:endParaRPr>
          </a:p>
          <a:p>
            <a:pPr algn="just"/>
            <a:endParaRPr lang="es-CO" sz="9600" dirty="0" smtClean="0">
              <a:latin typeface="Times New Roman" pitchFamily="18" charset="0"/>
              <a:cs typeface="Times New Roman" pitchFamily="18" charset="0"/>
            </a:endParaRPr>
          </a:p>
          <a:p>
            <a:pPr algn="just"/>
            <a:r>
              <a:rPr lang="es-CO" sz="9600" b="1" dirty="0" smtClean="0">
                <a:latin typeface="Times New Roman" pitchFamily="18" charset="0"/>
                <a:cs typeface="Times New Roman" pitchFamily="18" charset="0"/>
              </a:rPr>
              <a:t>6. Resultados obtenidos de la aplicación de los instrumentos de recolección de la información: Comparación de los resultados en las diferentes regiones estudiadas: similitudes y diferencias y análisis de ello. </a:t>
            </a:r>
          </a:p>
          <a:p>
            <a:pPr algn="just"/>
            <a:r>
              <a:rPr lang="es-ES" sz="9600" dirty="0" smtClean="0">
                <a:latin typeface="Times New Roman" pitchFamily="18" charset="0"/>
                <a:cs typeface="Times New Roman" pitchFamily="18" charset="0"/>
              </a:rPr>
              <a:t>Luego de haber realizado las encuestas(en la descripción  y la predicción) y las entrevistas( explicación casual y en la comprobación), se detalla que el gobierno distrital debe realizar capacitaciones, difundir información, hacer campañas de concientización en las diferentes localidades de Bogotá. Esto con el fin que la comunidad sepa todo lo que puedan y logren saber con base en la educación. Muchas de las personas que respondieron a estas carecen del mínimo conocimiento sobre el tema en mención</a:t>
            </a:r>
            <a:endParaRPr lang="es-CO" sz="9600" dirty="0" smtClean="0">
              <a:latin typeface="Times New Roman" pitchFamily="18" charset="0"/>
              <a:cs typeface="Times New Roman" pitchFamily="18" charset="0"/>
            </a:endParaRPr>
          </a:p>
          <a:p>
            <a:endParaRPr lang="es-ES" sz="9600" b="1" dirty="0" smtClean="0">
              <a:latin typeface="Times New Roman" pitchFamily="18" charset="0"/>
              <a:cs typeface="Times New Roman" pitchFamily="18" charset="0"/>
            </a:endParaRPr>
          </a:p>
          <a:p>
            <a:endParaRPr lang="es-ES" sz="9600" b="1" dirty="0" smtClean="0">
              <a:latin typeface="Times New Roman" pitchFamily="18" charset="0"/>
              <a:cs typeface="Times New Roman" pitchFamily="18" charset="0"/>
            </a:endParaRPr>
          </a:p>
          <a:p>
            <a:endParaRPr lang="es-ES" b="1" dirty="0" smtClean="0"/>
          </a:p>
          <a:p>
            <a:endParaRPr lang="es-CO" b="1" dirty="0" smtClean="0"/>
          </a:p>
          <a:p>
            <a:endParaRPr lang="es-CO"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212</TotalTime>
  <Words>775</Words>
  <Application>Microsoft Office PowerPoint</Application>
  <PresentationFormat>Presentación en pantalla (4:3)</PresentationFormat>
  <Paragraphs>118</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Viajes</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USUSARIO</dc:creator>
  <cp:lastModifiedBy>USUSARIO</cp:lastModifiedBy>
  <cp:revision>36</cp:revision>
  <dcterms:created xsi:type="dcterms:W3CDTF">2012-12-02T15:47:48Z</dcterms:created>
  <dcterms:modified xsi:type="dcterms:W3CDTF">2012-12-02T20:32:54Z</dcterms:modified>
</cp:coreProperties>
</file>