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0" r:id="rId3"/>
    <p:sldId id="258" r:id="rId4"/>
    <p:sldId id="261" r:id="rId5"/>
    <p:sldId id="262" r:id="rId6"/>
    <p:sldId id="275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9" r:id="rId16"/>
    <p:sldId id="272" r:id="rId17"/>
    <p:sldId id="274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FFCC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3BD4-6C23-4D58-90AD-5BD61F29B310}" type="datetimeFigureOut">
              <a:rPr lang="es-MX" smtClean="0"/>
              <a:t>10/12/2012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CAB3B-E1F0-46E2-B27B-850C846E757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CAB3B-E1F0-46E2-B27B-850C846E7573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5B62F8-8534-4695-99D4-F7CD9F8AB4E2}" type="datetimeFigureOut">
              <a:rPr lang="es-MX" smtClean="0"/>
              <a:pPr/>
              <a:t>10/12/2012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6BFBEE-B2FE-4084-859A-1640751623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920880" cy="4320480"/>
          </a:xfrm>
        </p:spPr>
        <p:txBody>
          <a:bodyPr>
            <a:normAutofit/>
          </a:bodyPr>
          <a:lstStyle/>
          <a:p>
            <a:r>
              <a:rPr lang="es-P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Tecnologías de Información y Comunicaciones Aplicadas en el Nivel Superior</a:t>
            </a:r>
          </a:p>
          <a:p>
            <a:endParaRPr lang="es-PA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</a:t>
            </a:r>
            <a:b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Glosario de </a:t>
            </a:r>
            <a: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Términos Económicos  </a:t>
            </a:r>
            <a:endParaRPr lang="es-UY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UY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Presentado por</a:t>
            </a:r>
            <a:b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Edgar A. González</a:t>
            </a:r>
            <a:b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UY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Mgter. Santiago Quintero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edgar\Desktop\TAREAS OTEIMA\OTEIMA\LOGO_UNIV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6912768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1124744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Arial Black" pitchFamily="34" charset="0"/>
              </a:rPr>
              <a:t>CÁRTEL</a:t>
            </a:r>
          </a:p>
          <a:p>
            <a:endParaRPr lang="es-MX" sz="2400" dirty="0" smtClean="0">
              <a:latin typeface="Arial Black" pitchFamily="34" charset="0"/>
            </a:endParaRPr>
          </a:p>
          <a:p>
            <a:pPr algn="just"/>
            <a:r>
              <a:rPr lang="es-MX" sz="2400" dirty="0" smtClean="0">
                <a:latin typeface="Arial Black" pitchFamily="34" charset="0"/>
              </a:rPr>
              <a:t> </a:t>
            </a:r>
            <a:r>
              <a:rPr lang="es-MX" sz="2400" dirty="0" smtClean="0">
                <a:latin typeface="Arial Black" pitchFamily="34" charset="0"/>
              </a:rPr>
              <a:t>Superestructura organizativa que se constituye en un mercado oligopólico a los </a:t>
            </a:r>
            <a:r>
              <a:rPr lang="es-MX" sz="2400" dirty="0" smtClean="0">
                <a:latin typeface="Arial Black" pitchFamily="34" charset="0"/>
              </a:rPr>
              <a:t>efectos </a:t>
            </a:r>
            <a:r>
              <a:rPr lang="es-MX" sz="2400" dirty="0" smtClean="0">
                <a:latin typeface="Arial Black" pitchFamily="34" charset="0"/>
              </a:rPr>
              <a:t>de regular conductas, determinar volúmenes de producción y precios, etc. Implica la </a:t>
            </a:r>
            <a:r>
              <a:rPr lang="es-MX" sz="2400" dirty="0" smtClean="0">
                <a:latin typeface="Arial Black" pitchFamily="34" charset="0"/>
              </a:rPr>
              <a:t>institucionalización </a:t>
            </a:r>
            <a:r>
              <a:rPr lang="es-MX" sz="2400" dirty="0" smtClean="0">
                <a:latin typeface="Arial Black" pitchFamily="34" charset="0"/>
              </a:rPr>
              <a:t>de un acuerdo en el que las empresas respetan un estatuto o reglamento </a:t>
            </a:r>
            <a:r>
              <a:rPr lang="es-MX" sz="2400" dirty="0" smtClean="0">
                <a:latin typeface="Arial Black" pitchFamily="34" charset="0"/>
              </a:rPr>
              <a:t>siendo </a:t>
            </a:r>
            <a:r>
              <a:rPr lang="es-MX" sz="2400" dirty="0" smtClean="0">
                <a:latin typeface="Arial Black" pitchFamily="34" charset="0"/>
              </a:rPr>
              <a:t>frecuentes los castigos a los miembros que no cumplen con las bases del acuerdo.</a:t>
            </a:r>
            <a:endParaRPr lang="es-MX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5040560"/>
          </a:xfrm>
        </p:spPr>
        <p:txBody>
          <a:bodyPr>
            <a:noAutofit/>
          </a:bodyPr>
          <a:lstStyle/>
          <a:p>
            <a:r>
              <a:rPr lang="es-MX" sz="4000" b="1" dirty="0" smtClean="0">
                <a:solidFill>
                  <a:schemeClr val="tx1"/>
                </a:solidFill>
              </a:rPr>
              <a:t> </a:t>
            </a:r>
            <a:r>
              <a:rPr lang="es-MX" sz="4000" b="1" dirty="0" smtClean="0">
                <a:solidFill>
                  <a:schemeClr val="tx1"/>
                </a:solidFill>
              </a:rPr>
              <a:t/>
            </a:r>
            <a:br>
              <a:rPr lang="es-MX" sz="4000" b="1" dirty="0" smtClean="0">
                <a:solidFill>
                  <a:schemeClr val="tx1"/>
                </a:solidFill>
              </a:rPr>
            </a:br>
            <a:r>
              <a:rPr lang="es-MX" sz="3200" dirty="0">
                <a:solidFill>
                  <a:schemeClr val="tx1"/>
                </a:solidFill>
              </a:rPr>
              <a:t/>
            </a:r>
            <a:br>
              <a:rPr lang="es-MX" sz="3200" dirty="0">
                <a:solidFill>
                  <a:schemeClr val="tx1"/>
                </a:solidFill>
              </a:rPr>
            </a:br>
            <a:r>
              <a:rPr lang="es-MX" sz="3200" dirty="0" smtClean="0">
                <a:solidFill>
                  <a:schemeClr val="tx1"/>
                </a:solidFill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99592" y="980729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Arial Black" pitchFamily="34" charset="0"/>
              </a:rPr>
              <a:t>CICLO </a:t>
            </a:r>
            <a:r>
              <a:rPr lang="es-MX" sz="2400" dirty="0" smtClean="0">
                <a:latin typeface="Arial Black" pitchFamily="34" charset="0"/>
              </a:rPr>
              <a:t>ECONÓMICO</a:t>
            </a:r>
          </a:p>
          <a:p>
            <a:endParaRPr lang="es-MX" sz="2400" dirty="0" smtClean="0">
              <a:latin typeface="Arial Black" pitchFamily="34" charset="0"/>
            </a:endParaRPr>
          </a:p>
          <a:p>
            <a:pPr algn="just"/>
            <a:r>
              <a:rPr lang="es-MX" sz="2400" dirty="0" smtClean="0">
                <a:latin typeface="Arial Black" pitchFamily="34" charset="0"/>
              </a:rPr>
              <a:t> </a:t>
            </a:r>
            <a:r>
              <a:rPr lang="es-MX" sz="2400" dirty="0" smtClean="0">
                <a:latin typeface="Arial Black" pitchFamily="34" charset="0"/>
              </a:rPr>
              <a:t>Movimiento de la economía, consistente en la recurrencia de </a:t>
            </a:r>
            <a:r>
              <a:rPr lang="es-MX" sz="2400" dirty="0" smtClean="0">
                <a:latin typeface="Arial Black" pitchFamily="34" charset="0"/>
              </a:rPr>
              <a:t>períodos </a:t>
            </a:r>
            <a:r>
              <a:rPr lang="es-MX" sz="2400" dirty="0" smtClean="0">
                <a:latin typeface="Arial Black" pitchFamily="34" charset="0"/>
              </a:rPr>
              <a:t>de expansión y recesión. Son atribuibles a diferentes causas, y en relación al tiempo </a:t>
            </a:r>
            <a:r>
              <a:rPr lang="es-MX" sz="2400" dirty="0" smtClean="0">
                <a:latin typeface="Arial Black" pitchFamily="34" charset="0"/>
              </a:rPr>
              <a:t>se </a:t>
            </a:r>
            <a:r>
              <a:rPr lang="es-MX" sz="2400" dirty="0" smtClean="0">
                <a:latin typeface="Arial Black" pitchFamily="34" charset="0"/>
              </a:rPr>
              <a:t>clasifican en ciclos de corto, mediano y  largo plazo; en relación con su recurrencia es </a:t>
            </a:r>
            <a:r>
              <a:rPr lang="es-MX" sz="2400" dirty="0" smtClean="0">
                <a:latin typeface="Arial Black" pitchFamily="34" charset="0"/>
              </a:rPr>
              <a:t>posible </a:t>
            </a:r>
            <a:r>
              <a:rPr lang="es-MX" sz="2400" dirty="0" smtClean="0">
                <a:latin typeface="Arial Black" pitchFamily="34" charset="0"/>
              </a:rPr>
              <a:t>clasificarlos en regulares e irregulares.</a:t>
            </a:r>
            <a:endParaRPr lang="es-MX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556376" cy="4032448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268760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Arial Black" pitchFamily="34" charset="0"/>
              </a:rPr>
              <a:t>CONVERGENCIA </a:t>
            </a:r>
          </a:p>
          <a:p>
            <a:endParaRPr lang="es-MX" sz="2400" dirty="0" smtClean="0">
              <a:latin typeface="Arial Black" pitchFamily="34" charset="0"/>
            </a:endParaRPr>
          </a:p>
          <a:p>
            <a:pPr algn="just"/>
            <a:r>
              <a:rPr lang="es-MX" sz="2400" dirty="0" smtClean="0">
                <a:latin typeface="Arial Black" pitchFamily="34" charset="0"/>
              </a:rPr>
              <a:t> </a:t>
            </a:r>
            <a:r>
              <a:rPr lang="es-MX" sz="2400" dirty="0" smtClean="0">
                <a:latin typeface="Arial Black" pitchFamily="34" charset="0"/>
              </a:rPr>
              <a:t>Proceso </a:t>
            </a:r>
            <a:r>
              <a:rPr lang="es-MX" sz="2400" dirty="0" smtClean="0">
                <a:latin typeface="Arial Black" pitchFamily="34" charset="0"/>
              </a:rPr>
              <a:t>los </a:t>
            </a:r>
            <a:r>
              <a:rPr lang="es-MX" sz="2400" dirty="0" smtClean="0">
                <a:latin typeface="Arial Black" pitchFamily="34" charset="0"/>
              </a:rPr>
              <a:t>países más pobres se </a:t>
            </a:r>
            <a:r>
              <a:rPr lang="es-MX" sz="2400" dirty="0" smtClean="0">
                <a:latin typeface="Arial Black" pitchFamily="34" charset="0"/>
              </a:rPr>
              <a:t>aproximan </a:t>
            </a:r>
            <a:r>
              <a:rPr lang="es-MX" sz="2400" dirty="0" smtClean="0">
                <a:latin typeface="Arial Black" pitchFamily="34" charset="0"/>
              </a:rPr>
              <a:t>macroeconómico por el cual </a:t>
            </a:r>
            <a:r>
              <a:rPr lang="es-MX" sz="2400" dirty="0" smtClean="0">
                <a:latin typeface="Arial Black" pitchFamily="34" charset="0"/>
              </a:rPr>
              <a:t>a </a:t>
            </a:r>
            <a:r>
              <a:rPr lang="es-MX" sz="2400" dirty="0" smtClean="0">
                <a:latin typeface="Arial Black" pitchFamily="34" charset="0"/>
              </a:rPr>
              <a:t>los más ricos en términos de variación del ingreso; ocurre cuando la renta per </a:t>
            </a:r>
            <a:r>
              <a:rPr lang="es-MX" sz="2400" dirty="0" smtClean="0">
                <a:latin typeface="Arial Black" pitchFamily="34" charset="0"/>
              </a:rPr>
              <a:t>cápita </a:t>
            </a:r>
            <a:r>
              <a:rPr lang="es-MX" sz="2400" dirty="0" smtClean="0">
                <a:latin typeface="Arial Black" pitchFamily="34" charset="0"/>
              </a:rPr>
              <a:t>de las regiones más pobres crece más aprisa (en términos porcentuales) que la de las </a:t>
            </a:r>
            <a:r>
              <a:rPr lang="es-MX" sz="2400" dirty="0" smtClean="0">
                <a:latin typeface="Arial Black" pitchFamily="34" charset="0"/>
              </a:rPr>
              <a:t>regiones </a:t>
            </a:r>
            <a:r>
              <a:rPr lang="es-MX" sz="2400" dirty="0" smtClean="0">
                <a:latin typeface="Arial Black" pitchFamily="34" charset="0"/>
              </a:rPr>
              <a:t>más ricas. En términos </a:t>
            </a:r>
            <a:r>
              <a:rPr lang="es-MX" sz="2400" dirty="0" smtClean="0">
                <a:latin typeface="Arial Black" pitchFamily="34" charset="0"/>
              </a:rPr>
              <a:t>matemáticos</a:t>
            </a:r>
            <a:r>
              <a:rPr lang="es-MX" sz="2400" dirty="0" smtClean="0">
                <a:latin typeface="Arial Black" pitchFamily="34" charset="0"/>
              </a:rPr>
              <a:t>, el cociente de ambos ratios se aproximará a la </a:t>
            </a:r>
            <a:r>
              <a:rPr lang="es-MX" sz="2400" dirty="0" smtClean="0">
                <a:latin typeface="Arial Black" pitchFamily="34" charset="0"/>
              </a:rPr>
              <a:t>unidad</a:t>
            </a:r>
            <a:r>
              <a:rPr lang="es-MX" sz="2400" dirty="0" smtClean="0">
                <a:latin typeface="Arial Black" pitchFamily="34" charset="0"/>
              </a:rPr>
              <a:t>. </a:t>
            </a:r>
            <a:endParaRPr lang="es-MX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</a:rPr>
              <a:t> 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1052736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Arial Black" pitchFamily="34" charset="0"/>
              </a:rPr>
              <a:t>DEPRECIACIÓN</a:t>
            </a:r>
          </a:p>
          <a:p>
            <a:endParaRPr lang="es-MX" sz="2400" dirty="0" smtClean="0">
              <a:latin typeface="Arial Black" pitchFamily="34" charset="0"/>
            </a:endParaRPr>
          </a:p>
          <a:p>
            <a:pPr algn="just"/>
            <a:r>
              <a:rPr lang="es-MX" sz="2400" dirty="0" smtClean="0">
                <a:latin typeface="Arial Black" pitchFamily="34" charset="0"/>
              </a:rPr>
              <a:t>  </a:t>
            </a:r>
            <a:r>
              <a:rPr lang="es-MX" sz="2400" dirty="0" smtClean="0">
                <a:latin typeface="Arial Black" pitchFamily="34" charset="0"/>
              </a:rPr>
              <a:t>(Antón. “Apreciación): 1. Pérdida de  valor de la moneda local en el </a:t>
            </a:r>
            <a:r>
              <a:rPr lang="es-MX" sz="2400" dirty="0" smtClean="0">
                <a:latin typeface="Arial Black" pitchFamily="34" charset="0"/>
              </a:rPr>
              <a:t>mercado </a:t>
            </a:r>
            <a:r>
              <a:rPr lang="es-MX" sz="2400" dirty="0" smtClean="0">
                <a:latin typeface="Arial Black" pitchFamily="34" charset="0"/>
              </a:rPr>
              <a:t>de cambios (con relación a las restantes monedas). 2. Reducción del valor de </a:t>
            </a:r>
            <a:r>
              <a:rPr lang="es-MX" sz="2400" dirty="0" smtClean="0">
                <a:latin typeface="Arial Black" pitchFamily="34" charset="0"/>
              </a:rPr>
              <a:t>los bienes </a:t>
            </a:r>
            <a:r>
              <a:rPr lang="es-MX" sz="2400" dirty="0" smtClean="0">
                <a:latin typeface="Arial Black" pitchFamily="34" charset="0"/>
              </a:rPr>
              <a:t>y equipos de capital, a consecuencia del uso o el paso del tiempo. </a:t>
            </a:r>
            <a:endParaRPr lang="es-MX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11560" y="1268760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Arial Black" pitchFamily="34" charset="0"/>
              </a:rPr>
              <a:t>DISCRIMINACIÓN </a:t>
            </a:r>
            <a:r>
              <a:rPr lang="es-MX" sz="2000" dirty="0" smtClean="0">
                <a:latin typeface="Arial Black" pitchFamily="34" charset="0"/>
              </a:rPr>
              <a:t>INTERTEMPORAL</a:t>
            </a:r>
          </a:p>
          <a:p>
            <a:endParaRPr lang="es-MX" sz="2000" dirty="0" smtClean="0">
              <a:latin typeface="Arial Black" pitchFamily="34" charset="0"/>
            </a:endParaRPr>
          </a:p>
          <a:p>
            <a:r>
              <a:rPr lang="es-MX" sz="2000" dirty="0" smtClean="0">
                <a:latin typeface="Arial Black" pitchFamily="34" charset="0"/>
              </a:rPr>
              <a:t> </a:t>
            </a:r>
            <a:r>
              <a:rPr lang="es-MX" sz="2000" dirty="0" smtClean="0">
                <a:latin typeface="Arial Black" pitchFamily="34" charset="0"/>
              </a:rPr>
              <a:t>Implica cobrar diferentes precios, en períodos </a:t>
            </a:r>
            <a:r>
              <a:rPr lang="es-MX" sz="2000" dirty="0" smtClean="0">
                <a:latin typeface="Arial Black" pitchFamily="34" charset="0"/>
              </a:rPr>
              <a:t>distintos</a:t>
            </a:r>
            <a:r>
              <a:rPr lang="es-MX" sz="2000" dirty="0" smtClean="0">
                <a:latin typeface="Arial Black" pitchFamily="34" charset="0"/>
              </a:rPr>
              <a:t>, por el mismo bien o servicio; un  ejemplo son los deportes o espectáculos de </a:t>
            </a:r>
            <a:r>
              <a:rPr lang="es-MX" sz="2000" dirty="0" smtClean="0">
                <a:latin typeface="Arial Black" pitchFamily="34" charset="0"/>
              </a:rPr>
              <a:t>temporada </a:t>
            </a:r>
            <a:r>
              <a:rPr lang="es-MX" sz="2000" dirty="0" smtClean="0">
                <a:latin typeface="Arial Black" pitchFamily="34" charset="0"/>
              </a:rPr>
              <a:t>(pistas de </a:t>
            </a:r>
            <a:r>
              <a:rPr lang="es-MX" sz="2000" dirty="0" err="1" smtClean="0">
                <a:latin typeface="Arial Black" pitchFamily="34" charset="0"/>
              </a:rPr>
              <a:t>sky</a:t>
            </a:r>
            <a:r>
              <a:rPr lang="es-MX" sz="2000" dirty="0" smtClean="0">
                <a:latin typeface="Arial Black" pitchFamily="34" charset="0"/>
              </a:rPr>
              <a:t>, lanzamiento de un nuevo libro o álbum musical); </a:t>
            </a:r>
            <a:r>
              <a:rPr lang="es-MX" sz="2000" dirty="0" smtClean="0">
                <a:latin typeface="Arial Black" pitchFamily="34" charset="0"/>
              </a:rPr>
              <a:t>Este </a:t>
            </a:r>
            <a:r>
              <a:rPr lang="es-MX" sz="2000" dirty="0" smtClean="0">
                <a:latin typeface="Arial Black" pitchFamily="34" charset="0"/>
              </a:rPr>
              <a:t>tipo de </a:t>
            </a:r>
            <a:r>
              <a:rPr lang="es-MX" sz="2000" dirty="0" smtClean="0">
                <a:latin typeface="Arial Black" pitchFamily="34" charset="0"/>
              </a:rPr>
              <a:t>discriminación </a:t>
            </a:r>
            <a:r>
              <a:rPr lang="es-MX" sz="2000" dirty="0" smtClean="0">
                <a:latin typeface="Arial Black" pitchFamily="34" charset="0"/>
              </a:rPr>
              <a:t>es posible, nuevamente, porque se pueden identificar y diferenciar </a:t>
            </a:r>
            <a:r>
              <a:rPr lang="es-MX" sz="2000" dirty="0" smtClean="0">
                <a:latin typeface="Arial Black" pitchFamily="34" charset="0"/>
              </a:rPr>
              <a:t>dos </a:t>
            </a:r>
            <a:r>
              <a:rPr lang="es-MX" sz="2000" dirty="0" smtClean="0">
                <a:latin typeface="Arial Black" pitchFamily="34" charset="0"/>
              </a:rPr>
              <a:t>tipos de demanda; se satisface en primer término a aquellos consumidores dispuestos a </a:t>
            </a:r>
            <a:r>
              <a:rPr lang="es-MX" sz="2000" dirty="0" smtClean="0">
                <a:latin typeface="Arial Black" pitchFamily="34" charset="0"/>
              </a:rPr>
              <a:t>pagar </a:t>
            </a:r>
            <a:r>
              <a:rPr lang="es-MX" sz="2000" dirty="0" smtClean="0">
                <a:latin typeface="Arial Black" pitchFamily="34" charset="0"/>
              </a:rPr>
              <a:t>un precio más alto por la novedad, y luego se realiza una segunda producción o edición </a:t>
            </a:r>
            <a:r>
              <a:rPr lang="es-MX" sz="2000" dirty="0" smtClean="0">
                <a:latin typeface="Arial Black" pitchFamily="34" charset="0"/>
              </a:rPr>
              <a:t>que </a:t>
            </a:r>
            <a:r>
              <a:rPr lang="es-MX" sz="2000" dirty="0" smtClean="0">
                <a:latin typeface="Arial Black" pitchFamily="34" charset="0"/>
              </a:rPr>
              <a:t>se venderá a  un precio más bajo. </a:t>
            </a:r>
            <a:endParaRPr lang="es-MX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3888431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>
                <a:solidFill>
                  <a:schemeClr val="tx1"/>
                </a:solidFill>
              </a:rPr>
              <a:t>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99592" y="1556792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latin typeface="Arial Black" pitchFamily="34" charset="0"/>
              </a:rPr>
              <a:t>ECONOMÍA ABIERTA: </a:t>
            </a:r>
            <a:endParaRPr lang="es-MX" sz="2400" dirty="0" smtClean="0">
              <a:latin typeface="Arial Black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Economía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de un país que participa del comercio internacional. </a:t>
            </a:r>
          </a:p>
          <a:p>
            <a:endParaRPr lang="es-MX" sz="2400" dirty="0" smtClean="0">
              <a:latin typeface="Arial Black" pitchFamily="34" charset="0"/>
            </a:endParaRPr>
          </a:p>
          <a:p>
            <a:r>
              <a:rPr lang="es-MX" sz="2400" dirty="0" smtClean="0">
                <a:latin typeface="Arial Black" pitchFamily="34" charset="0"/>
              </a:rPr>
              <a:t>ECONOMÍA </a:t>
            </a:r>
            <a:r>
              <a:rPr lang="es-MX" sz="2400" dirty="0" smtClean="0">
                <a:latin typeface="Arial Black" pitchFamily="34" charset="0"/>
              </a:rPr>
              <a:t>CERRADA</a:t>
            </a:r>
            <a:r>
              <a:rPr lang="es-MX" sz="2400" dirty="0" smtClean="0">
                <a:latin typeface="Arial Black" pitchFamily="34" charset="0"/>
              </a:rPr>
              <a:t>:</a:t>
            </a:r>
          </a:p>
          <a:p>
            <a:r>
              <a:rPr lang="es-MX" sz="2400" dirty="0" smtClean="0">
                <a:latin typeface="Arial Black" pitchFamily="34" charset="0"/>
              </a:rPr>
              <a:t>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Economía de un país que no participa del comercio internacional.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196753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Arial Black" pitchFamily="34" charset="0"/>
              </a:rPr>
              <a:t>INDEXACIÓN</a:t>
            </a:r>
          </a:p>
          <a:p>
            <a:endParaRPr lang="es-MX" sz="2400" dirty="0" smtClean="0">
              <a:latin typeface="Arial Black" pitchFamily="34" charset="0"/>
            </a:endParaRPr>
          </a:p>
          <a:p>
            <a:pPr algn="just"/>
            <a:r>
              <a:rPr lang="es-MX" sz="2400" dirty="0" smtClean="0">
                <a:latin typeface="Arial Black" pitchFamily="34" charset="0"/>
              </a:rPr>
              <a:t> </a:t>
            </a:r>
            <a:r>
              <a:rPr lang="es-MX" sz="2400" dirty="0" smtClean="0">
                <a:latin typeface="Arial Black" pitchFamily="34" charset="0"/>
              </a:rPr>
              <a:t>Incremento de los valores de contratos o acuerdos (por ejemplo: salariales) </a:t>
            </a:r>
            <a:r>
              <a:rPr lang="es-MX" sz="2400" dirty="0" smtClean="0">
                <a:latin typeface="Arial Black" pitchFamily="34" charset="0"/>
              </a:rPr>
              <a:t>en </a:t>
            </a:r>
            <a:r>
              <a:rPr lang="es-MX" sz="2400" dirty="0" smtClean="0">
                <a:latin typeface="Arial Black" pitchFamily="34" charset="0"/>
              </a:rPr>
              <a:t>función de las variaciones del índice de  precios. Se generan mecanismos indexatorios </a:t>
            </a:r>
            <a:r>
              <a:rPr lang="es-MX" sz="2400" dirty="0" smtClean="0">
                <a:latin typeface="Arial Black" pitchFamily="34" charset="0"/>
              </a:rPr>
              <a:t>cuando </a:t>
            </a:r>
            <a:r>
              <a:rPr lang="es-MX" sz="2400" dirty="0" smtClean="0">
                <a:latin typeface="Arial Black" pitchFamily="34" charset="0"/>
              </a:rPr>
              <a:t>la inflación se torna muy persistente. </a:t>
            </a:r>
          </a:p>
          <a:p>
            <a:pPr algn="just"/>
            <a:r>
              <a:rPr lang="es-MX" sz="2400" dirty="0" smtClean="0">
                <a:latin typeface="Arial Black" pitchFamily="34" charset="0"/>
              </a:rPr>
              <a:t>La indexación de la economía retroalimenta el proceso inflacionario. </a:t>
            </a:r>
            <a:endParaRPr lang="es-MX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31640" y="1196752"/>
            <a:ext cx="65527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4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lgerian" pitchFamily="82" charset="0"/>
              </a:rPr>
              <a:t>MUCHAS GRACIAS... </a:t>
            </a:r>
            <a:endParaRPr lang="es-MX" sz="4800" dirty="0">
              <a:latin typeface="Algerian" pitchFamily="82" charset="0"/>
            </a:endParaRPr>
          </a:p>
        </p:txBody>
      </p:sp>
      <p:pic>
        <p:nvPicPr>
          <p:cNvPr id="14340" name="Picture 4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20888"/>
            <a:ext cx="3714750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INDICE</a:t>
            </a:r>
            <a:endParaRPr lang="es-MX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4191000" cy="5055840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Economía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Micro-economía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Macro-economía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Punto de equilibrio o nivelación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Actividad Económica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Asimetría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Autarquía</a:t>
            </a:r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27984" y="1196752"/>
            <a:ext cx="4343400" cy="5400600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Cartel</a:t>
            </a: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Ciclo Económico</a:t>
            </a: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Convergencia</a:t>
            </a: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Depreciación</a:t>
            </a: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 criminación intertemporal</a:t>
            </a: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Eco. Abierta  Eco. serrada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INDEXACIÓN</a:t>
            </a:r>
          </a:p>
          <a:p>
            <a:endParaRPr lang="es-MX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528392"/>
          </a:xfrm>
        </p:spPr>
        <p:txBody>
          <a:bodyPr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692696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Arial Black" pitchFamily="34" charset="0"/>
              </a:rPr>
              <a:t>ECONOMÍA</a:t>
            </a:r>
          </a:p>
          <a:p>
            <a:endParaRPr lang="es-MX" sz="2000" dirty="0" smtClean="0">
              <a:latin typeface="Arial Black" pitchFamily="34" charset="0"/>
            </a:endParaRPr>
          </a:p>
          <a:p>
            <a:r>
              <a:rPr lang="es-MX" sz="2000" dirty="0" smtClean="0">
                <a:latin typeface="Arial Black" pitchFamily="34" charset="0"/>
              </a:rPr>
              <a:t> </a:t>
            </a:r>
            <a:r>
              <a:rPr lang="es-MX" sz="2000" dirty="0" smtClean="0">
                <a:latin typeface="Arial Black" pitchFamily="34" charset="0"/>
              </a:rPr>
              <a:t>1. Ciencia que estudia la aplicación de recursos escasos entre usos alternativos </a:t>
            </a:r>
            <a:r>
              <a:rPr lang="es-MX" sz="2000" dirty="0" smtClean="0">
                <a:latin typeface="Arial Black" pitchFamily="34" charset="0"/>
              </a:rPr>
              <a:t>para </a:t>
            </a:r>
            <a:r>
              <a:rPr lang="es-MX" sz="2000" dirty="0" smtClean="0">
                <a:latin typeface="Arial Black" pitchFamily="34" charset="0"/>
              </a:rPr>
              <a:t>la satisfacción de necesidades múltiples; describe y comprende los principios generales </a:t>
            </a:r>
            <a:r>
              <a:rPr lang="es-MX" sz="2000" dirty="0" smtClean="0">
                <a:latin typeface="Arial Black" pitchFamily="34" charset="0"/>
              </a:rPr>
              <a:t>relacionados </a:t>
            </a:r>
            <a:r>
              <a:rPr lang="es-MX" sz="2000" dirty="0" smtClean="0">
                <a:latin typeface="Arial Black" pitchFamily="34" charset="0"/>
              </a:rPr>
              <a:t>con la producción y distribución de los recursos. En un sentido más general, el </a:t>
            </a:r>
            <a:r>
              <a:rPr lang="es-MX" sz="2000" dirty="0" smtClean="0">
                <a:latin typeface="Arial Black" pitchFamily="34" charset="0"/>
              </a:rPr>
              <a:t>objetivo </a:t>
            </a:r>
            <a:r>
              <a:rPr lang="es-MX" sz="2000" dirty="0" smtClean="0">
                <a:latin typeface="Arial Black" pitchFamily="34" charset="0"/>
              </a:rPr>
              <a:t>de la economía como ciencia es comprender el proceso de creación y destrucción de </a:t>
            </a:r>
            <a:r>
              <a:rPr lang="es-MX" sz="2000" dirty="0" smtClean="0">
                <a:latin typeface="Arial Black" pitchFamily="34" charset="0"/>
              </a:rPr>
              <a:t>valor</a:t>
            </a:r>
            <a:r>
              <a:rPr lang="es-MX" sz="2000" dirty="0" smtClean="0">
                <a:latin typeface="Arial Black" pitchFamily="34" charset="0"/>
              </a:rPr>
              <a:t>, como asimismo los agentes e instituciones intervinientes  y los fenómenos relacionados. </a:t>
            </a:r>
          </a:p>
          <a:p>
            <a:r>
              <a:rPr lang="es-MX" sz="2000" dirty="0" smtClean="0">
                <a:latin typeface="Arial Black" pitchFamily="34" charset="0"/>
              </a:rPr>
              <a:t>2. Conjunto de actividades destinadas a la producción y distribución de riquezas, las que </a:t>
            </a:r>
            <a:r>
              <a:rPr lang="es-MX" sz="2000" dirty="0" smtClean="0">
                <a:latin typeface="Arial Black" pitchFamily="34" charset="0"/>
              </a:rPr>
              <a:t>conforman </a:t>
            </a:r>
            <a:r>
              <a:rPr lang="es-MX" sz="2000" dirty="0" smtClean="0">
                <a:latin typeface="Arial Black" pitchFamily="34" charset="0"/>
              </a:rPr>
              <a:t>el sistema económico. </a:t>
            </a:r>
          </a:p>
          <a:p>
            <a:r>
              <a:rPr lang="es-MX" sz="2000" dirty="0" smtClean="0">
                <a:latin typeface="Arial Black" pitchFamily="34" charset="0"/>
              </a:rPr>
              <a:t>3. Realizar un ahorro, o incrementar la eficiencia en la utilización de un recurso. </a:t>
            </a:r>
            <a:endParaRPr lang="es-MX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83568" y="1628800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MACROECONOMIA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Una de las dos grandes ramas de la economía; estudia la naturaleza y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de los grandes agregados económicos y su problemática. Usualmente aborda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temáticas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relacionadas con el empleo, niveles de precios, etc.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tx1"/>
                </a:solidFill>
              </a:rPr>
              <a:t>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/>
          <a:lstStyle/>
          <a:p>
            <a:pPr algn="just"/>
            <a:r>
              <a:rPr lang="es-MX" sz="3200" dirty="0" smtClean="0">
                <a:solidFill>
                  <a:schemeClr val="tx1"/>
                </a:solidFill>
              </a:rPr>
              <a:t> </a:t>
            </a:r>
            <a:endParaRPr lang="es-MX" sz="3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MX" sz="2000" dirty="0" smtClean="0"/>
              <a:t> </a:t>
            </a:r>
            <a:endParaRPr lang="es-MX" sz="2000" dirty="0"/>
          </a:p>
          <a:p>
            <a:pPr>
              <a:buNone/>
            </a:pP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899592" y="1484784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MICROECONOMÍA</a:t>
            </a:r>
          </a:p>
          <a:p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 Una de las dos grandes ramas de la economía, también llamada “Teoría de los Precios”, que estudia las decisiones individuales y el funcionamiento de los mercados.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11560" y="332656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PUNTO DE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NIVELACIÓN</a:t>
            </a:r>
          </a:p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Sin: “Punto de equilibrio”  o “Punto de Ruptura”): Técnica 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consistente en la determinación del nivel de producción (Xe) necesario para cubrir los costos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totales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(fijos y variables) de la firma; los volúmenes de producción ubicados a izquierda del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punto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de equilibrio determinan pérdidas y ganancia los ubicados a derecha. Constituye una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herramienta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muy útil y de fácil aplicación, aunque es conveniente tener en cuenta sus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limitaciones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La cantidad de equilibrio Xe se determina a partir de la ecuación que iguala los ingresos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totales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con los costos totales: 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8062664" cy="2592288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ACTIVIDAD ECONÓMICA</a:t>
            </a:r>
            <a:b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MX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Toda acción humana dirigida a  la creación de valor, en la </a:t>
            </a:r>
            <a:r>
              <a:rPr lang="es-MX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 </a:t>
            </a:r>
            <a:r>
              <a:rPr lang="es-MX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bienes y servicios, que se aplicarán a la satisfacción de </a:t>
            </a:r>
            <a:r>
              <a:rPr lang="es-MX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necesidades</a:t>
            </a:r>
            <a:r>
              <a:rPr lang="es-MX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4" name="Picture 4" descr="C:\Users\edgar\Desktop\DEMMIS\elearning_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462754"/>
            <a:ext cx="2903984" cy="2402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3456383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tx1"/>
                </a:solidFill>
              </a:rPr>
              <a:t>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95536" y="1268760"/>
            <a:ext cx="82089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ASIMETRÍA</a:t>
            </a:r>
          </a:p>
          <a:p>
            <a:endParaRPr lang="es-MX" sz="3200" dirty="0" smtClean="0">
              <a:latin typeface="Arial Black" pitchFamily="34" charset="0"/>
            </a:endParaRPr>
          </a:p>
          <a:p>
            <a:pPr algn="just"/>
            <a:r>
              <a:rPr lang="es-MX" sz="2800" dirty="0" smtClean="0">
                <a:latin typeface="Arial Black" pitchFamily="34" charset="0"/>
              </a:rPr>
              <a:t> </a:t>
            </a:r>
            <a:r>
              <a:rPr lang="es-MX" sz="2800" dirty="0" smtClean="0">
                <a:latin typeface="Arial Black" pitchFamily="34" charset="0"/>
              </a:rPr>
              <a:t>Desigualdad relativa de  las estructuras macroeconómicas de dos zonas o </a:t>
            </a:r>
            <a:r>
              <a:rPr lang="es-MX" sz="2800" dirty="0" smtClean="0">
                <a:latin typeface="Arial Black" pitchFamily="34" charset="0"/>
              </a:rPr>
              <a:t>regiones</a:t>
            </a:r>
            <a:r>
              <a:rPr lang="es-MX" sz="2800" dirty="0" smtClean="0">
                <a:latin typeface="Arial Black" pitchFamily="34" charset="0"/>
              </a:rPr>
              <a:t>.</a:t>
            </a:r>
            <a:endParaRPr lang="es-MX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170080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Arial Black" pitchFamily="34" charset="0"/>
              </a:rPr>
              <a:t>AUTARQÍA</a:t>
            </a:r>
          </a:p>
          <a:p>
            <a:r>
              <a:rPr lang="es-MX" sz="2400" dirty="0" smtClean="0">
                <a:latin typeface="Arial Black" pitchFamily="34" charset="0"/>
              </a:rPr>
              <a:t> </a:t>
            </a:r>
          </a:p>
          <a:p>
            <a:r>
              <a:rPr lang="es-MX" sz="2400" dirty="0" smtClean="0">
                <a:latin typeface="Arial Black" pitchFamily="34" charset="0"/>
              </a:rPr>
              <a:t>Economía </a:t>
            </a:r>
            <a:r>
              <a:rPr lang="es-MX" sz="2400" dirty="0" smtClean="0">
                <a:latin typeface="Arial Black" pitchFamily="34" charset="0"/>
              </a:rPr>
              <a:t>de un país que no tiene vínculos con el resto del mundo; en relación </a:t>
            </a:r>
          </a:p>
          <a:p>
            <a:pPr algn="just"/>
            <a:r>
              <a:rPr lang="es-MX" sz="2400" dirty="0" smtClean="0">
                <a:latin typeface="Arial Black" pitchFamily="34" charset="0"/>
              </a:rPr>
              <a:t>con los organismos gubernamentales, aquellos que generan sus propios recursos financieros </a:t>
            </a:r>
            <a:r>
              <a:rPr lang="es-MX" sz="2400" dirty="0" smtClean="0">
                <a:latin typeface="Arial Black" pitchFamily="34" charset="0"/>
              </a:rPr>
              <a:t>para </a:t>
            </a:r>
            <a:r>
              <a:rPr lang="es-MX" sz="2400" dirty="0" smtClean="0">
                <a:latin typeface="Arial Black" pitchFamily="34" charset="0"/>
              </a:rPr>
              <a:t>el cumplimiento de sus funciones específicas (tienen independencia económica). </a:t>
            </a:r>
            <a:endParaRPr lang="es-MX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246</TotalTime>
  <Words>814</Words>
  <Application>Microsoft Office PowerPoint</Application>
  <PresentationFormat>Presentación en pantalla (4:3)</PresentationFormat>
  <Paragraphs>83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Viajes</vt:lpstr>
      <vt:lpstr>Diapositiva 1</vt:lpstr>
      <vt:lpstr>INDICE</vt:lpstr>
      <vt:lpstr> </vt:lpstr>
      <vt:lpstr>Diapositiva 4</vt:lpstr>
      <vt:lpstr>  </vt:lpstr>
      <vt:lpstr>Diapositiva 6</vt:lpstr>
      <vt:lpstr>            ACTIVIDAD ECONÓMICA     Toda acción humana dirigida a  la creación de valor, en la forma de bienes y servicios, que se aplicarán a la satisfacción de necesidades.  </vt:lpstr>
      <vt:lpstr>     </vt:lpstr>
      <vt:lpstr> </vt:lpstr>
      <vt:lpstr> </vt:lpstr>
      <vt:lpstr>     </vt:lpstr>
      <vt:lpstr>    </vt:lpstr>
      <vt:lpstr> </vt:lpstr>
      <vt:lpstr>Diapositiva 14</vt:lpstr>
      <vt:lpstr>  </vt:lpstr>
      <vt:lpstr>Diapositiva 16</vt:lpstr>
      <vt:lpstr>Diapositiva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edgar</dc:creator>
  <cp:lastModifiedBy>edgar</cp:lastModifiedBy>
  <cp:revision>37</cp:revision>
  <dcterms:created xsi:type="dcterms:W3CDTF">2012-12-05T20:54:26Z</dcterms:created>
  <dcterms:modified xsi:type="dcterms:W3CDTF">2012-12-11T02:41:30Z</dcterms:modified>
</cp:coreProperties>
</file>