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8" r:id="rId4"/>
    <p:sldId id="279" r:id="rId5"/>
    <p:sldId id="314" r:id="rId6"/>
    <p:sldId id="282" r:id="rId7"/>
    <p:sldId id="258" r:id="rId8"/>
    <p:sldId id="284" r:id="rId9"/>
    <p:sldId id="305" r:id="rId10"/>
    <p:sldId id="267" r:id="rId11"/>
    <p:sldId id="269" r:id="rId12"/>
    <p:sldId id="315" r:id="rId13"/>
    <p:sldId id="313" r:id="rId14"/>
    <p:sldId id="278" r:id="rId15"/>
  </p:sldIdLst>
  <p:sldSz cx="9144000" cy="6858000" type="screen4x3"/>
  <p:notesSz cx="6858000" cy="9144000"/>
  <p:defaultTextStyle>
    <a:defPPr>
      <a:defRPr lang="es-ES"/>
    </a:defPPr>
    <a:lvl1pPr algn="ctr" rtl="0" fontAlgn="base">
      <a:spcBef>
        <a:spcPct val="20000"/>
      </a:spcBef>
      <a:spcAft>
        <a:spcPct val="0"/>
      </a:spcAft>
      <a:buClr>
        <a:schemeClr val="hlink"/>
      </a:buClr>
      <a:buFont typeface="Wingdings" pitchFamily="2" charset="2"/>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1pPr>
    <a:lvl2pPr marL="457200" algn="ctr" rtl="0" fontAlgn="base">
      <a:spcBef>
        <a:spcPct val="20000"/>
      </a:spcBef>
      <a:spcAft>
        <a:spcPct val="0"/>
      </a:spcAft>
      <a:buClr>
        <a:schemeClr val="hlink"/>
      </a:buClr>
      <a:buFont typeface="Wingdings" pitchFamily="2" charset="2"/>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2pPr>
    <a:lvl3pPr marL="914400" algn="ctr" rtl="0" fontAlgn="base">
      <a:spcBef>
        <a:spcPct val="20000"/>
      </a:spcBef>
      <a:spcAft>
        <a:spcPct val="0"/>
      </a:spcAft>
      <a:buClr>
        <a:schemeClr val="hlink"/>
      </a:buClr>
      <a:buFont typeface="Wingdings" pitchFamily="2" charset="2"/>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3pPr>
    <a:lvl4pPr marL="1371600" algn="ctr" rtl="0" fontAlgn="base">
      <a:spcBef>
        <a:spcPct val="20000"/>
      </a:spcBef>
      <a:spcAft>
        <a:spcPct val="0"/>
      </a:spcAft>
      <a:buClr>
        <a:schemeClr val="hlink"/>
      </a:buClr>
      <a:buFont typeface="Wingdings" pitchFamily="2" charset="2"/>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4pPr>
    <a:lvl5pPr marL="1828800" algn="ctr" rtl="0" fontAlgn="base">
      <a:spcBef>
        <a:spcPct val="20000"/>
      </a:spcBef>
      <a:spcAft>
        <a:spcPct val="0"/>
      </a:spcAft>
      <a:buClr>
        <a:schemeClr val="hlink"/>
      </a:buClr>
      <a:buFont typeface="Wingdings" pitchFamily="2" charset="2"/>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5pPr>
    <a:lvl6pPr marL="2286000" algn="l" defTabSz="914400" rtl="0" eaLnBrk="1" latinLnBrk="0" hangingPunct="1">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6pPr>
    <a:lvl7pPr marL="2743200" algn="l" defTabSz="914400" rtl="0" eaLnBrk="1" latinLnBrk="0" hangingPunct="1">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7pPr>
    <a:lvl8pPr marL="3200400" algn="l" defTabSz="914400" rtl="0" eaLnBrk="1" latinLnBrk="0" hangingPunct="1">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8pPr>
    <a:lvl9pPr marL="3657600" algn="l" defTabSz="914400" rtl="0" eaLnBrk="1" latinLnBrk="0" hangingPunct="1">
      <a:defRPr sz="2800" kern="1200">
        <a:solidFill>
          <a:schemeClr val="tx1"/>
        </a:solidFill>
        <a:effectLst>
          <a:outerShdw blurRad="38100" dist="38100" dir="2700000" algn="tl">
            <a:srgbClr val="000000">
              <a:alpha val="43137"/>
            </a:srgbClr>
          </a:outerShdw>
        </a:effectLst>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FF"/>
    <a:srgbClr val="333399"/>
    <a:srgbClr val="000066"/>
    <a:srgbClr val="FF9966"/>
    <a:srgbClr val="76E4E1"/>
    <a:srgbClr val="00BAB6"/>
    <a:srgbClr val="00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576" autoAdjust="0"/>
  </p:normalViewPr>
  <p:slideViewPr>
    <p:cSldViewPr>
      <p:cViewPr varScale="1">
        <p:scale>
          <a:sx n="68" d="100"/>
          <a:sy n="68"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292866" name="Group 2"/>
          <p:cNvGrpSpPr>
            <a:grpSpLocks/>
          </p:cNvGrpSpPr>
          <p:nvPr/>
        </p:nvGrpSpPr>
        <p:grpSpPr bwMode="auto">
          <a:xfrm>
            <a:off x="0" y="0"/>
            <a:ext cx="9140825" cy="6851650"/>
            <a:chOff x="0" y="0"/>
            <a:chExt cx="5758" cy="4316"/>
          </a:xfrm>
        </p:grpSpPr>
        <p:sp>
          <p:nvSpPr>
            <p:cNvPr id="292867"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68"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69"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0"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es-PA"/>
            </a:p>
          </p:txBody>
        </p:sp>
        <p:sp>
          <p:nvSpPr>
            <p:cNvPr id="292871"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2"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3"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4"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5"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76"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es-PA"/>
            </a:p>
          </p:txBody>
        </p:sp>
        <p:sp>
          <p:nvSpPr>
            <p:cNvPr id="292877"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s-PA"/>
            </a:p>
          </p:txBody>
        </p:sp>
        <p:sp>
          <p:nvSpPr>
            <p:cNvPr id="292878"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s-PA"/>
            </a:p>
          </p:txBody>
        </p:sp>
        <p:grpSp>
          <p:nvGrpSpPr>
            <p:cNvPr id="292879" name="Group 15"/>
            <p:cNvGrpSpPr>
              <a:grpSpLocks/>
            </p:cNvGrpSpPr>
            <p:nvPr/>
          </p:nvGrpSpPr>
          <p:grpSpPr bwMode="auto">
            <a:xfrm>
              <a:off x="192" y="2284"/>
              <a:ext cx="1254" cy="923"/>
              <a:chOff x="192" y="2284"/>
              <a:chExt cx="1254" cy="923"/>
            </a:xfrm>
          </p:grpSpPr>
          <p:sp>
            <p:nvSpPr>
              <p:cNvPr id="292880"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es-PA"/>
              </a:p>
            </p:txBody>
          </p:sp>
          <p:sp>
            <p:nvSpPr>
              <p:cNvPr id="292881"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2"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es-PA"/>
              </a:p>
            </p:txBody>
          </p:sp>
          <p:sp>
            <p:nvSpPr>
              <p:cNvPr id="292883"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4"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5"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6"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7"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8"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89"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0"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1"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2"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3"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4"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5"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6"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7"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8"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899"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2900"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es-PA"/>
              </a:p>
            </p:txBody>
          </p:sp>
          <p:sp>
            <p:nvSpPr>
              <p:cNvPr id="292901"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es-PA"/>
              </a:p>
            </p:txBody>
          </p:sp>
          <p:sp>
            <p:nvSpPr>
              <p:cNvPr id="292902"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es-PA"/>
              </a:p>
            </p:txBody>
          </p:sp>
          <p:sp>
            <p:nvSpPr>
              <p:cNvPr id="292903"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es-PA"/>
              </a:p>
            </p:txBody>
          </p:sp>
          <p:sp>
            <p:nvSpPr>
              <p:cNvPr id="292904"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es-PA"/>
              </a:p>
            </p:txBody>
          </p:sp>
        </p:grpSp>
      </p:grpSp>
      <p:sp>
        <p:nvSpPr>
          <p:cNvPr id="292905" name="Rectangle 41"/>
          <p:cNvSpPr>
            <a:spLocks noGrp="1" noChangeArrowheads="1"/>
          </p:cNvSpPr>
          <p:nvPr>
            <p:ph type="ctrTitle"/>
          </p:nvPr>
        </p:nvSpPr>
        <p:spPr>
          <a:xfrm>
            <a:off x="685800" y="1447800"/>
            <a:ext cx="7772400" cy="1470025"/>
          </a:xfrm>
        </p:spPr>
        <p:txBody>
          <a:bodyPr/>
          <a:lstStyle>
            <a:lvl1pPr>
              <a:defRPr/>
            </a:lvl1pPr>
          </a:lstStyle>
          <a:p>
            <a:r>
              <a:rPr lang="es-ES"/>
              <a:t>Haga clic para cambiar el estilo de título	</a:t>
            </a:r>
          </a:p>
        </p:txBody>
      </p:sp>
      <p:sp>
        <p:nvSpPr>
          <p:cNvPr id="292906" name="Rectangle 42"/>
          <p:cNvSpPr>
            <a:spLocks noGrp="1" noChangeArrowheads="1"/>
          </p:cNvSpPr>
          <p:nvPr>
            <p:ph type="subTitle" idx="1"/>
          </p:nvPr>
        </p:nvSpPr>
        <p:spPr>
          <a:xfrm>
            <a:off x="1371600" y="3203575"/>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292907" name="Rectangle 43"/>
          <p:cNvSpPr>
            <a:spLocks noGrp="1" noChangeArrowheads="1"/>
          </p:cNvSpPr>
          <p:nvPr>
            <p:ph type="dt" sz="half" idx="2"/>
          </p:nvPr>
        </p:nvSpPr>
        <p:spPr>
          <a:xfrm>
            <a:off x="457200" y="6245225"/>
            <a:ext cx="2133600" cy="476250"/>
          </a:xfrm>
        </p:spPr>
        <p:txBody>
          <a:bodyPr/>
          <a:lstStyle>
            <a:lvl1pPr>
              <a:defRPr/>
            </a:lvl1pPr>
          </a:lstStyle>
          <a:p>
            <a:endParaRPr lang="es-ES"/>
          </a:p>
        </p:txBody>
      </p:sp>
      <p:sp>
        <p:nvSpPr>
          <p:cNvPr id="292908" name="Rectangle 44"/>
          <p:cNvSpPr>
            <a:spLocks noGrp="1" noChangeArrowheads="1"/>
          </p:cNvSpPr>
          <p:nvPr>
            <p:ph type="ftr" sz="quarter" idx="3"/>
          </p:nvPr>
        </p:nvSpPr>
        <p:spPr>
          <a:xfrm>
            <a:off x="3124200" y="6245225"/>
            <a:ext cx="2895600" cy="476250"/>
          </a:xfrm>
        </p:spPr>
        <p:txBody>
          <a:bodyPr/>
          <a:lstStyle>
            <a:lvl1pPr>
              <a:defRPr/>
            </a:lvl1pPr>
          </a:lstStyle>
          <a:p>
            <a:endParaRPr lang="es-ES"/>
          </a:p>
        </p:txBody>
      </p:sp>
      <p:sp>
        <p:nvSpPr>
          <p:cNvPr id="292909" name="Rectangle 45"/>
          <p:cNvSpPr>
            <a:spLocks noGrp="1" noChangeArrowheads="1"/>
          </p:cNvSpPr>
          <p:nvPr>
            <p:ph type="sldNum" sz="quarter" idx="4"/>
          </p:nvPr>
        </p:nvSpPr>
        <p:spPr>
          <a:xfrm>
            <a:off x="6553200" y="6245225"/>
            <a:ext cx="2133600" cy="476250"/>
          </a:xfrm>
        </p:spPr>
        <p:txBody>
          <a:bodyPr/>
          <a:lstStyle>
            <a:lvl1pPr>
              <a:defRPr/>
            </a:lvl1pPr>
          </a:lstStyle>
          <a:p>
            <a:fld id="{5D9CD946-9E56-408F-AD74-A78531015887}"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05C6172E-E5BC-4E1E-AD09-A57C094D1BD1}"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58750"/>
            <a:ext cx="2057400" cy="597217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158750"/>
            <a:ext cx="6019800" cy="59721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6A677EE3-04B3-44D8-9F2D-3F9C8DB4998D}"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objetos y text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648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6" name="5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7" name="6 Marcador de número de diapositiva"/>
          <p:cNvSpPr>
            <a:spLocks noGrp="1"/>
          </p:cNvSpPr>
          <p:nvPr>
            <p:ph type="sldNum" sz="quarter" idx="12"/>
          </p:nvPr>
        </p:nvSpPr>
        <p:spPr>
          <a:xfrm>
            <a:off x="6553200" y="6243638"/>
            <a:ext cx="2133600" cy="457200"/>
          </a:xfrm>
        </p:spPr>
        <p:txBody>
          <a:bodyPr/>
          <a:lstStyle>
            <a:lvl1pPr>
              <a:defRPr/>
            </a:lvl1pPr>
          </a:lstStyle>
          <a:p>
            <a:fld id="{5EF646BE-D260-4FCA-B907-460C20C44A23}" type="slidenum">
              <a:rPr lang="es-ES"/>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ítulo y texto encima de l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PA"/>
          </a:p>
        </p:txBody>
      </p:sp>
      <p:sp>
        <p:nvSpPr>
          <p:cNvPr id="3" name="2 Marcador de texto"/>
          <p:cNvSpPr>
            <a:spLocks noGrp="1"/>
          </p:cNvSpPr>
          <p:nvPr>
            <p:ph type="body" sz="half" idx="1"/>
          </p:nvPr>
        </p:nvSpPr>
        <p:spPr>
          <a:xfrm>
            <a:off x="457200" y="1600200"/>
            <a:ext cx="82296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57200" y="3941763"/>
            <a:ext cx="82296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6" name="5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7" name="6 Marcador de número de diapositiva"/>
          <p:cNvSpPr>
            <a:spLocks noGrp="1"/>
          </p:cNvSpPr>
          <p:nvPr>
            <p:ph type="sldNum" sz="quarter" idx="12"/>
          </p:nvPr>
        </p:nvSpPr>
        <p:spPr>
          <a:xfrm>
            <a:off x="6553200" y="6243638"/>
            <a:ext cx="2133600" cy="457200"/>
          </a:xfrm>
        </p:spPr>
        <p:txBody>
          <a:bodyPr/>
          <a:lstStyle>
            <a:lvl1pPr>
              <a:defRPr/>
            </a:lvl1pPr>
          </a:lstStyle>
          <a:p>
            <a:fld id="{B6B3AFCE-0383-40DF-A76C-D3D3C945D52A}" type="slidenum">
              <a:rPr lang="es-ES"/>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ítulo, imágenes prediseñadas y text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PA"/>
          </a:p>
        </p:txBody>
      </p:sp>
      <p:sp>
        <p:nvSpPr>
          <p:cNvPr id="3" name="2 Marcador de imágenes prediseñadas"/>
          <p:cNvSpPr>
            <a:spLocks noGrp="1"/>
          </p:cNvSpPr>
          <p:nvPr>
            <p:ph type="clipArt" sz="half" idx="1"/>
          </p:nvPr>
        </p:nvSpPr>
        <p:spPr>
          <a:xfrm>
            <a:off x="457200" y="1600200"/>
            <a:ext cx="4038600" cy="4530725"/>
          </a:xfrm>
        </p:spPr>
        <p:txBody>
          <a:bodyPr/>
          <a:lstStyle/>
          <a:p>
            <a:endParaRPr lang="es-PA"/>
          </a:p>
        </p:txBody>
      </p:sp>
      <p:sp>
        <p:nvSpPr>
          <p:cNvPr id="4" name="3 Marcador de texto"/>
          <p:cNvSpPr>
            <a:spLocks noGrp="1"/>
          </p:cNvSpPr>
          <p:nvPr>
            <p:ph type="body" sz="half" idx="2"/>
          </p:nvPr>
        </p:nvSpPr>
        <p:spPr>
          <a:xfrm>
            <a:off x="4648200" y="1600200"/>
            <a:ext cx="403860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6" name="5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7" name="6 Marcador de número de diapositiva"/>
          <p:cNvSpPr>
            <a:spLocks noGrp="1"/>
          </p:cNvSpPr>
          <p:nvPr>
            <p:ph type="sldNum" sz="quarter" idx="12"/>
          </p:nvPr>
        </p:nvSpPr>
        <p:spPr>
          <a:xfrm>
            <a:off x="6553200" y="6243638"/>
            <a:ext cx="2133600" cy="457200"/>
          </a:xfrm>
        </p:spPr>
        <p:txBody>
          <a:bodyPr/>
          <a:lstStyle>
            <a:lvl1pPr>
              <a:defRPr/>
            </a:lvl1pPr>
          </a:lstStyle>
          <a:p>
            <a:fld id="{FDFD683C-D880-449B-9658-A3017222DEEB}" type="slidenum">
              <a:rPr lang="es-ES"/>
              <a:pPr/>
              <a:t>‹Nº›</a:t>
            </a:fld>
            <a:endParaRPr lang="es-E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158750"/>
            <a:ext cx="8229600" cy="597217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3" name="2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4" name="3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5" name="4 Marcador de número de diapositiva"/>
          <p:cNvSpPr>
            <a:spLocks noGrp="1"/>
          </p:cNvSpPr>
          <p:nvPr>
            <p:ph type="sldNum" sz="quarter" idx="12"/>
          </p:nvPr>
        </p:nvSpPr>
        <p:spPr>
          <a:xfrm>
            <a:off x="6553200" y="6243638"/>
            <a:ext cx="2133600" cy="457200"/>
          </a:xfrm>
        </p:spPr>
        <p:txBody>
          <a:bodyPr/>
          <a:lstStyle>
            <a:lvl1pPr>
              <a:defRPr/>
            </a:lvl1pPr>
          </a:lstStyle>
          <a:p>
            <a:fld id="{2CA10A76-3D94-4B69-8C33-120C84D95E7F}" type="slidenum">
              <a:rPr lang="es-ES"/>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PA"/>
          </a:p>
        </p:txBody>
      </p:sp>
      <p:sp>
        <p:nvSpPr>
          <p:cNvPr id="3" name="2 Marcador de tabla"/>
          <p:cNvSpPr>
            <a:spLocks noGrp="1"/>
          </p:cNvSpPr>
          <p:nvPr>
            <p:ph type="tbl" idx="1"/>
          </p:nvPr>
        </p:nvSpPr>
        <p:spPr>
          <a:xfrm>
            <a:off x="457200" y="1600200"/>
            <a:ext cx="8229600" cy="4530725"/>
          </a:xfrm>
        </p:spPr>
        <p:txBody>
          <a:bodyPr/>
          <a:lstStyle/>
          <a:p>
            <a:endParaRPr lang="es-PA"/>
          </a:p>
        </p:txBody>
      </p:sp>
      <p:sp>
        <p:nvSpPr>
          <p:cNvPr id="4" name="3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3638"/>
            <a:ext cx="2133600" cy="457200"/>
          </a:xfrm>
        </p:spPr>
        <p:txBody>
          <a:bodyPr/>
          <a:lstStyle>
            <a:lvl1pPr>
              <a:defRPr/>
            </a:lvl1pPr>
          </a:lstStyle>
          <a:p>
            <a:fld id="{9B8494E3-0288-4521-B4BB-8F70AD729DD8}" type="slidenum">
              <a:rPr lang="es-ES"/>
              <a:pPr/>
              <a:t>‹Nº›</a:t>
            </a:fld>
            <a:endParaRPr lang="es-E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dgm" preserve="1">
  <p:cSld name="Título y diagrama u organigrama">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8750"/>
            <a:ext cx="8229600" cy="1258888"/>
          </a:xfrm>
        </p:spPr>
        <p:txBody>
          <a:bodyPr/>
          <a:lstStyle/>
          <a:p>
            <a:r>
              <a:rPr lang="es-ES" smtClean="0"/>
              <a:t>Haga clic para modificar el estilo de título del patrón</a:t>
            </a:r>
            <a:endParaRPr lang="es-PA"/>
          </a:p>
        </p:txBody>
      </p:sp>
      <p:sp>
        <p:nvSpPr>
          <p:cNvPr id="3" name="2 Marcador de SmartArt"/>
          <p:cNvSpPr>
            <a:spLocks noGrp="1"/>
          </p:cNvSpPr>
          <p:nvPr>
            <p:ph type="dgm" idx="1"/>
          </p:nvPr>
        </p:nvSpPr>
        <p:spPr>
          <a:xfrm>
            <a:off x="457200" y="1600200"/>
            <a:ext cx="8229600" cy="4530725"/>
          </a:xfrm>
        </p:spPr>
        <p:txBody>
          <a:bodyPr/>
          <a:lstStyle/>
          <a:p>
            <a:endParaRPr lang="es-PA"/>
          </a:p>
        </p:txBody>
      </p:sp>
      <p:sp>
        <p:nvSpPr>
          <p:cNvPr id="4" name="3 Marcador de fecha"/>
          <p:cNvSpPr>
            <a:spLocks noGrp="1"/>
          </p:cNvSpPr>
          <p:nvPr>
            <p:ph type="dt" sz="half" idx="10"/>
          </p:nvPr>
        </p:nvSpPr>
        <p:spPr>
          <a:xfrm>
            <a:off x="457200" y="6243638"/>
            <a:ext cx="2133600" cy="45720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8400"/>
            <a:ext cx="2895600" cy="45720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3638"/>
            <a:ext cx="2133600" cy="457200"/>
          </a:xfrm>
        </p:spPr>
        <p:txBody>
          <a:bodyPr/>
          <a:lstStyle>
            <a:lvl1pPr>
              <a:defRPr/>
            </a:lvl1pPr>
          </a:lstStyle>
          <a:p>
            <a:fld id="{4F462EE1-DFA2-45A8-984E-345A9F64A21D}"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C4AEFB05-1663-4D1B-AD34-C11DD0F89C1E}"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A233D514-7169-4DC7-AAFB-9BD0945742FB}"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E46D18A8-567E-4241-9638-5881FF308A49}"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8881CD07-163D-4D6F-A081-732FB709F843}"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ECDEE3C9-7AA2-439D-A74B-998A95DA941B}"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CF6F85C1-8824-43DA-8292-EE180DC4FB11}"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B2B7C4F0-915C-4473-AAB1-8C486CFE3175}"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D7AFFF01-309C-4C47-93BD-6531F1797C7E}"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rgbClr val="FF9966"/>
            </a:gs>
          </a:gsLst>
          <a:lin ang="2700000" scaled="1"/>
        </a:gradFill>
        <a:effectLst/>
      </p:bgPr>
    </p:bg>
    <p:spTree>
      <p:nvGrpSpPr>
        <p:cNvPr id="1" name=""/>
        <p:cNvGrpSpPr/>
        <p:nvPr/>
      </p:nvGrpSpPr>
      <p:grpSpPr>
        <a:xfrm>
          <a:off x="0" y="0"/>
          <a:ext cx="0" cy="0"/>
          <a:chOff x="0" y="0"/>
          <a:chExt cx="0" cy="0"/>
        </a:xfrm>
      </p:grpSpPr>
      <p:grpSp>
        <p:nvGrpSpPr>
          <p:cNvPr id="291842" name="Group 2"/>
          <p:cNvGrpSpPr>
            <a:grpSpLocks/>
          </p:cNvGrpSpPr>
          <p:nvPr/>
        </p:nvGrpSpPr>
        <p:grpSpPr bwMode="auto">
          <a:xfrm>
            <a:off x="0" y="0"/>
            <a:ext cx="9140825" cy="6851650"/>
            <a:chOff x="0" y="0"/>
            <a:chExt cx="5758" cy="4316"/>
          </a:xfrm>
        </p:grpSpPr>
        <p:sp>
          <p:nvSpPr>
            <p:cNvPr id="291843"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44"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45"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46"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es-PA"/>
            </a:p>
          </p:txBody>
        </p:sp>
        <p:sp>
          <p:nvSpPr>
            <p:cNvPr id="291847"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48"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49"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50"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51"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52"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es-PA"/>
            </a:p>
          </p:txBody>
        </p:sp>
        <p:sp>
          <p:nvSpPr>
            <p:cNvPr id="291853"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s-PA"/>
            </a:p>
          </p:txBody>
        </p:sp>
        <p:sp>
          <p:nvSpPr>
            <p:cNvPr id="291854"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s-PA"/>
            </a:p>
          </p:txBody>
        </p:sp>
        <p:grpSp>
          <p:nvGrpSpPr>
            <p:cNvPr id="291855" name="Group 15"/>
            <p:cNvGrpSpPr>
              <a:grpSpLocks/>
            </p:cNvGrpSpPr>
            <p:nvPr/>
          </p:nvGrpSpPr>
          <p:grpSpPr bwMode="auto">
            <a:xfrm>
              <a:off x="192" y="2284"/>
              <a:ext cx="1254" cy="923"/>
              <a:chOff x="192" y="2284"/>
              <a:chExt cx="1254" cy="923"/>
            </a:xfrm>
          </p:grpSpPr>
          <p:sp>
            <p:nvSpPr>
              <p:cNvPr id="291856"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es-PA"/>
              </a:p>
            </p:txBody>
          </p:sp>
          <p:sp>
            <p:nvSpPr>
              <p:cNvPr id="291857"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58"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es-PA"/>
              </a:p>
            </p:txBody>
          </p:sp>
          <p:sp>
            <p:nvSpPr>
              <p:cNvPr id="291859"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0"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1"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2"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3"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4"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5"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6"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7"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8"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69"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0"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1"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2"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3"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4"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5"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s-PA"/>
              </a:p>
            </p:txBody>
          </p:sp>
          <p:sp>
            <p:nvSpPr>
              <p:cNvPr id="291876"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es-PA"/>
              </a:p>
            </p:txBody>
          </p:sp>
          <p:sp>
            <p:nvSpPr>
              <p:cNvPr id="291877"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es-PA"/>
              </a:p>
            </p:txBody>
          </p:sp>
          <p:sp>
            <p:nvSpPr>
              <p:cNvPr id="291878"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es-PA"/>
              </a:p>
            </p:txBody>
          </p:sp>
          <p:sp>
            <p:nvSpPr>
              <p:cNvPr id="291879"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es-PA"/>
              </a:p>
            </p:txBody>
          </p:sp>
          <p:sp>
            <p:nvSpPr>
              <p:cNvPr id="291880"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es-PA"/>
              </a:p>
            </p:txBody>
          </p:sp>
        </p:grpSp>
      </p:grpSp>
      <p:sp>
        <p:nvSpPr>
          <p:cNvPr id="291881" name="Rectangle 41"/>
          <p:cNvSpPr>
            <a:spLocks noGrp="1" noChangeArrowheads="1"/>
          </p:cNvSpPr>
          <p:nvPr>
            <p:ph type="title"/>
          </p:nvPr>
        </p:nvSpPr>
        <p:spPr bwMode="auto">
          <a:xfrm>
            <a:off x="457200" y="158750"/>
            <a:ext cx="82296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s-ES" smtClean="0"/>
              <a:t>Haga clic para cambiar el estilo de título	</a:t>
            </a:r>
          </a:p>
        </p:txBody>
      </p:sp>
      <p:sp>
        <p:nvSpPr>
          <p:cNvPr id="291882"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91883" name="Rectangle 43"/>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buClrTx/>
              <a:buFontTx/>
              <a:buNone/>
              <a:defRPr sz="1000">
                <a:effectLst>
                  <a:outerShdw blurRad="38100" dist="38100" dir="2700000" algn="tl">
                    <a:srgbClr val="000000"/>
                  </a:outerShdw>
                </a:effectLst>
                <a:latin typeface="+mn-lt"/>
              </a:defRPr>
            </a:lvl1pPr>
          </a:lstStyle>
          <a:p>
            <a:endParaRPr lang="es-ES"/>
          </a:p>
        </p:txBody>
      </p:sp>
      <p:sp>
        <p:nvSpPr>
          <p:cNvPr id="291884" name="Rectangle 4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000">
                <a:effectLst>
                  <a:outerShdw blurRad="38100" dist="38100" dir="2700000" algn="tl">
                    <a:srgbClr val="000000"/>
                  </a:outerShdw>
                </a:effectLst>
                <a:latin typeface="+mn-lt"/>
              </a:defRPr>
            </a:lvl1pPr>
          </a:lstStyle>
          <a:p>
            <a:endParaRPr lang="es-ES"/>
          </a:p>
        </p:txBody>
      </p:sp>
      <p:sp>
        <p:nvSpPr>
          <p:cNvPr id="291885" name="Rectangle 45"/>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000">
                <a:effectLst>
                  <a:outerShdw blurRad="38100" dist="38100" dir="2700000" algn="tl">
                    <a:srgbClr val="000000"/>
                  </a:outerShdw>
                </a:effectLst>
                <a:latin typeface="+mn-lt"/>
              </a:defRPr>
            </a:lvl1pPr>
          </a:lstStyle>
          <a:p>
            <a:fld id="{E739A175-00B7-48B5-9FC9-740F2CE3E1C4}"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Blip>
          <a:blip r:embed="rId19"/>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Blip>
          <a:blip r:embed="rId19"/>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9"/>
        </a:buBlip>
        <a:defRPr sz="2000">
          <a:solidFill>
            <a:schemeClr val="tx1"/>
          </a:solidFill>
          <a:effectLst>
            <a:outerShdw blurRad="38100" dist="38100" dir="2700000" algn="tl">
              <a:srgbClr val="000000"/>
            </a:outerShdw>
          </a:effectLst>
          <a:latin typeface="+mn-lt"/>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576" y="1412776"/>
            <a:ext cx="7772400" cy="3240832"/>
          </a:xfrm>
        </p:spPr>
        <p:txBody>
          <a:bodyPr/>
          <a:lstStyle/>
          <a:p>
            <a:r>
              <a:rPr lang="es-ES_tradnl" sz="6000" b="1" dirty="0" smtClean="0">
                <a:solidFill>
                  <a:srgbClr val="333399"/>
                </a:solidFill>
                <a:latin typeface="Comic Sans MS" pitchFamily="66" charset="0"/>
              </a:rPr>
              <a:t> </a:t>
            </a:r>
            <a:r>
              <a:rPr lang="es-ES_tradnl" sz="6000" b="1" dirty="0">
                <a:solidFill>
                  <a:srgbClr val="333399"/>
                </a:solidFill>
                <a:latin typeface="Comic Sans MS" pitchFamily="66" charset="0"/>
              </a:rPr>
              <a:t/>
            </a:r>
            <a:br>
              <a:rPr lang="es-ES_tradnl" sz="6000" b="1" dirty="0">
                <a:solidFill>
                  <a:srgbClr val="333399"/>
                </a:solidFill>
                <a:latin typeface="Comic Sans MS" pitchFamily="66" charset="0"/>
              </a:rPr>
            </a:br>
            <a:r>
              <a:rPr lang="es-ES_tradnl" sz="6000" b="1" dirty="0">
                <a:solidFill>
                  <a:srgbClr val="333399"/>
                </a:solidFill>
                <a:latin typeface="Comic Sans MS" pitchFamily="66" charset="0"/>
              </a:rPr>
              <a:t>MÉTODOS Y ELEMENTOS DE PROGRAMACIÓN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6" name="Rectangle 4"/>
          <p:cNvSpPr>
            <a:spLocks noGrp="1" noChangeArrowheads="1"/>
          </p:cNvSpPr>
          <p:nvPr>
            <p:ph type="ctrTitle"/>
          </p:nvPr>
        </p:nvSpPr>
        <p:spPr>
          <a:xfrm>
            <a:off x="684213" y="2133600"/>
            <a:ext cx="7775575" cy="2735263"/>
          </a:xfrm>
        </p:spPr>
        <p:txBody>
          <a:bodyPr/>
          <a:lstStyle/>
          <a:p>
            <a:r>
              <a:rPr lang="es-ES" sz="5400">
                <a:solidFill>
                  <a:srgbClr val="333399"/>
                </a:solidFill>
                <a:latin typeface="Comic Sans MS" pitchFamily="66" charset="0"/>
              </a:rPr>
              <a:t>2. Metodología de la programación: </a:t>
            </a:r>
            <a:br>
              <a:rPr lang="es-ES" sz="5400">
                <a:solidFill>
                  <a:srgbClr val="333399"/>
                </a:solidFill>
                <a:latin typeface="Comic Sans MS" pitchFamily="66" charset="0"/>
              </a:rPr>
            </a:br>
            <a:r>
              <a:rPr lang="es-ES" sz="5400">
                <a:solidFill>
                  <a:srgbClr val="333399"/>
                </a:solidFill>
                <a:latin typeface="Comic Sans MS" pitchFamily="66" charset="0"/>
              </a:rPr>
              <a:t>aspectos básicos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3" name="Rectangle 3"/>
          <p:cNvSpPr>
            <a:spLocks noGrp="1" noChangeArrowheads="1"/>
          </p:cNvSpPr>
          <p:nvPr>
            <p:ph type="body" idx="1"/>
          </p:nvPr>
        </p:nvSpPr>
        <p:spPr>
          <a:xfrm>
            <a:off x="323850" y="476250"/>
            <a:ext cx="8559800" cy="5905500"/>
          </a:xfrm>
        </p:spPr>
        <p:txBody>
          <a:bodyPr/>
          <a:lstStyle/>
          <a:p>
            <a:pPr marL="660400" indent="-660400" algn="just">
              <a:lnSpc>
                <a:spcPct val="90000"/>
              </a:lnSpc>
              <a:buFont typeface="Wingdings" pitchFamily="2" charset="2"/>
              <a:buNone/>
            </a:pPr>
            <a:r>
              <a:rPr lang="es-ES_tradnl">
                <a:solidFill>
                  <a:srgbClr val="333399"/>
                </a:solidFill>
                <a:latin typeface="Comic Sans MS" pitchFamily="66" charset="0"/>
              </a:rPr>
              <a:t>La programación puede ser entendida como un </a:t>
            </a:r>
            <a:r>
              <a:rPr lang="es-ES_tradnl" b="1">
                <a:solidFill>
                  <a:srgbClr val="333399"/>
                </a:solidFill>
                <a:latin typeface="Comic Sans MS" pitchFamily="66" charset="0"/>
              </a:rPr>
              <a:t>PROCESO DE SOLUCIÓN DE PROBLEMAS</a:t>
            </a:r>
            <a:r>
              <a:rPr lang="es-ES_tradnl">
                <a:solidFill>
                  <a:srgbClr val="333399"/>
                </a:solidFill>
                <a:latin typeface="Comic Sans MS" pitchFamily="66" charset="0"/>
              </a:rPr>
              <a:t> que tiene lugar en dos etapas:</a:t>
            </a:r>
          </a:p>
          <a:p>
            <a:pPr marL="660400" indent="-660400" algn="ctr">
              <a:lnSpc>
                <a:spcPct val="90000"/>
              </a:lnSpc>
              <a:buFont typeface="Wingdings" pitchFamily="2" charset="2"/>
              <a:buNone/>
            </a:pPr>
            <a:endParaRPr lang="es-ES_tradnl">
              <a:solidFill>
                <a:srgbClr val="333399"/>
              </a:solidFill>
              <a:latin typeface="Comic Sans MS" pitchFamily="66" charset="0"/>
            </a:endParaRPr>
          </a:p>
          <a:p>
            <a:pPr marL="660400" indent="-660400">
              <a:lnSpc>
                <a:spcPct val="90000"/>
              </a:lnSpc>
              <a:buFont typeface="Wingdings" pitchFamily="2" charset="2"/>
              <a:buAutoNum type="arabicPeriod"/>
            </a:pPr>
            <a:r>
              <a:rPr lang="es-ES_tradnl">
                <a:solidFill>
                  <a:srgbClr val="333399"/>
                </a:solidFill>
                <a:latin typeface="Comic Sans MS" pitchFamily="66" charset="0"/>
              </a:rPr>
              <a:t>Obtener la </a:t>
            </a:r>
            <a:r>
              <a:rPr lang="es-ES_tradnl" b="1">
                <a:solidFill>
                  <a:srgbClr val="333399"/>
                </a:solidFill>
                <a:latin typeface="Comic Sans MS" pitchFamily="66" charset="0"/>
              </a:rPr>
              <a:t>solución del problema</a:t>
            </a:r>
            <a:r>
              <a:rPr lang="es-ES_tradnl">
                <a:solidFill>
                  <a:srgbClr val="333399"/>
                </a:solidFill>
                <a:latin typeface="Comic Sans MS" pitchFamily="66" charset="0"/>
              </a:rPr>
              <a:t>. Comprende:</a:t>
            </a:r>
          </a:p>
          <a:p>
            <a:pPr marL="1035050" lvl="1" indent="-577850">
              <a:lnSpc>
                <a:spcPct val="90000"/>
              </a:lnSpc>
              <a:buFont typeface="Wingdings" pitchFamily="2" charset="2"/>
              <a:buAutoNum type="alphaLcPeriod"/>
            </a:pPr>
            <a:r>
              <a:rPr lang="es-ES_tradnl" sz="3200">
                <a:solidFill>
                  <a:srgbClr val="333399"/>
                </a:solidFill>
                <a:latin typeface="Comic Sans MS" pitchFamily="66" charset="0"/>
              </a:rPr>
              <a:t>un </a:t>
            </a:r>
            <a:r>
              <a:rPr lang="es-ES_tradnl" sz="3200" b="1">
                <a:solidFill>
                  <a:srgbClr val="333399"/>
                </a:solidFill>
                <a:latin typeface="Comic Sans MS" pitchFamily="66" charset="0"/>
              </a:rPr>
              <a:t>análisis</a:t>
            </a:r>
            <a:r>
              <a:rPr lang="es-ES_tradnl" sz="3200">
                <a:solidFill>
                  <a:srgbClr val="333399"/>
                </a:solidFill>
                <a:latin typeface="Comic Sans MS" pitchFamily="66" charset="0"/>
              </a:rPr>
              <a:t> detallado de la situación </a:t>
            </a:r>
          </a:p>
          <a:p>
            <a:pPr marL="1035050" lvl="1" indent="-577850">
              <a:lnSpc>
                <a:spcPct val="90000"/>
              </a:lnSpc>
              <a:buFont typeface="Wingdings" pitchFamily="2" charset="2"/>
              <a:buAutoNum type="alphaLcPeriod"/>
            </a:pPr>
            <a:r>
              <a:rPr lang="es-ES_tradnl" sz="3200">
                <a:solidFill>
                  <a:srgbClr val="333399"/>
                </a:solidFill>
                <a:latin typeface="Comic Sans MS" pitchFamily="66" charset="0"/>
              </a:rPr>
              <a:t>y, la búsqueda de </a:t>
            </a:r>
            <a:r>
              <a:rPr lang="es-ES_tradnl" sz="3200" b="1">
                <a:solidFill>
                  <a:srgbClr val="333399"/>
                </a:solidFill>
                <a:latin typeface="Comic Sans MS" pitchFamily="66" charset="0"/>
              </a:rPr>
              <a:t>tácticas</a:t>
            </a:r>
            <a:r>
              <a:rPr lang="es-ES_tradnl" sz="3200">
                <a:solidFill>
                  <a:srgbClr val="333399"/>
                </a:solidFill>
                <a:latin typeface="Comic Sans MS" pitchFamily="66" charset="0"/>
              </a:rPr>
              <a:t> que conduzcan a la solución</a:t>
            </a:r>
          </a:p>
          <a:p>
            <a:pPr marL="660400" indent="-660400">
              <a:lnSpc>
                <a:spcPct val="90000"/>
              </a:lnSpc>
              <a:buFont typeface="Wingdings" pitchFamily="2" charset="2"/>
              <a:buAutoNum type="arabicPeriod" startAt="2"/>
            </a:pPr>
            <a:r>
              <a:rPr lang="es-ES_tradnl" b="1">
                <a:solidFill>
                  <a:srgbClr val="333399"/>
                </a:solidFill>
                <a:latin typeface="Comic Sans MS" pitchFamily="66" charset="0"/>
              </a:rPr>
              <a:t>Codificar</a:t>
            </a:r>
            <a:r>
              <a:rPr lang="es-ES_tradnl">
                <a:solidFill>
                  <a:srgbClr val="333399"/>
                </a:solidFill>
                <a:latin typeface="Comic Sans MS" pitchFamily="66" charset="0"/>
              </a:rPr>
              <a:t> esta información en un lenguaje informático concreto</a:t>
            </a:r>
          </a:p>
          <a:p>
            <a:pPr marL="660400" indent="-660400">
              <a:lnSpc>
                <a:spcPct val="90000"/>
              </a:lnSpc>
              <a:buFont typeface="Wingdings" pitchFamily="2" charset="2"/>
              <a:buNone/>
            </a:pPr>
            <a:endParaRPr lang="es-ES_tradnl">
              <a:solidFill>
                <a:srgbClr val="3333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5940" name="Rectangle 4"/>
          <p:cNvSpPr>
            <a:spLocks noGrp="1" noChangeArrowheads="1"/>
          </p:cNvSpPr>
          <p:nvPr>
            <p:ph type="title"/>
          </p:nvPr>
        </p:nvSpPr>
        <p:spPr>
          <a:xfrm>
            <a:off x="457200" y="158750"/>
            <a:ext cx="8229600" cy="461963"/>
          </a:xfrm>
        </p:spPr>
        <p:txBody>
          <a:bodyPr/>
          <a:lstStyle/>
          <a:p>
            <a:pPr algn="l"/>
            <a:r>
              <a:rPr lang="es-ES" sz="3200" b="1">
                <a:latin typeface="Comic Sans MS" pitchFamily="66" charset="0"/>
              </a:rPr>
              <a:t>El método general de programación es:</a:t>
            </a:r>
          </a:p>
        </p:txBody>
      </p:sp>
      <p:sp>
        <p:nvSpPr>
          <p:cNvPr id="295944" name="Cloud"/>
          <p:cNvSpPr>
            <a:spLocks noChangeAspect="1" noEditPoints="1" noChangeArrowheads="1"/>
          </p:cNvSpPr>
          <p:nvPr/>
        </p:nvSpPr>
        <p:spPr bwMode="auto">
          <a:xfrm>
            <a:off x="539750" y="836613"/>
            <a:ext cx="2743200" cy="9366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s-PA"/>
          </a:p>
        </p:txBody>
      </p:sp>
      <p:sp>
        <p:nvSpPr>
          <p:cNvPr id="295945" name="Text Box 9"/>
          <p:cNvSpPr txBox="1">
            <a:spLocks noChangeArrowheads="1"/>
          </p:cNvSpPr>
          <p:nvPr/>
        </p:nvSpPr>
        <p:spPr bwMode="auto">
          <a:xfrm>
            <a:off x="1116013" y="1125538"/>
            <a:ext cx="2016125" cy="366712"/>
          </a:xfrm>
          <a:prstGeom prst="rect">
            <a:avLst/>
          </a:prstGeom>
          <a:noFill/>
          <a:ln w="9525">
            <a:noFill/>
            <a:miter lim="800000"/>
            <a:headEnd/>
            <a:tailEnd/>
          </a:ln>
          <a:effectLst/>
        </p:spPr>
        <p:txBody>
          <a:bodyPr>
            <a:spAutoFit/>
          </a:bodyPr>
          <a:lstStyle/>
          <a:p>
            <a:pPr algn="l">
              <a:spcBef>
                <a:spcPct val="50000"/>
              </a:spcBef>
              <a:buClrTx/>
              <a:buFontTx/>
              <a:buNone/>
            </a:pPr>
            <a:r>
              <a:rPr lang="es-ES" sz="1800" b="1">
                <a:effectLst/>
                <a:latin typeface="Verdana" pitchFamily="34" charset="0"/>
              </a:rPr>
              <a:t>PROBLEMA</a:t>
            </a:r>
          </a:p>
        </p:txBody>
      </p:sp>
      <p:sp>
        <p:nvSpPr>
          <p:cNvPr id="295946" name="Cloud"/>
          <p:cNvSpPr>
            <a:spLocks noChangeAspect="1" noEditPoints="1" noChangeArrowheads="1"/>
          </p:cNvSpPr>
          <p:nvPr/>
        </p:nvSpPr>
        <p:spPr bwMode="auto">
          <a:xfrm>
            <a:off x="539750" y="3213100"/>
            <a:ext cx="2743200" cy="9366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s-PA"/>
          </a:p>
        </p:txBody>
      </p:sp>
      <p:sp>
        <p:nvSpPr>
          <p:cNvPr id="295947" name="Cloud"/>
          <p:cNvSpPr>
            <a:spLocks noChangeAspect="1" noEditPoints="1" noChangeArrowheads="1"/>
          </p:cNvSpPr>
          <p:nvPr/>
        </p:nvSpPr>
        <p:spPr bwMode="auto">
          <a:xfrm>
            <a:off x="611188" y="5373688"/>
            <a:ext cx="2743200" cy="9366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endParaRPr lang="es-PA"/>
          </a:p>
        </p:txBody>
      </p:sp>
      <p:sp>
        <p:nvSpPr>
          <p:cNvPr id="295948" name="Text Box 12"/>
          <p:cNvSpPr txBox="1">
            <a:spLocks noChangeArrowheads="1"/>
          </p:cNvSpPr>
          <p:nvPr/>
        </p:nvSpPr>
        <p:spPr bwMode="auto">
          <a:xfrm>
            <a:off x="900113" y="3357563"/>
            <a:ext cx="2160587" cy="641350"/>
          </a:xfrm>
          <a:prstGeom prst="rect">
            <a:avLst/>
          </a:prstGeom>
          <a:noFill/>
          <a:ln w="9525">
            <a:noFill/>
            <a:miter lim="800000"/>
            <a:headEnd/>
            <a:tailEnd/>
          </a:ln>
          <a:effectLst/>
        </p:spPr>
        <p:txBody>
          <a:bodyPr>
            <a:spAutoFit/>
          </a:bodyPr>
          <a:lstStyle/>
          <a:p>
            <a:pPr algn="l">
              <a:spcBef>
                <a:spcPct val="50000"/>
              </a:spcBef>
              <a:buClrTx/>
              <a:buFontTx/>
              <a:buNone/>
            </a:pPr>
            <a:r>
              <a:rPr lang="es-ES" sz="1800" b="1">
                <a:effectLst/>
                <a:latin typeface="Verdana" pitchFamily="34" charset="0"/>
              </a:rPr>
              <a:t>INFORME ALGORÍTMICO</a:t>
            </a:r>
          </a:p>
        </p:txBody>
      </p:sp>
      <p:sp>
        <p:nvSpPr>
          <p:cNvPr id="295949" name="Text Box 13"/>
          <p:cNvSpPr txBox="1">
            <a:spLocks noChangeArrowheads="1"/>
          </p:cNvSpPr>
          <p:nvPr/>
        </p:nvSpPr>
        <p:spPr bwMode="auto">
          <a:xfrm>
            <a:off x="1116013" y="5734050"/>
            <a:ext cx="2016125" cy="366713"/>
          </a:xfrm>
          <a:prstGeom prst="rect">
            <a:avLst/>
          </a:prstGeom>
          <a:noFill/>
          <a:ln w="9525">
            <a:noFill/>
            <a:miter lim="800000"/>
            <a:headEnd/>
            <a:tailEnd/>
          </a:ln>
          <a:effectLst/>
        </p:spPr>
        <p:txBody>
          <a:bodyPr>
            <a:spAutoFit/>
          </a:bodyPr>
          <a:lstStyle/>
          <a:p>
            <a:pPr algn="l">
              <a:spcBef>
                <a:spcPct val="50000"/>
              </a:spcBef>
              <a:buClrTx/>
              <a:buFontTx/>
              <a:buNone/>
            </a:pPr>
            <a:r>
              <a:rPr lang="es-ES" sz="1800" b="1">
                <a:effectLst/>
                <a:latin typeface="Verdana" pitchFamily="34" charset="0"/>
              </a:rPr>
              <a:t>PROGRAMA</a:t>
            </a:r>
          </a:p>
        </p:txBody>
      </p:sp>
      <p:cxnSp>
        <p:nvCxnSpPr>
          <p:cNvPr id="295950" name="AutoShape 14"/>
          <p:cNvCxnSpPr>
            <a:cxnSpLocks noChangeShapeType="1"/>
          </p:cNvCxnSpPr>
          <p:nvPr/>
        </p:nvCxnSpPr>
        <p:spPr bwMode="auto">
          <a:xfrm>
            <a:off x="1835150" y="1773238"/>
            <a:ext cx="71438" cy="1495425"/>
          </a:xfrm>
          <a:prstGeom prst="straightConnector1">
            <a:avLst/>
          </a:prstGeom>
          <a:noFill/>
          <a:ln w="63500">
            <a:solidFill>
              <a:schemeClr val="tx1"/>
            </a:solidFill>
            <a:round/>
            <a:headEnd/>
            <a:tailEnd type="triangle" w="med" len="med"/>
          </a:ln>
          <a:effectLst/>
        </p:spPr>
      </p:cxnSp>
      <p:cxnSp>
        <p:nvCxnSpPr>
          <p:cNvPr id="295952" name="AutoShape 16"/>
          <p:cNvCxnSpPr>
            <a:cxnSpLocks noChangeShapeType="1"/>
            <a:stCxn id="295946" idx="1"/>
            <a:endCxn id="295947" idx="3"/>
          </p:cNvCxnSpPr>
          <p:nvPr/>
        </p:nvCxnSpPr>
        <p:spPr bwMode="auto">
          <a:xfrm>
            <a:off x="1911350" y="4148138"/>
            <a:ext cx="71438" cy="1279525"/>
          </a:xfrm>
          <a:prstGeom prst="straightConnector1">
            <a:avLst/>
          </a:prstGeom>
          <a:noFill/>
          <a:ln w="63500">
            <a:solidFill>
              <a:schemeClr val="tx1"/>
            </a:solidFill>
            <a:round/>
            <a:headEnd/>
            <a:tailEnd type="triangle" w="med" len="med"/>
          </a:ln>
          <a:effectLst/>
        </p:spPr>
      </p:cxnSp>
      <p:sp>
        <p:nvSpPr>
          <p:cNvPr id="295953" name="Text Box 17"/>
          <p:cNvSpPr txBox="1">
            <a:spLocks noChangeArrowheads="1"/>
          </p:cNvSpPr>
          <p:nvPr/>
        </p:nvSpPr>
        <p:spPr bwMode="auto">
          <a:xfrm>
            <a:off x="468313" y="2205038"/>
            <a:ext cx="1366837" cy="641350"/>
          </a:xfrm>
          <a:prstGeom prst="rect">
            <a:avLst/>
          </a:prstGeom>
          <a:noFill/>
          <a:ln w="9525">
            <a:noFill/>
            <a:miter lim="800000"/>
            <a:headEnd/>
            <a:tailEnd/>
          </a:ln>
          <a:effectLst/>
        </p:spPr>
        <p:txBody>
          <a:bodyPr>
            <a:spAutoFit/>
          </a:bodyPr>
          <a:lstStyle/>
          <a:p>
            <a:pPr algn="l">
              <a:spcBef>
                <a:spcPct val="50000"/>
              </a:spcBef>
              <a:buClrTx/>
              <a:buFontTx/>
              <a:buNone/>
            </a:pPr>
            <a:r>
              <a:rPr lang="es-ES" sz="1800">
                <a:effectLst/>
                <a:latin typeface="Verdana" pitchFamily="34" charset="0"/>
              </a:rPr>
              <a:t>Análisis y resolución</a:t>
            </a:r>
          </a:p>
        </p:txBody>
      </p:sp>
      <p:sp>
        <p:nvSpPr>
          <p:cNvPr id="295954" name="Text Box 18"/>
          <p:cNvSpPr txBox="1">
            <a:spLocks noChangeArrowheads="1"/>
          </p:cNvSpPr>
          <p:nvPr/>
        </p:nvSpPr>
        <p:spPr bwMode="auto">
          <a:xfrm>
            <a:off x="250825" y="4508500"/>
            <a:ext cx="1584325" cy="366713"/>
          </a:xfrm>
          <a:prstGeom prst="rect">
            <a:avLst/>
          </a:prstGeom>
          <a:noFill/>
          <a:ln w="9525">
            <a:noFill/>
            <a:miter lim="800000"/>
            <a:headEnd/>
            <a:tailEnd/>
          </a:ln>
          <a:effectLst/>
        </p:spPr>
        <p:txBody>
          <a:bodyPr>
            <a:spAutoFit/>
          </a:bodyPr>
          <a:lstStyle/>
          <a:p>
            <a:pPr algn="l">
              <a:spcBef>
                <a:spcPct val="50000"/>
              </a:spcBef>
              <a:buClrTx/>
              <a:buFontTx/>
              <a:buNone/>
            </a:pPr>
            <a:r>
              <a:rPr lang="es-ES" sz="1800">
                <a:effectLst/>
                <a:latin typeface="Verdana" pitchFamily="34" charset="0"/>
              </a:rPr>
              <a:t>Codificación</a:t>
            </a:r>
          </a:p>
        </p:txBody>
      </p:sp>
      <p:sp>
        <p:nvSpPr>
          <p:cNvPr id="295956" name="Rectangle 20"/>
          <p:cNvSpPr>
            <a:spLocks noChangeArrowheads="1"/>
          </p:cNvSpPr>
          <p:nvPr/>
        </p:nvSpPr>
        <p:spPr bwMode="auto">
          <a:xfrm>
            <a:off x="3419475" y="549275"/>
            <a:ext cx="5508625" cy="6119813"/>
          </a:xfrm>
          <a:prstGeom prst="rect">
            <a:avLst/>
          </a:prstGeom>
          <a:noFill/>
          <a:ln w="9525">
            <a:noFill/>
            <a:miter lim="800000"/>
            <a:headEnd/>
            <a:tailEnd/>
          </a:ln>
          <a:effectLst/>
        </p:spPr>
        <p:txBody>
          <a:bodyPr/>
          <a:lstStyle/>
          <a:p>
            <a:pPr marL="533400" indent="-533400" algn="l">
              <a:lnSpc>
                <a:spcPct val="90000"/>
              </a:lnSpc>
            </a:pPr>
            <a:r>
              <a:rPr lang="es-ES_tradnl" sz="2000" b="1">
                <a:solidFill>
                  <a:srgbClr val="333399"/>
                </a:solidFill>
                <a:effectLst>
                  <a:outerShdw blurRad="38100" dist="38100" dir="2700000" algn="tl">
                    <a:srgbClr val="000000"/>
                  </a:outerShdw>
                </a:effectLst>
              </a:rPr>
              <a:t>1. PROBLEMA</a:t>
            </a:r>
            <a:r>
              <a:rPr lang="es-ES_tradnl" sz="2000">
                <a:solidFill>
                  <a:srgbClr val="333399"/>
                </a:solidFill>
                <a:effectLst>
                  <a:outerShdw blurRad="38100" dist="38100" dir="2700000" algn="tl">
                    <a:srgbClr val="000000"/>
                  </a:outerShdw>
                </a:effectLst>
              </a:rPr>
              <a:t>: actividad que no sabemos cómo llevar a cabo</a:t>
            </a:r>
          </a:p>
          <a:p>
            <a:pPr marL="533400" indent="-533400" algn="l">
              <a:lnSpc>
                <a:spcPct val="90000"/>
              </a:lnSpc>
            </a:pPr>
            <a:endParaRPr lang="es-ES_tradnl" sz="2000">
              <a:solidFill>
                <a:srgbClr val="333399"/>
              </a:solidFill>
              <a:effectLst>
                <a:outerShdw blurRad="38100" dist="38100" dir="2700000" algn="tl">
                  <a:srgbClr val="000000"/>
                </a:outerShdw>
              </a:effectLst>
            </a:endParaRPr>
          </a:p>
          <a:p>
            <a:pPr marL="533400" indent="-533400" algn="l">
              <a:lnSpc>
                <a:spcPct val="90000"/>
              </a:lnSpc>
            </a:pPr>
            <a:r>
              <a:rPr lang="es-ES_tradnl" sz="2000" b="1">
                <a:solidFill>
                  <a:srgbClr val="333399"/>
                </a:solidFill>
                <a:effectLst>
                  <a:outerShdw blurRad="38100" dist="38100" dir="2700000" algn="tl">
                    <a:srgbClr val="000000"/>
                  </a:outerShdw>
                </a:effectLst>
              </a:rPr>
              <a:t>2. INFORME ALGORITMICO</a:t>
            </a:r>
            <a:r>
              <a:rPr lang="es-ES_tradnl" sz="2000">
                <a:solidFill>
                  <a:srgbClr val="333399"/>
                </a:solidFill>
                <a:effectLst>
                  <a:outerShdw blurRad="38100" dist="38100" dir="2700000" algn="tl">
                    <a:srgbClr val="000000"/>
                  </a:outerShdw>
                </a:effectLst>
              </a:rPr>
              <a:t>: la actividad se analiza en busca de la forma de resolución. El resultado se plasma en un informe que contiene:</a:t>
            </a:r>
          </a:p>
          <a:p>
            <a:pPr marL="914400" lvl="1" indent="-457200" algn="l">
              <a:lnSpc>
                <a:spcPct val="90000"/>
              </a:lnSpc>
              <a:buClrTx/>
              <a:buFont typeface="Wingdings" pitchFamily="2" charset="2"/>
              <a:buAutoNum type="alphaLcPeriod"/>
            </a:pPr>
            <a:r>
              <a:rPr lang="es-ES_tradnl" sz="2000">
                <a:solidFill>
                  <a:srgbClr val="333399"/>
                </a:solidFill>
                <a:effectLst>
                  <a:outerShdw blurRad="38100" dist="38100" dir="2700000" algn="tl">
                    <a:srgbClr val="000000"/>
                  </a:outerShdw>
                </a:effectLst>
              </a:rPr>
              <a:t>La descripción de la tarea y la enumeración de los objetivos a conseguir </a:t>
            </a:r>
          </a:p>
          <a:p>
            <a:pPr marL="914400" lvl="1" indent="-457200" algn="l">
              <a:lnSpc>
                <a:spcPct val="90000"/>
              </a:lnSpc>
              <a:buClrTx/>
              <a:buFont typeface="Wingdings" pitchFamily="2" charset="2"/>
              <a:buAutoNum type="alphaLcPeriod"/>
            </a:pPr>
            <a:r>
              <a:rPr lang="es-ES_tradnl" sz="2000">
                <a:solidFill>
                  <a:srgbClr val="333399"/>
                </a:solidFill>
                <a:effectLst>
                  <a:outerShdw blurRad="38100" dist="38100" dir="2700000" algn="tl">
                    <a:srgbClr val="000000"/>
                  </a:outerShdw>
                </a:effectLst>
              </a:rPr>
              <a:t>El procedimiento empleado</a:t>
            </a:r>
          </a:p>
          <a:p>
            <a:pPr marL="914400" lvl="1" indent="-457200" algn="l">
              <a:lnSpc>
                <a:spcPct val="90000"/>
              </a:lnSpc>
              <a:buClrTx/>
              <a:buFont typeface="Wingdings" pitchFamily="2" charset="2"/>
              <a:buAutoNum type="alphaLcPeriod"/>
            </a:pPr>
            <a:r>
              <a:rPr lang="es-ES_tradnl" sz="2000">
                <a:solidFill>
                  <a:srgbClr val="333399"/>
                </a:solidFill>
                <a:effectLst>
                  <a:outerShdw blurRad="38100" dist="38100" dir="2700000" algn="tl">
                    <a:srgbClr val="000000"/>
                  </a:outerShdw>
                </a:effectLst>
              </a:rPr>
              <a:t>Los recursos y elementos necesarios</a:t>
            </a:r>
          </a:p>
          <a:p>
            <a:pPr marL="914400" lvl="1" indent="-457200" algn="l">
              <a:lnSpc>
                <a:spcPct val="90000"/>
              </a:lnSpc>
              <a:buClrTx/>
              <a:buFont typeface="Wingdings" pitchFamily="2" charset="2"/>
              <a:buAutoNum type="alphaLcPeriod"/>
            </a:pPr>
            <a:r>
              <a:rPr lang="es-ES_tradnl" sz="2000">
                <a:solidFill>
                  <a:srgbClr val="333399"/>
                </a:solidFill>
                <a:effectLst>
                  <a:outerShdw blurRad="38100" dist="38100" dir="2700000" algn="tl">
                    <a:srgbClr val="000000"/>
                  </a:outerShdw>
                </a:effectLst>
              </a:rPr>
              <a:t>El algoritmo (la secuencia en la que hay que realizar cada una de las operaciones)</a:t>
            </a:r>
          </a:p>
          <a:p>
            <a:pPr marL="914400" lvl="1" indent="-457200" algn="l">
              <a:lnSpc>
                <a:spcPct val="90000"/>
              </a:lnSpc>
              <a:buClrTx/>
            </a:pPr>
            <a:endParaRPr lang="es-ES_tradnl" sz="2000">
              <a:solidFill>
                <a:srgbClr val="333399"/>
              </a:solidFill>
              <a:effectLst>
                <a:outerShdw blurRad="38100" dist="38100" dir="2700000" algn="tl">
                  <a:srgbClr val="000000"/>
                </a:outerShdw>
              </a:effectLst>
            </a:endParaRPr>
          </a:p>
          <a:p>
            <a:pPr marL="533400" indent="-533400" algn="l">
              <a:lnSpc>
                <a:spcPct val="90000"/>
              </a:lnSpc>
            </a:pPr>
            <a:r>
              <a:rPr lang="es-ES_tradnl" sz="2000" b="1">
                <a:solidFill>
                  <a:srgbClr val="333399"/>
                </a:solidFill>
                <a:effectLst>
                  <a:outerShdw blurRad="38100" dist="38100" dir="2700000" algn="tl">
                    <a:srgbClr val="000000"/>
                  </a:outerShdw>
                </a:effectLst>
              </a:rPr>
              <a:t>3. PROGRAMA</a:t>
            </a:r>
            <a:r>
              <a:rPr lang="es-ES_tradnl" sz="2000">
                <a:solidFill>
                  <a:srgbClr val="333399"/>
                </a:solidFill>
                <a:effectLst>
                  <a:outerShdw blurRad="38100" dist="38100" dir="2700000" algn="tl">
                    <a:srgbClr val="000000"/>
                  </a:outerShdw>
                </a:effectLst>
              </a:rPr>
              <a:t>: el algoritmo, traducido a un lenguaje de programación específico, se convierte en un programa que el ordenador puede ejecutar</a:t>
            </a:r>
            <a:endParaRPr lang="es-ES" sz="2000">
              <a:solidFill>
                <a:srgbClr val="333399"/>
              </a:solidFill>
              <a:effectLst>
                <a:outerShdw blurRad="38100" dist="38100" dir="2700000" algn="tl">
                  <a:srgbClr val="000000"/>
                </a:outerShdw>
              </a:effectLst>
            </a:endParaRPr>
          </a:p>
          <a:p>
            <a:pPr marL="533400" indent="-533400" algn="l">
              <a:lnSpc>
                <a:spcPct val="90000"/>
              </a:lnSpc>
              <a:buFont typeface="Wingdings" pitchFamily="2" charset="2"/>
              <a:buChar char="n"/>
            </a:pPr>
            <a:endParaRPr lang="es-ES" sz="2000">
              <a:solidFill>
                <a:srgbClr val="333399"/>
              </a:solidFill>
              <a:effectLst>
                <a:outerShdw blurRad="38100" dist="38100" dir="2700000" algn="tl">
                  <a:srgbClr val="000000"/>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395288" y="1052513"/>
            <a:ext cx="8229600" cy="476250"/>
          </a:xfrm>
        </p:spPr>
        <p:txBody>
          <a:bodyPr/>
          <a:lstStyle/>
          <a:p>
            <a:pPr algn="l"/>
            <a:r>
              <a:rPr lang="es-ES_tradnl" sz="4000">
                <a:solidFill>
                  <a:srgbClr val="333399"/>
                </a:solidFill>
                <a:latin typeface="Comic Sans MS" pitchFamily="66" charset="0"/>
              </a:rPr>
              <a:t>¿Qué es un algoritmo?</a:t>
            </a:r>
            <a:endParaRPr lang="es-ES" sz="4000">
              <a:solidFill>
                <a:srgbClr val="333399"/>
              </a:solidFill>
              <a:latin typeface="Comic Sans MS" pitchFamily="66" charset="0"/>
            </a:endParaRPr>
          </a:p>
        </p:txBody>
      </p:sp>
      <p:sp>
        <p:nvSpPr>
          <p:cNvPr id="215043" name="Rectangle 3"/>
          <p:cNvSpPr>
            <a:spLocks noGrp="1" noChangeArrowheads="1"/>
          </p:cNvSpPr>
          <p:nvPr>
            <p:ph type="body" idx="1"/>
          </p:nvPr>
        </p:nvSpPr>
        <p:spPr>
          <a:xfrm>
            <a:off x="611188" y="1844675"/>
            <a:ext cx="7772400" cy="4537075"/>
          </a:xfrm>
        </p:spPr>
        <p:txBody>
          <a:bodyPr/>
          <a:lstStyle/>
          <a:p>
            <a:pPr marL="609600" indent="-609600">
              <a:lnSpc>
                <a:spcPct val="80000"/>
              </a:lnSpc>
              <a:buFont typeface="Wingdings" pitchFamily="2" charset="2"/>
              <a:buNone/>
            </a:pPr>
            <a:endParaRPr lang="es-ES_tradnl" sz="2400" b="1">
              <a:solidFill>
                <a:srgbClr val="333399"/>
              </a:solidFill>
              <a:latin typeface="Comic Sans MS" pitchFamily="66" charset="0"/>
            </a:endParaRPr>
          </a:p>
          <a:p>
            <a:pPr marL="609600" indent="-609600">
              <a:lnSpc>
                <a:spcPct val="80000"/>
              </a:lnSpc>
              <a:buFont typeface="Wingdings" pitchFamily="2" charset="2"/>
              <a:buNone/>
            </a:pPr>
            <a:r>
              <a:rPr lang="es-ES_tradnl" sz="2400" b="1">
                <a:solidFill>
                  <a:srgbClr val="333399"/>
                </a:solidFill>
                <a:latin typeface="Comic Sans MS" pitchFamily="66" charset="0"/>
              </a:rPr>
              <a:t>Un método para resolver un problema mediante una serie de pasos precisos, definidos, finitos</a:t>
            </a:r>
          </a:p>
          <a:p>
            <a:pPr marL="609600" indent="-609600">
              <a:lnSpc>
                <a:spcPct val="80000"/>
              </a:lnSpc>
              <a:buFont typeface="Wingdings" pitchFamily="2" charset="2"/>
              <a:buNone/>
            </a:pPr>
            <a:endParaRPr lang="es-ES_tradnl" sz="2400" b="1">
              <a:solidFill>
                <a:srgbClr val="333399"/>
              </a:solidFill>
              <a:latin typeface="Comic Sans MS" pitchFamily="66" charset="0"/>
            </a:endParaRPr>
          </a:p>
          <a:p>
            <a:pPr marL="609600" indent="-609600">
              <a:lnSpc>
                <a:spcPct val="80000"/>
              </a:lnSpc>
              <a:buFont typeface="Wingdings" pitchFamily="2" charset="2"/>
              <a:buChar char="ü"/>
            </a:pPr>
            <a:r>
              <a:rPr lang="es-ES_tradnl" sz="2400" b="1">
                <a:solidFill>
                  <a:srgbClr val="333399"/>
                </a:solidFill>
                <a:latin typeface="Comic Sans MS" pitchFamily="66" charset="0"/>
              </a:rPr>
              <a:t>precisos</a:t>
            </a:r>
            <a:r>
              <a:rPr lang="es-ES_tradnl" sz="2400">
                <a:solidFill>
                  <a:srgbClr val="333399"/>
                </a:solidFill>
                <a:latin typeface="Comic Sans MS" pitchFamily="66" charset="0"/>
              </a:rPr>
              <a:t>: indicar el orden de presentación de cada paso</a:t>
            </a:r>
          </a:p>
          <a:p>
            <a:pPr marL="609600" indent="-609600">
              <a:lnSpc>
                <a:spcPct val="80000"/>
              </a:lnSpc>
              <a:buFont typeface="Wingdings" pitchFamily="2" charset="2"/>
              <a:buChar char="ü"/>
            </a:pPr>
            <a:r>
              <a:rPr lang="es-ES_tradnl" sz="2400" b="1">
                <a:solidFill>
                  <a:srgbClr val="333399"/>
                </a:solidFill>
                <a:latin typeface="Comic Sans MS" pitchFamily="66" charset="0"/>
              </a:rPr>
              <a:t>definidos</a:t>
            </a:r>
            <a:r>
              <a:rPr lang="es-ES_tradnl" sz="2400">
                <a:solidFill>
                  <a:srgbClr val="333399"/>
                </a:solidFill>
                <a:latin typeface="Comic Sans MS" pitchFamily="66" charset="0"/>
              </a:rPr>
              <a:t>: si se siguen dos veces se obtiene igual resultado</a:t>
            </a:r>
          </a:p>
          <a:p>
            <a:pPr marL="609600" indent="-609600">
              <a:lnSpc>
                <a:spcPct val="80000"/>
              </a:lnSpc>
              <a:buFont typeface="Wingdings" pitchFamily="2" charset="2"/>
              <a:buChar char="ü"/>
            </a:pPr>
            <a:r>
              <a:rPr lang="es-ES_tradnl" sz="2400" b="1">
                <a:solidFill>
                  <a:srgbClr val="333399"/>
                </a:solidFill>
                <a:latin typeface="Comic Sans MS" pitchFamily="66" charset="0"/>
              </a:rPr>
              <a:t>finitos</a:t>
            </a:r>
            <a:r>
              <a:rPr lang="es-ES_tradnl" sz="2400">
                <a:solidFill>
                  <a:srgbClr val="333399"/>
                </a:solidFill>
                <a:latin typeface="Comic Sans MS" pitchFamily="66" charset="0"/>
              </a:rPr>
              <a:t>: tiene un número determinado de pasos</a:t>
            </a:r>
          </a:p>
          <a:p>
            <a:pPr marL="609600" indent="-609600">
              <a:lnSpc>
                <a:spcPct val="80000"/>
              </a:lnSpc>
              <a:buFont typeface="Wingdings" pitchFamily="2" charset="2"/>
              <a:buNone/>
            </a:pPr>
            <a:endParaRPr lang="es-ES_tradnl" sz="2400">
              <a:solidFill>
                <a:srgbClr val="333399"/>
              </a:solidFill>
              <a:latin typeface="Comic Sans MS" pitchFamily="66" charset="0"/>
            </a:endParaRPr>
          </a:p>
          <a:p>
            <a:pPr marL="609600" indent="-609600">
              <a:lnSpc>
                <a:spcPct val="80000"/>
              </a:lnSpc>
              <a:buFont typeface="Wingdings" pitchFamily="2" charset="2"/>
              <a:buNone/>
            </a:pPr>
            <a:r>
              <a:rPr lang="es-ES_tradnl" sz="2400">
                <a:solidFill>
                  <a:srgbClr val="333399"/>
                </a:solidFill>
                <a:latin typeface="Comic Sans MS" pitchFamily="66" charset="0"/>
              </a:rPr>
              <a:t/>
            </a:r>
            <a:br>
              <a:rPr lang="es-ES_tradnl" sz="2400">
                <a:solidFill>
                  <a:srgbClr val="333399"/>
                </a:solidFill>
                <a:latin typeface="Comic Sans MS" pitchFamily="66" charset="0"/>
              </a:rPr>
            </a:br>
            <a:endParaRPr lang="es-ES" sz="2400">
              <a:solidFill>
                <a:srgbClr val="3333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35173" name="Picture 5" descr="tema_30008"/>
          <p:cNvPicPr>
            <a:picLocks noChangeAspect="1" noChangeArrowheads="1"/>
          </p:cNvPicPr>
          <p:nvPr>
            <p:ph/>
          </p:nvPr>
        </p:nvPicPr>
        <p:blipFill>
          <a:blip r:embed="rId2" cstate="print"/>
          <a:srcRect l="54214" t="4684" r="7458"/>
          <a:stretch>
            <a:fillRect/>
          </a:stretch>
        </p:blipFill>
        <p:spPr>
          <a:xfrm>
            <a:off x="395288" y="981075"/>
            <a:ext cx="3678237" cy="5472113"/>
          </a:xfrm>
          <a:noFill/>
          <a:ln/>
        </p:spPr>
      </p:pic>
      <p:sp>
        <p:nvSpPr>
          <p:cNvPr id="135175" name="Rectangle 7"/>
          <p:cNvSpPr>
            <a:spLocks noChangeArrowheads="1"/>
          </p:cNvSpPr>
          <p:nvPr/>
        </p:nvSpPr>
        <p:spPr bwMode="auto">
          <a:xfrm>
            <a:off x="4211638" y="2420938"/>
            <a:ext cx="4643437" cy="2044700"/>
          </a:xfrm>
          <a:prstGeom prst="rect">
            <a:avLst/>
          </a:prstGeom>
          <a:noFill/>
          <a:ln w="9525">
            <a:noFill/>
            <a:miter lim="800000"/>
            <a:headEnd/>
            <a:tailEnd/>
          </a:ln>
          <a:effectLst/>
        </p:spPr>
        <p:txBody>
          <a:bodyPr>
            <a:spAutoFit/>
          </a:bodyPr>
          <a:lstStyle/>
          <a:p>
            <a:pPr algn="l">
              <a:lnSpc>
                <a:spcPct val="80000"/>
              </a:lnSpc>
            </a:pPr>
            <a:r>
              <a:rPr lang="es-ES" sz="3200">
                <a:solidFill>
                  <a:srgbClr val="333399"/>
                </a:solidFill>
                <a:effectLst>
                  <a:outerShdw blurRad="38100" dist="38100" dir="2700000" algn="tl">
                    <a:srgbClr val="000000"/>
                  </a:outerShdw>
                </a:effectLst>
              </a:rPr>
              <a:t>Una receta de cocina puede resultar similar (en cuanto a concepto) a un algoritmo o programa</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457200" y="158750"/>
            <a:ext cx="8229600" cy="606425"/>
          </a:xfrm>
        </p:spPr>
        <p:txBody>
          <a:bodyPr/>
          <a:lstStyle/>
          <a:p>
            <a:pPr marL="838200" indent="-838200" algn="l"/>
            <a:r>
              <a:rPr lang="es-ES" sz="3600" u="sng">
                <a:solidFill>
                  <a:srgbClr val="333399"/>
                </a:solidFill>
                <a:latin typeface="Comic Sans MS" pitchFamily="66" charset="0"/>
              </a:rPr>
              <a:t>1.Introducción</a:t>
            </a:r>
          </a:p>
        </p:txBody>
      </p:sp>
      <p:sp>
        <p:nvSpPr>
          <p:cNvPr id="84995" name="Rectangle 3"/>
          <p:cNvSpPr>
            <a:spLocks noGrp="1" noChangeArrowheads="1"/>
          </p:cNvSpPr>
          <p:nvPr>
            <p:ph type="body" sz="half" idx="2"/>
          </p:nvPr>
        </p:nvSpPr>
        <p:spPr>
          <a:xfrm>
            <a:off x="250825" y="908050"/>
            <a:ext cx="8713788" cy="5184775"/>
          </a:xfrm>
        </p:spPr>
        <p:txBody>
          <a:bodyPr/>
          <a:lstStyle/>
          <a:p>
            <a:pPr marL="533400" indent="-533400">
              <a:buFont typeface="Wingdings" pitchFamily="2" charset="2"/>
              <a:buChar char="ü"/>
            </a:pPr>
            <a:r>
              <a:rPr lang="es-ES" sz="2800">
                <a:solidFill>
                  <a:srgbClr val="333399"/>
                </a:solidFill>
                <a:latin typeface="Comic Sans MS" pitchFamily="66" charset="0"/>
              </a:rPr>
              <a:t>Los </a:t>
            </a:r>
            <a:r>
              <a:rPr lang="es-ES" sz="2800" b="1">
                <a:solidFill>
                  <a:srgbClr val="333399"/>
                </a:solidFill>
                <a:latin typeface="Comic Sans MS" pitchFamily="66" charset="0"/>
              </a:rPr>
              <a:t>Lenguajes de programación</a:t>
            </a:r>
            <a:r>
              <a:rPr lang="es-ES" sz="2800">
                <a:solidFill>
                  <a:srgbClr val="333399"/>
                </a:solidFill>
                <a:latin typeface="Comic Sans MS" pitchFamily="66" charset="0"/>
              </a:rPr>
              <a:t> son aplicaciones específicas diseñadas para crear otras aplicaciones o programas. Son programas para crear programas.</a:t>
            </a:r>
          </a:p>
          <a:p>
            <a:pPr marL="533400" indent="-533400">
              <a:buFont typeface="Wingdings" pitchFamily="2" charset="2"/>
              <a:buChar char="ü"/>
            </a:pPr>
            <a:r>
              <a:rPr lang="es-ES" sz="2800">
                <a:solidFill>
                  <a:srgbClr val="333399"/>
                </a:solidFill>
                <a:latin typeface="Comic Sans MS" pitchFamily="66" charset="0"/>
              </a:rPr>
              <a:t>Se basan en un </a:t>
            </a:r>
            <a:r>
              <a:rPr lang="es-ES" sz="2800" b="1">
                <a:solidFill>
                  <a:srgbClr val="333399"/>
                </a:solidFill>
                <a:latin typeface="Comic Sans MS" pitchFamily="66" charset="0"/>
              </a:rPr>
              <a:t>sistema de instrucciones</a:t>
            </a:r>
            <a:r>
              <a:rPr lang="es-ES" sz="2800">
                <a:solidFill>
                  <a:srgbClr val="333399"/>
                </a:solidFill>
                <a:latin typeface="Comic Sans MS" pitchFamily="66" charset="0"/>
              </a:rPr>
              <a:t> preestablecidas que indican al ordenador lo que debe realizar</a:t>
            </a:r>
          </a:p>
          <a:p>
            <a:pPr marL="533400" indent="-533400">
              <a:buFont typeface="Wingdings" pitchFamily="2" charset="2"/>
              <a:buChar char="ü"/>
            </a:pPr>
            <a:r>
              <a:rPr lang="es-ES" sz="2800">
                <a:solidFill>
                  <a:srgbClr val="333399"/>
                </a:solidFill>
                <a:latin typeface="Comic Sans MS" pitchFamily="66" charset="0"/>
              </a:rPr>
              <a:t>Son </a:t>
            </a:r>
            <a:r>
              <a:rPr lang="es-ES" sz="2800" b="1">
                <a:solidFill>
                  <a:srgbClr val="333399"/>
                </a:solidFill>
                <a:latin typeface="Comic Sans MS" pitchFamily="66" charset="0"/>
              </a:rPr>
              <a:t>códigos integrados</a:t>
            </a:r>
            <a:r>
              <a:rPr lang="es-ES" sz="2800">
                <a:solidFill>
                  <a:srgbClr val="333399"/>
                </a:solidFill>
                <a:latin typeface="Comic Sans MS" pitchFamily="66" charset="0"/>
              </a:rPr>
              <a:t> compuestos por un </a:t>
            </a:r>
            <a:r>
              <a:rPr lang="es-ES" sz="2800" b="1">
                <a:solidFill>
                  <a:srgbClr val="333399"/>
                </a:solidFill>
                <a:latin typeface="Comic Sans MS" pitchFamily="66" charset="0"/>
              </a:rPr>
              <a:t>vocabulario</a:t>
            </a:r>
            <a:r>
              <a:rPr lang="es-ES" sz="2800">
                <a:solidFill>
                  <a:srgbClr val="333399"/>
                </a:solidFill>
                <a:latin typeface="Comic Sans MS" pitchFamily="66" charset="0"/>
              </a:rPr>
              <a:t>, con una </a:t>
            </a:r>
            <a:r>
              <a:rPr lang="es-ES" sz="2800" b="1">
                <a:solidFill>
                  <a:srgbClr val="333399"/>
                </a:solidFill>
                <a:latin typeface="Comic Sans MS" pitchFamily="66" charset="0"/>
              </a:rPr>
              <a:t>sintaxis</a:t>
            </a:r>
            <a:r>
              <a:rPr lang="es-ES" sz="2800">
                <a:solidFill>
                  <a:srgbClr val="333399"/>
                </a:solidFill>
                <a:latin typeface="Comic Sans MS" pitchFamily="66" charset="0"/>
              </a:rPr>
              <a:t> y una </a:t>
            </a:r>
            <a:r>
              <a:rPr lang="es-ES" sz="2800" b="1">
                <a:solidFill>
                  <a:srgbClr val="333399"/>
                </a:solidFill>
                <a:latin typeface="Comic Sans MS" pitchFamily="66" charset="0"/>
              </a:rPr>
              <a:t>semántica </a:t>
            </a:r>
            <a:r>
              <a:rPr lang="es-ES" sz="2800">
                <a:solidFill>
                  <a:srgbClr val="333399"/>
                </a:solidFill>
                <a:latin typeface="Comic Sans MS" pitchFamily="66" charset="0"/>
              </a:rPr>
              <a:t>que permite elaborar infinitas secuencias válidas de tareas e instrucciones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9" name="Rectangle 3"/>
          <p:cNvSpPr>
            <a:spLocks noGrp="1" noChangeArrowheads="1"/>
          </p:cNvSpPr>
          <p:nvPr>
            <p:ph type="body" idx="1"/>
          </p:nvPr>
        </p:nvSpPr>
        <p:spPr>
          <a:xfrm>
            <a:off x="395288" y="476250"/>
            <a:ext cx="8486775" cy="5616575"/>
          </a:xfrm>
        </p:spPr>
        <p:txBody>
          <a:bodyPr/>
          <a:lstStyle/>
          <a:p>
            <a:pPr>
              <a:buFont typeface="Wingdings" pitchFamily="2" charset="2"/>
              <a:buChar char="ü"/>
            </a:pPr>
            <a:r>
              <a:rPr lang="es-ES" sz="2800">
                <a:solidFill>
                  <a:srgbClr val="333399"/>
                </a:solidFill>
                <a:latin typeface="Comic Sans MS" pitchFamily="66" charset="0"/>
              </a:rPr>
              <a:t>Los lenguaje de programación permiten </a:t>
            </a:r>
            <a:r>
              <a:rPr lang="es-ES" sz="2800" b="1">
                <a:solidFill>
                  <a:srgbClr val="333399"/>
                </a:solidFill>
                <a:latin typeface="Comic Sans MS" pitchFamily="66" charset="0"/>
              </a:rPr>
              <a:t>crear programas específicos</a:t>
            </a:r>
            <a:r>
              <a:rPr lang="es-ES" sz="2800">
                <a:solidFill>
                  <a:srgbClr val="333399"/>
                </a:solidFill>
                <a:latin typeface="Comic Sans MS" pitchFamily="66" charset="0"/>
              </a:rPr>
              <a:t> que ofrezcan solución a programas particulares </a:t>
            </a:r>
          </a:p>
          <a:p>
            <a:pPr>
              <a:buFont typeface="Wingdings" pitchFamily="2" charset="2"/>
              <a:buChar char="ü"/>
            </a:pPr>
            <a:r>
              <a:rPr lang="es-ES" sz="2800">
                <a:solidFill>
                  <a:srgbClr val="333399"/>
                </a:solidFill>
                <a:latin typeface="Comic Sans MS" pitchFamily="66" charset="0"/>
              </a:rPr>
              <a:t>Para llevar a cabo cualquier tarea, el ordenador necesita tener </a:t>
            </a:r>
            <a:r>
              <a:rPr lang="es-ES" sz="2800" b="1">
                <a:solidFill>
                  <a:srgbClr val="333399"/>
                </a:solidFill>
                <a:latin typeface="Comic Sans MS" pitchFamily="66" charset="0"/>
              </a:rPr>
              <a:t>información </a:t>
            </a:r>
            <a:r>
              <a:rPr lang="es-ES" sz="2800">
                <a:solidFill>
                  <a:srgbClr val="333399"/>
                </a:solidFill>
                <a:latin typeface="Comic Sans MS" pitchFamily="66" charset="0"/>
              </a:rPr>
              <a:t>sobre la tarea y un </a:t>
            </a:r>
            <a:r>
              <a:rPr lang="es-ES" sz="2800" b="1">
                <a:solidFill>
                  <a:srgbClr val="333399"/>
                </a:solidFill>
                <a:latin typeface="Comic Sans MS" pitchFamily="66" charset="0"/>
              </a:rPr>
              <a:t>método</a:t>
            </a:r>
            <a:r>
              <a:rPr lang="es-ES" sz="2800">
                <a:solidFill>
                  <a:srgbClr val="333399"/>
                </a:solidFill>
                <a:latin typeface="Comic Sans MS" pitchFamily="66" charset="0"/>
              </a:rPr>
              <a:t> para ejecutarla</a:t>
            </a:r>
          </a:p>
          <a:p>
            <a:pPr>
              <a:buFont typeface="Wingdings" pitchFamily="2" charset="2"/>
              <a:buChar char="ü"/>
            </a:pPr>
            <a:r>
              <a:rPr lang="es-ES" sz="2800" b="1">
                <a:solidFill>
                  <a:srgbClr val="333399"/>
                </a:solidFill>
                <a:latin typeface="Comic Sans MS" pitchFamily="66" charset="0"/>
              </a:rPr>
              <a:t>PROGRAMA:</a:t>
            </a:r>
            <a:r>
              <a:rPr lang="es-ES" sz="2800">
                <a:solidFill>
                  <a:srgbClr val="333399"/>
                </a:solidFill>
                <a:latin typeface="Comic Sans MS" pitchFamily="66" charset="0"/>
              </a:rPr>
              <a:t> </a:t>
            </a:r>
            <a:r>
              <a:rPr lang="es-ES" sz="2800" i="1">
                <a:solidFill>
                  <a:srgbClr val="333399"/>
                </a:solidFill>
                <a:latin typeface="Comic Sans MS" pitchFamily="66" charset="0"/>
              </a:rPr>
              <a:t>conjunto de </a:t>
            </a:r>
            <a:r>
              <a:rPr lang="es-ES" sz="2800" b="1" i="1">
                <a:solidFill>
                  <a:srgbClr val="333399"/>
                </a:solidFill>
                <a:latin typeface="Comic Sans MS" pitchFamily="66" charset="0"/>
              </a:rPr>
              <a:t>instrucciones convenientemente ordenadas</a:t>
            </a:r>
            <a:r>
              <a:rPr lang="es-ES" sz="2800" i="1">
                <a:solidFill>
                  <a:srgbClr val="333399"/>
                </a:solidFill>
                <a:latin typeface="Comic Sans MS" pitchFamily="66" charset="0"/>
              </a:rPr>
              <a:t> que indican al ordenador </a:t>
            </a:r>
            <a:r>
              <a:rPr lang="es-ES" sz="2800" b="1" i="1">
                <a:solidFill>
                  <a:srgbClr val="333399"/>
                </a:solidFill>
                <a:latin typeface="Comic Sans MS" pitchFamily="66" charset="0"/>
              </a:rPr>
              <a:t>qué procesos y tareas</a:t>
            </a:r>
            <a:r>
              <a:rPr lang="es-ES" sz="2800" i="1">
                <a:solidFill>
                  <a:srgbClr val="333399"/>
                </a:solidFill>
                <a:latin typeface="Comic Sans MS" pitchFamily="66" charset="0"/>
              </a:rPr>
              <a:t> debe seguir. Cada una de las instrucciones tiene un función específica y está escrita en un lenguaje que el ordenador entiende</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457200" y="404813"/>
            <a:ext cx="6202363" cy="936625"/>
          </a:xfrm>
        </p:spPr>
        <p:txBody>
          <a:bodyPr/>
          <a:lstStyle/>
          <a:p>
            <a:pPr algn="just"/>
            <a:r>
              <a:rPr lang="es-ES" sz="3200">
                <a:solidFill>
                  <a:srgbClr val="333399"/>
                </a:solidFill>
                <a:latin typeface="Comic Sans MS" pitchFamily="66" charset="0"/>
              </a:rPr>
              <a:t>En resumen, los lenguajes de programación:</a:t>
            </a:r>
          </a:p>
        </p:txBody>
      </p:sp>
      <p:sp>
        <p:nvSpPr>
          <p:cNvPr id="136195" name="Rectangle 3"/>
          <p:cNvSpPr>
            <a:spLocks noGrp="1" noChangeArrowheads="1"/>
          </p:cNvSpPr>
          <p:nvPr>
            <p:ph type="body" sz="half" idx="2"/>
          </p:nvPr>
        </p:nvSpPr>
        <p:spPr>
          <a:xfrm>
            <a:off x="4140200" y="1989138"/>
            <a:ext cx="5003800" cy="4319587"/>
          </a:xfrm>
        </p:spPr>
        <p:txBody>
          <a:bodyPr/>
          <a:lstStyle/>
          <a:p>
            <a:pPr>
              <a:buFont typeface="Wingdings" pitchFamily="2" charset="2"/>
              <a:buChar char="ü"/>
            </a:pPr>
            <a:r>
              <a:rPr lang="es-ES" sz="2800">
                <a:solidFill>
                  <a:srgbClr val="333399"/>
                </a:solidFill>
                <a:latin typeface="Comic Sans MS" pitchFamily="66" charset="0"/>
              </a:rPr>
              <a:t>Constituyen </a:t>
            </a:r>
            <a:r>
              <a:rPr lang="es-ES" sz="2800" b="1">
                <a:solidFill>
                  <a:srgbClr val="333399"/>
                </a:solidFill>
                <a:latin typeface="Comic Sans MS" pitchFamily="66" charset="0"/>
              </a:rPr>
              <a:t>sistemas de palabras-órdenes</a:t>
            </a:r>
            <a:r>
              <a:rPr lang="es-ES" sz="2800">
                <a:solidFill>
                  <a:srgbClr val="333399"/>
                </a:solidFill>
                <a:latin typeface="Comic Sans MS" pitchFamily="66" charset="0"/>
              </a:rPr>
              <a:t> (lengua o idioma), ya establecidos.</a:t>
            </a:r>
          </a:p>
          <a:p>
            <a:pPr>
              <a:buFont typeface="Wingdings" pitchFamily="2" charset="2"/>
              <a:buChar char="ü"/>
            </a:pPr>
            <a:r>
              <a:rPr lang="es-ES" sz="2800" b="1">
                <a:solidFill>
                  <a:srgbClr val="333399"/>
                </a:solidFill>
                <a:latin typeface="Comic Sans MS" pitchFamily="66" charset="0"/>
              </a:rPr>
              <a:t>Comprensibles</a:t>
            </a:r>
            <a:r>
              <a:rPr lang="es-ES" sz="2800">
                <a:solidFill>
                  <a:srgbClr val="333399"/>
                </a:solidFill>
                <a:latin typeface="Comic Sans MS" pitchFamily="66" charset="0"/>
              </a:rPr>
              <a:t> tanto por el programador como por la máquina,</a:t>
            </a:r>
          </a:p>
          <a:p>
            <a:pPr>
              <a:buFont typeface="Wingdings" pitchFamily="2" charset="2"/>
              <a:buChar char="ü"/>
            </a:pPr>
            <a:r>
              <a:rPr lang="es-ES" sz="2800">
                <a:solidFill>
                  <a:srgbClr val="333399"/>
                </a:solidFill>
                <a:latin typeface="Comic Sans MS" pitchFamily="66" charset="0"/>
              </a:rPr>
              <a:t>Permiten </a:t>
            </a:r>
            <a:r>
              <a:rPr lang="es-ES" sz="2800" b="1">
                <a:solidFill>
                  <a:srgbClr val="333399"/>
                </a:solidFill>
                <a:latin typeface="Comic Sans MS" pitchFamily="66" charset="0"/>
              </a:rPr>
              <a:t>desarrollar  programas</a:t>
            </a:r>
          </a:p>
        </p:txBody>
      </p:sp>
      <p:pic>
        <p:nvPicPr>
          <p:cNvPr id="136197" name="Picture 5" descr="tema_30009"/>
          <p:cNvPicPr>
            <a:picLocks noChangeAspect="1" noChangeArrowheads="1"/>
          </p:cNvPicPr>
          <p:nvPr>
            <p:ph sz="half" idx="1"/>
          </p:nvPr>
        </p:nvPicPr>
        <p:blipFill>
          <a:blip r:embed="rId2" cstate="print"/>
          <a:srcRect/>
          <a:stretch>
            <a:fillRect/>
          </a:stretch>
        </p:blipFill>
        <p:spPr>
          <a:xfrm>
            <a:off x="250825" y="1916113"/>
            <a:ext cx="3673475" cy="3889375"/>
          </a:xfrm>
          <a:noFill/>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3892" name="Rectangle 4"/>
          <p:cNvSpPr>
            <a:spLocks noGrp="1" noChangeArrowheads="1"/>
          </p:cNvSpPr>
          <p:nvPr>
            <p:ph type="title"/>
          </p:nvPr>
        </p:nvSpPr>
        <p:spPr>
          <a:xfrm>
            <a:off x="468313" y="404813"/>
            <a:ext cx="8064500" cy="1181100"/>
          </a:xfrm>
        </p:spPr>
        <p:txBody>
          <a:bodyPr/>
          <a:lstStyle/>
          <a:p>
            <a:pPr algn="just"/>
            <a:r>
              <a:rPr lang="es-ES" sz="3600" b="1">
                <a:latin typeface="Comic Sans MS" pitchFamily="66" charset="0"/>
              </a:rPr>
              <a:t>Clasificación de los Lenguajes de Programación:</a:t>
            </a:r>
          </a:p>
        </p:txBody>
      </p:sp>
      <p:sp>
        <p:nvSpPr>
          <p:cNvPr id="293893" name="Rectangle 5"/>
          <p:cNvSpPr>
            <a:spLocks noGrp="1" noChangeArrowheads="1"/>
          </p:cNvSpPr>
          <p:nvPr>
            <p:ph type="body" sz="half" idx="1"/>
          </p:nvPr>
        </p:nvSpPr>
        <p:spPr>
          <a:xfrm>
            <a:off x="457200" y="1916113"/>
            <a:ext cx="8229600" cy="4321175"/>
          </a:xfrm>
        </p:spPr>
        <p:txBody>
          <a:bodyPr/>
          <a:lstStyle/>
          <a:p>
            <a:pPr marL="533400" indent="-533400">
              <a:buFont typeface="Wingdings" pitchFamily="2" charset="2"/>
              <a:buNone/>
            </a:pPr>
            <a:r>
              <a:rPr lang="es-ES" sz="2800">
                <a:solidFill>
                  <a:srgbClr val="333399"/>
                </a:solidFill>
                <a:latin typeface="Comic Sans MS" pitchFamily="66" charset="0"/>
              </a:rPr>
              <a:t>a) Lenguajes de Alto-Bajo nivel</a:t>
            </a:r>
          </a:p>
          <a:p>
            <a:pPr marL="533400" indent="-533400">
              <a:buFont typeface="Wingdings" pitchFamily="2" charset="2"/>
              <a:buNone/>
            </a:pPr>
            <a:endParaRPr lang="es-ES" sz="2800">
              <a:solidFill>
                <a:srgbClr val="333399"/>
              </a:solidFill>
              <a:latin typeface="Comic Sans MS" pitchFamily="66" charset="0"/>
            </a:endParaRPr>
          </a:p>
          <a:p>
            <a:pPr marL="533400" indent="-533400">
              <a:buFont typeface="Wingdings" pitchFamily="2" charset="2"/>
              <a:buNone/>
            </a:pPr>
            <a:r>
              <a:rPr lang="es-ES" sz="2800">
                <a:solidFill>
                  <a:srgbClr val="333399"/>
                </a:solidFill>
                <a:latin typeface="Comic Sans MS" pitchFamily="66" charset="0"/>
              </a:rPr>
              <a:t>b) Lenguajes Interpretados o Compilados</a:t>
            </a:r>
          </a:p>
          <a:p>
            <a:pPr marL="533400" indent="-533400">
              <a:buFont typeface="Wingdings" pitchFamily="2" charset="2"/>
              <a:buNone/>
            </a:pPr>
            <a:endParaRPr lang="es-ES" sz="2800">
              <a:solidFill>
                <a:srgbClr val="333399"/>
              </a:solidFill>
              <a:latin typeface="Comic Sans MS" pitchFamily="66" charset="0"/>
            </a:endParaRPr>
          </a:p>
          <a:p>
            <a:pPr marL="533400" indent="-533400">
              <a:buFont typeface="Wingdings" pitchFamily="2" charset="2"/>
              <a:buNone/>
            </a:pPr>
            <a:r>
              <a:rPr lang="es-ES" sz="2800">
                <a:solidFill>
                  <a:srgbClr val="333399"/>
                </a:solidFill>
                <a:latin typeface="Comic Sans MS" pitchFamily="66" charset="0"/>
              </a:rPr>
              <a:t>c) Lenguajes clásicos, visuales y de Internet</a:t>
            </a:r>
          </a:p>
          <a:p>
            <a:pPr marL="533400" indent="-533400">
              <a:buFont typeface="Wingdings" pitchFamily="2" charset="2"/>
              <a:buNone/>
            </a:pPr>
            <a:endParaRPr lang="es-ES" sz="2800">
              <a:solidFill>
                <a:srgbClr val="333399"/>
              </a:solidFill>
              <a:latin typeface="Comic Sans MS" pitchFamily="66" charset="0"/>
            </a:endParaRPr>
          </a:p>
          <a:p>
            <a:pPr marL="533400" indent="-533400">
              <a:buFont typeface="Wingdings" pitchFamily="2" charset="2"/>
              <a:buNone/>
            </a:pPr>
            <a:r>
              <a:rPr lang="es-ES" sz="2800">
                <a:solidFill>
                  <a:srgbClr val="333399"/>
                </a:solidFill>
                <a:latin typeface="Comic Sans MS" pitchFamily="66" charset="0"/>
              </a:rPr>
              <a:t>d) Por el objetivo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250825" y="0"/>
            <a:ext cx="8229600" cy="719138"/>
          </a:xfrm>
        </p:spPr>
        <p:txBody>
          <a:bodyPr/>
          <a:lstStyle/>
          <a:p>
            <a:pPr marL="838200" indent="-838200" algn="l"/>
            <a:r>
              <a:rPr lang="es-ES" sz="4000">
                <a:latin typeface="Comic Sans MS" pitchFamily="66" charset="0"/>
              </a:rPr>
              <a:t>a) Lenguajes de Alto-Bajo nivel</a:t>
            </a:r>
            <a:endParaRPr lang="es-ES" sz="3600">
              <a:solidFill>
                <a:srgbClr val="333399"/>
              </a:solidFill>
              <a:latin typeface="Comic Sans MS" pitchFamily="66" charset="0"/>
            </a:endParaRPr>
          </a:p>
        </p:txBody>
      </p:sp>
      <p:sp>
        <p:nvSpPr>
          <p:cNvPr id="139269" name="Rectangle 5"/>
          <p:cNvSpPr>
            <a:spLocks noGrp="1" noChangeArrowheads="1"/>
          </p:cNvSpPr>
          <p:nvPr>
            <p:ph type="body" sz="half" idx="2"/>
          </p:nvPr>
        </p:nvSpPr>
        <p:spPr>
          <a:xfrm>
            <a:off x="179388" y="836613"/>
            <a:ext cx="8775700" cy="5545137"/>
          </a:xfrm>
        </p:spPr>
        <p:txBody>
          <a:bodyPr/>
          <a:lstStyle/>
          <a:p>
            <a:pPr>
              <a:buFont typeface="Wingdings" pitchFamily="2" charset="2"/>
              <a:buNone/>
            </a:pPr>
            <a:r>
              <a:rPr lang="es-ES" sz="2400">
                <a:solidFill>
                  <a:srgbClr val="333399"/>
                </a:solidFill>
                <a:latin typeface="Comic Sans MS" pitchFamily="66" charset="0"/>
              </a:rPr>
              <a:t>El nivel de un lenguaje hace referencia a </a:t>
            </a:r>
            <a:r>
              <a:rPr lang="es-ES" sz="2400" b="1">
                <a:solidFill>
                  <a:srgbClr val="333399"/>
                </a:solidFill>
                <a:latin typeface="Comic Sans MS" pitchFamily="66" charset="0"/>
              </a:rPr>
              <a:t>su proximidad al lenguaje natural</a:t>
            </a:r>
            <a:r>
              <a:rPr lang="es-ES" sz="2400">
                <a:solidFill>
                  <a:srgbClr val="333399"/>
                </a:solidFill>
                <a:latin typeface="Comic Sans MS" pitchFamily="66" charset="0"/>
              </a:rPr>
              <a:t>, considerándose de más nivel cuanto más cercanos están a este y de menos nivel cuando más cerca están del lenguaje máquina</a:t>
            </a:r>
          </a:p>
          <a:p>
            <a:pPr>
              <a:buFont typeface="Wingdings" pitchFamily="2" charset="2"/>
              <a:buChar char="ü"/>
            </a:pPr>
            <a:r>
              <a:rPr lang="es-ES" sz="2400">
                <a:solidFill>
                  <a:srgbClr val="333399"/>
                </a:solidFill>
                <a:latin typeface="Comic Sans MS" pitchFamily="66" charset="0"/>
              </a:rPr>
              <a:t>El lenguaje de más </a:t>
            </a:r>
            <a:r>
              <a:rPr lang="es-ES" sz="2400" b="1" u="sng">
                <a:solidFill>
                  <a:srgbClr val="333399"/>
                </a:solidFill>
                <a:latin typeface="Comic Sans MS" pitchFamily="66" charset="0"/>
              </a:rPr>
              <a:t>bajo nivel</a:t>
            </a:r>
            <a:r>
              <a:rPr lang="es-ES" sz="2400">
                <a:solidFill>
                  <a:srgbClr val="333399"/>
                </a:solidFill>
                <a:latin typeface="Comic Sans MS" pitchFamily="66" charset="0"/>
              </a:rPr>
              <a:t> o lenguaje máquina es el que utiliza el ordenador, el que la máquina entiende, basado en un sistema de 0 y 1. Son difíciles de aprender y manejar, ya que no resultan cercanos al ser humanos, pero son rápidos ya que evitan las traducciones intermedias. Fueron los primeros en aparecer.</a:t>
            </a:r>
          </a:p>
          <a:p>
            <a:pPr>
              <a:buFont typeface="Wingdings" pitchFamily="2" charset="2"/>
              <a:buChar char="ü"/>
            </a:pPr>
            <a:r>
              <a:rPr lang="es-ES" sz="2400">
                <a:solidFill>
                  <a:srgbClr val="333399"/>
                </a:solidFill>
                <a:latin typeface="Comic Sans MS" pitchFamily="66" charset="0"/>
              </a:rPr>
              <a:t>Los lenguajes de </a:t>
            </a:r>
            <a:r>
              <a:rPr lang="es-ES" sz="2400" b="1" u="sng">
                <a:solidFill>
                  <a:srgbClr val="333399"/>
                </a:solidFill>
                <a:latin typeface="Comic Sans MS" pitchFamily="66" charset="0"/>
              </a:rPr>
              <a:t>alto nivel</a:t>
            </a:r>
            <a:r>
              <a:rPr lang="es-ES" sz="2400">
                <a:solidFill>
                  <a:srgbClr val="333399"/>
                </a:solidFill>
                <a:latin typeface="Comic Sans MS" pitchFamily="66" charset="0"/>
              </a:rPr>
              <a:t> son más fáciles de aprender y permiten despreocuparse de la arquitectura del ordenador. Ejemplos son: BASIC, PASCAL, FORTRAN, C (aunque este es intermedio)…</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468313" y="0"/>
            <a:ext cx="8496300" cy="606425"/>
          </a:xfrm>
        </p:spPr>
        <p:txBody>
          <a:bodyPr/>
          <a:lstStyle/>
          <a:p>
            <a:pPr marL="838200" indent="-838200" algn="l"/>
            <a:r>
              <a:rPr lang="es-ES" sz="3200">
                <a:latin typeface="Comic Sans MS" pitchFamily="66" charset="0"/>
              </a:rPr>
              <a:t>b</a:t>
            </a:r>
            <a:r>
              <a:rPr lang="es-ES" sz="3200" b="1">
                <a:latin typeface="Comic Sans MS" pitchFamily="66" charset="0"/>
              </a:rPr>
              <a:t>) Lenguajes Interpretados o Compilados</a:t>
            </a:r>
          </a:p>
        </p:txBody>
      </p:sp>
      <p:sp>
        <p:nvSpPr>
          <p:cNvPr id="86021" name="Rectangle 5"/>
          <p:cNvSpPr>
            <a:spLocks noGrp="1" noChangeArrowheads="1"/>
          </p:cNvSpPr>
          <p:nvPr>
            <p:ph type="body" sz="half" idx="2"/>
          </p:nvPr>
        </p:nvSpPr>
        <p:spPr>
          <a:xfrm>
            <a:off x="250825" y="692150"/>
            <a:ext cx="8893175" cy="5905500"/>
          </a:xfrm>
        </p:spPr>
        <p:txBody>
          <a:bodyPr/>
          <a:lstStyle/>
          <a:p>
            <a:pPr>
              <a:lnSpc>
                <a:spcPct val="90000"/>
              </a:lnSpc>
              <a:buFont typeface="Wingdings" pitchFamily="2" charset="2"/>
              <a:buNone/>
            </a:pPr>
            <a:r>
              <a:rPr lang="es-ES" sz="2400">
                <a:solidFill>
                  <a:srgbClr val="333399"/>
                </a:solidFill>
                <a:latin typeface="Comic Sans MS" pitchFamily="66" charset="0"/>
              </a:rPr>
              <a:t>Los LP deben traducirse (excepto el código máquina) para que sean interpretables (o inteligibles) por el ordenador. Esta traducción puede hacerse mediante:</a:t>
            </a:r>
          </a:p>
          <a:p>
            <a:pPr>
              <a:lnSpc>
                <a:spcPct val="90000"/>
              </a:lnSpc>
              <a:buFont typeface="Wingdings" pitchFamily="2" charset="2"/>
              <a:buNone/>
            </a:pPr>
            <a:endParaRPr lang="es-ES" sz="2400">
              <a:solidFill>
                <a:srgbClr val="333399"/>
              </a:solidFill>
              <a:latin typeface="Comic Sans MS" pitchFamily="66" charset="0"/>
            </a:endParaRPr>
          </a:p>
          <a:p>
            <a:pPr>
              <a:lnSpc>
                <a:spcPct val="90000"/>
              </a:lnSpc>
              <a:buFont typeface="Wingdings" pitchFamily="2" charset="2"/>
              <a:buChar char="ü"/>
            </a:pPr>
            <a:r>
              <a:rPr lang="es-ES" sz="2400">
                <a:solidFill>
                  <a:srgbClr val="333399"/>
                </a:solidFill>
                <a:latin typeface="Comic Sans MS" pitchFamily="66" charset="0"/>
              </a:rPr>
              <a:t>Los </a:t>
            </a:r>
            <a:r>
              <a:rPr lang="es-ES" sz="2400" b="1" u="sng">
                <a:solidFill>
                  <a:srgbClr val="333399"/>
                </a:solidFill>
                <a:latin typeface="Comic Sans MS" pitchFamily="66" charset="0"/>
              </a:rPr>
              <a:t>Lenguajes interpretados</a:t>
            </a:r>
            <a:r>
              <a:rPr lang="es-ES" sz="2400">
                <a:solidFill>
                  <a:srgbClr val="333399"/>
                </a:solidFill>
                <a:latin typeface="Comic Sans MS" pitchFamily="66" charset="0"/>
              </a:rPr>
              <a:t>, se encargan de </a:t>
            </a:r>
            <a:r>
              <a:rPr lang="es-ES" sz="2400" b="1">
                <a:solidFill>
                  <a:srgbClr val="333399"/>
                </a:solidFill>
                <a:latin typeface="Comic Sans MS" pitchFamily="66" charset="0"/>
              </a:rPr>
              <a:t>realizar la traducción instrucción a instrucción</a:t>
            </a:r>
            <a:r>
              <a:rPr lang="es-ES" sz="2400">
                <a:solidFill>
                  <a:srgbClr val="333399"/>
                </a:solidFill>
                <a:latin typeface="Comic Sans MS" pitchFamily="66" charset="0"/>
              </a:rPr>
              <a:t> a la vez que se ejecuta el programa. Son más lentos, pero mejores cuando el proceso de traducción/ejecución se realiza en repetidas ocasiones, por lo que son más adecuados para principiantes.</a:t>
            </a:r>
          </a:p>
          <a:p>
            <a:pPr>
              <a:lnSpc>
                <a:spcPct val="90000"/>
              </a:lnSpc>
              <a:buFont typeface="Wingdings" pitchFamily="2" charset="2"/>
              <a:buChar char="ü"/>
            </a:pPr>
            <a:r>
              <a:rPr lang="es-ES" sz="2400">
                <a:solidFill>
                  <a:srgbClr val="333399"/>
                </a:solidFill>
                <a:latin typeface="Comic Sans MS" pitchFamily="66" charset="0"/>
              </a:rPr>
              <a:t>Los </a:t>
            </a:r>
            <a:r>
              <a:rPr lang="es-ES" sz="2400" b="1" u="sng">
                <a:solidFill>
                  <a:srgbClr val="333399"/>
                </a:solidFill>
                <a:latin typeface="Comic Sans MS" pitchFamily="66" charset="0"/>
              </a:rPr>
              <a:t>Lenguajes compilados</a:t>
            </a:r>
            <a:r>
              <a:rPr lang="es-ES" sz="2400" b="1">
                <a:solidFill>
                  <a:srgbClr val="333399"/>
                </a:solidFill>
                <a:latin typeface="Comic Sans MS" pitchFamily="66" charset="0"/>
              </a:rPr>
              <a:t> </a:t>
            </a:r>
            <a:r>
              <a:rPr lang="es-ES" sz="2400">
                <a:solidFill>
                  <a:srgbClr val="333399"/>
                </a:solidFill>
                <a:latin typeface="Comic Sans MS" pitchFamily="66" charset="0"/>
              </a:rPr>
              <a:t>traducen el </a:t>
            </a:r>
            <a:r>
              <a:rPr lang="es-ES" sz="2400" b="1">
                <a:solidFill>
                  <a:srgbClr val="333399"/>
                </a:solidFill>
                <a:latin typeface="Comic Sans MS" pitchFamily="66" charset="0"/>
              </a:rPr>
              <a:t>programa entero</a:t>
            </a:r>
            <a:r>
              <a:rPr lang="es-ES" sz="2400">
                <a:solidFill>
                  <a:srgbClr val="333399"/>
                </a:solidFill>
                <a:latin typeface="Comic Sans MS" pitchFamily="66" charset="0"/>
              </a:rPr>
              <a:t> y luego lo montan generando un </a:t>
            </a:r>
            <a:r>
              <a:rPr lang="es-ES" sz="2400" b="1">
                <a:solidFill>
                  <a:srgbClr val="333399"/>
                </a:solidFill>
                <a:latin typeface="Comic Sans MS" pitchFamily="66" charset="0"/>
              </a:rPr>
              <a:t>programa ejecutable</a:t>
            </a:r>
            <a:r>
              <a:rPr lang="es-ES" sz="2400">
                <a:solidFill>
                  <a:srgbClr val="333399"/>
                </a:solidFill>
                <a:latin typeface="Comic Sans MS" pitchFamily="66" charset="0"/>
              </a:rPr>
              <a:t> por si sólo. Una vez compilado el programa, el compilador no tiene porque estar presente, pudiéndose transportar el programa ejecutable a cualquier ordenador, sin necesidad de manejar el compilador.</a:t>
            </a:r>
          </a:p>
          <a:p>
            <a:pPr>
              <a:lnSpc>
                <a:spcPct val="90000"/>
              </a:lnSpc>
              <a:buFont typeface="Wingdings" pitchFamily="2" charset="2"/>
              <a:buNone/>
            </a:pPr>
            <a:endParaRPr lang="es-ES" sz="2400">
              <a:solidFill>
                <a:srgbClr val="333399"/>
              </a:solidFill>
              <a:latin typeface="Comic Sans MS" pitchFamily="66" charset="0"/>
            </a:endParaRPr>
          </a:p>
          <a:p>
            <a:pPr>
              <a:lnSpc>
                <a:spcPct val="90000"/>
              </a:lnSpc>
            </a:pPr>
            <a:endParaRPr lang="es-ES" sz="2400">
              <a:solidFill>
                <a:srgbClr val="333399"/>
              </a:solidFill>
              <a:latin typeface="Comic Sans MS" pitchFamily="66" charset="0"/>
            </a:endParaRPr>
          </a:p>
          <a:p>
            <a:pPr>
              <a:lnSpc>
                <a:spcPct val="90000"/>
              </a:lnSpc>
              <a:buFont typeface="Wingdings" pitchFamily="2" charset="2"/>
              <a:buChar char="ü"/>
            </a:pPr>
            <a:endParaRPr lang="es-ES" sz="2400">
              <a:solidFill>
                <a:srgbClr val="333399"/>
              </a:solidFill>
              <a:latin typeface="Comic Sans MS" pitchFamily="66"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457200" y="158750"/>
            <a:ext cx="8229600" cy="476250"/>
          </a:xfrm>
        </p:spPr>
        <p:txBody>
          <a:bodyPr/>
          <a:lstStyle/>
          <a:p>
            <a:pPr marL="838200" indent="-838200" algn="just"/>
            <a:r>
              <a:rPr lang="es-ES" sz="2800" b="1">
                <a:latin typeface="Comic Sans MS" pitchFamily="66" charset="0"/>
              </a:rPr>
              <a:t>c) Lenguajes clásicos, visuales y de Internet</a:t>
            </a:r>
          </a:p>
        </p:txBody>
      </p:sp>
      <p:sp>
        <p:nvSpPr>
          <p:cNvPr id="141323" name="Text Box 11"/>
          <p:cNvSpPr txBox="1">
            <a:spLocks noChangeArrowheads="1"/>
          </p:cNvSpPr>
          <p:nvPr/>
        </p:nvSpPr>
        <p:spPr bwMode="auto">
          <a:xfrm>
            <a:off x="250825" y="692150"/>
            <a:ext cx="8893175" cy="6624638"/>
          </a:xfrm>
          <a:prstGeom prst="rect">
            <a:avLst/>
          </a:prstGeom>
          <a:noFill/>
          <a:ln w="9525">
            <a:noFill/>
            <a:miter lim="800000"/>
            <a:headEnd/>
            <a:tailEnd/>
          </a:ln>
          <a:effectLst/>
        </p:spPr>
        <p:txBody>
          <a:bodyPr>
            <a:spAutoFit/>
          </a:bodyPr>
          <a:lstStyle/>
          <a:p>
            <a:pPr algn="l">
              <a:spcBef>
                <a:spcPct val="0"/>
              </a:spcBef>
              <a:buClrTx/>
              <a:buFont typeface="Wingdings" pitchFamily="2" charset="2"/>
              <a:buChar char="ü"/>
            </a:pPr>
            <a:r>
              <a:rPr lang="es-ES" sz="2000">
                <a:solidFill>
                  <a:srgbClr val="333399"/>
                </a:solidFill>
                <a:effectLst>
                  <a:outerShdw blurRad="38100" dist="38100" dir="2700000" algn="tl">
                    <a:srgbClr val="000000"/>
                  </a:outerShdw>
                </a:effectLst>
                <a:latin typeface="Verdana" pitchFamily="34" charset="0"/>
              </a:rPr>
              <a:t> </a:t>
            </a:r>
            <a:r>
              <a:rPr lang="es-ES" sz="2200">
                <a:solidFill>
                  <a:srgbClr val="333399"/>
                </a:solidFill>
                <a:effectLst>
                  <a:outerShdw blurRad="38100" dist="38100" dir="2700000" algn="tl">
                    <a:srgbClr val="000000"/>
                  </a:outerShdw>
                </a:effectLst>
              </a:rPr>
              <a:t>Los </a:t>
            </a:r>
            <a:r>
              <a:rPr lang="es-ES" sz="2200" b="1" u="sng">
                <a:solidFill>
                  <a:srgbClr val="333399"/>
                </a:solidFill>
                <a:effectLst>
                  <a:outerShdw blurRad="38100" dist="38100" dir="2700000" algn="tl">
                    <a:srgbClr val="000000"/>
                  </a:outerShdw>
                </a:effectLst>
              </a:rPr>
              <a:t>Lenguajes clásicos</a:t>
            </a:r>
            <a:r>
              <a:rPr lang="es-ES" sz="2200">
                <a:solidFill>
                  <a:srgbClr val="333399"/>
                </a:solidFill>
                <a:effectLst>
                  <a:outerShdw blurRad="38100" dist="38100" dir="2700000" algn="tl">
                    <a:srgbClr val="000000"/>
                  </a:outerShdw>
                </a:effectLst>
              </a:rPr>
              <a:t> están </a:t>
            </a:r>
            <a:r>
              <a:rPr lang="es-ES" sz="2200" b="1">
                <a:solidFill>
                  <a:srgbClr val="333399"/>
                </a:solidFill>
                <a:effectLst>
                  <a:outerShdw blurRad="38100" dist="38100" dir="2700000" algn="tl">
                    <a:srgbClr val="000000"/>
                  </a:outerShdw>
                </a:effectLst>
              </a:rPr>
              <a:t>basados en un lenguaje</a:t>
            </a:r>
            <a:r>
              <a:rPr lang="es-ES" sz="2200">
                <a:solidFill>
                  <a:srgbClr val="333399"/>
                </a:solidFill>
                <a:effectLst>
                  <a:outerShdw blurRad="38100" dist="38100" dir="2700000" algn="tl">
                    <a:srgbClr val="000000"/>
                  </a:outerShdw>
                </a:effectLst>
              </a:rPr>
              <a:t> en el que se escribe el código necesario para realizar las operaciones que se requieren (posteriormente será traducido o compilado, generando un programa ejecutable). Los más conocidos son el BASIC, el PASCAL, el C, el COBOL y el CLIPPER</a:t>
            </a:r>
          </a:p>
          <a:p>
            <a:pPr algn="l">
              <a:spcBef>
                <a:spcPct val="0"/>
              </a:spcBef>
              <a:buClrTx/>
              <a:buFont typeface="Wingdings" pitchFamily="2" charset="2"/>
              <a:buChar char="ü"/>
            </a:pPr>
            <a:r>
              <a:rPr lang="es-ES" sz="2200">
                <a:solidFill>
                  <a:srgbClr val="333399"/>
                </a:solidFill>
                <a:effectLst>
                  <a:outerShdw blurRad="38100" dist="38100" dir="2700000" algn="tl">
                    <a:srgbClr val="000000"/>
                  </a:outerShdw>
                </a:effectLst>
              </a:rPr>
              <a:t>Los </a:t>
            </a:r>
            <a:r>
              <a:rPr lang="es-ES" sz="2200" b="1" u="sng">
                <a:solidFill>
                  <a:srgbClr val="333399"/>
                </a:solidFill>
                <a:effectLst>
                  <a:outerShdw blurRad="38100" dist="38100" dir="2700000" algn="tl">
                    <a:srgbClr val="000000"/>
                  </a:outerShdw>
                </a:effectLst>
              </a:rPr>
              <a:t>Lenguajes visuales</a:t>
            </a:r>
            <a:r>
              <a:rPr lang="es-ES" sz="2200">
                <a:solidFill>
                  <a:srgbClr val="333399"/>
                </a:solidFill>
                <a:effectLst>
                  <a:outerShdw blurRad="38100" dist="38100" dir="2700000" algn="tl">
                    <a:srgbClr val="000000"/>
                  </a:outerShdw>
                </a:effectLst>
              </a:rPr>
              <a:t> son más avanzados y están </a:t>
            </a:r>
            <a:r>
              <a:rPr lang="es-ES" sz="2200" b="1">
                <a:solidFill>
                  <a:srgbClr val="333399"/>
                </a:solidFill>
                <a:effectLst>
                  <a:outerShdw blurRad="38100" dist="38100" dir="2700000" algn="tl">
                    <a:srgbClr val="000000"/>
                  </a:outerShdw>
                </a:effectLst>
              </a:rPr>
              <a:t>basados en objetos</a:t>
            </a:r>
            <a:r>
              <a:rPr lang="es-ES" sz="2200">
                <a:solidFill>
                  <a:srgbClr val="333399"/>
                </a:solidFill>
                <a:effectLst>
                  <a:outerShdw blurRad="38100" dist="38100" dir="2700000" algn="tl">
                    <a:srgbClr val="000000"/>
                  </a:outerShdw>
                </a:effectLst>
              </a:rPr>
              <a:t>. Cada entidad del programa (eventos, acciones..) es un objeto sobre el que se definen operaciones. Estos permiten almacenar los objetos (con todo su código) en una serie de librerías. Son lenguajes muy intuitivos que sustituyen las líneas de código por directas representaciones gráficas. P.ej.: Visual Basic</a:t>
            </a:r>
          </a:p>
          <a:p>
            <a:pPr algn="l">
              <a:spcBef>
                <a:spcPct val="0"/>
              </a:spcBef>
              <a:buClrTx/>
              <a:buFont typeface="Wingdings" pitchFamily="2" charset="2"/>
              <a:buChar char="ü"/>
            </a:pPr>
            <a:r>
              <a:rPr lang="es-ES" sz="2200">
                <a:solidFill>
                  <a:srgbClr val="333399"/>
                </a:solidFill>
                <a:effectLst>
                  <a:outerShdw blurRad="38100" dist="38100" dir="2700000" algn="tl">
                    <a:srgbClr val="000000"/>
                  </a:outerShdw>
                </a:effectLst>
              </a:rPr>
              <a:t>Los </a:t>
            </a:r>
            <a:r>
              <a:rPr lang="es-ES" sz="2200" b="1" u="sng">
                <a:solidFill>
                  <a:srgbClr val="333399"/>
                </a:solidFill>
                <a:effectLst>
                  <a:outerShdw blurRad="38100" dist="38100" dir="2700000" algn="tl">
                    <a:srgbClr val="000000"/>
                  </a:outerShdw>
                </a:effectLst>
              </a:rPr>
              <a:t>Lenguajes de Internet</a:t>
            </a:r>
            <a:r>
              <a:rPr lang="es-ES" sz="2200">
                <a:solidFill>
                  <a:srgbClr val="333399"/>
                </a:solidFill>
                <a:effectLst>
                  <a:outerShdw blurRad="38100" dist="38100" dir="2700000" algn="tl">
                    <a:srgbClr val="000000"/>
                  </a:outerShdw>
                </a:effectLst>
              </a:rPr>
              <a:t> son lenguajes específicos diseñados para la </a:t>
            </a:r>
            <a:r>
              <a:rPr lang="es-ES" sz="2200" b="1">
                <a:solidFill>
                  <a:srgbClr val="333399"/>
                </a:solidFill>
                <a:effectLst>
                  <a:outerShdw blurRad="38100" dist="38100" dir="2700000" algn="tl">
                    <a:srgbClr val="000000"/>
                  </a:outerShdw>
                </a:effectLst>
              </a:rPr>
              <a:t>creación de páginas Web</a:t>
            </a:r>
            <a:r>
              <a:rPr lang="es-ES" sz="2200">
                <a:solidFill>
                  <a:srgbClr val="333399"/>
                </a:solidFill>
                <a:effectLst>
                  <a:outerShdw blurRad="38100" dist="38100" dir="2700000" algn="tl">
                    <a:srgbClr val="000000"/>
                  </a:outerShdw>
                </a:effectLst>
              </a:rPr>
              <a:t> y realizar su programación (motores de búsqueda, seguridad, establecimiento de comunicaciones…). Son la última generación de lenguajes. Existen distintos tipos dependiendo del grado de especialización. P ej.: JAVA, HTML</a:t>
            </a:r>
          </a:p>
          <a:p>
            <a:pPr algn="l">
              <a:spcBef>
                <a:spcPct val="0"/>
              </a:spcBef>
              <a:buClrTx/>
              <a:buFont typeface="Wingdings" pitchFamily="2" charset="2"/>
              <a:buChar char="ü"/>
            </a:pPr>
            <a:endParaRPr lang="es-ES" sz="2200">
              <a:solidFill>
                <a:srgbClr val="333399"/>
              </a:solidFill>
              <a:effectLst>
                <a:outerShdw blurRad="38100" dist="38100" dir="2700000" algn="tl">
                  <a:srgbClr val="000000"/>
                </a:outerShdw>
              </a:effectLst>
            </a:endParaRPr>
          </a:p>
          <a:p>
            <a:pPr algn="l">
              <a:spcBef>
                <a:spcPct val="50000"/>
              </a:spcBef>
              <a:buClrTx/>
              <a:buFontTx/>
              <a:buNone/>
            </a:pPr>
            <a:endParaRPr lang="es-ES" sz="2200">
              <a:effectLs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457200" y="158750"/>
            <a:ext cx="8229600" cy="533400"/>
          </a:xfrm>
        </p:spPr>
        <p:txBody>
          <a:bodyPr/>
          <a:lstStyle/>
          <a:p>
            <a:pPr algn="l"/>
            <a:r>
              <a:rPr lang="es-ES" sz="3200">
                <a:latin typeface="Comic Sans MS" pitchFamily="66" charset="0"/>
              </a:rPr>
              <a:t>d) Por el Objetivo</a:t>
            </a:r>
          </a:p>
        </p:txBody>
      </p:sp>
      <p:sp>
        <p:nvSpPr>
          <p:cNvPr id="162819" name="Rectangle 3"/>
          <p:cNvSpPr>
            <a:spLocks noGrp="1" noChangeArrowheads="1"/>
          </p:cNvSpPr>
          <p:nvPr>
            <p:ph type="body" idx="1"/>
          </p:nvPr>
        </p:nvSpPr>
        <p:spPr>
          <a:xfrm>
            <a:off x="457200" y="765175"/>
            <a:ext cx="8229600" cy="5543550"/>
          </a:xfrm>
        </p:spPr>
        <p:txBody>
          <a:bodyPr/>
          <a:lstStyle/>
          <a:p>
            <a:pPr>
              <a:lnSpc>
                <a:spcPct val="90000"/>
              </a:lnSpc>
              <a:buFont typeface="Wingdings" pitchFamily="2" charset="2"/>
              <a:buNone/>
            </a:pPr>
            <a:r>
              <a:rPr lang="es-ES" sz="2400" b="1">
                <a:solidFill>
                  <a:srgbClr val="333399"/>
                </a:solidFill>
                <a:latin typeface="Comic Sans MS" pitchFamily="66" charset="0"/>
              </a:rPr>
              <a:t>Los programas pueden clasificarse por el objetivo para el que fueron creados:</a:t>
            </a:r>
          </a:p>
          <a:p>
            <a:pPr>
              <a:lnSpc>
                <a:spcPct val="90000"/>
              </a:lnSpc>
              <a:buFont typeface="Wingdings" pitchFamily="2" charset="2"/>
              <a:buNone/>
            </a:pPr>
            <a:endParaRPr lang="es-ES" sz="2400" b="1">
              <a:solidFill>
                <a:srgbClr val="333399"/>
              </a:solidFill>
              <a:latin typeface="Comic Sans MS" pitchFamily="66" charset="0"/>
            </a:endParaRPr>
          </a:p>
          <a:p>
            <a:pPr>
              <a:lnSpc>
                <a:spcPct val="90000"/>
              </a:lnSpc>
              <a:buFont typeface="Wingdings" pitchFamily="2" charset="2"/>
              <a:buChar char="ü"/>
            </a:pPr>
            <a:r>
              <a:rPr lang="es-ES" sz="2400" b="1">
                <a:solidFill>
                  <a:srgbClr val="333399"/>
                </a:solidFill>
                <a:latin typeface="Comic Sans MS" pitchFamily="66" charset="0"/>
              </a:rPr>
              <a:t>BASIC, PASCAL</a:t>
            </a:r>
            <a:r>
              <a:rPr lang="es-ES" sz="2400">
                <a:solidFill>
                  <a:srgbClr val="333399"/>
                </a:solidFill>
                <a:latin typeface="Comic Sans MS" pitchFamily="66" charset="0"/>
              </a:rPr>
              <a:t>: aprendizaje de programación</a:t>
            </a:r>
          </a:p>
          <a:p>
            <a:pPr>
              <a:lnSpc>
                <a:spcPct val="90000"/>
              </a:lnSpc>
              <a:buFont typeface="Wingdings" pitchFamily="2" charset="2"/>
              <a:buChar char="ü"/>
            </a:pPr>
            <a:r>
              <a:rPr lang="es-ES" sz="2400" b="1">
                <a:solidFill>
                  <a:srgbClr val="333399"/>
                </a:solidFill>
                <a:latin typeface="Comic Sans MS" pitchFamily="66" charset="0"/>
              </a:rPr>
              <a:t>C y C++:</a:t>
            </a:r>
            <a:r>
              <a:rPr lang="es-ES" sz="2400">
                <a:solidFill>
                  <a:srgbClr val="333399"/>
                </a:solidFill>
                <a:latin typeface="Comic Sans MS" pitchFamily="66" charset="0"/>
              </a:rPr>
              <a:t> programación de sistemas</a:t>
            </a:r>
          </a:p>
          <a:p>
            <a:pPr>
              <a:lnSpc>
                <a:spcPct val="90000"/>
              </a:lnSpc>
              <a:buFont typeface="Wingdings" pitchFamily="2" charset="2"/>
              <a:buChar char="ü"/>
            </a:pPr>
            <a:r>
              <a:rPr lang="es-ES" sz="2400" b="1">
                <a:solidFill>
                  <a:srgbClr val="333399"/>
                </a:solidFill>
                <a:latin typeface="Comic Sans MS" pitchFamily="66" charset="0"/>
              </a:rPr>
              <a:t>COBOL, RPG, Natural</a:t>
            </a:r>
            <a:r>
              <a:rPr lang="es-ES" sz="2400">
                <a:solidFill>
                  <a:srgbClr val="333399"/>
                </a:solidFill>
                <a:latin typeface="Comic Sans MS" pitchFamily="66" charset="0"/>
              </a:rPr>
              <a:t>: gestión de empresas</a:t>
            </a:r>
          </a:p>
          <a:p>
            <a:pPr>
              <a:lnSpc>
                <a:spcPct val="90000"/>
              </a:lnSpc>
              <a:buFont typeface="Wingdings" pitchFamily="2" charset="2"/>
              <a:buChar char="ü"/>
            </a:pPr>
            <a:r>
              <a:rPr lang="es-ES" sz="2400" b="1">
                <a:solidFill>
                  <a:srgbClr val="333399"/>
                </a:solidFill>
                <a:latin typeface="Comic Sans MS" pitchFamily="66" charset="0"/>
              </a:rPr>
              <a:t>FORTRAN</a:t>
            </a:r>
            <a:r>
              <a:rPr lang="es-ES" sz="2400">
                <a:solidFill>
                  <a:srgbClr val="333399"/>
                </a:solidFill>
                <a:latin typeface="Comic Sans MS" pitchFamily="66" charset="0"/>
              </a:rPr>
              <a:t>: cálculo numérico</a:t>
            </a:r>
          </a:p>
          <a:p>
            <a:pPr>
              <a:lnSpc>
                <a:spcPct val="90000"/>
              </a:lnSpc>
              <a:buFont typeface="Wingdings" pitchFamily="2" charset="2"/>
              <a:buChar char="ü"/>
            </a:pPr>
            <a:r>
              <a:rPr lang="es-ES" sz="2400" b="1">
                <a:solidFill>
                  <a:srgbClr val="333399"/>
                </a:solidFill>
                <a:latin typeface="Comic Sans MS" pitchFamily="66" charset="0"/>
              </a:rPr>
              <a:t>CLIPPER, ACESS, Dbase, Delphi, SQL</a:t>
            </a:r>
            <a:r>
              <a:rPr lang="es-ES" sz="2400">
                <a:solidFill>
                  <a:srgbClr val="333399"/>
                </a:solidFill>
                <a:latin typeface="Comic Sans MS" pitchFamily="66" charset="0"/>
              </a:rPr>
              <a:t>: bases de datos</a:t>
            </a:r>
          </a:p>
          <a:p>
            <a:pPr>
              <a:lnSpc>
                <a:spcPct val="90000"/>
              </a:lnSpc>
              <a:buFont typeface="Wingdings" pitchFamily="2" charset="2"/>
              <a:buChar char="ü"/>
            </a:pPr>
            <a:r>
              <a:rPr lang="es-ES" sz="2400" b="1">
                <a:solidFill>
                  <a:srgbClr val="333399"/>
                </a:solidFill>
                <a:latin typeface="Comic Sans MS" pitchFamily="66" charset="0"/>
              </a:rPr>
              <a:t>Visual BASIC, Visual C</a:t>
            </a:r>
            <a:r>
              <a:rPr lang="es-ES" sz="2400">
                <a:solidFill>
                  <a:srgbClr val="333399"/>
                </a:solidFill>
                <a:latin typeface="Comic Sans MS" pitchFamily="66" charset="0"/>
              </a:rPr>
              <a:t>: programación en Windows</a:t>
            </a:r>
          </a:p>
          <a:p>
            <a:pPr>
              <a:lnSpc>
                <a:spcPct val="90000"/>
              </a:lnSpc>
              <a:buFont typeface="Wingdings" pitchFamily="2" charset="2"/>
              <a:buChar char="ü"/>
            </a:pPr>
            <a:r>
              <a:rPr lang="es-ES" sz="2400" b="1">
                <a:solidFill>
                  <a:srgbClr val="333399"/>
                </a:solidFill>
                <a:latin typeface="Comic Sans MS" pitchFamily="66" charset="0"/>
              </a:rPr>
              <a:t>HTLM, JAVA, PERL</a:t>
            </a:r>
            <a:r>
              <a:rPr lang="es-ES" sz="2400">
                <a:solidFill>
                  <a:srgbClr val="333399"/>
                </a:solidFill>
                <a:latin typeface="Comic Sans MS" pitchFamily="66" charset="0"/>
              </a:rPr>
              <a:t>: Internet (páginas Web)</a:t>
            </a:r>
          </a:p>
          <a:p>
            <a:pPr>
              <a:lnSpc>
                <a:spcPct val="90000"/>
              </a:lnSpc>
              <a:buFont typeface="Wingdings" pitchFamily="2" charset="2"/>
              <a:buChar char="ü"/>
            </a:pPr>
            <a:r>
              <a:rPr lang="es-ES" sz="2400" b="1">
                <a:solidFill>
                  <a:srgbClr val="333399"/>
                </a:solidFill>
                <a:latin typeface="Comic Sans MS" pitchFamily="66" charset="0"/>
              </a:rPr>
              <a:t>Lingo</a:t>
            </a:r>
            <a:r>
              <a:rPr lang="es-ES" sz="2400">
                <a:solidFill>
                  <a:srgbClr val="333399"/>
                </a:solidFill>
                <a:latin typeface="Comic Sans MS" pitchFamily="66" charset="0"/>
              </a:rPr>
              <a:t>: programas multimedia</a:t>
            </a:r>
          </a:p>
          <a:p>
            <a:pPr>
              <a:lnSpc>
                <a:spcPct val="90000"/>
              </a:lnSpc>
              <a:buFont typeface="Wingdings" pitchFamily="2" charset="2"/>
              <a:buChar char="ü"/>
            </a:pPr>
            <a:r>
              <a:rPr lang="es-ES" sz="2400" b="1">
                <a:solidFill>
                  <a:srgbClr val="333399"/>
                </a:solidFill>
                <a:latin typeface="Comic Sans MS" pitchFamily="66" charset="0"/>
              </a:rPr>
              <a:t>Prolog, Lisp</a:t>
            </a:r>
            <a:r>
              <a:rPr lang="es-ES" sz="2400">
                <a:solidFill>
                  <a:srgbClr val="333399"/>
                </a:solidFill>
                <a:latin typeface="Comic Sans MS" pitchFamily="66" charset="0"/>
              </a:rPr>
              <a:t>: Inteligencia Artificial</a:t>
            </a:r>
          </a:p>
          <a:p>
            <a:pPr>
              <a:lnSpc>
                <a:spcPct val="90000"/>
              </a:lnSpc>
              <a:buFont typeface="Wingdings" pitchFamily="2" charset="2"/>
              <a:buNone/>
            </a:pPr>
            <a:endParaRPr lang="es-ES" sz="2400">
              <a:solidFill>
                <a:srgbClr val="333399"/>
              </a:solidFill>
              <a:latin typeface="Comic Sans MS" pitchFamily="66"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ompetición">
  <a:themeElements>
    <a:clrScheme name="Competició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Competición">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es-ES" sz="2800" b="0" i="0" u="none" strike="noStrike" cap="none" normalizeH="0" baseline="0" smtClean="0">
            <a:ln>
              <a:noFill/>
            </a:ln>
            <a:solidFill>
              <a:schemeClr val="tx1"/>
            </a:solidFill>
            <a:effectLst>
              <a:outerShdw blurRad="38100" dist="38100" dir="2700000" algn="tl">
                <a:srgbClr val="000000">
                  <a:alpha val="43137"/>
                </a:srgbClr>
              </a:outerShdw>
            </a:effectLst>
            <a:latin typeface="Comic Sans MS" pitchFamily="66"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es-ES" sz="2800" b="0" i="0" u="none" strike="noStrike" cap="none" normalizeH="0" baseline="0" smtClean="0">
            <a:ln>
              <a:noFill/>
            </a:ln>
            <a:solidFill>
              <a:schemeClr val="tx1"/>
            </a:solidFill>
            <a:effectLst>
              <a:outerShdw blurRad="38100" dist="38100" dir="2700000" algn="tl">
                <a:srgbClr val="000000">
                  <a:alpha val="43137"/>
                </a:srgbClr>
              </a:outerShdw>
            </a:effectLst>
            <a:latin typeface="Comic Sans MS" pitchFamily="66" charset="0"/>
          </a:defRPr>
        </a:defPPr>
      </a:lstStyle>
    </a:lnDef>
  </a:objectDefaults>
  <a:extraClrSchemeLst>
    <a:extraClrScheme>
      <a:clrScheme name="Competición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Competició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ompetición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Competición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Competición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Competición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Competición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Competición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Competition</Template>
  <TotalTime>2410</TotalTime>
  <Words>984</Words>
  <Application>Microsoft Office PowerPoint</Application>
  <PresentationFormat>Presentación en pantalla (4:3)</PresentationFormat>
  <Paragraphs>78</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Times New Roman</vt:lpstr>
      <vt:lpstr>Verdana</vt:lpstr>
      <vt:lpstr>Wingdings</vt:lpstr>
      <vt:lpstr>Comic Sans MS</vt:lpstr>
      <vt:lpstr>Tahoma</vt:lpstr>
      <vt:lpstr>Competición</vt:lpstr>
      <vt:lpstr>  MÉTODOS Y ELEMENTOS DE PROGRAMACIÓN</vt:lpstr>
      <vt:lpstr>1.Introducción</vt:lpstr>
      <vt:lpstr>Diapositiva 3</vt:lpstr>
      <vt:lpstr>En resumen, los lenguajes de programación:</vt:lpstr>
      <vt:lpstr>Clasificación de los Lenguajes de Programación:</vt:lpstr>
      <vt:lpstr>a) Lenguajes de Alto-Bajo nivel</vt:lpstr>
      <vt:lpstr>b) Lenguajes Interpretados o Compilados</vt:lpstr>
      <vt:lpstr>c) Lenguajes clásicos, visuales y de Internet</vt:lpstr>
      <vt:lpstr>d) Por el Objetivo</vt:lpstr>
      <vt:lpstr>2. Metodología de la programación:  aspectos básicos</vt:lpstr>
      <vt:lpstr>Diapositiva 11</vt:lpstr>
      <vt:lpstr>El método general de programación es:</vt:lpstr>
      <vt:lpstr>¿Qué es un algoritmo?</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LENGUAJES DE PROGRAMACIÓN</dc:title>
  <dc:creator>Isabel</dc:creator>
  <cp:lastModifiedBy>Terminal 2</cp:lastModifiedBy>
  <cp:revision>134</cp:revision>
  <dcterms:created xsi:type="dcterms:W3CDTF">1998-05-01T17:58:34Z</dcterms:created>
  <dcterms:modified xsi:type="dcterms:W3CDTF">2012-12-05T19:49:16Z</dcterms:modified>
</cp:coreProperties>
</file>