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FB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B7EB-C602-4524-9B39-D34E605BFDF3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227E-DE93-4EB3-B50C-9273722FADE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B7EB-C602-4524-9B39-D34E605BFDF3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227E-DE93-4EB3-B50C-9273722FADE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B7EB-C602-4524-9B39-D34E605BFDF3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227E-DE93-4EB3-B50C-9273722FADE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B7EB-C602-4524-9B39-D34E605BFDF3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227E-DE93-4EB3-B50C-9273722FADE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B7EB-C602-4524-9B39-D34E605BFDF3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227E-DE93-4EB3-B50C-9273722FADE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B7EB-C602-4524-9B39-D34E605BFDF3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227E-DE93-4EB3-B50C-9273722FADE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B7EB-C602-4524-9B39-D34E605BFDF3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227E-DE93-4EB3-B50C-9273722FADE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B7EB-C602-4524-9B39-D34E605BFDF3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227E-DE93-4EB3-B50C-9273722FADE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B7EB-C602-4524-9B39-D34E605BFDF3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227E-DE93-4EB3-B50C-9273722FADE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B7EB-C602-4524-9B39-D34E605BFDF3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227E-DE93-4EB3-B50C-9273722FADE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B7EB-C602-4524-9B39-D34E605BFDF3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227E-DE93-4EB3-B50C-9273722FADE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1B7EB-C602-4524-9B39-D34E605BFDF3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A227E-DE93-4EB3-B50C-9273722FADE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-8400"/>
            <a:ext cx="9144000" cy="7227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Evaluación</a:t>
            </a:r>
            <a:endParaRPr lang="es-ES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3074" name="Picture 2" descr="http://www.nomedeslavara.com/wp-content/uploads/2010/12/semafor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5191125"/>
            <a:ext cx="1428750" cy="1666875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0" y="714356"/>
            <a:ext cx="9144000" cy="4286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Criterios de evaluación conceptuales</a:t>
            </a:r>
            <a:endParaRPr lang="es-ES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1500174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El alumno es capaz de…</a:t>
            </a:r>
            <a:endParaRPr lang="es-ES" sz="3200" b="1" dirty="0"/>
          </a:p>
        </p:txBody>
      </p:sp>
      <p:sp>
        <p:nvSpPr>
          <p:cNvPr id="8" name="7 Rectángulo redondeado"/>
          <p:cNvSpPr/>
          <p:nvPr/>
        </p:nvSpPr>
        <p:spPr>
          <a:xfrm rot="21365456">
            <a:off x="675259" y="2237489"/>
            <a:ext cx="7072330" cy="3286148"/>
          </a:xfrm>
          <a:prstGeom prst="roundRect">
            <a:avLst/>
          </a:prstGeom>
          <a:solidFill>
            <a:srgbClr val="F8FFB7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</a:rPr>
              <a:t> Identificar </a:t>
            </a:r>
            <a:r>
              <a:rPr lang="es-ES" b="1" dirty="0">
                <a:solidFill>
                  <a:schemeClr val="tx1"/>
                </a:solidFill>
              </a:rPr>
              <a:t>los </a:t>
            </a:r>
            <a:r>
              <a:rPr lang="es-ES" b="1" u="sng" dirty="0">
                <a:solidFill>
                  <a:schemeClr val="tx1"/>
                </a:solidFill>
              </a:rPr>
              <a:t>elementos principales del tráfico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>
                <a:solidFill>
                  <a:schemeClr val="tx1"/>
                </a:solidFill>
              </a:rPr>
              <a:t>Identificar </a:t>
            </a:r>
            <a:r>
              <a:rPr lang="es-ES" b="1" u="sng" dirty="0">
                <a:solidFill>
                  <a:schemeClr val="tx1"/>
                </a:solidFill>
              </a:rPr>
              <a:t>zonas seguras para peatone</a:t>
            </a:r>
            <a:r>
              <a:rPr lang="es-ES" b="1" dirty="0">
                <a:solidFill>
                  <a:schemeClr val="tx1"/>
                </a:solidFill>
              </a:rPr>
              <a:t>s.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</a:rPr>
              <a:t> Diferenciar </a:t>
            </a:r>
            <a:r>
              <a:rPr lang="es-ES" b="1" dirty="0">
                <a:solidFill>
                  <a:schemeClr val="tx1"/>
                </a:solidFill>
              </a:rPr>
              <a:t>los distintos </a:t>
            </a:r>
            <a:r>
              <a:rPr lang="es-ES" b="1" u="sng" dirty="0">
                <a:solidFill>
                  <a:schemeClr val="tx1"/>
                </a:solidFill>
              </a:rPr>
              <a:t>medios de transporte.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</a:rPr>
              <a:t> Saber </a:t>
            </a:r>
            <a:r>
              <a:rPr lang="es-ES" b="1" dirty="0">
                <a:solidFill>
                  <a:schemeClr val="tx1"/>
                </a:solidFill>
              </a:rPr>
              <a:t>leer </a:t>
            </a:r>
            <a:r>
              <a:rPr lang="es-ES" b="1" u="sng" dirty="0">
                <a:solidFill>
                  <a:schemeClr val="tx1"/>
                </a:solidFill>
              </a:rPr>
              <a:t>planos </a:t>
            </a:r>
            <a:r>
              <a:rPr lang="es-ES" b="1" dirty="0">
                <a:solidFill>
                  <a:schemeClr val="tx1"/>
                </a:solidFill>
              </a:rPr>
              <a:t>sencillos.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</a:rPr>
              <a:t> Conocer </a:t>
            </a:r>
            <a:r>
              <a:rPr lang="es-ES" b="1" dirty="0">
                <a:solidFill>
                  <a:schemeClr val="tx1"/>
                </a:solidFill>
              </a:rPr>
              <a:t>las </a:t>
            </a:r>
            <a:r>
              <a:rPr lang="es-ES" b="1" u="sng" dirty="0">
                <a:solidFill>
                  <a:schemeClr val="tx1"/>
                </a:solidFill>
              </a:rPr>
              <a:t>normas de comportamiento </a:t>
            </a:r>
            <a:r>
              <a:rPr lang="es-ES" b="1" dirty="0">
                <a:solidFill>
                  <a:schemeClr val="tx1"/>
                </a:solidFill>
              </a:rPr>
              <a:t>del peatón y del pasajero.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</a:rPr>
              <a:t> Discriminar </a:t>
            </a:r>
            <a:r>
              <a:rPr lang="es-ES" b="1" dirty="0">
                <a:solidFill>
                  <a:schemeClr val="tx1"/>
                </a:solidFill>
              </a:rPr>
              <a:t>los distintos </a:t>
            </a:r>
            <a:r>
              <a:rPr lang="es-ES" b="1" u="sng" dirty="0">
                <a:solidFill>
                  <a:schemeClr val="tx1"/>
                </a:solidFill>
              </a:rPr>
              <a:t>tipos de señales</a:t>
            </a:r>
            <a:r>
              <a:rPr lang="es-ES" b="1" dirty="0">
                <a:solidFill>
                  <a:schemeClr val="tx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</a:rPr>
              <a:t> Reconocer </a:t>
            </a:r>
            <a:r>
              <a:rPr lang="es-ES" b="1" dirty="0">
                <a:solidFill>
                  <a:schemeClr val="tx1"/>
                </a:solidFill>
              </a:rPr>
              <a:t>los </a:t>
            </a:r>
            <a:r>
              <a:rPr lang="es-ES" b="1" u="sng" dirty="0">
                <a:solidFill>
                  <a:schemeClr val="tx1"/>
                </a:solidFill>
              </a:rPr>
              <a:t>tres tipos de semáforo </a:t>
            </a:r>
            <a:r>
              <a:rPr lang="es-ES" b="1" dirty="0">
                <a:solidFill>
                  <a:schemeClr val="tx1"/>
                </a:solidFill>
              </a:rPr>
              <a:t>que podemos encontrar en la vía pública.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</a:rPr>
              <a:t> Conocer </a:t>
            </a:r>
            <a:r>
              <a:rPr lang="es-ES" b="1" dirty="0">
                <a:solidFill>
                  <a:schemeClr val="tx1"/>
                </a:solidFill>
              </a:rPr>
              <a:t>las causas y las consecuencias de los </a:t>
            </a:r>
            <a:r>
              <a:rPr lang="es-ES" b="1" u="sng" dirty="0">
                <a:solidFill>
                  <a:schemeClr val="tx1"/>
                </a:solidFill>
              </a:rPr>
              <a:t>accidentes de tráfico.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</a:rPr>
              <a:t> Identificar </a:t>
            </a:r>
            <a:r>
              <a:rPr lang="es-ES" b="1" dirty="0">
                <a:solidFill>
                  <a:schemeClr val="tx1"/>
                </a:solidFill>
              </a:rPr>
              <a:t>los </a:t>
            </a:r>
            <a:r>
              <a:rPr lang="es-ES" b="1" u="sng" dirty="0">
                <a:solidFill>
                  <a:schemeClr val="tx1"/>
                </a:solidFill>
              </a:rPr>
              <a:t>agentes de seguridad </a:t>
            </a:r>
            <a:r>
              <a:rPr lang="es-ES" b="1" dirty="0">
                <a:solidFill>
                  <a:schemeClr val="tx1"/>
                </a:solidFill>
              </a:rPr>
              <a:t>y sus funciones</a:t>
            </a:r>
            <a:r>
              <a:rPr lang="es-ES" b="1" dirty="0" smtClean="0">
                <a:solidFill>
                  <a:schemeClr val="tx1"/>
                </a:solidFill>
              </a:rPr>
              <a:t>.</a:t>
            </a:r>
            <a:endParaRPr lang="es-ES" sz="32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1142984"/>
            <a:ext cx="9373130" cy="6105298"/>
          </a:xfrm>
          <a:prstGeom prst="rect">
            <a:avLst/>
          </a:prstGeom>
          <a:solidFill>
            <a:schemeClr val="tx1">
              <a:lumMod val="50000"/>
              <a:lumOff val="50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0" y="714356"/>
            <a:ext cx="9144000" cy="42862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Criterios de evaluación </a:t>
            </a:r>
            <a:r>
              <a:rPr lang="es-ES" sz="32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actitudinales</a:t>
            </a:r>
            <a:endParaRPr lang="es-ES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1276818"/>
            <a:ext cx="4500594" cy="5581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CuadroTexto"/>
          <p:cNvSpPr txBox="1"/>
          <p:nvPr/>
        </p:nvSpPr>
        <p:spPr>
          <a:xfrm rot="21279858">
            <a:off x="357158" y="2357430"/>
            <a:ext cx="242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Nos ayudaremos de</a:t>
            </a:r>
            <a:endParaRPr lang="es-ES" sz="2400" b="1" dirty="0"/>
          </a:p>
        </p:txBody>
      </p:sp>
      <p:sp>
        <p:nvSpPr>
          <p:cNvPr id="13" name="12 Flecha doblada hacia arriba"/>
          <p:cNvSpPr/>
          <p:nvPr/>
        </p:nvSpPr>
        <p:spPr>
          <a:xfrm rot="4694081">
            <a:off x="923144" y="3392334"/>
            <a:ext cx="1756268" cy="624421"/>
          </a:xfrm>
          <a:prstGeom prst="ben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1" animBg="1"/>
      <p:bldP spid="10" grpId="0" animBg="1"/>
      <p:bldP spid="12" grpId="0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-8400"/>
            <a:ext cx="9144000" cy="7227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Evaluación</a:t>
            </a:r>
            <a:endParaRPr lang="es-ES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0" y="714356"/>
            <a:ext cx="9144000" cy="42862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Evaluación del proceso enseñanza/aprendizaje</a:t>
            </a:r>
            <a:endParaRPr lang="es-ES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cxnSp>
        <p:nvCxnSpPr>
          <p:cNvPr id="6" name="5 Conector recto de flecha"/>
          <p:cNvCxnSpPr>
            <a:stCxn id="4" idx="2"/>
          </p:cNvCxnSpPr>
          <p:nvPr/>
        </p:nvCxnSpPr>
        <p:spPr>
          <a:xfrm rot="5400000">
            <a:off x="2789361" y="1518822"/>
            <a:ext cx="1121050" cy="2127803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stCxn id="4" idx="2"/>
            <a:endCxn id="16" idx="0"/>
          </p:cNvCxnSpPr>
          <p:nvPr/>
        </p:nvCxnSpPr>
        <p:spPr>
          <a:xfrm rot="16200000" flipH="1">
            <a:off x="3753773" y="2682211"/>
            <a:ext cx="1478240" cy="158213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500034" y="3500438"/>
            <a:ext cx="2214578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Evaluación</a:t>
            </a:r>
          </a:p>
          <a:p>
            <a:pPr algn="ctr"/>
            <a:r>
              <a:rPr lang="es-ES" sz="3200" b="1" dirty="0" smtClean="0">
                <a:latin typeface="Aharoni" pitchFamily="2" charset="-79"/>
                <a:cs typeface="Aharoni" pitchFamily="2" charset="-79"/>
              </a:rPr>
              <a:t>INICIAL</a:t>
            </a:r>
            <a:endParaRPr lang="es-ES" sz="32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286116" y="3500438"/>
            <a:ext cx="2571768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Evaluación</a:t>
            </a:r>
          </a:p>
          <a:p>
            <a:pPr algn="ctr"/>
            <a:r>
              <a:rPr lang="es-ES" sz="3200" b="1" dirty="0" smtClean="0">
                <a:latin typeface="Aharoni" pitchFamily="2" charset="-79"/>
                <a:cs typeface="Aharoni" pitchFamily="2" charset="-79"/>
              </a:rPr>
              <a:t>FORMATIVA</a:t>
            </a:r>
            <a:endParaRPr lang="es-ES" sz="3200" b="1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18" name="17 Conector recto de flecha"/>
          <p:cNvCxnSpPr>
            <a:stCxn id="4" idx="2"/>
            <a:endCxn id="19" idx="0"/>
          </p:cNvCxnSpPr>
          <p:nvPr/>
        </p:nvCxnSpPr>
        <p:spPr>
          <a:xfrm rot="16200000" flipH="1">
            <a:off x="5164674" y="1271311"/>
            <a:ext cx="1478240" cy="298001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6215074" y="3500438"/>
            <a:ext cx="2357454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Evaluación</a:t>
            </a:r>
          </a:p>
          <a:p>
            <a:pPr algn="ctr"/>
            <a:r>
              <a:rPr lang="es-ES" sz="3200" b="1" dirty="0" smtClean="0">
                <a:latin typeface="Aharoni" pitchFamily="2" charset="-79"/>
                <a:cs typeface="Aharoni" pitchFamily="2" charset="-79"/>
              </a:rPr>
              <a:t>FINAL</a:t>
            </a:r>
            <a:endParaRPr lang="es-ES" sz="32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7" name="26 Pentágono"/>
          <p:cNvSpPr/>
          <p:nvPr/>
        </p:nvSpPr>
        <p:spPr>
          <a:xfrm>
            <a:off x="571472" y="5214950"/>
            <a:ext cx="1928826" cy="714380"/>
          </a:xfrm>
          <a:prstGeom prst="homePlate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Objetivo </a:t>
            </a:r>
            <a:endParaRPr lang="es-ES" sz="2800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571736" y="5072074"/>
            <a:ext cx="60007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/>
              <a:t>Conocer su </a:t>
            </a:r>
            <a:r>
              <a:rPr lang="es-ES" sz="2400" b="1" u="sng" dirty="0"/>
              <a:t>situación real </a:t>
            </a:r>
            <a:r>
              <a:rPr lang="es-ES" sz="2000" b="1" dirty="0"/>
              <a:t>en cada momento del proceso de enseñanza-aprendizaje e </a:t>
            </a:r>
            <a:r>
              <a:rPr lang="es-ES" sz="2000" b="1" dirty="0" smtClean="0"/>
              <a:t>identificar </a:t>
            </a:r>
            <a:r>
              <a:rPr lang="es-ES" sz="2000" b="1" dirty="0"/>
              <a:t>errores, problemas, obstáculos y deficiencias para su corrección.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0" y="1142984"/>
            <a:ext cx="9373130" cy="5929354"/>
          </a:xfrm>
          <a:prstGeom prst="rect">
            <a:avLst/>
          </a:prstGeom>
          <a:solidFill>
            <a:schemeClr val="tx1">
              <a:lumMod val="50000"/>
              <a:lumOff val="50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Flecha abajo"/>
          <p:cNvSpPr/>
          <p:nvPr/>
        </p:nvSpPr>
        <p:spPr>
          <a:xfrm>
            <a:off x="4143372" y="2000240"/>
            <a:ext cx="357190" cy="50006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2643174" y="2571744"/>
            <a:ext cx="3286148" cy="1077218"/>
          </a:xfrm>
          <a:prstGeom prst="rect">
            <a:avLst/>
          </a:prstGeom>
          <a:solidFill>
            <a:srgbClr val="7030A0"/>
          </a:solidFill>
          <a:ln w="76200">
            <a:solidFill>
              <a:schemeClr val="tx1"/>
            </a:solidFill>
            <a:prstDash val="sysDash"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0" cap="none" spc="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Instrumentos de evaluación</a:t>
            </a:r>
            <a:endParaRPr lang="es-ES" sz="3200" b="0" cap="none" spc="0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39" name="38 Conector recto de flecha"/>
          <p:cNvCxnSpPr>
            <a:stCxn id="32" idx="2"/>
          </p:cNvCxnSpPr>
          <p:nvPr/>
        </p:nvCxnSpPr>
        <p:spPr>
          <a:xfrm rot="5400000">
            <a:off x="2967469" y="2753163"/>
            <a:ext cx="422980" cy="221457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>
            <a:stCxn id="32" idx="2"/>
            <a:endCxn id="48" idx="3"/>
          </p:cNvCxnSpPr>
          <p:nvPr/>
        </p:nvCxnSpPr>
        <p:spPr>
          <a:xfrm rot="5400000">
            <a:off x="2803609" y="3634455"/>
            <a:ext cx="1468133" cy="149714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>
            <a:stCxn id="32" idx="2"/>
            <a:endCxn id="49" idx="0"/>
          </p:cNvCxnSpPr>
          <p:nvPr/>
        </p:nvCxnSpPr>
        <p:spPr>
          <a:xfrm rot="5400000">
            <a:off x="3277726" y="4427486"/>
            <a:ext cx="1787046" cy="22999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 rot="21146390">
            <a:off x="240981" y="4043648"/>
            <a:ext cx="1776376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Examen</a:t>
            </a:r>
            <a:endParaRPr lang="es-ES" sz="2800" b="1" dirty="0"/>
          </a:p>
        </p:txBody>
      </p:sp>
      <p:sp>
        <p:nvSpPr>
          <p:cNvPr id="47" name="46 Multiplicar"/>
          <p:cNvSpPr/>
          <p:nvPr/>
        </p:nvSpPr>
        <p:spPr>
          <a:xfrm>
            <a:off x="214282" y="3571876"/>
            <a:ext cx="1857388" cy="1428760"/>
          </a:xfrm>
          <a:prstGeom prst="mathMultiply">
            <a:avLst>
              <a:gd name="adj1" fmla="val 15643"/>
            </a:avLst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 rot="21146390">
            <a:off x="524568" y="5005105"/>
            <a:ext cx="2274419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Observación</a:t>
            </a:r>
            <a:endParaRPr lang="es-ES" sz="2800" b="1" dirty="0"/>
          </a:p>
        </p:txBody>
      </p:sp>
      <p:sp>
        <p:nvSpPr>
          <p:cNvPr id="49" name="48 CuadroTexto"/>
          <p:cNvSpPr txBox="1"/>
          <p:nvPr/>
        </p:nvSpPr>
        <p:spPr>
          <a:xfrm rot="21146390">
            <a:off x="2981805" y="5431861"/>
            <a:ext cx="22744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Recogida de datos</a:t>
            </a:r>
            <a:endParaRPr lang="es-ES" sz="2800" b="1" dirty="0"/>
          </a:p>
        </p:txBody>
      </p:sp>
      <p:sp>
        <p:nvSpPr>
          <p:cNvPr id="55" name="54 CuadroTexto"/>
          <p:cNvSpPr txBox="1"/>
          <p:nvPr/>
        </p:nvSpPr>
        <p:spPr>
          <a:xfrm rot="368822">
            <a:off x="5767886" y="5288985"/>
            <a:ext cx="22744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Fichas de</a:t>
            </a:r>
          </a:p>
          <a:p>
            <a:pPr algn="ctr"/>
            <a:r>
              <a:rPr lang="es-ES" sz="2800" b="1" dirty="0" smtClean="0"/>
              <a:t>actividades</a:t>
            </a:r>
            <a:endParaRPr lang="es-ES" sz="2800" b="1" dirty="0"/>
          </a:p>
        </p:txBody>
      </p:sp>
      <p:cxnSp>
        <p:nvCxnSpPr>
          <p:cNvPr id="57" name="56 Conector recto de flecha"/>
          <p:cNvCxnSpPr>
            <a:stCxn id="32" idx="2"/>
            <a:endCxn id="55" idx="0"/>
          </p:cNvCxnSpPr>
          <p:nvPr/>
        </p:nvCxnSpPr>
        <p:spPr>
          <a:xfrm rot="16200000" flipH="1">
            <a:off x="4799830" y="3135379"/>
            <a:ext cx="1642766" cy="266993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CuadroTexto"/>
          <p:cNvSpPr txBox="1"/>
          <p:nvPr/>
        </p:nvSpPr>
        <p:spPr>
          <a:xfrm rot="263383">
            <a:off x="2304459" y="1376815"/>
            <a:ext cx="4268125" cy="646331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</a:rPr>
              <a:t>Evaluación </a:t>
            </a:r>
            <a:r>
              <a:rPr lang="es-ES" sz="36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</a:rPr>
              <a:t>contínua</a:t>
            </a:r>
            <a:r>
              <a:rPr lang="es-ES" sz="36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</a:rPr>
              <a:t> </a:t>
            </a:r>
            <a:endParaRPr lang="es-ES" sz="3600" dirty="0">
              <a:ln w="18415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56" name="55 CuadroTexto"/>
          <p:cNvSpPr txBox="1"/>
          <p:nvPr/>
        </p:nvSpPr>
        <p:spPr>
          <a:xfrm rot="21146390">
            <a:off x="6194772" y="3672283"/>
            <a:ext cx="2675305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Diario de clase</a:t>
            </a:r>
          </a:p>
          <a:p>
            <a:pPr algn="ctr"/>
            <a:r>
              <a:rPr lang="es-ES" sz="2800" b="1" dirty="0" smtClean="0">
                <a:solidFill>
                  <a:srgbClr val="0070C0"/>
                </a:solidFill>
              </a:rPr>
              <a:t>-autoevaluación-</a:t>
            </a:r>
            <a:endParaRPr lang="es-ES" sz="2800" b="1" dirty="0">
              <a:solidFill>
                <a:srgbClr val="0070C0"/>
              </a:solidFill>
            </a:endParaRPr>
          </a:p>
        </p:txBody>
      </p:sp>
      <p:cxnSp>
        <p:nvCxnSpPr>
          <p:cNvPr id="60" name="59 Conector recto de flecha"/>
          <p:cNvCxnSpPr>
            <a:stCxn id="32" idx="2"/>
            <a:endCxn id="56" idx="0"/>
          </p:cNvCxnSpPr>
          <p:nvPr/>
        </p:nvCxnSpPr>
        <p:spPr>
          <a:xfrm rot="16200000" flipH="1">
            <a:off x="5864220" y="2070990"/>
            <a:ext cx="27468" cy="318341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Rectángulo"/>
          <p:cNvSpPr/>
          <p:nvPr/>
        </p:nvSpPr>
        <p:spPr>
          <a:xfrm>
            <a:off x="0" y="1142984"/>
            <a:ext cx="9373130" cy="5929354"/>
          </a:xfrm>
          <a:prstGeom prst="rect">
            <a:avLst/>
          </a:prstGeom>
          <a:solidFill>
            <a:schemeClr val="tx1">
              <a:lumMod val="50000"/>
              <a:lumOff val="50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6" name="85 Conector recto de flecha"/>
          <p:cNvCxnSpPr>
            <a:endCxn id="91" idx="0"/>
          </p:cNvCxnSpPr>
          <p:nvPr/>
        </p:nvCxnSpPr>
        <p:spPr>
          <a:xfrm rot="10800000" flipV="1">
            <a:off x="2433126" y="2500306"/>
            <a:ext cx="1567370" cy="96983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 de flecha"/>
          <p:cNvCxnSpPr>
            <a:endCxn id="92" idx="0"/>
          </p:cNvCxnSpPr>
          <p:nvPr/>
        </p:nvCxnSpPr>
        <p:spPr>
          <a:xfrm>
            <a:off x="5357820" y="2571746"/>
            <a:ext cx="1080341" cy="959261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CuadroTexto"/>
          <p:cNvSpPr txBox="1"/>
          <p:nvPr/>
        </p:nvSpPr>
        <p:spPr>
          <a:xfrm rot="316357">
            <a:off x="1161822" y="3468123"/>
            <a:ext cx="2454930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Conocimientos </a:t>
            </a:r>
          </a:p>
          <a:p>
            <a:pPr algn="ctr"/>
            <a:r>
              <a:rPr lang="es-ES" sz="2800" b="1" dirty="0" smtClean="0"/>
              <a:t>del tema</a:t>
            </a:r>
            <a:endParaRPr lang="es-ES" sz="2800" b="1" dirty="0"/>
          </a:p>
        </p:txBody>
      </p:sp>
      <p:sp>
        <p:nvSpPr>
          <p:cNvPr id="92" name="91 CuadroTexto"/>
          <p:cNvSpPr txBox="1"/>
          <p:nvPr/>
        </p:nvSpPr>
        <p:spPr>
          <a:xfrm rot="21313979">
            <a:off x="5250341" y="3529357"/>
            <a:ext cx="2454930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Métodos, evaluación</a:t>
            </a:r>
            <a:endParaRPr lang="es-ES" sz="2800" b="1" dirty="0"/>
          </a:p>
        </p:txBody>
      </p:sp>
      <p:sp>
        <p:nvSpPr>
          <p:cNvPr id="84" name="83 CuadroTexto"/>
          <p:cNvSpPr txBox="1"/>
          <p:nvPr/>
        </p:nvSpPr>
        <p:spPr>
          <a:xfrm rot="263383">
            <a:off x="2540280" y="1510910"/>
            <a:ext cx="4059907" cy="1200329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</a:rPr>
              <a:t>Autoevaluación del</a:t>
            </a:r>
          </a:p>
          <a:p>
            <a:pPr algn="ctr"/>
            <a:r>
              <a:rPr lang="es-ES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</a:rPr>
              <a:t>profesorado</a:t>
            </a:r>
            <a:endParaRPr lang="es-ES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062" y="3071786"/>
            <a:ext cx="9047938" cy="37862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2" name="101 Rectángulo"/>
          <p:cNvSpPr/>
          <p:nvPr/>
        </p:nvSpPr>
        <p:spPr>
          <a:xfrm>
            <a:off x="0" y="1142984"/>
            <a:ext cx="9373130" cy="5929354"/>
          </a:xfrm>
          <a:prstGeom prst="rect">
            <a:avLst/>
          </a:prstGeom>
          <a:solidFill>
            <a:schemeClr val="tx1">
              <a:lumMod val="50000"/>
              <a:lumOff val="50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>
            <a:off x="357158" y="3000372"/>
            <a:ext cx="6072230" cy="2500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- ¿Te han gustado los ejercicios que has realizado sobre la seguridad vial?</a:t>
            </a:r>
            <a:br>
              <a:rPr lang="es-ES" sz="2000" b="1" dirty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</a:br>
            <a:r>
              <a:rPr lang="es-ES" sz="20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- </a:t>
            </a:r>
            <a:r>
              <a:rPr lang="es-ES" sz="2000" b="1" dirty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¿Qué os hubiese gustado hacer?</a:t>
            </a:r>
            <a:br>
              <a:rPr lang="es-ES" sz="2000" b="1" dirty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</a:br>
            <a:r>
              <a:rPr lang="es-ES" sz="20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- </a:t>
            </a:r>
            <a:r>
              <a:rPr lang="es-ES" sz="2000" b="1" dirty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¿Habéis entendido en todo momento lo que teníais que hacer?</a:t>
            </a:r>
            <a:br>
              <a:rPr lang="es-ES" sz="2000" b="1" dirty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</a:br>
            <a:r>
              <a:rPr lang="es-ES" sz="20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-  </a:t>
            </a:r>
            <a:r>
              <a:rPr lang="es-ES" sz="2000" b="1" dirty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¿Sentís que sabéis más sobre seguridad vial</a:t>
            </a:r>
            <a:r>
              <a:rPr lang="es-ES" sz="2400" b="1" dirty="0" smtClean="0">
                <a:solidFill>
                  <a:schemeClr val="tx1"/>
                </a:solidFill>
              </a:rPr>
              <a:t>?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105" name="104 Flecha en U"/>
          <p:cNvSpPr/>
          <p:nvPr/>
        </p:nvSpPr>
        <p:spPr>
          <a:xfrm rot="5632151">
            <a:off x="6054811" y="2325094"/>
            <a:ext cx="1643074" cy="1214446"/>
          </a:xfrm>
          <a:prstGeom prst="uturnArrow">
            <a:avLst>
              <a:gd name="adj1" fmla="val 14286"/>
              <a:gd name="adj2" fmla="val 25000"/>
              <a:gd name="adj3" fmla="val 25000"/>
              <a:gd name="adj4" fmla="val 46670"/>
              <a:gd name="adj5" fmla="val 75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cxnSp>
        <p:nvCxnSpPr>
          <p:cNvPr id="111" name="110 Conector recto de flecha"/>
          <p:cNvCxnSpPr/>
          <p:nvPr/>
        </p:nvCxnSpPr>
        <p:spPr>
          <a:xfrm rot="10800000" flipV="1">
            <a:off x="2571736" y="2500306"/>
            <a:ext cx="1357322" cy="121444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Conector recto de flecha"/>
          <p:cNvCxnSpPr/>
          <p:nvPr/>
        </p:nvCxnSpPr>
        <p:spPr>
          <a:xfrm rot="16200000" flipH="1">
            <a:off x="4393405" y="2464587"/>
            <a:ext cx="1428760" cy="135732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102 CuadroTexto"/>
          <p:cNvSpPr txBox="1"/>
          <p:nvPr/>
        </p:nvSpPr>
        <p:spPr>
          <a:xfrm rot="263383">
            <a:off x="2612165" y="1427787"/>
            <a:ext cx="3754586" cy="1200329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</a:rPr>
              <a:t>Evaluación del</a:t>
            </a:r>
          </a:p>
          <a:p>
            <a:pPr algn="ctr"/>
            <a:r>
              <a:rPr lang="es-ES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</a:rPr>
              <a:t>profesorado</a:t>
            </a:r>
            <a:endParaRPr lang="es-ES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114" name="113 CuadroTexto"/>
          <p:cNvSpPr txBox="1"/>
          <p:nvPr/>
        </p:nvSpPr>
        <p:spPr>
          <a:xfrm rot="21391495">
            <a:off x="4670264" y="3997120"/>
            <a:ext cx="2274419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Aprendizaje continuo </a:t>
            </a:r>
            <a:endParaRPr lang="es-ES" sz="2800" b="1" u="sng" dirty="0">
              <a:solidFill>
                <a:srgbClr val="A400A4"/>
              </a:solidFill>
            </a:endParaRPr>
          </a:p>
        </p:txBody>
      </p:sp>
      <p:sp>
        <p:nvSpPr>
          <p:cNvPr id="115" name="114 CuadroTexto"/>
          <p:cNvSpPr txBox="1"/>
          <p:nvPr/>
        </p:nvSpPr>
        <p:spPr>
          <a:xfrm rot="537242">
            <a:off x="1274805" y="3743059"/>
            <a:ext cx="2274419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Mejora profesional</a:t>
            </a:r>
            <a:endParaRPr lang="es-ES" sz="2800" b="1" u="sng" dirty="0">
              <a:solidFill>
                <a:srgbClr val="A400A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6" grpId="0" animBg="1"/>
      <p:bldP spid="19" grpId="0" animBg="1"/>
      <p:bldP spid="27" grpId="0" animBg="1"/>
      <p:bldP spid="28" grpId="0"/>
      <p:bldP spid="29" grpId="0" animBg="1"/>
      <p:bldP spid="31" grpId="0" animBg="1"/>
      <p:bldP spid="32" grpId="0" animBg="1"/>
      <p:bldP spid="45" grpId="0" animBg="1"/>
      <p:bldP spid="47" grpId="0" animBg="1"/>
      <p:bldP spid="48" grpId="0" animBg="1"/>
      <p:bldP spid="49" grpId="0" animBg="1"/>
      <p:bldP spid="55" grpId="0" animBg="1"/>
      <p:bldP spid="4" grpId="0" animBg="1"/>
      <p:bldP spid="56" grpId="0" animBg="1"/>
      <p:bldP spid="83" grpId="0" animBg="1"/>
      <p:bldP spid="91" grpId="1" animBg="1"/>
      <p:bldP spid="92" grpId="1" animBg="1"/>
      <p:bldP spid="84" grpId="0" animBg="1"/>
      <p:bldP spid="102" grpId="0" animBg="1"/>
      <p:bldP spid="104" grpId="0" animBg="1"/>
      <p:bldP spid="104" grpId="1" animBg="1"/>
      <p:bldP spid="105" grpId="0" animBg="1"/>
      <p:bldP spid="105" grpId="1" animBg="1"/>
      <p:bldP spid="103" grpId="0" animBg="1"/>
      <p:bldP spid="114" grpId="1" animBg="1"/>
      <p:bldP spid="115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189</Words>
  <Application>Microsoft Office PowerPoint</Application>
  <PresentationFormat>Presentación en pantalla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6</cp:revision>
  <dcterms:created xsi:type="dcterms:W3CDTF">2012-12-13T08:16:00Z</dcterms:created>
  <dcterms:modified xsi:type="dcterms:W3CDTF">2012-12-13T09:06:44Z</dcterms:modified>
</cp:coreProperties>
</file>